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sldIdLst>
    <p:sldId id="282" r:id="rId3"/>
    <p:sldId id="281" r:id="rId4"/>
    <p:sldId id="293" r:id="rId5"/>
    <p:sldId id="260" r:id="rId6"/>
    <p:sldId id="261" r:id="rId7"/>
    <p:sldId id="262" r:id="rId8"/>
    <p:sldId id="263" r:id="rId9"/>
    <p:sldId id="286" r:id="rId10"/>
    <p:sldId id="264" r:id="rId11"/>
    <p:sldId id="265" r:id="rId12"/>
    <p:sldId id="283" r:id="rId13"/>
    <p:sldId id="272" r:id="rId14"/>
    <p:sldId id="295" r:id="rId15"/>
    <p:sldId id="291" r:id="rId16"/>
    <p:sldId id="294" r:id="rId17"/>
    <p:sldId id="266" r:id="rId18"/>
    <p:sldId id="267" r:id="rId19"/>
    <p:sldId id="269" r:id="rId20"/>
    <p:sldId id="271" r:id="rId21"/>
    <p:sldId id="275" r:id="rId22"/>
    <p:sldId id="284" r:id="rId23"/>
    <p:sldId id="276" r:id="rId24"/>
    <p:sldId id="277" r:id="rId25"/>
    <p:sldId id="278" r:id="rId26"/>
    <p:sldId id="288" r:id="rId27"/>
    <p:sldId id="279" r:id="rId28"/>
    <p:sldId id="28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40" autoAdjust="0"/>
  </p:normalViewPr>
  <p:slideViewPr>
    <p:cSldViewPr snapToGrid="0">
      <p:cViewPr varScale="1">
        <p:scale>
          <a:sx n="110" d="100"/>
          <a:sy n="110" d="100"/>
        </p:scale>
        <p:origin x="100" y="144"/>
      </p:cViewPr>
      <p:guideLst/>
    </p:cSldViewPr>
  </p:slideViewPr>
  <p:notesTextViewPr>
    <p:cViewPr>
      <p:scale>
        <a:sx n="3" d="2"/>
        <a:sy n="3" d="2"/>
      </p:scale>
      <p:origin x="0" y="0"/>
    </p:cViewPr>
  </p:notesTextViewPr>
  <p:sorterViewPr>
    <p:cViewPr>
      <p:scale>
        <a:sx n="120" d="100"/>
        <a:sy n="120" d="100"/>
      </p:scale>
      <p:origin x="0" y="-3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75EFC-7592-4128-84B9-305DC7FE92C8}" type="datetimeFigureOut">
              <a:rPr lang="fr-FR" smtClean="0"/>
              <a:t>11/01/2026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71E34-48D2-44F0-955A-F37091C8C94A}" type="slidenum">
              <a:rPr lang="fr-FR" smtClean="0"/>
              <a:t>‹N°›</a:t>
            </a:fld>
            <a:endParaRPr lang="fr-FR"/>
          </a:p>
        </p:txBody>
      </p:sp>
    </p:spTree>
    <p:extLst>
      <p:ext uri="{BB962C8B-B14F-4D97-AF65-F5344CB8AC3E}">
        <p14:creationId xmlns:p14="http://schemas.microsoft.com/office/powerpoint/2010/main" val="262099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t>Mesdames messieurs les membres du jury</a:t>
            </a:r>
          </a:p>
          <a:p>
            <a:r>
              <a:t>chères collègues, chers invités, chers tous</a:t>
            </a:r>
          </a:p>
        </p:txBody>
      </p:sp>
    </p:spTree>
    <p:extLst>
      <p:ext uri="{BB962C8B-B14F-4D97-AF65-F5344CB8AC3E}">
        <p14:creationId xmlns:p14="http://schemas.microsoft.com/office/powerpoint/2010/main" val="383353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E71E34-48D2-44F0-955A-F37091C8C94A}" type="slidenum">
              <a:rPr lang="fr-FR" smtClean="0"/>
              <a:t>11</a:t>
            </a:fld>
            <a:endParaRPr lang="fr-FR"/>
          </a:p>
        </p:txBody>
      </p:sp>
    </p:spTree>
    <p:extLst>
      <p:ext uri="{BB962C8B-B14F-4D97-AF65-F5344CB8AC3E}">
        <p14:creationId xmlns:p14="http://schemas.microsoft.com/office/powerpoint/2010/main" val="255786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E71E34-48D2-44F0-955A-F37091C8C94A}" type="slidenum">
              <a:rPr lang="fr-FR" smtClean="0"/>
              <a:t>13</a:t>
            </a:fld>
            <a:endParaRPr lang="fr-FR"/>
          </a:p>
        </p:txBody>
      </p:sp>
    </p:spTree>
    <p:extLst>
      <p:ext uri="{BB962C8B-B14F-4D97-AF65-F5344CB8AC3E}">
        <p14:creationId xmlns:p14="http://schemas.microsoft.com/office/powerpoint/2010/main" val="336648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E71E34-48D2-44F0-955A-F37091C8C94A}" type="slidenum">
              <a:rPr lang="fr-FR" smtClean="0"/>
              <a:t>14</a:t>
            </a:fld>
            <a:endParaRPr lang="fr-FR"/>
          </a:p>
        </p:txBody>
      </p:sp>
    </p:spTree>
    <p:extLst>
      <p:ext uri="{BB962C8B-B14F-4D97-AF65-F5344CB8AC3E}">
        <p14:creationId xmlns:p14="http://schemas.microsoft.com/office/powerpoint/2010/main" val="238230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r>
              <a:t>Les données issues de ce système de surveillance clinico-biologique ont montré que les habitudes de prescription d'antibiotiques des médecins, ici malgaches, étaient principalement motivées par l'évaluation clinique plutôt que par les résultats du laboratoire. L’implication des cliniciens, ainsi que l'exploration des comportements et des attitudes de prescripteurs, sont des éléments clés pour optimiser le bon usage des antibiotiques dans les PRFI.</a:t>
            </a:r>
          </a:p>
          <a:p>
            <a:endParaRPr/>
          </a:p>
          <a:p>
            <a:r>
              <a:t>avant UNGA</a:t>
            </a:r>
          </a:p>
        </p:txBody>
      </p:sp>
    </p:spTree>
    <p:extLst>
      <p:ext uri="{BB962C8B-B14F-4D97-AF65-F5344CB8AC3E}">
        <p14:creationId xmlns:p14="http://schemas.microsoft.com/office/powerpoint/2010/main" val="429224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Shape 1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5" name="Shape 1155"/>
          <p:cNvSpPr>
            <a:spLocks noGrp="1"/>
          </p:cNvSpPr>
          <p:nvPr>
            <p:ph type="body" sz="quarter" idx="1"/>
          </p:nvPr>
        </p:nvSpPr>
        <p:spPr>
          <a:prstGeom prst="rect">
            <a:avLst/>
          </a:prstGeom>
        </p:spPr>
        <p:txBody>
          <a:bodyPr/>
          <a:lstStyle/>
          <a:p>
            <a:r>
              <a:rPr dirty="0"/>
              <a:t>Les </a:t>
            </a:r>
            <a:r>
              <a:rPr dirty="0" err="1"/>
              <a:t>systèmes</a:t>
            </a:r>
            <a:r>
              <a:rPr dirty="0"/>
              <a:t> de surveillance </a:t>
            </a:r>
            <a:r>
              <a:rPr dirty="0" err="1"/>
              <a:t>clinico-biologique</a:t>
            </a:r>
            <a:r>
              <a:rPr dirty="0"/>
              <a:t>, </a:t>
            </a:r>
            <a:r>
              <a:rPr dirty="0" err="1"/>
              <a:t>tels</a:t>
            </a:r>
            <a:r>
              <a:rPr dirty="0"/>
              <a:t> que TSARA et </a:t>
            </a:r>
            <a:r>
              <a:rPr dirty="0" err="1"/>
              <a:t>l’EPP</a:t>
            </a:r>
            <a:r>
              <a:rPr dirty="0"/>
              <a:t>, </a:t>
            </a:r>
            <a:r>
              <a:rPr dirty="0" err="1"/>
              <a:t>mettent</a:t>
            </a:r>
            <a:r>
              <a:rPr dirty="0"/>
              <a:t> </a:t>
            </a:r>
            <a:r>
              <a:rPr dirty="0" err="1"/>
              <a:t>en</a:t>
            </a:r>
            <a:r>
              <a:rPr dirty="0"/>
              <a:t> lumière un </a:t>
            </a:r>
            <a:r>
              <a:rPr b="1" dirty="0" err="1"/>
              <a:t>manque</a:t>
            </a:r>
            <a:r>
              <a:rPr b="1" dirty="0"/>
              <a:t> de communication entre </a:t>
            </a:r>
            <a:r>
              <a:rPr b="1" dirty="0" err="1"/>
              <a:t>biologistes</a:t>
            </a:r>
            <a:r>
              <a:rPr b="1" dirty="0"/>
              <a:t> et </a:t>
            </a:r>
            <a:r>
              <a:rPr b="1" dirty="0" err="1"/>
              <a:t>cliniciens</a:t>
            </a:r>
            <a:r>
              <a:rPr b="1" dirty="0"/>
              <a:t>,</a:t>
            </a:r>
            <a:r>
              <a:rPr dirty="0"/>
              <a:t> </a:t>
            </a:r>
            <a:r>
              <a:rPr dirty="0" err="1"/>
              <a:t>limitant</a:t>
            </a:r>
            <a:r>
              <a:rPr dirty="0"/>
              <a:t> </a:t>
            </a:r>
            <a:r>
              <a:rPr dirty="0" err="1"/>
              <a:t>l'échange</a:t>
            </a:r>
            <a:r>
              <a:rPr dirty="0"/>
              <a:t> </a:t>
            </a:r>
            <a:r>
              <a:rPr dirty="0" err="1"/>
              <a:t>d'informations</a:t>
            </a:r>
            <a:r>
              <a:rPr dirty="0"/>
              <a:t>, </a:t>
            </a:r>
            <a:r>
              <a:rPr dirty="0" err="1"/>
              <a:t>entraînant</a:t>
            </a:r>
            <a:r>
              <a:rPr dirty="0"/>
              <a:t> des prescriptions </a:t>
            </a:r>
            <a:r>
              <a:rPr dirty="0" err="1"/>
              <a:t>d’antibiotiques</a:t>
            </a:r>
            <a:r>
              <a:rPr dirty="0"/>
              <a:t> </a:t>
            </a:r>
            <a:r>
              <a:rPr dirty="0" err="1"/>
              <a:t>souvent</a:t>
            </a:r>
            <a:r>
              <a:rPr dirty="0"/>
              <a:t> </a:t>
            </a:r>
            <a:r>
              <a:rPr dirty="0" err="1"/>
              <a:t>en</a:t>
            </a:r>
            <a:r>
              <a:rPr dirty="0"/>
              <a:t> </a:t>
            </a:r>
            <a:r>
              <a:rPr dirty="0" err="1"/>
              <a:t>excès</a:t>
            </a:r>
            <a:r>
              <a:rPr dirty="0"/>
              <a:t> et non </a:t>
            </a:r>
            <a:r>
              <a:rPr dirty="0" err="1"/>
              <a:t>conformes</a:t>
            </a:r>
            <a:r>
              <a:rPr dirty="0"/>
              <a:t> aux </a:t>
            </a:r>
            <a:r>
              <a:rPr dirty="0" err="1"/>
              <a:t>recommandations</a:t>
            </a:r>
            <a:r>
              <a:rPr dirty="0"/>
              <a:t> </a:t>
            </a:r>
            <a:r>
              <a:rPr dirty="0" err="1"/>
              <a:t>ainsi</a:t>
            </a:r>
            <a:r>
              <a:rPr dirty="0"/>
              <a:t> </a:t>
            </a:r>
            <a:r>
              <a:rPr dirty="0" err="1"/>
              <a:t>qu’un</a:t>
            </a:r>
            <a:r>
              <a:rPr dirty="0"/>
              <a:t> </a:t>
            </a:r>
            <a:r>
              <a:rPr b="1" dirty="0" err="1"/>
              <a:t>défaut</a:t>
            </a:r>
            <a:r>
              <a:rPr b="1" dirty="0"/>
              <a:t> de </a:t>
            </a:r>
            <a:r>
              <a:rPr b="1" dirty="0" err="1"/>
              <a:t>prise</a:t>
            </a:r>
            <a:r>
              <a:rPr b="1" dirty="0"/>
              <a:t> </a:t>
            </a:r>
            <a:r>
              <a:rPr b="1" dirty="0" err="1"/>
              <a:t>en</a:t>
            </a:r>
            <a:r>
              <a:rPr b="1" dirty="0"/>
              <a:t> </a:t>
            </a:r>
            <a:r>
              <a:rPr b="1" dirty="0" err="1"/>
              <a:t>compte</a:t>
            </a:r>
            <a:r>
              <a:rPr b="1" dirty="0"/>
              <a:t> des </a:t>
            </a:r>
            <a:r>
              <a:rPr b="1" dirty="0" err="1"/>
              <a:t>données</a:t>
            </a:r>
            <a:r>
              <a:rPr b="1" dirty="0"/>
              <a:t> </a:t>
            </a:r>
            <a:r>
              <a:rPr b="1" dirty="0" err="1"/>
              <a:t>microbiologiques</a:t>
            </a:r>
            <a:r>
              <a:rPr b="1" dirty="0"/>
              <a:t> pour </a:t>
            </a:r>
            <a:r>
              <a:rPr b="1" dirty="0" err="1"/>
              <a:t>l’adaptation</a:t>
            </a:r>
            <a:r>
              <a:rPr b="1" dirty="0"/>
              <a:t> des </a:t>
            </a:r>
            <a:r>
              <a:rPr b="1" dirty="0" err="1"/>
              <a:t>antibiothérapies</a:t>
            </a:r>
            <a:r>
              <a:rPr b="1" dirty="0"/>
              <a:t> </a:t>
            </a:r>
            <a:r>
              <a:rPr b="1" dirty="0" err="1"/>
              <a:t>empiriques</a:t>
            </a:r>
            <a:r>
              <a:rPr b="1" dirty="0"/>
              <a:t> </a:t>
            </a:r>
            <a:r>
              <a:rPr b="1" dirty="0" err="1"/>
              <a:t>dès</a:t>
            </a:r>
            <a:r>
              <a:rPr b="1" dirty="0"/>
              <a:t> </a:t>
            </a:r>
            <a:r>
              <a:rPr b="1" dirty="0" err="1"/>
              <a:t>réception</a:t>
            </a:r>
            <a:r>
              <a:rPr b="1" dirty="0"/>
              <a:t> des </a:t>
            </a:r>
            <a:r>
              <a:rPr b="1" dirty="0" err="1"/>
              <a:t>résultats</a:t>
            </a:r>
            <a:r>
              <a:rPr b="1" dirty="0"/>
              <a:t> du </a:t>
            </a:r>
            <a:r>
              <a:rPr b="1" dirty="0" err="1"/>
              <a:t>laboratoire</a:t>
            </a:r>
            <a:r>
              <a:rPr b="1" dirty="0"/>
              <a:t>. </a:t>
            </a:r>
          </a:p>
          <a:p>
            <a:endParaRPr b="1" dirty="0"/>
          </a:p>
          <a:p>
            <a:r>
              <a:rPr dirty="0" err="1"/>
              <a:t>Ces</a:t>
            </a:r>
            <a:r>
              <a:rPr dirty="0"/>
              <a:t> </a:t>
            </a:r>
            <a:r>
              <a:rPr dirty="0" err="1"/>
              <a:t>systèmes</a:t>
            </a:r>
            <a:r>
              <a:rPr dirty="0"/>
              <a:t> </a:t>
            </a:r>
            <a:r>
              <a:rPr dirty="0" err="1"/>
              <a:t>ont</a:t>
            </a:r>
            <a:r>
              <a:rPr dirty="0"/>
              <a:t> la force de </a:t>
            </a:r>
            <a:r>
              <a:rPr dirty="0" err="1"/>
              <a:t>l</a:t>
            </a:r>
            <a:r>
              <a:rPr b="1" dirty="0" err="1"/>
              <a:t>ier</a:t>
            </a:r>
            <a:r>
              <a:rPr b="1" dirty="0"/>
              <a:t> les </a:t>
            </a:r>
            <a:r>
              <a:rPr b="1" dirty="0" err="1"/>
              <a:t>données</a:t>
            </a:r>
            <a:r>
              <a:rPr b="1" dirty="0"/>
              <a:t> </a:t>
            </a:r>
            <a:r>
              <a:rPr b="1" dirty="0" err="1"/>
              <a:t>cliniques</a:t>
            </a:r>
            <a:r>
              <a:rPr b="1" dirty="0"/>
              <a:t> et </a:t>
            </a:r>
            <a:r>
              <a:rPr b="1" dirty="0" err="1"/>
              <a:t>microbiologiques</a:t>
            </a:r>
            <a:r>
              <a:rPr dirty="0"/>
              <a:t> avec des </a:t>
            </a:r>
            <a:r>
              <a:rPr b="1" dirty="0"/>
              <a:t>design de surveillance </a:t>
            </a:r>
            <a:r>
              <a:rPr b="1" dirty="0" err="1"/>
              <a:t>complémentaires</a:t>
            </a:r>
            <a:r>
              <a:rPr dirty="0"/>
              <a:t>, et </a:t>
            </a:r>
            <a:r>
              <a:rPr dirty="0" err="1"/>
              <a:t>représentent</a:t>
            </a:r>
            <a:r>
              <a:rPr dirty="0"/>
              <a:t> des </a:t>
            </a:r>
            <a:r>
              <a:rPr dirty="0" err="1"/>
              <a:t>outils</a:t>
            </a:r>
            <a:r>
              <a:rPr dirty="0"/>
              <a:t> </a:t>
            </a:r>
            <a:r>
              <a:rPr dirty="0" err="1"/>
              <a:t>prometteurs</a:t>
            </a:r>
            <a:r>
              <a:rPr dirty="0"/>
              <a:t> pour </a:t>
            </a:r>
            <a:r>
              <a:rPr dirty="0" err="1"/>
              <a:t>optimiser</a:t>
            </a:r>
            <a:r>
              <a:rPr dirty="0"/>
              <a:t> la prescription </a:t>
            </a:r>
            <a:r>
              <a:rPr dirty="0" err="1"/>
              <a:t>d'antibiotiques</a:t>
            </a:r>
            <a:r>
              <a:rPr dirty="0"/>
              <a:t> et </a:t>
            </a:r>
            <a:r>
              <a:rPr dirty="0" err="1"/>
              <a:t>lutter</a:t>
            </a:r>
            <a:r>
              <a:rPr dirty="0"/>
              <a:t> </a:t>
            </a:r>
            <a:r>
              <a:rPr dirty="0" err="1"/>
              <a:t>contre</a:t>
            </a:r>
            <a:r>
              <a:rPr dirty="0"/>
              <a:t> la résistance, à condition </a:t>
            </a:r>
            <a:r>
              <a:rPr dirty="0" err="1"/>
              <a:t>d'améliorer</a:t>
            </a:r>
            <a:r>
              <a:rPr dirty="0"/>
              <a:t> la </a:t>
            </a:r>
            <a:r>
              <a:rPr b="1" dirty="0"/>
              <a:t>formation</a:t>
            </a:r>
            <a:r>
              <a:rPr dirty="0"/>
              <a:t>, la </a:t>
            </a:r>
            <a:r>
              <a:rPr b="1" dirty="0" err="1"/>
              <a:t>sensibilisation</a:t>
            </a:r>
            <a:r>
              <a:rPr dirty="0"/>
              <a:t> et </a:t>
            </a:r>
            <a:r>
              <a:rPr dirty="0" err="1"/>
              <a:t>l’i</a:t>
            </a:r>
            <a:r>
              <a:rPr b="1" dirty="0" err="1"/>
              <a:t>mplication</a:t>
            </a:r>
            <a:r>
              <a:rPr b="1" dirty="0"/>
              <a:t> des </a:t>
            </a:r>
            <a:r>
              <a:rPr b="1" dirty="0" err="1"/>
              <a:t>prescripteurs</a:t>
            </a:r>
            <a:r>
              <a:rPr b="1" dirty="0"/>
              <a:t> et des </a:t>
            </a:r>
            <a:r>
              <a:rPr b="1" dirty="0" err="1"/>
              <a:t>acteurs</a:t>
            </a:r>
            <a:r>
              <a:rPr b="1" dirty="0"/>
              <a:t> </a:t>
            </a:r>
            <a:r>
              <a:rPr b="1" dirty="0" err="1"/>
              <a:t>locaux</a:t>
            </a:r>
            <a:r>
              <a:rPr b="1" dirty="0"/>
              <a:t>. </a:t>
            </a:r>
          </a:p>
          <a:p>
            <a:endParaRPr b="1" dirty="0"/>
          </a:p>
          <a:p>
            <a:r>
              <a:rPr dirty="0" err="1"/>
              <a:t>Ces</a:t>
            </a:r>
            <a:r>
              <a:rPr dirty="0"/>
              <a:t> </a:t>
            </a:r>
            <a:r>
              <a:rPr dirty="0" err="1"/>
              <a:t>systèmes</a:t>
            </a:r>
            <a:r>
              <a:rPr dirty="0"/>
              <a:t> de surveillance </a:t>
            </a:r>
            <a:r>
              <a:rPr dirty="0" err="1"/>
              <a:t>sont</a:t>
            </a:r>
            <a:r>
              <a:rPr dirty="0"/>
              <a:t> </a:t>
            </a:r>
            <a:r>
              <a:rPr b="1" dirty="0" err="1"/>
              <a:t>peu</a:t>
            </a:r>
            <a:r>
              <a:rPr b="1" dirty="0"/>
              <a:t> </a:t>
            </a:r>
            <a:r>
              <a:rPr b="1" dirty="0" err="1"/>
              <a:t>couteux</a:t>
            </a:r>
            <a:r>
              <a:rPr b="1" dirty="0"/>
              <a:t> </a:t>
            </a:r>
            <a:r>
              <a:rPr dirty="0"/>
              <a:t>et ne </a:t>
            </a:r>
            <a:r>
              <a:rPr dirty="0" err="1"/>
              <a:t>nécessitent</a:t>
            </a:r>
            <a:r>
              <a:rPr b="1" dirty="0"/>
              <a:t> pas de personnel </a:t>
            </a:r>
            <a:r>
              <a:rPr b="1" dirty="0" err="1"/>
              <a:t>dédié</a:t>
            </a:r>
            <a:r>
              <a:rPr dirty="0"/>
              <a:t>, et </a:t>
            </a:r>
            <a:r>
              <a:rPr dirty="0" err="1"/>
              <a:t>prônent</a:t>
            </a:r>
            <a:r>
              <a:rPr dirty="0"/>
              <a:t> </a:t>
            </a:r>
            <a:r>
              <a:rPr dirty="0" err="1"/>
              <a:t>une</a:t>
            </a:r>
            <a:r>
              <a:rPr dirty="0"/>
              <a:t> </a:t>
            </a:r>
            <a:r>
              <a:rPr b="1" dirty="0" err="1"/>
              <a:t>approche</a:t>
            </a:r>
            <a:r>
              <a:rPr b="1" dirty="0"/>
              <a:t> </a:t>
            </a:r>
            <a:r>
              <a:rPr b="1" dirty="0" err="1"/>
              <a:t>pragmatique</a:t>
            </a:r>
            <a:r>
              <a:rPr b="1" dirty="0"/>
              <a:t>. </a:t>
            </a:r>
            <a:r>
              <a:rPr b="1" dirty="0" err="1"/>
              <a:t>Ils</a:t>
            </a:r>
            <a:r>
              <a:rPr b="1" dirty="0"/>
              <a:t> </a:t>
            </a:r>
            <a:r>
              <a:rPr dirty="0"/>
              <a:t>font </a:t>
            </a:r>
            <a:r>
              <a:rPr dirty="0" err="1"/>
              <a:t>cependant</a:t>
            </a:r>
            <a:r>
              <a:rPr dirty="0"/>
              <a:t> face à des </a:t>
            </a:r>
            <a:r>
              <a:rPr dirty="0" err="1"/>
              <a:t>enjeux</a:t>
            </a:r>
            <a:r>
              <a:rPr dirty="0"/>
              <a:t> </a:t>
            </a:r>
            <a:r>
              <a:rPr dirty="0" err="1"/>
              <a:t>liés</a:t>
            </a:r>
            <a:r>
              <a:rPr dirty="0"/>
              <a:t> à la </a:t>
            </a:r>
            <a:r>
              <a:rPr b="1" dirty="0" err="1"/>
              <a:t>représentativité</a:t>
            </a:r>
            <a:r>
              <a:rPr dirty="0"/>
              <a:t> des </a:t>
            </a:r>
            <a:r>
              <a:rPr dirty="0" err="1"/>
              <a:t>données</a:t>
            </a:r>
            <a:r>
              <a:rPr dirty="0"/>
              <a:t>, la </a:t>
            </a:r>
            <a:r>
              <a:rPr b="1" dirty="0" err="1"/>
              <a:t>capacité</a:t>
            </a:r>
            <a:r>
              <a:rPr b="1" dirty="0"/>
              <a:t> des </a:t>
            </a:r>
            <a:r>
              <a:rPr b="1" dirty="0" err="1"/>
              <a:t>laboratoires</a:t>
            </a:r>
            <a:r>
              <a:rPr dirty="0"/>
              <a:t>, à la </a:t>
            </a:r>
            <a:r>
              <a:rPr b="1" dirty="0" err="1"/>
              <a:t>collecte</a:t>
            </a:r>
            <a:r>
              <a:rPr b="1" dirty="0"/>
              <a:t> de </a:t>
            </a:r>
            <a:r>
              <a:rPr b="1" dirty="0" err="1"/>
              <a:t>données</a:t>
            </a:r>
            <a:r>
              <a:rPr b="1" dirty="0"/>
              <a:t> </a:t>
            </a:r>
            <a:r>
              <a:rPr dirty="0"/>
              <a:t>et au </a:t>
            </a:r>
            <a:r>
              <a:rPr b="1" dirty="0" err="1"/>
              <a:t>défaut</a:t>
            </a:r>
            <a:r>
              <a:rPr b="1" dirty="0"/>
              <a:t> de personnel </a:t>
            </a:r>
            <a:r>
              <a:rPr b="1" dirty="0" err="1"/>
              <a:t>qualifié</a:t>
            </a:r>
            <a:r>
              <a:rPr b="1" dirty="0"/>
              <a:t> et </a:t>
            </a:r>
            <a:r>
              <a:rPr b="1" dirty="0" err="1"/>
              <a:t>en</a:t>
            </a:r>
            <a:r>
              <a:rPr b="1" dirty="0"/>
              <a:t> </a:t>
            </a:r>
            <a:r>
              <a:rPr b="1" dirty="0" err="1"/>
              <a:t>nombre</a:t>
            </a:r>
            <a:r>
              <a:rPr dirty="0"/>
              <a:t>. </a:t>
            </a:r>
            <a:r>
              <a:rPr dirty="0" err="1"/>
              <a:t>L'i</a:t>
            </a:r>
            <a:r>
              <a:rPr b="1" dirty="0" err="1"/>
              <a:t>ntégration</a:t>
            </a:r>
            <a:r>
              <a:rPr b="1" dirty="0"/>
              <a:t> de </a:t>
            </a:r>
            <a:r>
              <a:rPr b="1" dirty="0" err="1"/>
              <a:t>nouvelles</a:t>
            </a:r>
            <a:r>
              <a:rPr b="1" dirty="0"/>
              <a:t> technologies </a:t>
            </a:r>
            <a:r>
              <a:rPr b="1" dirty="0" err="1"/>
              <a:t>numériques</a:t>
            </a:r>
            <a:r>
              <a:rPr dirty="0"/>
              <a:t> </a:t>
            </a:r>
            <a:r>
              <a:rPr dirty="0" err="1"/>
              <a:t>pourrait</a:t>
            </a:r>
            <a:r>
              <a:rPr dirty="0"/>
              <a:t> </a:t>
            </a:r>
            <a:r>
              <a:rPr dirty="0" err="1"/>
              <a:t>optimiser</a:t>
            </a:r>
            <a:r>
              <a:rPr dirty="0"/>
              <a:t> </a:t>
            </a:r>
            <a:r>
              <a:rPr dirty="0" err="1"/>
              <a:t>ces</a:t>
            </a:r>
            <a:r>
              <a:rPr dirty="0"/>
              <a:t> </a:t>
            </a:r>
            <a:r>
              <a:rPr dirty="0" err="1"/>
              <a:t>systèmes</a:t>
            </a:r>
            <a:r>
              <a:rPr dirty="0"/>
              <a:t>, </a:t>
            </a:r>
            <a:r>
              <a:rPr dirty="0" err="1"/>
              <a:t>favorisant</a:t>
            </a:r>
            <a:r>
              <a:rPr dirty="0"/>
              <a:t> un </a:t>
            </a:r>
            <a:r>
              <a:rPr b="1" dirty="0"/>
              <a:t>retour </a:t>
            </a:r>
            <a:r>
              <a:rPr b="1" dirty="0" err="1"/>
              <a:t>rapide</a:t>
            </a:r>
            <a:r>
              <a:rPr b="1" dirty="0"/>
              <a:t> des </a:t>
            </a:r>
            <a:r>
              <a:rPr b="1" dirty="0" err="1"/>
              <a:t>données</a:t>
            </a:r>
            <a:r>
              <a:rPr dirty="0"/>
              <a:t> pour </a:t>
            </a:r>
            <a:r>
              <a:rPr dirty="0" err="1"/>
              <a:t>améliorer</a:t>
            </a:r>
            <a:r>
              <a:rPr dirty="0"/>
              <a:t> </a:t>
            </a:r>
            <a:r>
              <a:rPr dirty="0" err="1"/>
              <a:t>l’usage</a:t>
            </a:r>
            <a:r>
              <a:rPr dirty="0"/>
              <a:t> des </a:t>
            </a:r>
            <a:r>
              <a:rPr dirty="0" err="1"/>
              <a:t>antibiotiques</a:t>
            </a:r>
            <a:r>
              <a:rPr dirty="0"/>
              <a:t>.</a:t>
            </a:r>
          </a:p>
          <a:p>
            <a:endParaRPr dirty="0"/>
          </a:p>
          <a:p>
            <a:r>
              <a:rPr dirty="0"/>
              <a:t>Le </a:t>
            </a:r>
            <a:r>
              <a:rPr b="1" dirty="0" err="1"/>
              <a:t>protocole</a:t>
            </a:r>
            <a:r>
              <a:rPr b="1" dirty="0"/>
              <a:t> et les </a:t>
            </a:r>
            <a:r>
              <a:rPr b="1" dirty="0" err="1"/>
              <a:t>résultats</a:t>
            </a:r>
            <a:r>
              <a:rPr dirty="0"/>
              <a:t> </a:t>
            </a:r>
            <a:r>
              <a:rPr dirty="0" err="1"/>
              <a:t>issus</a:t>
            </a:r>
            <a:r>
              <a:rPr dirty="0"/>
              <a:t> de </a:t>
            </a:r>
            <a:r>
              <a:rPr dirty="0" err="1"/>
              <a:t>ces</a:t>
            </a:r>
            <a:r>
              <a:rPr dirty="0"/>
              <a:t> </a:t>
            </a:r>
            <a:r>
              <a:rPr dirty="0" err="1"/>
              <a:t>systèmes</a:t>
            </a:r>
            <a:r>
              <a:rPr dirty="0"/>
              <a:t> de surveillance </a:t>
            </a:r>
            <a:r>
              <a:rPr dirty="0" err="1"/>
              <a:t>sont</a:t>
            </a:r>
            <a:r>
              <a:rPr dirty="0"/>
              <a:t> petit à petit </a:t>
            </a:r>
            <a:r>
              <a:rPr dirty="0" err="1"/>
              <a:t>valorisés</a:t>
            </a:r>
            <a:r>
              <a:rPr dirty="0"/>
              <a:t>, </a:t>
            </a:r>
            <a:r>
              <a:rPr dirty="0" err="1"/>
              <a:t>permettant</a:t>
            </a:r>
            <a:r>
              <a:rPr dirty="0"/>
              <a:t> la </a:t>
            </a:r>
            <a:r>
              <a:rPr b="1" dirty="0" err="1"/>
              <a:t>levée</a:t>
            </a:r>
            <a:r>
              <a:rPr b="1" dirty="0"/>
              <a:t> de </a:t>
            </a:r>
            <a:r>
              <a:rPr b="1" dirty="0" err="1"/>
              <a:t>fonds</a:t>
            </a:r>
            <a:r>
              <a:rPr b="1" dirty="0"/>
              <a:t> </a:t>
            </a:r>
            <a:r>
              <a:rPr b="1" dirty="0" err="1"/>
              <a:t>supplémentaires</a:t>
            </a:r>
            <a:r>
              <a:rPr dirty="0"/>
              <a:t>, </a:t>
            </a:r>
            <a:r>
              <a:rPr dirty="0" err="1"/>
              <a:t>bien</a:t>
            </a:r>
            <a:r>
              <a:rPr dirty="0"/>
              <a:t> que </a:t>
            </a:r>
            <a:r>
              <a:rPr dirty="0" err="1"/>
              <a:t>ces</a:t>
            </a:r>
            <a:r>
              <a:rPr dirty="0"/>
              <a:t> </a:t>
            </a:r>
            <a:r>
              <a:rPr dirty="0" err="1"/>
              <a:t>derniers</a:t>
            </a:r>
            <a:r>
              <a:rPr dirty="0"/>
              <a:t> </a:t>
            </a:r>
            <a:r>
              <a:rPr dirty="0" err="1"/>
              <a:t>soient</a:t>
            </a:r>
            <a:r>
              <a:rPr dirty="0"/>
              <a:t> </a:t>
            </a:r>
            <a:r>
              <a:rPr dirty="0" err="1"/>
              <a:t>très</a:t>
            </a:r>
            <a:r>
              <a:rPr dirty="0"/>
              <a:t> </a:t>
            </a:r>
            <a:r>
              <a:rPr dirty="0" err="1"/>
              <a:t>souvent</a:t>
            </a:r>
            <a:r>
              <a:rPr dirty="0"/>
              <a:t> </a:t>
            </a:r>
            <a:r>
              <a:rPr dirty="0" err="1"/>
              <a:t>issus</a:t>
            </a:r>
            <a:r>
              <a:rPr dirty="0"/>
              <a:t> </a:t>
            </a:r>
            <a:r>
              <a:rPr b="1" dirty="0"/>
              <a:t>de </a:t>
            </a:r>
            <a:r>
              <a:rPr b="1" dirty="0" err="1"/>
              <a:t>financements</a:t>
            </a:r>
            <a:r>
              <a:rPr b="1" dirty="0"/>
              <a:t> </a:t>
            </a:r>
            <a:r>
              <a:rPr b="1" dirty="0" err="1"/>
              <a:t>externes</a:t>
            </a:r>
            <a:r>
              <a:rPr b="1" dirty="0"/>
              <a:t> et </a:t>
            </a:r>
            <a:r>
              <a:rPr b="1" dirty="0" err="1"/>
              <a:t>internationaux</a:t>
            </a:r>
            <a:r>
              <a:rPr dirty="0"/>
              <a:t>, </a:t>
            </a:r>
            <a:r>
              <a:rPr dirty="0" err="1"/>
              <a:t>comme</a:t>
            </a:r>
            <a:r>
              <a:rPr dirty="0"/>
              <a:t> </a:t>
            </a:r>
            <a:r>
              <a:rPr dirty="0" err="1"/>
              <a:t>ceux</a:t>
            </a:r>
            <a:r>
              <a:rPr dirty="0"/>
              <a:t> du Fleming Fund, </a:t>
            </a:r>
            <a:r>
              <a:rPr dirty="0" err="1"/>
              <a:t>soulevant</a:t>
            </a:r>
            <a:r>
              <a:rPr dirty="0"/>
              <a:t> des questions sur la </a:t>
            </a:r>
            <a:r>
              <a:rPr b="1" dirty="0" err="1"/>
              <a:t>durabilité</a:t>
            </a:r>
            <a:r>
              <a:rPr dirty="0"/>
              <a:t> s</a:t>
            </a:r>
            <a:r>
              <a:rPr b="1" dirty="0"/>
              <a:t>ans </a:t>
            </a:r>
            <a:r>
              <a:rPr b="1" dirty="0" err="1"/>
              <a:t>soutien</a:t>
            </a:r>
            <a:r>
              <a:rPr b="1" dirty="0"/>
              <a:t> financier interne</a:t>
            </a:r>
            <a:r>
              <a:rPr dirty="0"/>
              <a:t>. La </a:t>
            </a:r>
            <a:r>
              <a:rPr dirty="0" err="1"/>
              <a:t>nécessité</a:t>
            </a:r>
            <a:r>
              <a:rPr dirty="0"/>
              <a:t> </a:t>
            </a:r>
            <a:r>
              <a:rPr dirty="0" err="1"/>
              <a:t>d’avoir</a:t>
            </a:r>
            <a:r>
              <a:rPr dirty="0"/>
              <a:t> des </a:t>
            </a:r>
            <a:r>
              <a:rPr b="1" dirty="0" err="1"/>
              <a:t>systèmes</a:t>
            </a:r>
            <a:r>
              <a:rPr b="1" dirty="0"/>
              <a:t> </a:t>
            </a:r>
            <a:r>
              <a:rPr b="1" dirty="0" err="1"/>
              <a:t>robustes</a:t>
            </a:r>
            <a:r>
              <a:rPr b="1" dirty="0"/>
              <a:t> et </a:t>
            </a:r>
            <a:r>
              <a:rPr b="1" dirty="0" err="1"/>
              <a:t>adaptés</a:t>
            </a:r>
            <a:r>
              <a:rPr b="1" dirty="0"/>
              <a:t> aux conditions </a:t>
            </a:r>
            <a:r>
              <a:rPr b="1" dirty="0" err="1"/>
              <a:t>socioéconomiques</a:t>
            </a:r>
            <a:r>
              <a:rPr b="1" dirty="0"/>
              <a:t> locales </a:t>
            </a:r>
            <a:r>
              <a:rPr b="1" dirty="0" err="1"/>
              <a:t>est</a:t>
            </a:r>
            <a:r>
              <a:rPr b="1" dirty="0"/>
              <a:t> </a:t>
            </a:r>
            <a:r>
              <a:rPr b="1" dirty="0" err="1"/>
              <a:t>clé</a:t>
            </a:r>
            <a:r>
              <a:rPr b="1" dirty="0"/>
              <a:t>.</a:t>
            </a:r>
            <a:r>
              <a:rPr dirty="0"/>
              <a:t> </a:t>
            </a:r>
          </a:p>
          <a:p>
            <a:endParaRPr dirty="0"/>
          </a:p>
          <a:p>
            <a:r>
              <a:rPr dirty="0" err="1"/>
              <a:t>Enfin</a:t>
            </a:r>
            <a:r>
              <a:rPr dirty="0"/>
              <a:t>, la </a:t>
            </a:r>
            <a:r>
              <a:rPr b="1" dirty="0"/>
              <a:t>collaboration </a:t>
            </a:r>
            <a:r>
              <a:rPr b="1" dirty="0" err="1"/>
              <a:t>intersectorielle</a:t>
            </a:r>
            <a:r>
              <a:rPr b="1" dirty="0"/>
              <a:t> et </a:t>
            </a:r>
            <a:r>
              <a:rPr b="1" dirty="0" err="1"/>
              <a:t>institutionnelle</a:t>
            </a:r>
            <a:r>
              <a:rPr b="1" dirty="0"/>
              <a:t> </a:t>
            </a:r>
            <a:r>
              <a:rPr dirty="0" err="1"/>
              <a:t>est</a:t>
            </a:r>
            <a:r>
              <a:rPr dirty="0"/>
              <a:t> </a:t>
            </a:r>
            <a:r>
              <a:rPr dirty="0" err="1"/>
              <a:t>essentielle</a:t>
            </a:r>
            <a:r>
              <a:rPr dirty="0"/>
              <a:t> pour assurer </a:t>
            </a:r>
            <a:r>
              <a:rPr dirty="0" err="1"/>
              <a:t>une</a:t>
            </a:r>
            <a:r>
              <a:rPr dirty="0"/>
              <a:t> surveillance </a:t>
            </a:r>
            <a:r>
              <a:rPr dirty="0" err="1"/>
              <a:t>efficiente</a:t>
            </a:r>
            <a:r>
              <a:rPr dirty="0"/>
              <a:t> et </a:t>
            </a:r>
            <a:r>
              <a:rPr dirty="0" err="1"/>
              <a:t>pérenne</a:t>
            </a:r>
            <a:r>
              <a:rPr dirty="0"/>
              <a:t> pour </a:t>
            </a:r>
            <a:r>
              <a:rPr dirty="0" err="1"/>
              <a:t>tendre</a:t>
            </a:r>
            <a:r>
              <a:rPr dirty="0"/>
              <a:t> </a:t>
            </a:r>
            <a:r>
              <a:rPr dirty="0" err="1"/>
              <a:t>vers</a:t>
            </a:r>
            <a:r>
              <a:rPr dirty="0"/>
              <a:t> </a:t>
            </a:r>
            <a:r>
              <a:rPr dirty="0" err="1"/>
              <a:t>une</a:t>
            </a:r>
            <a:r>
              <a:rPr dirty="0"/>
              <a:t> </a:t>
            </a:r>
            <a:r>
              <a:rPr dirty="0" err="1"/>
              <a:t>approche</a:t>
            </a:r>
            <a:r>
              <a:rPr dirty="0"/>
              <a:t> </a:t>
            </a:r>
            <a:r>
              <a:rPr b="1" dirty="0" err="1"/>
              <a:t>Une</a:t>
            </a:r>
            <a:r>
              <a:rPr b="1" dirty="0"/>
              <a:t> </a:t>
            </a:r>
            <a:r>
              <a:rPr b="1" dirty="0" err="1"/>
              <a:t>Seule</a:t>
            </a:r>
            <a:r>
              <a:rPr b="1" dirty="0"/>
              <a:t> Santé</a:t>
            </a:r>
            <a:r>
              <a:rPr dirty="0"/>
              <a:t>, </a:t>
            </a:r>
            <a:r>
              <a:rPr dirty="0" err="1"/>
              <a:t>bien</a:t>
            </a:r>
            <a:r>
              <a:rPr dirty="0"/>
              <a:t> </a:t>
            </a:r>
            <a:r>
              <a:rPr dirty="0" err="1"/>
              <a:t>ces</a:t>
            </a:r>
            <a:r>
              <a:rPr dirty="0"/>
              <a:t> surveillances </a:t>
            </a:r>
            <a:r>
              <a:rPr dirty="0" err="1"/>
              <a:t>puissent</a:t>
            </a:r>
            <a:r>
              <a:rPr dirty="0"/>
              <a:t> </a:t>
            </a:r>
            <a:r>
              <a:rPr dirty="0" err="1"/>
              <a:t>être</a:t>
            </a:r>
            <a:r>
              <a:rPr dirty="0"/>
              <a:t> </a:t>
            </a:r>
            <a:r>
              <a:rPr dirty="0" err="1"/>
              <a:t>entravée</a:t>
            </a:r>
            <a:r>
              <a:rPr dirty="0"/>
              <a:t> par un </a:t>
            </a:r>
            <a:r>
              <a:rPr b="1" dirty="0" err="1"/>
              <a:t>manque</a:t>
            </a:r>
            <a:r>
              <a:rPr b="1" dirty="0"/>
              <a:t> </a:t>
            </a:r>
            <a:r>
              <a:rPr b="1" dirty="0" err="1"/>
              <a:t>d’engagement</a:t>
            </a:r>
            <a:r>
              <a:rPr b="1" dirty="0"/>
              <a:t> </a:t>
            </a:r>
            <a:r>
              <a:rPr b="1" dirty="0" err="1"/>
              <a:t>politique</a:t>
            </a:r>
            <a:r>
              <a:rPr b="1" dirty="0"/>
              <a:t>.</a:t>
            </a:r>
          </a:p>
        </p:txBody>
      </p:sp>
    </p:spTree>
    <p:extLst>
      <p:ext uri="{BB962C8B-B14F-4D97-AF65-F5344CB8AC3E}">
        <p14:creationId xmlns:p14="http://schemas.microsoft.com/office/powerpoint/2010/main" val="106765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 name="Shape 1351"/>
          <p:cNvSpPr>
            <a:spLocks noGrp="1" noRot="1" noChangeAspect="1"/>
          </p:cNvSpPr>
          <p:nvPr>
            <p:ph type="sldImg"/>
          </p:nvPr>
        </p:nvSpPr>
        <p:spPr>
          <a:xfrm>
            <a:off x="381000" y="685800"/>
            <a:ext cx="6096000" cy="3429000"/>
          </a:xfrm>
          <a:prstGeom prst="rect">
            <a:avLst/>
          </a:prstGeom>
        </p:spPr>
        <p:txBody>
          <a:bodyPr/>
          <a:lstStyle/>
          <a:p>
            <a:endParaRPr/>
          </a:p>
        </p:txBody>
      </p:sp>
      <p:sp>
        <p:nvSpPr>
          <p:cNvPr id="1352" name="Shape 1352"/>
          <p:cNvSpPr>
            <a:spLocks noGrp="1"/>
          </p:cNvSpPr>
          <p:nvPr>
            <p:ph type="body" sz="quarter" idx="1"/>
          </p:nvPr>
        </p:nvSpPr>
        <p:spPr>
          <a:prstGeom prst="rect">
            <a:avLst/>
          </a:prstGeom>
        </p:spPr>
        <p:txBody>
          <a:bodyPr/>
          <a:lstStyle/>
          <a:p>
            <a:r>
              <a:rPr dirty="0"/>
              <a:t>Nous </a:t>
            </a:r>
            <a:r>
              <a:rPr dirty="0" err="1"/>
              <a:t>avons</a:t>
            </a:r>
            <a:r>
              <a:rPr dirty="0"/>
              <a:t> </a:t>
            </a:r>
            <a:r>
              <a:rPr dirty="0" err="1"/>
              <a:t>détaillé</a:t>
            </a:r>
            <a:r>
              <a:rPr dirty="0"/>
              <a:t> </a:t>
            </a:r>
            <a:r>
              <a:rPr dirty="0" err="1"/>
              <a:t>dans</a:t>
            </a:r>
            <a:r>
              <a:rPr dirty="0"/>
              <a:t> </a:t>
            </a:r>
            <a:r>
              <a:rPr dirty="0" err="1"/>
              <a:t>ces</a:t>
            </a:r>
            <a:r>
              <a:rPr dirty="0"/>
              <a:t> </a:t>
            </a:r>
            <a:r>
              <a:rPr dirty="0" err="1"/>
              <a:t>travaux</a:t>
            </a:r>
            <a:r>
              <a:rPr dirty="0"/>
              <a:t> 2 </a:t>
            </a:r>
            <a:r>
              <a:rPr dirty="0" err="1"/>
              <a:t>systèmes</a:t>
            </a:r>
            <a:r>
              <a:rPr dirty="0"/>
              <a:t> de surveillance TSARA et </a:t>
            </a:r>
            <a:r>
              <a:rPr dirty="0" err="1"/>
              <a:t>l’EPP</a:t>
            </a:r>
            <a:r>
              <a:rPr dirty="0"/>
              <a:t> </a:t>
            </a:r>
            <a:r>
              <a:rPr dirty="0" err="1"/>
              <a:t>ainsi</a:t>
            </a:r>
            <a:r>
              <a:rPr dirty="0"/>
              <a:t> que des actions issues de </a:t>
            </a:r>
            <a:r>
              <a:rPr dirty="0" err="1"/>
              <a:t>ces</a:t>
            </a:r>
            <a:r>
              <a:rPr dirty="0"/>
              <a:t> surveillances. Bien </a:t>
            </a:r>
            <a:r>
              <a:rPr dirty="0" err="1"/>
              <a:t>qu’ils</a:t>
            </a:r>
            <a:r>
              <a:rPr dirty="0"/>
              <a:t> </a:t>
            </a:r>
            <a:r>
              <a:rPr dirty="0" err="1"/>
              <a:t>présentent</a:t>
            </a:r>
            <a:r>
              <a:rPr dirty="0"/>
              <a:t> de </a:t>
            </a:r>
            <a:r>
              <a:rPr dirty="0" err="1"/>
              <a:t>nombreux</a:t>
            </a:r>
            <a:r>
              <a:rPr dirty="0"/>
              <a:t> </a:t>
            </a:r>
            <a:r>
              <a:rPr dirty="0" err="1"/>
              <a:t>avantages</a:t>
            </a:r>
            <a:r>
              <a:rPr dirty="0"/>
              <a:t>, </a:t>
            </a:r>
            <a:r>
              <a:rPr dirty="0" err="1"/>
              <a:t>d’autres</a:t>
            </a:r>
            <a:r>
              <a:rPr dirty="0"/>
              <a:t> </a:t>
            </a:r>
            <a:r>
              <a:rPr dirty="0" err="1"/>
              <a:t>protocoles</a:t>
            </a:r>
            <a:r>
              <a:rPr dirty="0"/>
              <a:t> et </a:t>
            </a:r>
            <a:r>
              <a:rPr dirty="0" err="1"/>
              <a:t>méthodologies</a:t>
            </a:r>
            <a:r>
              <a:rPr dirty="0"/>
              <a:t> de surveillance existent pour </a:t>
            </a:r>
            <a:r>
              <a:rPr dirty="0" err="1"/>
              <a:t>l’analyse</a:t>
            </a:r>
            <a:r>
              <a:rPr dirty="0"/>
              <a:t> des </a:t>
            </a:r>
            <a:r>
              <a:rPr dirty="0" err="1"/>
              <a:t>données</a:t>
            </a:r>
            <a:r>
              <a:rPr dirty="0"/>
              <a:t> de résistance aux </a:t>
            </a:r>
            <a:r>
              <a:rPr dirty="0" err="1"/>
              <a:t>antibiotiques</a:t>
            </a:r>
            <a:r>
              <a:rPr dirty="0"/>
              <a:t>, </a:t>
            </a:r>
            <a:r>
              <a:rPr dirty="0" err="1"/>
              <a:t>d’usage</a:t>
            </a:r>
            <a:r>
              <a:rPr dirty="0"/>
              <a:t> et de </a:t>
            </a:r>
            <a:r>
              <a:rPr dirty="0" err="1"/>
              <a:t>consommation</a:t>
            </a:r>
            <a:r>
              <a:rPr dirty="0"/>
              <a:t> des </a:t>
            </a:r>
            <a:r>
              <a:rPr dirty="0" err="1"/>
              <a:t>antibiotiques</a:t>
            </a:r>
            <a:r>
              <a:rPr dirty="0"/>
              <a:t> </a:t>
            </a:r>
            <a:r>
              <a:rPr dirty="0" err="1"/>
              <a:t>dans</a:t>
            </a:r>
            <a:r>
              <a:rPr dirty="0"/>
              <a:t> les PRFI. </a:t>
            </a:r>
          </a:p>
          <a:p>
            <a:endParaRPr dirty="0"/>
          </a:p>
          <a:p>
            <a:r>
              <a:rPr dirty="0"/>
              <a:t>ACORN </a:t>
            </a:r>
            <a:r>
              <a:rPr dirty="0" err="1"/>
              <a:t>Cette</a:t>
            </a:r>
            <a:r>
              <a:rPr dirty="0"/>
              <a:t> surveillance </a:t>
            </a:r>
            <a:r>
              <a:rPr dirty="0" err="1"/>
              <a:t>permet</a:t>
            </a:r>
            <a:r>
              <a:rPr dirty="0"/>
              <a:t> </a:t>
            </a:r>
            <a:r>
              <a:rPr dirty="0" err="1"/>
              <a:t>finalement</a:t>
            </a:r>
            <a:r>
              <a:rPr dirty="0"/>
              <a:t> de compiler les </a:t>
            </a:r>
            <a:r>
              <a:rPr dirty="0" err="1"/>
              <a:t>données</a:t>
            </a:r>
            <a:r>
              <a:rPr dirty="0"/>
              <a:t> </a:t>
            </a:r>
            <a:r>
              <a:rPr dirty="0" err="1"/>
              <a:t>cliniques</a:t>
            </a:r>
            <a:r>
              <a:rPr dirty="0"/>
              <a:t> et </a:t>
            </a:r>
            <a:r>
              <a:rPr dirty="0" err="1"/>
              <a:t>microbiologiques</a:t>
            </a:r>
            <a:r>
              <a:rPr dirty="0"/>
              <a:t>, tout </a:t>
            </a:r>
            <a:r>
              <a:rPr dirty="0" err="1"/>
              <a:t>en</a:t>
            </a:r>
            <a:r>
              <a:rPr dirty="0"/>
              <a:t> </a:t>
            </a:r>
            <a:r>
              <a:rPr dirty="0" err="1"/>
              <a:t>articulant</a:t>
            </a:r>
            <a:r>
              <a:rPr dirty="0"/>
              <a:t> </a:t>
            </a:r>
            <a:r>
              <a:rPr dirty="0" err="1"/>
              <a:t>une</a:t>
            </a:r>
            <a:r>
              <a:rPr dirty="0"/>
              <a:t> </a:t>
            </a:r>
            <a:r>
              <a:rPr dirty="0" err="1"/>
              <a:t>méthodologie</a:t>
            </a:r>
            <a:r>
              <a:rPr dirty="0"/>
              <a:t> </a:t>
            </a:r>
            <a:r>
              <a:rPr dirty="0" err="1"/>
              <a:t>longitudinale</a:t>
            </a:r>
            <a:r>
              <a:rPr dirty="0"/>
              <a:t> </a:t>
            </a:r>
            <a:r>
              <a:rPr dirty="0" err="1"/>
              <a:t>ponctuée</a:t>
            </a:r>
            <a:r>
              <a:rPr dirty="0"/>
              <a:t> </a:t>
            </a:r>
            <a:r>
              <a:rPr dirty="0" err="1"/>
              <a:t>d’enquête</a:t>
            </a:r>
            <a:r>
              <a:rPr dirty="0"/>
              <a:t> </a:t>
            </a:r>
            <a:r>
              <a:rPr dirty="0" err="1"/>
              <a:t>transversales</a:t>
            </a:r>
            <a:r>
              <a:rPr dirty="0"/>
              <a:t> </a:t>
            </a:r>
            <a:r>
              <a:rPr dirty="0" err="1"/>
              <a:t>hebdomadaires</a:t>
            </a:r>
            <a:r>
              <a:rPr dirty="0"/>
              <a:t> pour la capture des infections </a:t>
            </a:r>
            <a:r>
              <a:rPr dirty="0" err="1"/>
              <a:t>nosocomiales</a:t>
            </a:r>
            <a:r>
              <a:rPr dirty="0"/>
              <a:t> (52,55,165). Les </a:t>
            </a:r>
            <a:r>
              <a:rPr dirty="0" err="1"/>
              <a:t>données</a:t>
            </a:r>
            <a:r>
              <a:rPr dirty="0"/>
              <a:t> </a:t>
            </a:r>
            <a:r>
              <a:rPr dirty="0" err="1"/>
              <a:t>collectées</a:t>
            </a:r>
            <a:r>
              <a:rPr dirty="0"/>
              <a:t> </a:t>
            </a:r>
            <a:r>
              <a:rPr dirty="0" err="1"/>
              <a:t>permettent</a:t>
            </a:r>
            <a:r>
              <a:rPr dirty="0"/>
              <a:t> </a:t>
            </a:r>
            <a:r>
              <a:rPr dirty="0" err="1"/>
              <a:t>aussi</a:t>
            </a:r>
            <a:r>
              <a:rPr dirty="0"/>
              <a:t> de </a:t>
            </a:r>
            <a:r>
              <a:rPr dirty="0" err="1"/>
              <a:t>répondre</a:t>
            </a:r>
            <a:r>
              <a:rPr dirty="0"/>
              <a:t> aux 3 </a:t>
            </a:r>
            <a:r>
              <a:rPr dirty="0" err="1"/>
              <a:t>objectifs</a:t>
            </a:r>
            <a:r>
              <a:rPr dirty="0"/>
              <a:t> de la surveillance </a:t>
            </a:r>
            <a:r>
              <a:rPr dirty="0" err="1"/>
              <a:t>épidémiologique</a:t>
            </a:r>
            <a:r>
              <a:rPr dirty="0"/>
              <a:t> de la résistance aux </a:t>
            </a:r>
            <a:r>
              <a:rPr dirty="0" err="1"/>
              <a:t>antibiotiques</a:t>
            </a:r>
            <a:r>
              <a:rPr dirty="0"/>
              <a:t> (63). </a:t>
            </a:r>
          </a:p>
          <a:p>
            <a:r>
              <a:rPr dirty="0"/>
              <a:t>Bien que </a:t>
            </a:r>
            <a:r>
              <a:rPr dirty="0" err="1"/>
              <a:t>présentant</a:t>
            </a:r>
            <a:r>
              <a:rPr dirty="0"/>
              <a:t> de </a:t>
            </a:r>
            <a:r>
              <a:rPr dirty="0" err="1"/>
              <a:t>nombreuses</a:t>
            </a:r>
            <a:r>
              <a:rPr dirty="0"/>
              <a:t> </a:t>
            </a:r>
            <a:r>
              <a:rPr dirty="0" err="1"/>
              <a:t>fonctionnalités</a:t>
            </a:r>
            <a:r>
              <a:rPr dirty="0"/>
              <a:t> </a:t>
            </a:r>
            <a:r>
              <a:rPr dirty="0" err="1"/>
              <a:t>en</a:t>
            </a:r>
            <a:r>
              <a:rPr dirty="0"/>
              <a:t> </a:t>
            </a:r>
            <a:r>
              <a:rPr dirty="0" err="1"/>
              <a:t>prônant</a:t>
            </a:r>
            <a:r>
              <a:rPr dirty="0"/>
              <a:t> </a:t>
            </a:r>
            <a:r>
              <a:rPr dirty="0" err="1"/>
              <a:t>une</a:t>
            </a:r>
            <a:r>
              <a:rPr dirty="0"/>
              <a:t> </a:t>
            </a:r>
            <a:r>
              <a:rPr dirty="0" err="1"/>
              <a:t>approche</a:t>
            </a:r>
            <a:r>
              <a:rPr dirty="0"/>
              <a:t> </a:t>
            </a:r>
            <a:r>
              <a:rPr dirty="0" err="1"/>
              <a:t>pragmatique</a:t>
            </a:r>
            <a:r>
              <a:rPr dirty="0"/>
              <a:t> et </a:t>
            </a:r>
            <a:r>
              <a:rPr dirty="0" err="1"/>
              <a:t>en</a:t>
            </a:r>
            <a:r>
              <a:rPr dirty="0"/>
              <a:t> </a:t>
            </a:r>
            <a:r>
              <a:rPr dirty="0" err="1"/>
              <a:t>assurant</a:t>
            </a:r>
            <a:r>
              <a:rPr dirty="0"/>
              <a:t> le </a:t>
            </a:r>
            <a:r>
              <a:rPr dirty="0" err="1"/>
              <a:t>recueil</a:t>
            </a:r>
            <a:r>
              <a:rPr dirty="0"/>
              <a:t> de </a:t>
            </a:r>
            <a:r>
              <a:rPr dirty="0" err="1"/>
              <a:t>nombreuses</a:t>
            </a:r>
            <a:r>
              <a:rPr dirty="0"/>
              <a:t> </a:t>
            </a:r>
            <a:r>
              <a:rPr dirty="0" err="1"/>
              <a:t>données</a:t>
            </a:r>
            <a:r>
              <a:rPr dirty="0"/>
              <a:t> </a:t>
            </a:r>
            <a:r>
              <a:rPr dirty="0" err="1"/>
              <a:t>spécifiques</a:t>
            </a:r>
            <a:r>
              <a:rPr dirty="0"/>
              <a:t> à </a:t>
            </a:r>
            <a:r>
              <a:rPr dirty="0" err="1"/>
              <a:t>trois</a:t>
            </a:r>
            <a:r>
              <a:rPr dirty="0"/>
              <a:t> syndromes </a:t>
            </a:r>
            <a:r>
              <a:rPr dirty="0" err="1"/>
              <a:t>infectieux</a:t>
            </a:r>
            <a:r>
              <a:rPr dirty="0"/>
              <a:t>, </a:t>
            </a:r>
            <a:r>
              <a:rPr dirty="0" err="1"/>
              <a:t>cette</a:t>
            </a:r>
            <a:r>
              <a:rPr dirty="0"/>
              <a:t> surveillance </a:t>
            </a:r>
            <a:r>
              <a:rPr dirty="0" err="1"/>
              <a:t>semble</a:t>
            </a:r>
            <a:r>
              <a:rPr dirty="0"/>
              <a:t> </a:t>
            </a:r>
            <a:r>
              <a:rPr dirty="0" err="1"/>
              <a:t>toutefois</a:t>
            </a:r>
            <a:r>
              <a:rPr dirty="0"/>
              <a:t> </a:t>
            </a:r>
            <a:r>
              <a:rPr dirty="0" err="1"/>
              <a:t>chronophage</a:t>
            </a:r>
            <a:r>
              <a:rPr dirty="0"/>
              <a:t> et </a:t>
            </a:r>
            <a:r>
              <a:rPr dirty="0" err="1"/>
              <a:t>coûteuse</a:t>
            </a:r>
            <a:r>
              <a:rPr dirty="0"/>
              <a:t> pour des PRFI. </a:t>
            </a:r>
            <a:r>
              <a:rPr dirty="0" err="1"/>
              <a:t>L’acceptabilité</a:t>
            </a:r>
            <a:r>
              <a:rPr dirty="0"/>
              <a:t> et la </a:t>
            </a:r>
            <a:r>
              <a:rPr dirty="0" err="1"/>
              <a:t>simplicité</a:t>
            </a:r>
            <a:r>
              <a:rPr dirty="0"/>
              <a:t> </a:t>
            </a:r>
            <a:r>
              <a:rPr dirty="0" err="1"/>
              <a:t>comme</a:t>
            </a:r>
            <a:r>
              <a:rPr dirty="0"/>
              <a:t> </a:t>
            </a:r>
            <a:r>
              <a:rPr dirty="0" err="1"/>
              <a:t>potentiels</a:t>
            </a:r>
            <a:r>
              <a:rPr dirty="0"/>
              <a:t> </a:t>
            </a:r>
            <a:r>
              <a:rPr dirty="0" err="1"/>
              <a:t>attributs</a:t>
            </a:r>
            <a:r>
              <a:rPr dirty="0"/>
              <a:t> </a:t>
            </a:r>
            <a:r>
              <a:rPr dirty="0" err="1"/>
              <a:t>liés</a:t>
            </a:r>
            <a:r>
              <a:rPr dirty="0"/>
              <a:t> à </a:t>
            </a:r>
            <a:r>
              <a:rPr dirty="0" err="1"/>
              <a:t>cette</a:t>
            </a:r>
            <a:r>
              <a:rPr dirty="0"/>
              <a:t> surveillance </a:t>
            </a:r>
            <a:r>
              <a:rPr dirty="0" err="1"/>
              <a:t>restent</a:t>
            </a:r>
            <a:r>
              <a:rPr dirty="0"/>
              <a:t> à </a:t>
            </a:r>
            <a:r>
              <a:rPr dirty="0" err="1"/>
              <a:t>démontrer</a:t>
            </a:r>
            <a:r>
              <a:rPr dirty="0"/>
              <a:t>. </a:t>
            </a:r>
            <a:r>
              <a:rPr dirty="0" err="1"/>
              <a:t>En</a:t>
            </a:r>
            <a:r>
              <a:rPr dirty="0"/>
              <a:t> </a:t>
            </a:r>
            <a:r>
              <a:rPr dirty="0" err="1"/>
              <a:t>l’absence</a:t>
            </a:r>
            <a:r>
              <a:rPr dirty="0"/>
              <a:t> de </a:t>
            </a:r>
            <a:r>
              <a:rPr dirty="0" err="1"/>
              <a:t>financement</a:t>
            </a:r>
            <a:r>
              <a:rPr dirty="0"/>
              <a:t> </a:t>
            </a:r>
            <a:r>
              <a:rPr dirty="0" err="1"/>
              <a:t>externe</a:t>
            </a:r>
            <a:r>
              <a:rPr dirty="0"/>
              <a:t>, la </a:t>
            </a:r>
            <a:r>
              <a:rPr dirty="0" err="1"/>
              <a:t>pérennité</a:t>
            </a:r>
            <a:r>
              <a:rPr dirty="0"/>
              <a:t> </a:t>
            </a:r>
            <a:r>
              <a:rPr dirty="0" err="1"/>
              <a:t>d’une</a:t>
            </a:r>
            <a:r>
              <a:rPr dirty="0"/>
              <a:t> </a:t>
            </a:r>
            <a:r>
              <a:rPr dirty="0" err="1"/>
              <a:t>telle</a:t>
            </a:r>
            <a:r>
              <a:rPr dirty="0"/>
              <a:t> surveillance  </a:t>
            </a:r>
            <a:r>
              <a:rPr dirty="0" err="1"/>
              <a:t>demeure</a:t>
            </a:r>
            <a:r>
              <a:rPr dirty="0"/>
              <a:t> à </a:t>
            </a:r>
            <a:r>
              <a:rPr dirty="0" err="1"/>
              <a:t>ce</a:t>
            </a:r>
            <a:r>
              <a:rPr dirty="0"/>
              <a:t> jour </a:t>
            </a:r>
            <a:r>
              <a:rPr dirty="0" err="1"/>
              <a:t>discutable</a:t>
            </a:r>
            <a:r>
              <a:rPr dirty="0"/>
              <a:t> et </a:t>
            </a:r>
            <a:r>
              <a:rPr dirty="0" err="1"/>
              <a:t>soulève</a:t>
            </a:r>
            <a:r>
              <a:rPr dirty="0"/>
              <a:t> des </a:t>
            </a:r>
            <a:r>
              <a:rPr dirty="0" err="1"/>
              <a:t>réserves</a:t>
            </a:r>
            <a:r>
              <a:rPr dirty="0"/>
              <a:t> quant à la </a:t>
            </a:r>
            <a:r>
              <a:rPr dirty="0" err="1"/>
              <a:t>possibilité</a:t>
            </a:r>
            <a:r>
              <a:rPr dirty="0"/>
              <a:t> </a:t>
            </a:r>
            <a:r>
              <a:rPr dirty="0" err="1"/>
              <a:t>donnée</a:t>
            </a:r>
            <a:r>
              <a:rPr dirty="0"/>
              <a:t> aux </a:t>
            </a:r>
            <a:r>
              <a:rPr dirty="0" err="1"/>
              <a:t>acteurs</a:t>
            </a:r>
            <a:r>
              <a:rPr dirty="0"/>
              <a:t> </a:t>
            </a:r>
            <a:r>
              <a:rPr dirty="0" err="1"/>
              <a:t>locaux</a:t>
            </a:r>
            <a:r>
              <a:rPr dirty="0"/>
              <a:t> pour la </a:t>
            </a:r>
            <a:r>
              <a:rPr dirty="0" err="1"/>
              <a:t>conduite</a:t>
            </a:r>
            <a:r>
              <a:rPr dirty="0"/>
              <a:t>, </a:t>
            </a:r>
            <a:r>
              <a:rPr dirty="0" err="1"/>
              <a:t>l’analyse</a:t>
            </a:r>
            <a:r>
              <a:rPr dirty="0"/>
              <a:t> et </a:t>
            </a:r>
            <a:r>
              <a:rPr dirty="0" err="1"/>
              <a:t>l’interprétation</a:t>
            </a:r>
            <a:r>
              <a:rPr dirty="0"/>
              <a:t> des </a:t>
            </a:r>
            <a:r>
              <a:rPr dirty="0" err="1"/>
              <a:t>données</a:t>
            </a:r>
            <a:r>
              <a:rPr dirty="0"/>
              <a:t> de résistance et </a:t>
            </a:r>
            <a:r>
              <a:rPr dirty="0" err="1"/>
              <a:t>d’usage</a:t>
            </a:r>
            <a:r>
              <a:rPr dirty="0"/>
              <a:t> des </a:t>
            </a:r>
            <a:r>
              <a:rPr dirty="0" err="1"/>
              <a:t>antibiotiques</a:t>
            </a:r>
            <a:endParaRPr dirty="0"/>
          </a:p>
          <a:p>
            <a:endParaRPr dirty="0"/>
          </a:p>
          <a:p>
            <a:r>
              <a:rPr dirty="0"/>
              <a:t>BALANCE BARNARDS </a:t>
            </a:r>
            <a:r>
              <a:rPr dirty="0" err="1"/>
              <a:t>mortalité</a:t>
            </a:r>
            <a:r>
              <a:rPr dirty="0"/>
              <a:t> </a:t>
            </a:r>
            <a:r>
              <a:rPr dirty="0" err="1"/>
              <a:t>liées</a:t>
            </a:r>
            <a:r>
              <a:rPr dirty="0"/>
              <a:t> aux infections à </a:t>
            </a:r>
            <a:r>
              <a:rPr dirty="0" err="1"/>
              <a:t>bactéries</a:t>
            </a:r>
            <a:r>
              <a:rPr dirty="0"/>
              <a:t> </a:t>
            </a:r>
            <a:r>
              <a:rPr dirty="0" err="1"/>
              <a:t>multirésistantes</a:t>
            </a:r>
            <a:r>
              <a:rPr dirty="0"/>
              <a:t> et BARNARD = sepsis neonatal</a:t>
            </a:r>
          </a:p>
          <a:p>
            <a:r>
              <a:rPr dirty="0"/>
              <a:t>GLASS-BURDEN : ER-CRG + SARM</a:t>
            </a:r>
          </a:p>
          <a:p>
            <a:r>
              <a:rPr dirty="0"/>
              <a:t>MBIRA : ER-C3G</a:t>
            </a:r>
          </a:p>
          <a:p>
            <a:endParaRPr dirty="0"/>
          </a:p>
          <a:p>
            <a:r>
              <a:rPr dirty="0" err="1"/>
              <a:t>Dans</a:t>
            </a:r>
            <a:r>
              <a:rPr dirty="0"/>
              <a:t> </a:t>
            </a:r>
            <a:r>
              <a:rPr dirty="0" err="1"/>
              <a:t>cette</a:t>
            </a:r>
            <a:r>
              <a:rPr dirty="0"/>
              <a:t> </a:t>
            </a:r>
            <a:r>
              <a:rPr dirty="0" err="1"/>
              <a:t>optique</a:t>
            </a:r>
            <a:r>
              <a:rPr dirty="0"/>
              <a:t>, le </a:t>
            </a:r>
            <a:r>
              <a:rPr dirty="0" err="1"/>
              <a:t>projet</a:t>
            </a:r>
            <a:r>
              <a:rPr dirty="0"/>
              <a:t> BIRDY </a:t>
            </a:r>
            <a:r>
              <a:rPr dirty="0" err="1"/>
              <a:t>est</a:t>
            </a:r>
            <a:r>
              <a:rPr dirty="0"/>
              <a:t> </a:t>
            </a:r>
            <a:r>
              <a:rPr dirty="0" err="1"/>
              <a:t>une</a:t>
            </a:r>
            <a:r>
              <a:rPr dirty="0"/>
              <a:t> </a:t>
            </a:r>
            <a:r>
              <a:rPr dirty="0" err="1"/>
              <a:t>cohorte</a:t>
            </a:r>
            <a:r>
              <a:rPr dirty="0"/>
              <a:t> </a:t>
            </a:r>
            <a:r>
              <a:rPr dirty="0" err="1"/>
              <a:t>populationnelle</a:t>
            </a:r>
            <a:r>
              <a:rPr dirty="0"/>
              <a:t> prospective </a:t>
            </a:r>
            <a:r>
              <a:rPr dirty="0" err="1"/>
              <a:t>mis</a:t>
            </a:r>
            <a:r>
              <a:rPr dirty="0"/>
              <a:t> </a:t>
            </a:r>
            <a:r>
              <a:rPr dirty="0" err="1"/>
              <a:t>en</a:t>
            </a:r>
            <a:r>
              <a:rPr dirty="0"/>
              <a:t> place </a:t>
            </a:r>
            <a:r>
              <a:rPr dirty="0" err="1"/>
              <a:t>depuis</a:t>
            </a:r>
            <a:r>
              <a:rPr dirty="0"/>
              <a:t> 2012 à Madagascar, </a:t>
            </a:r>
            <a:r>
              <a:rPr dirty="0" err="1"/>
              <a:t>puis</a:t>
            </a:r>
            <a:r>
              <a:rPr dirty="0"/>
              <a:t> au </a:t>
            </a:r>
            <a:r>
              <a:rPr dirty="0" err="1"/>
              <a:t>Sénégal</a:t>
            </a:r>
            <a:r>
              <a:rPr dirty="0"/>
              <a:t> et au </a:t>
            </a:r>
            <a:r>
              <a:rPr dirty="0" err="1"/>
              <a:t>Cambodge</a:t>
            </a:r>
            <a:r>
              <a:rPr dirty="0"/>
              <a:t> </a:t>
            </a:r>
            <a:r>
              <a:rPr dirty="0" err="1"/>
              <a:t>en</a:t>
            </a:r>
            <a:r>
              <a:rPr dirty="0"/>
              <a:t> 2014, </a:t>
            </a:r>
            <a:r>
              <a:rPr dirty="0" err="1"/>
              <a:t>en</a:t>
            </a:r>
            <a:r>
              <a:rPr dirty="0"/>
              <a:t> </a:t>
            </a:r>
            <a:r>
              <a:rPr dirty="0" err="1"/>
              <a:t>partenariat</a:t>
            </a:r>
            <a:r>
              <a:rPr dirty="0"/>
              <a:t> avec les </a:t>
            </a:r>
            <a:r>
              <a:rPr dirty="0" err="1"/>
              <a:t>Instituts</a:t>
            </a:r>
            <a:r>
              <a:rPr dirty="0"/>
              <a:t> Pasteur </a:t>
            </a:r>
            <a:r>
              <a:rPr dirty="0" err="1"/>
              <a:t>locaux</a:t>
            </a:r>
            <a:r>
              <a:rPr dirty="0"/>
              <a:t>. Le </a:t>
            </a:r>
            <a:r>
              <a:rPr dirty="0" err="1"/>
              <a:t>programme</a:t>
            </a:r>
            <a:r>
              <a:rPr dirty="0"/>
              <a:t> BIRDY </a:t>
            </a:r>
            <a:r>
              <a:rPr dirty="0" err="1"/>
              <a:t>étudie</a:t>
            </a:r>
            <a:r>
              <a:rPr dirty="0"/>
              <a:t> </a:t>
            </a:r>
            <a:r>
              <a:rPr dirty="0" err="1"/>
              <a:t>l’étiologie</a:t>
            </a:r>
            <a:r>
              <a:rPr dirty="0"/>
              <a:t> des infections </a:t>
            </a:r>
            <a:r>
              <a:rPr dirty="0" err="1"/>
              <a:t>bactériennes</a:t>
            </a:r>
            <a:r>
              <a:rPr dirty="0"/>
              <a:t> chez les </a:t>
            </a:r>
            <a:r>
              <a:rPr dirty="0" err="1"/>
              <a:t>enfants</a:t>
            </a:r>
            <a:r>
              <a:rPr dirty="0"/>
              <a:t>, </a:t>
            </a:r>
            <a:r>
              <a:rPr dirty="0" err="1"/>
              <a:t>estime</a:t>
            </a:r>
            <a:r>
              <a:rPr dirty="0"/>
              <a:t> </a:t>
            </a:r>
            <a:r>
              <a:rPr dirty="0" err="1"/>
              <a:t>leur</a:t>
            </a:r>
            <a:r>
              <a:rPr dirty="0"/>
              <a:t> incidence et </a:t>
            </a:r>
            <a:r>
              <a:rPr dirty="0" err="1"/>
              <a:t>caractérise</a:t>
            </a:r>
            <a:r>
              <a:rPr dirty="0"/>
              <a:t> </a:t>
            </a:r>
            <a:r>
              <a:rPr dirty="0" err="1"/>
              <a:t>leur</a:t>
            </a:r>
            <a:r>
              <a:rPr dirty="0"/>
              <a:t> résistance aux </a:t>
            </a:r>
            <a:r>
              <a:rPr dirty="0" err="1"/>
              <a:t>antibiotiques</a:t>
            </a:r>
            <a:r>
              <a:rPr dirty="0"/>
              <a:t> </a:t>
            </a:r>
            <a:r>
              <a:rPr dirty="0" err="1"/>
              <a:t>en</a:t>
            </a:r>
            <a:r>
              <a:rPr dirty="0"/>
              <a:t> </a:t>
            </a:r>
            <a:r>
              <a:rPr dirty="0" err="1"/>
              <a:t>secteur</a:t>
            </a:r>
            <a:r>
              <a:rPr dirty="0"/>
              <a:t> </a:t>
            </a:r>
            <a:r>
              <a:rPr dirty="0" err="1"/>
              <a:t>communautaire</a:t>
            </a:r>
            <a:r>
              <a:rPr dirty="0"/>
              <a:t> </a:t>
            </a:r>
            <a:r>
              <a:rPr dirty="0" err="1"/>
              <a:t>urbain</a:t>
            </a:r>
            <a:r>
              <a:rPr dirty="0"/>
              <a:t> et rural (51). </a:t>
            </a:r>
          </a:p>
          <a:p>
            <a:endParaRPr dirty="0"/>
          </a:p>
          <a:p>
            <a:endParaRPr dirty="0"/>
          </a:p>
          <a:p>
            <a:r>
              <a:rPr dirty="0" err="1"/>
              <a:t>Toutes</a:t>
            </a:r>
            <a:r>
              <a:rPr dirty="0"/>
              <a:t> les </a:t>
            </a:r>
            <a:r>
              <a:rPr dirty="0" err="1"/>
              <a:t>méthodologies</a:t>
            </a:r>
            <a:r>
              <a:rPr dirty="0"/>
              <a:t> que nous </a:t>
            </a:r>
            <a:r>
              <a:rPr dirty="0" err="1"/>
              <a:t>avons</a:t>
            </a:r>
            <a:r>
              <a:rPr dirty="0"/>
              <a:t> </a:t>
            </a:r>
            <a:r>
              <a:rPr dirty="0" err="1"/>
              <a:t>préalablement</a:t>
            </a:r>
            <a:r>
              <a:rPr dirty="0"/>
              <a:t> </a:t>
            </a:r>
            <a:r>
              <a:rPr dirty="0" err="1"/>
              <a:t>développées</a:t>
            </a:r>
            <a:r>
              <a:rPr dirty="0"/>
              <a:t> </a:t>
            </a:r>
            <a:r>
              <a:rPr dirty="0" err="1"/>
              <a:t>dans</a:t>
            </a:r>
            <a:r>
              <a:rPr dirty="0"/>
              <a:t> </a:t>
            </a:r>
            <a:r>
              <a:rPr dirty="0" err="1"/>
              <a:t>ce</a:t>
            </a:r>
            <a:r>
              <a:rPr dirty="0"/>
              <a:t> </a:t>
            </a:r>
            <a:r>
              <a:rPr dirty="0" err="1"/>
              <a:t>chapitre</a:t>
            </a:r>
            <a:r>
              <a:rPr dirty="0"/>
              <a:t> </a:t>
            </a:r>
            <a:r>
              <a:rPr dirty="0" err="1"/>
              <a:t>reposent</a:t>
            </a:r>
            <a:r>
              <a:rPr dirty="0"/>
              <a:t> sur un design longitudinal, or nous </a:t>
            </a:r>
            <a:r>
              <a:rPr dirty="0" err="1"/>
              <a:t>avons</a:t>
            </a:r>
            <a:r>
              <a:rPr dirty="0"/>
              <a:t> </a:t>
            </a:r>
            <a:r>
              <a:rPr dirty="0" err="1"/>
              <a:t>aussi</a:t>
            </a:r>
            <a:r>
              <a:rPr dirty="0"/>
              <a:t> vu </a:t>
            </a:r>
            <a:r>
              <a:rPr dirty="0" err="1"/>
              <a:t>qu’il</a:t>
            </a:r>
            <a:r>
              <a:rPr dirty="0"/>
              <a:t> </a:t>
            </a:r>
            <a:r>
              <a:rPr dirty="0" err="1"/>
              <a:t>est</a:t>
            </a:r>
            <a:r>
              <a:rPr dirty="0"/>
              <a:t> possible de </a:t>
            </a:r>
            <a:r>
              <a:rPr dirty="0" err="1"/>
              <a:t>lier</a:t>
            </a:r>
            <a:r>
              <a:rPr dirty="0"/>
              <a:t> les </a:t>
            </a:r>
            <a:r>
              <a:rPr dirty="0" err="1"/>
              <a:t>données</a:t>
            </a:r>
            <a:r>
              <a:rPr dirty="0"/>
              <a:t> </a:t>
            </a:r>
            <a:r>
              <a:rPr dirty="0" err="1"/>
              <a:t>cliniques</a:t>
            </a:r>
            <a:r>
              <a:rPr dirty="0"/>
              <a:t> aux </a:t>
            </a:r>
            <a:r>
              <a:rPr dirty="0" err="1"/>
              <a:t>données</a:t>
            </a:r>
            <a:r>
              <a:rPr dirty="0"/>
              <a:t> </a:t>
            </a:r>
            <a:r>
              <a:rPr dirty="0" err="1"/>
              <a:t>microbiologiques</a:t>
            </a:r>
            <a:r>
              <a:rPr dirty="0"/>
              <a:t> à </a:t>
            </a:r>
            <a:r>
              <a:rPr dirty="0" err="1"/>
              <a:t>l’aide</a:t>
            </a:r>
            <a:r>
              <a:rPr dirty="0"/>
              <a:t> </a:t>
            </a:r>
            <a:r>
              <a:rPr dirty="0" err="1"/>
              <a:t>d’enquêtes</a:t>
            </a:r>
            <a:r>
              <a:rPr dirty="0"/>
              <a:t> </a:t>
            </a:r>
            <a:r>
              <a:rPr dirty="0" err="1"/>
              <a:t>transversales</a:t>
            </a:r>
            <a:r>
              <a:rPr dirty="0"/>
              <a:t> de type EPP</a:t>
            </a:r>
          </a:p>
          <a:p>
            <a:r>
              <a:rPr dirty="0" err="1"/>
              <a:t>il</a:t>
            </a:r>
            <a:r>
              <a:rPr dirty="0"/>
              <a:t> </a:t>
            </a:r>
            <a:r>
              <a:rPr dirty="0" err="1"/>
              <a:t>semble</a:t>
            </a:r>
            <a:r>
              <a:rPr dirty="0"/>
              <a:t> important de </a:t>
            </a:r>
            <a:r>
              <a:rPr dirty="0" err="1"/>
              <a:t>bien</a:t>
            </a:r>
            <a:r>
              <a:rPr dirty="0"/>
              <a:t> </a:t>
            </a:r>
            <a:r>
              <a:rPr dirty="0" err="1"/>
              <a:t>distinguer</a:t>
            </a:r>
            <a:r>
              <a:rPr dirty="0"/>
              <a:t> la notion </a:t>
            </a:r>
            <a:r>
              <a:rPr dirty="0" err="1"/>
              <a:t>d’usage</a:t>
            </a:r>
            <a:r>
              <a:rPr dirty="0"/>
              <a:t> </a:t>
            </a:r>
            <a:r>
              <a:rPr dirty="0" err="1"/>
              <a:t>ou</a:t>
            </a:r>
            <a:r>
              <a:rPr dirty="0"/>
              <a:t> </a:t>
            </a:r>
            <a:r>
              <a:rPr dirty="0" err="1"/>
              <a:t>d’utilisation</a:t>
            </a:r>
            <a:r>
              <a:rPr dirty="0"/>
              <a:t> des </a:t>
            </a:r>
            <a:r>
              <a:rPr dirty="0" err="1"/>
              <a:t>antibiotiques</a:t>
            </a:r>
            <a:r>
              <a:rPr dirty="0"/>
              <a:t> de la </a:t>
            </a:r>
            <a:r>
              <a:rPr dirty="0" err="1"/>
              <a:t>consommation</a:t>
            </a:r>
            <a:r>
              <a:rPr dirty="0"/>
              <a:t> des </a:t>
            </a:r>
            <a:r>
              <a:rPr dirty="0" err="1"/>
              <a:t>antibiotiques</a:t>
            </a:r>
            <a:r>
              <a:rPr dirty="0"/>
              <a:t>. Les </a:t>
            </a:r>
            <a:r>
              <a:rPr dirty="0" err="1"/>
              <a:t>données</a:t>
            </a:r>
            <a:r>
              <a:rPr dirty="0"/>
              <a:t> </a:t>
            </a:r>
            <a:r>
              <a:rPr dirty="0" err="1"/>
              <a:t>d’usage</a:t>
            </a:r>
            <a:r>
              <a:rPr dirty="0"/>
              <a:t> </a:t>
            </a:r>
            <a:r>
              <a:rPr dirty="0" err="1"/>
              <a:t>d’antibiotiques</a:t>
            </a:r>
            <a:r>
              <a:rPr dirty="0"/>
              <a:t> </a:t>
            </a:r>
            <a:r>
              <a:rPr dirty="0" err="1"/>
              <a:t>sont</a:t>
            </a:r>
            <a:r>
              <a:rPr dirty="0"/>
              <a:t> </a:t>
            </a:r>
            <a:r>
              <a:rPr dirty="0" err="1"/>
              <a:t>d’ordre</a:t>
            </a:r>
            <a:r>
              <a:rPr dirty="0"/>
              <a:t> </a:t>
            </a:r>
            <a:r>
              <a:rPr dirty="0" err="1"/>
              <a:t>individuel</a:t>
            </a:r>
            <a:r>
              <a:rPr dirty="0"/>
              <a:t> </a:t>
            </a:r>
            <a:r>
              <a:rPr dirty="0" err="1"/>
              <a:t>alors</a:t>
            </a:r>
            <a:r>
              <a:rPr dirty="0"/>
              <a:t> que les </a:t>
            </a:r>
            <a:r>
              <a:rPr dirty="0" err="1"/>
              <a:t>données</a:t>
            </a:r>
            <a:r>
              <a:rPr dirty="0"/>
              <a:t> de </a:t>
            </a:r>
            <a:r>
              <a:rPr dirty="0" err="1"/>
              <a:t>consommation</a:t>
            </a:r>
            <a:r>
              <a:rPr dirty="0"/>
              <a:t> </a:t>
            </a:r>
            <a:r>
              <a:rPr dirty="0" err="1"/>
              <a:t>d’antibiotiques</a:t>
            </a:r>
            <a:r>
              <a:rPr dirty="0"/>
              <a:t> </a:t>
            </a:r>
            <a:r>
              <a:rPr dirty="0" err="1"/>
              <a:t>sont</a:t>
            </a:r>
            <a:r>
              <a:rPr dirty="0"/>
              <a:t> des </a:t>
            </a:r>
            <a:r>
              <a:rPr dirty="0" err="1"/>
              <a:t>données</a:t>
            </a:r>
            <a:r>
              <a:rPr dirty="0"/>
              <a:t> </a:t>
            </a:r>
            <a:r>
              <a:rPr dirty="0" err="1"/>
              <a:t>agrégées</a:t>
            </a:r>
            <a:r>
              <a:rPr dirty="0"/>
              <a:t> ne </a:t>
            </a:r>
            <a:r>
              <a:rPr dirty="0" err="1"/>
              <a:t>reflétant</a:t>
            </a:r>
            <a:r>
              <a:rPr dirty="0"/>
              <a:t> pas la </a:t>
            </a:r>
            <a:r>
              <a:rPr dirty="0" err="1"/>
              <a:t>réelle</a:t>
            </a:r>
            <a:r>
              <a:rPr dirty="0"/>
              <a:t> exposition aux </a:t>
            </a:r>
            <a:r>
              <a:rPr dirty="0" err="1"/>
              <a:t>antibiotiques</a:t>
            </a:r>
            <a:r>
              <a:rPr dirty="0"/>
              <a:t> d’un </a:t>
            </a:r>
            <a:r>
              <a:rPr dirty="0" err="1"/>
              <a:t>individu</a:t>
            </a:r>
            <a:r>
              <a:rPr dirty="0"/>
              <a:t>. Les </a:t>
            </a:r>
            <a:r>
              <a:rPr dirty="0" err="1"/>
              <a:t>données</a:t>
            </a:r>
            <a:r>
              <a:rPr dirty="0"/>
              <a:t> de </a:t>
            </a:r>
            <a:r>
              <a:rPr dirty="0" err="1"/>
              <a:t>consommation</a:t>
            </a:r>
            <a:r>
              <a:rPr dirty="0"/>
              <a:t> </a:t>
            </a:r>
            <a:r>
              <a:rPr dirty="0" err="1"/>
              <a:t>désignent</a:t>
            </a:r>
            <a:r>
              <a:rPr dirty="0"/>
              <a:t> des estimations </a:t>
            </a:r>
            <a:r>
              <a:rPr dirty="0" err="1"/>
              <a:t>obtenues</a:t>
            </a:r>
            <a:r>
              <a:rPr dirty="0"/>
              <a:t> à </a:t>
            </a:r>
            <a:r>
              <a:rPr dirty="0" err="1"/>
              <a:t>partir</a:t>
            </a:r>
            <a:r>
              <a:rPr dirty="0"/>
              <a:t> de sources de </a:t>
            </a:r>
            <a:r>
              <a:rPr dirty="0" err="1"/>
              <a:t>données</a:t>
            </a:r>
            <a:r>
              <a:rPr dirty="0"/>
              <a:t> </a:t>
            </a:r>
            <a:r>
              <a:rPr dirty="0" err="1"/>
              <a:t>agrégées</a:t>
            </a:r>
            <a:r>
              <a:rPr dirty="0"/>
              <a:t> </a:t>
            </a:r>
            <a:r>
              <a:rPr dirty="0" err="1"/>
              <a:t>comme</a:t>
            </a:r>
            <a:r>
              <a:rPr dirty="0"/>
              <a:t> les </a:t>
            </a:r>
            <a:r>
              <a:rPr dirty="0" err="1"/>
              <a:t>données</a:t>
            </a:r>
            <a:r>
              <a:rPr dirty="0"/>
              <a:t> </a:t>
            </a:r>
            <a:r>
              <a:rPr dirty="0" err="1"/>
              <a:t>d’importation</a:t>
            </a:r>
            <a:r>
              <a:rPr dirty="0"/>
              <a:t> </a:t>
            </a:r>
            <a:r>
              <a:rPr dirty="0" err="1"/>
              <a:t>ou</a:t>
            </a:r>
            <a:r>
              <a:rPr dirty="0"/>
              <a:t> du commerce de </a:t>
            </a:r>
            <a:r>
              <a:rPr dirty="0" err="1"/>
              <a:t>gros</a:t>
            </a:r>
            <a:r>
              <a:rPr dirty="0"/>
              <a:t>, </a:t>
            </a:r>
            <a:r>
              <a:rPr dirty="0" err="1"/>
              <a:t>ou</a:t>
            </a:r>
            <a:r>
              <a:rPr dirty="0"/>
              <a:t> à </a:t>
            </a:r>
            <a:r>
              <a:rPr dirty="0" err="1"/>
              <a:t>partir</a:t>
            </a:r>
            <a:r>
              <a:rPr dirty="0"/>
              <a:t> des </a:t>
            </a:r>
            <a:r>
              <a:rPr dirty="0" err="1"/>
              <a:t>données</a:t>
            </a:r>
            <a:r>
              <a:rPr dirty="0"/>
              <a:t> de </a:t>
            </a:r>
            <a:r>
              <a:rPr dirty="0" err="1"/>
              <a:t>l’assurance-maladie</a:t>
            </a:r>
            <a:r>
              <a:rPr dirty="0"/>
              <a:t> </a:t>
            </a:r>
            <a:r>
              <a:rPr dirty="0" err="1"/>
              <a:t>agrégées</a:t>
            </a:r>
            <a:r>
              <a:rPr dirty="0"/>
              <a:t> ne </a:t>
            </a:r>
            <a:r>
              <a:rPr dirty="0" err="1"/>
              <a:t>contenant</a:t>
            </a:r>
            <a:r>
              <a:rPr dirty="0"/>
              <a:t> pas </a:t>
            </a:r>
            <a:r>
              <a:rPr dirty="0" err="1"/>
              <a:t>d’informations</a:t>
            </a:r>
            <a:r>
              <a:rPr dirty="0"/>
              <a:t> sur les patients </a:t>
            </a:r>
            <a:r>
              <a:rPr dirty="0" err="1"/>
              <a:t>ayant</a:t>
            </a:r>
            <a:r>
              <a:rPr dirty="0"/>
              <a:t> </a:t>
            </a:r>
            <a:r>
              <a:rPr dirty="0" err="1"/>
              <a:t>reçu</a:t>
            </a:r>
            <a:r>
              <a:rPr dirty="0"/>
              <a:t> les </a:t>
            </a:r>
            <a:r>
              <a:rPr dirty="0" err="1"/>
              <a:t>médicaments</a:t>
            </a:r>
            <a:r>
              <a:rPr dirty="0"/>
              <a:t> </a:t>
            </a:r>
            <a:r>
              <a:rPr dirty="0" err="1"/>
              <a:t>ou</a:t>
            </a:r>
            <a:r>
              <a:rPr dirty="0"/>
              <a:t> sur les raisons de </a:t>
            </a:r>
            <a:r>
              <a:rPr dirty="0" err="1"/>
              <a:t>l’utilisation</a:t>
            </a:r>
            <a:r>
              <a:rPr dirty="0"/>
              <a:t> </a:t>
            </a:r>
            <a:r>
              <a:rPr dirty="0" err="1"/>
              <a:t>d’antibiotiques</a:t>
            </a:r>
            <a:r>
              <a:rPr dirty="0"/>
              <a:t>. </a:t>
            </a:r>
            <a:r>
              <a:rPr dirty="0" err="1"/>
              <a:t>Ces</a:t>
            </a:r>
            <a:r>
              <a:rPr dirty="0"/>
              <a:t> sources de </a:t>
            </a:r>
            <a:r>
              <a:rPr dirty="0" err="1"/>
              <a:t>données</a:t>
            </a:r>
            <a:r>
              <a:rPr dirty="0"/>
              <a:t> </a:t>
            </a:r>
            <a:r>
              <a:rPr dirty="0" err="1"/>
              <a:t>fournissent</a:t>
            </a:r>
            <a:r>
              <a:rPr dirty="0"/>
              <a:t> </a:t>
            </a:r>
            <a:r>
              <a:rPr dirty="0" err="1"/>
              <a:t>une</a:t>
            </a:r>
            <a:r>
              <a:rPr dirty="0"/>
              <a:t> estimation </a:t>
            </a:r>
            <a:r>
              <a:rPr dirty="0" err="1"/>
              <a:t>indirecte</a:t>
            </a:r>
            <a:r>
              <a:rPr dirty="0"/>
              <a:t> de </a:t>
            </a:r>
            <a:r>
              <a:rPr dirty="0" err="1"/>
              <a:t>l’utilisation</a:t>
            </a:r>
            <a:r>
              <a:rPr dirty="0"/>
              <a:t> </a:t>
            </a:r>
            <a:r>
              <a:rPr dirty="0" err="1"/>
              <a:t>d’antibiotiques</a:t>
            </a:r>
            <a:r>
              <a:rPr dirty="0"/>
              <a:t>. </a:t>
            </a:r>
          </a:p>
          <a:p>
            <a:endParaRPr dirty="0"/>
          </a:p>
          <a:p>
            <a:pPr>
              <a:defRPr b="1"/>
            </a:pPr>
            <a:r>
              <a:rPr dirty="0"/>
              <a:t>Technique </a:t>
            </a:r>
            <a:r>
              <a:rPr dirty="0" err="1"/>
              <a:t>d'échantillonnage</a:t>
            </a:r>
            <a:r>
              <a:rPr dirty="0"/>
              <a:t> par lots </a:t>
            </a:r>
            <a:r>
              <a:rPr dirty="0" err="1"/>
              <a:t>appliquée</a:t>
            </a:r>
            <a:r>
              <a:rPr dirty="0"/>
              <a:t> à </a:t>
            </a:r>
            <a:r>
              <a:rPr dirty="0" err="1"/>
              <a:t>l'assurance-qualité</a:t>
            </a:r>
            <a:r>
              <a:rPr dirty="0"/>
              <a:t> (LQAS </a:t>
            </a:r>
            <a:r>
              <a:rPr dirty="0" err="1"/>
              <a:t>en</a:t>
            </a:r>
            <a:r>
              <a:rPr dirty="0"/>
              <a:t> </a:t>
            </a:r>
            <a:r>
              <a:rPr dirty="0" err="1"/>
              <a:t>anglais</a:t>
            </a:r>
            <a:r>
              <a:rPr dirty="0"/>
              <a:t>). Elle </a:t>
            </a:r>
            <a:r>
              <a:rPr dirty="0" err="1"/>
              <a:t>permet</a:t>
            </a:r>
            <a:r>
              <a:rPr dirty="0"/>
              <a:t> </a:t>
            </a:r>
            <a:r>
              <a:rPr dirty="0" err="1"/>
              <a:t>d'estimer</a:t>
            </a:r>
            <a:r>
              <a:rPr dirty="0"/>
              <a:t> la </a:t>
            </a:r>
            <a:r>
              <a:rPr dirty="0" err="1"/>
              <a:t>prévalence</a:t>
            </a:r>
            <a:r>
              <a:rPr dirty="0"/>
              <a:t> de la résistance aux </a:t>
            </a:r>
            <a:r>
              <a:rPr dirty="0" err="1"/>
              <a:t>antibiotiques</a:t>
            </a:r>
            <a:r>
              <a:rPr dirty="0"/>
              <a:t> et de classer les populations </a:t>
            </a:r>
            <a:r>
              <a:rPr dirty="0" err="1"/>
              <a:t>ou</a:t>
            </a:r>
            <a:r>
              <a:rPr dirty="0"/>
              <a:t> les </a:t>
            </a:r>
            <a:r>
              <a:rPr dirty="0" err="1"/>
              <a:t>lieux</a:t>
            </a:r>
            <a:r>
              <a:rPr dirty="0"/>
              <a:t> </a:t>
            </a:r>
            <a:r>
              <a:rPr dirty="0" err="1"/>
              <a:t>selon</a:t>
            </a:r>
            <a:r>
              <a:rPr dirty="0"/>
              <a:t> </a:t>
            </a:r>
            <a:r>
              <a:rPr dirty="0" err="1"/>
              <a:t>qu'ils</a:t>
            </a:r>
            <a:r>
              <a:rPr dirty="0"/>
              <a:t> </a:t>
            </a:r>
            <a:r>
              <a:rPr dirty="0" err="1"/>
              <a:t>présentent</a:t>
            </a:r>
            <a:r>
              <a:rPr dirty="0"/>
              <a:t> </a:t>
            </a:r>
            <a:r>
              <a:rPr dirty="0" err="1"/>
              <a:t>une</a:t>
            </a:r>
            <a:r>
              <a:rPr dirty="0"/>
              <a:t> </a:t>
            </a:r>
            <a:r>
              <a:rPr dirty="0" err="1"/>
              <a:t>prévalence</a:t>
            </a:r>
            <a:r>
              <a:rPr dirty="0"/>
              <a:t> « </a:t>
            </a:r>
            <a:r>
              <a:rPr dirty="0" err="1"/>
              <a:t>élevée</a:t>
            </a:r>
            <a:r>
              <a:rPr dirty="0"/>
              <a:t> » </a:t>
            </a:r>
            <a:r>
              <a:rPr dirty="0" err="1"/>
              <a:t>ou</a:t>
            </a:r>
            <a:r>
              <a:rPr dirty="0"/>
              <a:t> « </a:t>
            </a:r>
            <a:r>
              <a:rPr dirty="0" err="1"/>
              <a:t>faible</a:t>
            </a:r>
            <a:r>
              <a:rPr dirty="0"/>
              <a:t> » de résistance </a:t>
            </a:r>
            <a:r>
              <a:rPr dirty="0" err="1"/>
              <a:t>bactérienne</a:t>
            </a:r>
            <a:r>
              <a:rPr dirty="0"/>
              <a:t>.</a:t>
            </a:r>
          </a:p>
          <a:p>
            <a:r>
              <a:rPr dirty="0" err="1"/>
              <a:t>Cette</a:t>
            </a:r>
            <a:r>
              <a:rPr dirty="0"/>
              <a:t> </a:t>
            </a:r>
            <a:r>
              <a:rPr dirty="0" err="1"/>
              <a:t>approche</a:t>
            </a:r>
            <a:r>
              <a:rPr dirty="0"/>
              <a:t> </a:t>
            </a:r>
            <a:r>
              <a:rPr dirty="0" err="1"/>
              <a:t>novatrice</a:t>
            </a:r>
            <a:r>
              <a:rPr dirty="0"/>
              <a:t>, plus simple, acceptable et à </a:t>
            </a:r>
            <a:r>
              <a:rPr dirty="0" err="1"/>
              <a:t>moindre</a:t>
            </a:r>
            <a:r>
              <a:rPr dirty="0"/>
              <a:t> </a:t>
            </a:r>
            <a:r>
              <a:rPr dirty="0" err="1"/>
              <a:t>coût</a:t>
            </a:r>
            <a:r>
              <a:rPr dirty="0"/>
              <a:t>, a pour </a:t>
            </a:r>
            <a:r>
              <a:rPr dirty="0" err="1"/>
              <a:t>objectif</a:t>
            </a:r>
            <a:r>
              <a:rPr dirty="0"/>
              <a:t> </a:t>
            </a:r>
            <a:r>
              <a:rPr dirty="0" err="1"/>
              <a:t>d’aider</a:t>
            </a:r>
            <a:r>
              <a:rPr dirty="0"/>
              <a:t> </a:t>
            </a:r>
            <a:r>
              <a:rPr dirty="0" err="1"/>
              <a:t>dans</a:t>
            </a:r>
            <a:r>
              <a:rPr dirty="0"/>
              <a:t> le </a:t>
            </a:r>
            <a:r>
              <a:rPr dirty="0" err="1"/>
              <a:t>choix</a:t>
            </a:r>
            <a:r>
              <a:rPr dirty="0"/>
              <a:t> de </a:t>
            </a:r>
            <a:r>
              <a:rPr dirty="0" err="1"/>
              <a:t>l’antibiothérapie</a:t>
            </a:r>
            <a:r>
              <a:rPr dirty="0"/>
              <a:t> </a:t>
            </a:r>
            <a:r>
              <a:rPr dirty="0" err="1"/>
              <a:t>empirique</a:t>
            </a:r>
            <a:r>
              <a:rPr dirty="0"/>
              <a:t> </a:t>
            </a:r>
            <a:r>
              <a:rPr dirty="0" err="1"/>
              <a:t>en</a:t>
            </a:r>
            <a:r>
              <a:rPr dirty="0"/>
              <a:t> </a:t>
            </a:r>
            <a:r>
              <a:rPr dirty="0" err="1"/>
              <a:t>fonction</a:t>
            </a:r>
            <a:r>
              <a:rPr dirty="0"/>
              <a:t> des </a:t>
            </a:r>
            <a:r>
              <a:rPr dirty="0" err="1"/>
              <a:t>seuils</a:t>
            </a:r>
            <a:r>
              <a:rPr dirty="0"/>
              <a:t> de </a:t>
            </a:r>
            <a:r>
              <a:rPr dirty="0" err="1"/>
              <a:t>prévalence</a:t>
            </a:r>
            <a:r>
              <a:rPr dirty="0"/>
              <a:t>, et </a:t>
            </a:r>
            <a:r>
              <a:rPr dirty="0" err="1"/>
              <a:t>ainsi</a:t>
            </a:r>
            <a:r>
              <a:rPr dirty="0"/>
              <a:t> de guider la </a:t>
            </a:r>
            <a:r>
              <a:rPr dirty="0" err="1"/>
              <a:t>pratique</a:t>
            </a:r>
            <a:r>
              <a:rPr dirty="0"/>
              <a:t> </a:t>
            </a:r>
            <a:r>
              <a:rPr dirty="0" err="1"/>
              <a:t>clinique</a:t>
            </a:r>
            <a:r>
              <a:rPr dirty="0"/>
              <a:t> </a:t>
            </a:r>
          </a:p>
          <a:p>
            <a:r>
              <a:rPr dirty="0"/>
              <a:t>Ce nouveau design de surveillance </a:t>
            </a:r>
            <a:r>
              <a:rPr dirty="0" err="1"/>
              <a:t>populationnelle</a:t>
            </a:r>
            <a:r>
              <a:rPr dirty="0"/>
              <a:t> </a:t>
            </a:r>
            <a:r>
              <a:rPr dirty="0" err="1"/>
              <a:t>permet</a:t>
            </a:r>
            <a:r>
              <a:rPr dirty="0"/>
              <a:t> de </a:t>
            </a:r>
            <a:r>
              <a:rPr dirty="0" err="1"/>
              <a:t>surmonter</a:t>
            </a:r>
            <a:r>
              <a:rPr dirty="0"/>
              <a:t> les </a:t>
            </a:r>
            <a:r>
              <a:rPr dirty="0" err="1"/>
              <a:t>limites</a:t>
            </a:r>
            <a:r>
              <a:rPr dirty="0"/>
              <a:t> </a:t>
            </a:r>
            <a:r>
              <a:rPr dirty="0" err="1"/>
              <a:t>liées</a:t>
            </a:r>
            <a:r>
              <a:rPr dirty="0"/>
              <a:t> à la </a:t>
            </a:r>
            <a:r>
              <a:rPr dirty="0" err="1"/>
              <a:t>nécessité</a:t>
            </a:r>
            <a:r>
              <a:rPr dirty="0"/>
              <a:t> d’un grand </a:t>
            </a:r>
            <a:r>
              <a:rPr dirty="0" err="1"/>
              <a:t>nombre</a:t>
            </a:r>
            <a:r>
              <a:rPr dirty="0"/>
              <a:t> </a:t>
            </a:r>
            <a:r>
              <a:rPr dirty="0" err="1"/>
              <a:t>d’échantillons</a:t>
            </a:r>
            <a:r>
              <a:rPr dirty="0"/>
              <a:t> </a:t>
            </a:r>
            <a:r>
              <a:rPr dirty="0" err="1"/>
              <a:t>dans</a:t>
            </a:r>
            <a:r>
              <a:rPr dirty="0"/>
              <a:t> les </a:t>
            </a:r>
            <a:r>
              <a:rPr dirty="0" err="1"/>
              <a:t>cohortes</a:t>
            </a:r>
            <a:r>
              <a:rPr dirty="0"/>
              <a:t> </a:t>
            </a:r>
            <a:r>
              <a:rPr dirty="0" err="1"/>
              <a:t>traditionnelles</a:t>
            </a:r>
            <a:r>
              <a:rPr dirty="0"/>
              <a:t>. </a:t>
            </a:r>
            <a:r>
              <a:rPr dirty="0" err="1"/>
              <a:t>En</a:t>
            </a:r>
            <a:r>
              <a:rPr dirty="0"/>
              <a:t> </a:t>
            </a:r>
            <a:r>
              <a:rPr dirty="0" err="1"/>
              <a:t>effet</a:t>
            </a:r>
            <a:r>
              <a:rPr dirty="0"/>
              <a:t>, </a:t>
            </a:r>
            <a:r>
              <a:rPr dirty="0" err="1"/>
              <a:t>cette</a:t>
            </a:r>
            <a:r>
              <a:rPr dirty="0"/>
              <a:t> </a:t>
            </a:r>
            <a:r>
              <a:rPr dirty="0" err="1"/>
              <a:t>méthode</a:t>
            </a:r>
            <a:r>
              <a:rPr dirty="0"/>
              <a:t> </a:t>
            </a:r>
            <a:r>
              <a:rPr dirty="0" err="1"/>
              <a:t>fonctionne</a:t>
            </a:r>
            <a:r>
              <a:rPr dirty="0"/>
              <a:t> avec des </a:t>
            </a:r>
            <a:r>
              <a:rPr dirty="0" err="1"/>
              <a:t>échantillons</a:t>
            </a:r>
            <a:r>
              <a:rPr dirty="0"/>
              <a:t> de </a:t>
            </a:r>
            <a:r>
              <a:rPr dirty="0" err="1"/>
              <a:t>taille</a:t>
            </a:r>
            <a:r>
              <a:rPr dirty="0"/>
              <a:t> plus </a:t>
            </a:r>
            <a:r>
              <a:rPr dirty="0" err="1"/>
              <a:t>réduite</a:t>
            </a:r>
            <a:r>
              <a:rPr dirty="0"/>
              <a:t>, </a:t>
            </a:r>
            <a:r>
              <a:rPr dirty="0" err="1"/>
              <a:t>ce</a:t>
            </a:r>
            <a:r>
              <a:rPr dirty="0"/>
              <a:t> qui la rend </a:t>
            </a:r>
            <a:r>
              <a:rPr dirty="0" err="1"/>
              <a:t>parfaitement</a:t>
            </a:r>
            <a:r>
              <a:rPr dirty="0"/>
              <a:t> </a:t>
            </a:r>
            <a:r>
              <a:rPr dirty="0" err="1"/>
              <a:t>adaptée</a:t>
            </a:r>
            <a:r>
              <a:rPr dirty="0"/>
              <a:t> à la surveillance de la résistance aux </a:t>
            </a:r>
            <a:r>
              <a:rPr dirty="0" err="1"/>
              <a:t>antibiotiques</a:t>
            </a:r>
            <a:r>
              <a:rPr dirty="0"/>
              <a:t> </a:t>
            </a:r>
            <a:r>
              <a:rPr dirty="0" err="1"/>
              <a:t>basée</a:t>
            </a:r>
            <a:r>
              <a:rPr dirty="0"/>
              <a:t> sur la population. </a:t>
            </a:r>
          </a:p>
          <a:p>
            <a:endParaRPr dirty="0"/>
          </a:p>
          <a:p>
            <a:r>
              <a:rPr dirty="0" err="1"/>
              <a:t>En</a:t>
            </a:r>
            <a:r>
              <a:rPr dirty="0"/>
              <a:t> </a:t>
            </a:r>
            <a:r>
              <a:rPr dirty="0" err="1"/>
              <a:t>complément</a:t>
            </a:r>
            <a:r>
              <a:rPr dirty="0"/>
              <a:t>, </a:t>
            </a:r>
            <a:r>
              <a:rPr dirty="0" err="1"/>
              <a:t>ces</a:t>
            </a:r>
            <a:r>
              <a:rPr dirty="0"/>
              <a:t> bases </a:t>
            </a:r>
            <a:r>
              <a:rPr dirty="0" err="1"/>
              <a:t>peuvent</a:t>
            </a:r>
            <a:r>
              <a:rPr dirty="0"/>
              <a:t> </a:t>
            </a:r>
            <a:r>
              <a:rPr dirty="0" err="1"/>
              <a:t>aussi</a:t>
            </a:r>
            <a:r>
              <a:rPr dirty="0"/>
              <a:t> </a:t>
            </a:r>
            <a:r>
              <a:rPr dirty="0" err="1"/>
              <a:t>partagées</a:t>
            </a:r>
            <a:r>
              <a:rPr dirty="0"/>
              <a:t> à des </a:t>
            </a:r>
            <a:r>
              <a:rPr dirty="0" err="1"/>
              <a:t>partenaires</a:t>
            </a:r>
            <a:r>
              <a:rPr dirty="0"/>
              <a:t> </a:t>
            </a:r>
            <a:r>
              <a:rPr dirty="0" err="1"/>
              <a:t>extérieurs</a:t>
            </a:r>
            <a:r>
              <a:rPr dirty="0"/>
              <a:t>, pour </a:t>
            </a:r>
            <a:r>
              <a:rPr dirty="0" err="1"/>
              <a:t>une</a:t>
            </a:r>
            <a:r>
              <a:rPr dirty="0"/>
              <a:t> exploitation et </a:t>
            </a:r>
            <a:r>
              <a:rPr dirty="0" err="1"/>
              <a:t>une</a:t>
            </a:r>
            <a:r>
              <a:rPr dirty="0"/>
              <a:t> </a:t>
            </a:r>
            <a:r>
              <a:rPr dirty="0" err="1"/>
              <a:t>valorisation</a:t>
            </a:r>
            <a:r>
              <a:rPr dirty="0"/>
              <a:t> plus </a:t>
            </a:r>
            <a:r>
              <a:rPr dirty="0" err="1"/>
              <a:t>globales</a:t>
            </a:r>
            <a:r>
              <a:rPr dirty="0"/>
              <a:t> et </a:t>
            </a:r>
            <a:r>
              <a:rPr dirty="0" err="1"/>
              <a:t>permettre</a:t>
            </a:r>
            <a:r>
              <a:rPr dirty="0"/>
              <a:t> la </a:t>
            </a:r>
            <a:r>
              <a:rPr dirty="0" err="1"/>
              <a:t>comparaison</a:t>
            </a:r>
            <a:r>
              <a:rPr dirty="0"/>
              <a:t> et la </a:t>
            </a:r>
            <a:r>
              <a:rPr dirty="0" err="1"/>
              <a:t>prédiction</a:t>
            </a:r>
            <a:r>
              <a:rPr dirty="0"/>
              <a:t> des </a:t>
            </a:r>
            <a:r>
              <a:rPr dirty="0" err="1"/>
              <a:t>indicateurs</a:t>
            </a:r>
            <a:r>
              <a:rPr dirty="0"/>
              <a:t> de la résistance aux </a:t>
            </a:r>
            <a:r>
              <a:rPr dirty="0" err="1"/>
              <a:t>antibiotiques</a:t>
            </a:r>
            <a:r>
              <a:rPr dirty="0"/>
              <a:t>. </a:t>
            </a:r>
            <a:r>
              <a:rPr dirty="0" err="1"/>
              <a:t>c’est</a:t>
            </a:r>
            <a:r>
              <a:rPr dirty="0"/>
              <a:t> </a:t>
            </a:r>
            <a:r>
              <a:rPr dirty="0" err="1"/>
              <a:t>ce</a:t>
            </a:r>
            <a:r>
              <a:rPr dirty="0"/>
              <a:t> que propose GRAM et ADILA </a:t>
            </a:r>
            <a:r>
              <a:rPr dirty="0" err="1"/>
              <a:t>en</a:t>
            </a:r>
            <a:r>
              <a:rPr dirty="0"/>
              <a:t> </a:t>
            </a:r>
            <a:r>
              <a:rPr dirty="0" err="1"/>
              <a:t>apportant</a:t>
            </a:r>
            <a:r>
              <a:rPr dirty="0"/>
              <a:t> </a:t>
            </a:r>
            <a:r>
              <a:rPr dirty="0" err="1"/>
              <a:t>une</a:t>
            </a:r>
            <a:r>
              <a:rPr dirty="0"/>
              <a:t> vision plus </a:t>
            </a:r>
            <a:r>
              <a:rPr dirty="0" err="1"/>
              <a:t>globale</a:t>
            </a:r>
            <a:r>
              <a:rPr dirty="0"/>
              <a:t> et plus </a:t>
            </a:r>
            <a:r>
              <a:rPr dirty="0" err="1"/>
              <a:t>macroscopique</a:t>
            </a:r>
            <a:r>
              <a:rPr dirty="0"/>
              <a:t> à la </a:t>
            </a:r>
            <a:r>
              <a:rPr dirty="0" err="1"/>
              <a:t>problématique</a:t>
            </a:r>
            <a:r>
              <a:rPr dirty="0"/>
              <a:t> de </a:t>
            </a:r>
            <a:r>
              <a:rPr dirty="0" err="1"/>
              <a:t>l’antibiorésistance</a:t>
            </a:r>
            <a:r>
              <a:rPr dirty="0"/>
              <a:t> par </a:t>
            </a:r>
            <a:r>
              <a:rPr dirty="0" err="1"/>
              <a:t>une</a:t>
            </a:r>
            <a:r>
              <a:rPr dirty="0"/>
              <a:t> compilation de </a:t>
            </a:r>
            <a:r>
              <a:rPr dirty="0" err="1"/>
              <a:t>toutes</a:t>
            </a:r>
            <a:r>
              <a:rPr dirty="0"/>
              <a:t> les bases de </a:t>
            </a:r>
            <a:r>
              <a:rPr dirty="0" err="1"/>
              <a:t>données</a:t>
            </a:r>
            <a:r>
              <a:rPr dirty="0"/>
              <a:t> </a:t>
            </a:r>
            <a:r>
              <a:rPr dirty="0" err="1"/>
              <a:t>disponibles</a:t>
            </a:r>
            <a:r>
              <a:rPr dirty="0"/>
              <a:t> au </a:t>
            </a:r>
            <a:r>
              <a:rPr dirty="0" err="1"/>
              <a:t>niveau</a:t>
            </a:r>
            <a:r>
              <a:rPr dirty="0"/>
              <a:t> </a:t>
            </a:r>
            <a:r>
              <a:rPr dirty="0" err="1"/>
              <a:t>mondial</a:t>
            </a:r>
            <a:r>
              <a:rPr dirty="0"/>
              <a:t>.</a:t>
            </a:r>
          </a:p>
          <a:p>
            <a:endParaRPr dirty="0"/>
          </a:p>
          <a:p>
            <a:r>
              <a:rPr dirty="0" err="1"/>
              <a:t>Cependant</a:t>
            </a:r>
            <a:r>
              <a:rPr dirty="0"/>
              <a:t>, un </a:t>
            </a:r>
            <a:r>
              <a:rPr dirty="0" err="1"/>
              <a:t>défi</a:t>
            </a:r>
            <a:r>
              <a:rPr dirty="0"/>
              <a:t> </a:t>
            </a:r>
            <a:r>
              <a:rPr dirty="0" err="1"/>
              <a:t>commun</a:t>
            </a:r>
            <a:r>
              <a:rPr dirty="0"/>
              <a:t> à </a:t>
            </a:r>
            <a:r>
              <a:rPr dirty="0" err="1"/>
              <a:t>l’ensemble</a:t>
            </a:r>
            <a:r>
              <a:rPr dirty="0"/>
              <a:t> de </a:t>
            </a:r>
            <a:r>
              <a:rPr dirty="0" err="1"/>
              <a:t>ces</a:t>
            </a:r>
            <a:r>
              <a:rPr dirty="0"/>
              <a:t> </a:t>
            </a:r>
            <a:r>
              <a:rPr dirty="0" err="1"/>
              <a:t>systèmes</a:t>
            </a:r>
            <a:r>
              <a:rPr dirty="0"/>
              <a:t> </a:t>
            </a:r>
            <a:r>
              <a:rPr dirty="0" err="1"/>
              <a:t>est</a:t>
            </a:r>
            <a:r>
              <a:rPr dirty="0"/>
              <a:t> </a:t>
            </a:r>
            <a:r>
              <a:rPr dirty="0" err="1"/>
              <a:t>leur</a:t>
            </a:r>
            <a:r>
              <a:rPr dirty="0"/>
              <a:t> </a:t>
            </a:r>
            <a:r>
              <a:rPr dirty="0" err="1"/>
              <a:t>coût</a:t>
            </a:r>
            <a:r>
              <a:rPr dirty="0"/>
              <a:t> et </a:t>
            </a:r>
            <a:r>
              <a:rPr dirty="0" err="1"/>
              <a:t>leur</a:t>
            </a:r>
            <a:r>
              <a:rPr dirty="0"/>
              <a:t> </a:t>
            </a:r>
            <a:r>
              <a:rPr dirty="0" err="1"/>
              <a:t>durabilité</a:t>
            </a:r>
            <a:r>
              <a:rPr dirty="0"/>
              <a:t>, surtout </a:t>
            </a:r>
            <a:r>
              <a:rPr dirty="0" err="1"/>
              <a:t>dans</a:t>
            </a:r>
            <a:r>
              <a:rPr dirty="0"/>
              <a:t> les PRFI </a:t>
            </a:r>
            <a:r>
              <a:rPr dirty="0" err="1"/>
              <a:t>où</a:t>
            </a:r>
            <a:r>
              <a:rPr dirty="0"/>
              <a:t> les </a:t>
            </a:r>
            <a:r>
              <a:rPr dirty="0" err="1"/>
              <a:t>ressources</a:t>
            </a:r>
            <a:r>
              <a:rPr dirty="0"/>
              <a:t> </a:t>
            </a:r>
            <a:r>
              <a:rPr dirty="0" err="1"/>
              <a:t>sont</a:t>
            </a:r>
            <a:r>
              <a:rPr dirty="0"/>
              <a:t> </a:t>
            </a:r>
            <a:r>
              <a:rPr dirty="0" err="1"/>
              <a:t>souvent</a:t>
            </a:r>
            <a:r>
              <a:rPr dirty="0"/>
              <a:t> </a:t>
            </a:r>
            <a:r>
              <a:rPr dirty="0" err="1"/>
              <a:t>limitées</a:t>
            </a:r>
            <a:r>
              <a:rPr dirty="0"/>
              <a:t>. Des </a:t>
            </a:r>
            <a:r>
              <a:rPr dirty="0" err="1"/>
              <a:t>protocoles</a:t>
            </a:r>
            <a:r>
              <a:rPr dirty="0"/>
              <a:t> </a:t>
            </a:r>
            <a:r>
              <a:rPr dirty="0" err="1"/>
              <a:t>comme</a:t>
            </a:r>
            <a:r>
              <a:rPr dirty="0"/>
              <a:t> ACORN, BIRDY, BALANCE et BARNARDS </a:t>
            </a:r>
            <a:r>
              <a:rPr dirty="0" err="1"/>
              <a:t>dépendent</a:t>
            </a:r>
            <a:r>
              <a:rPr dirty="0"/>
              <a:t> </a:t>
            </a:r>
            <a:r>
              <a:rPr dirty="0" err="1"/>
              <a:t>fortement</a:t>
            </a:r>
            <a:r>
              <a:rPr dirty="0"/>
              <a:t> de </a:t>
            </a:r>
            <a:r>
              <a:rPr dirty="0" err="1"/>
              <a:t>financements</a:t>
            </a:r>
            <a:r>
              <a:rPr dirty="0"/>
              <a:t> </a:t>
            </a:r>
            <a:r>
              <a:rPr dirty="0" err="1"/>
              <a:t>externes</a:t>
            </a:r>
            <a:r>
              <a:rPr dirty="0"/>
              <a:t>, </a:t>
            </a:r>
            <a:r>
              <a:rPr dirty="0" err="1"/>
              <a:t>ce</a:t>
            </a:r>
            <a:r>
              <a:rPr dirty="0"/>
              <a:t> qui </a:t>
            </a:r>
            <a:r>
              <a:rPr dirty="0" err="1"/>
              <a:t>soulève</a:t>
            </a:r>
            <a:r>
              <a:rPr dirty="0"/>
              <a:t> des questions sur </a:t>
            </a:r>
            <a:r>
              <a:rPr dirty="0" err="1"/>
              <a:t>leur</a:t>
            </a:r>
            <a:r>
              <a:rPr dirty="0"/>
              <a:t> </a:t>
            </a:r>
            <a:r>
              <a:rPr dirty="0" err="1"/>
              <a:t>pérennité</a:t>
            </a:r>
            <a:r>
              <a:rPr dirty="0"/>
              <a:t> </a:t>
            </a:r>
            <a:r>
              <a:rPr dirty="0" err="1"/>
              <a:t>une</a:t>
            </a:r>
            <a:r>
              <a:rPr dirty="0"/>
              <a:t> </a:t>
            </a:r>
            <a:r>
              <a:rPr dirty="0" err="1"/>
              <a:t>fois</a:t>
            </a:r>
            <a:r>
              <a:rPr dirty="0"/>
              <a:t> les </a:t>
            </a:r>
            <a:r>
              <a:rPr dirty="0" err="1"/>
              <a:t>financements</a:t>
            </a:r>
            <a:r>
              <a:rPr dirty="0"/>
              <a:t> </a:t>
            </a:r>
            <a:r>
              <a:rPr dirty="0" err="1"/>
              <a:t>épuisés</a:t>
            </a:r>
            <a:r>
              <a:rPr dirty="0"/>
              <a:t>. À </a:t>
            </a:r>
            <a:r>
              <a:rPr dirty="0" err="1"/>
              <a:t>l’inverse</a:t>
            </a:r>
            <a:r>
              <a:rPr dirty="0"/>
              <a:t>, des </a:t>
            </a:r>
            <a:r>
              <a:rPr dirty="0" err="1"/>
              <a:t>systèmes</a:t>
            </a:r>
            <a:r>
              <a:rPr dirty="0"/>
              <a:t> </a:t>
            </a:r>
            <a:r>
              <a:rPr dirty="0" err="1"/>
              <a:t>utilisant</a:t>
            </a:r>
            <a:r>
              <a:rPr dirty="0"/>
              <a:t> </a:t>
            </a:r>
            <a:r>
              <a:rPr dirty="0" err="1"/>
              <a:t>l’approche</a:t>
            </a:r>
            <a:r>
              <a:rPr dirty="0"/>
              <a:t> LQAS se </a:t>
            </a:r>
            <a:r>
              <a:rPr dirty="0" err="1"/>
              <a:t>distinguent</a:t>
            </a:r>
            <a:r>
              <a:rPr dirty="0"/>
              <a:t> par </a:t>
            </a:r>
            <a:r>
              <a:rPr dirty="0" err="1"/>
              <a:t>leur</a:t>
            </a:r>
            <a:r>
              <a:rPr dirty="0"/>
              <a:t> </a:t>
            </a:r>
            <a:r>
              <a:rPr dirty="0" err="1"/>
              <a:t>flexibilité</a:t>
            </a:r>
            <a:r>
              <a:rPr dirty="0"/>
              <a:t> et </a:t>
            </a:r>
            <a:r>
              <a:rPr dirty="0" err="1"/>
              <a:t>leur</a:t>
            </a:r>
            <a:r>
              <a:rPr dirty="0"/>
              <a:t> </a:t>
            </a:r>
            <a:r>
              <a:rPr dirty="0" err="1"/>
              <a:t>coût</a:t>
            </a:r>
            <a:r>
              <a:rPr dirty="0"/>
              <a:t> </a:t>
            </a:r>
            <a:r>
              <a:rPr dirty="0" err="1"/>
              <a:t>réduit</a:t>
            </a:r>
            <a:r>
              <a:rPr dirty="0"/>
              <a:t>, </a:t>
            </a:r>
            <a:r>
              <a:rPr dirty="0" err="1"/>
              <a:t>ce</a:t>
            </a:r>
            <a:r>
              <a:rPr dirty="0"/>
              <a:t> qui les rend plus </a:t>
            </a:r>
            <a:r>
              <a:rPr dirty="0" err="1"/>
              <a:t>adaptés</a:t>
            </a:r>
            <a:r>
              <a:rPr dirty="0"/>
              <a:t> aux </a:t>
            </a:r>
            <a:r>
              <a:rPr dirty="0" err="1"/>
              <a:t>contextes</a:t>
            </a:r>
            <a:r>
              <a:rPr dirty="0"/>
              <a:t> à </a:t>
            </a:r>
            <a:r>
              <a:rPr dirty="0" err="1"/>
              <a:t>faible</a:t>
            </a:r>
            <a:r>
              <a:rPr dirty="0"/>
              <a:t> </a:t>
            </a:r>
            <a:r>
              <a:rPr dirty="0" err="1"/>
              <a:t>revenu</a:t>
            </a:r>
            <a:r>
              <a:rPr dirty="0"/>
              <a:t> tout </a:t>
            </a:r>
            <a:r>
              <a:rPr dirty="0" err="1"/>
              <a:t>en</a:t>
            </a:r>
            <a:r>
              <a:rPr dirty="0"/>
              <a:t> </a:t>
            </a:r>
            <a:r>
              <a:rPr dirty="0" err="1"/>
              <a:t>fournissant</a:t>
            </a:r>
            <a:r>
              <a:rPr dirty="0"/>
              <a:t> des </a:t>
            </a:r>
            <a:r>
              <a:rPr dirty="0" err="1"/>
              <a:t>données</a:t>
            </a:r>
            <a:r>
              <a:rPr dirty="0"/>
              <a:t> </a:t>
            </a:r>
            <a:r>
              <a:rPr dirty="0" err="1"/>
              <a:t>utiles</a:t>
            </a:r>
            <a:r>
              <a:rPr dirty="0"/>
              <a:t> pour la </a:t>
            </a:r>
            <a:r>
              <a:rPr dirty="0" err="1"/>
              <a:t>prise</a:t>
            </a:r>
            <a:r>
              <a:rPr dirty="0"/>
              <a:t> de </a:t>
            </a:r>
            <a:r>
              <a:rPr dirty="0" err="1"/>
              <a:t>décision</a:t>
            </a:r>
            <a:r>
              <a:rPr dirty="0"/>
              <a:t> locale. </a:t>
            </a:r>
            <a:r>
              <a:rPr dirty="0" err="1"/>
              <a:t>L’enjeu</a:t>
            </a:r>
            <a:r>
              <a:rPr dirty="0"/>
              <a:t> de </a:t>
            </a:r>
            <a:r>
              <a:rPr dirty="0" err="1"/>
              <a:t>tous</a:t>
            </a:r>
            <a:r>
              <a:rPr dirty="0"/>
              <a:t> </a:t>
            </a:r>
            <a:r>
              <a:rPr dirty="0" err="1"/>
              <a:t>ces</a:t>
            </a:r>
            <a:r>
              <a:rPr dirty="0"/>
              <a:t> </a:t>
            </a:r>
            <a:r>
              <a:rPr dirty="0" err="1"/>
              <a:t>systèmes</a:t>
            </a:r>
            <a:r>
              <a:rPr dirty="0"/>
              <a:t> </a:t>
            </a:r>
            <a:r>
              <a:rPr dirty="0" err="1"/>
              <a:t>reste</a:t>
            </a:r>
            <a:r>
              <a:rPr dirty="0"/>
              <a:t> de </a:t>
            </a:r>
            <a:r>
              <a:rPr dirty="0" err="1"/>
              <a:t>trouver</a:t>
            </a:r>
            <a:r>
              <a:rPr dirty="0"/>
              <a:t> un </a:t>
            </a:r>
            <a:r>
              <a:rPr dirty="0" err="1"/>
              <a:t>équilibre</a:t>
            </a:r>
            <a:r>
              <a:rPr dirty="0"/>
              <a:t> entre des </a:t>
            </a:r>
            <a:r>
              <a:rPr dirty="0" err="1"/>
              <a:t>approches</a:t>
            </a:r>
            <a:r>
              <a:rPr dirty="0"/>
              <a:t> </a:t>
            </a:r>
            <a:r>
              <a:rPr dirty="0" err="1"/>
              <a:t>coûteuses</a:t>
            </a:r>
            <a:r>
              <a:rPr dirty="0"/>
              <a:t> et complexes, </a:t>
            </a:r>
            <a:r>
              <a:rPr dirty="0" err="1"/>
              <a:t>souvent</a:t>
            </a:r>
            <a:r>
              <a:rPr dirty="0"/>
              <a:t> </a:t>
            </a:r>
            <a:r>
              <a:rPr dirty="0" err="1"/>
              <a:t>limitées</a:t>
            </a:r>
            <a:r>
              <a:rPr dirty="0"/>
              <a:t> aux </a:t>
            </a:r>
            <a:r>
              <a:rPr dirty="0" err="1"/>
              <a:t>hôpitaux</a:t>
            </a:r>
            <a:r>
              <a:rPr dirty="0"/>
              <a:t>, et des solutions plus </a:t>
            </a:r>
            <a:r>
              <a:rPr dirty="0" err="1"/>
              <a:t>légères</a:t>
            </a:r>
            <a:r>
              <a:rPr dirty="0"/>
              <a:t> et durables, </a:t>
            </a:r>
            <a:r>
              <a:rPr dirty="0" err="1"/>
              <a:t>capables</a:t>
            </a:r>
            <a:r>
              <a:rPr dirty="0"/>
              <a:t> de </a:t>
            </a:r>
            <a:r>
              <a:rPr dirty="0" err="1"/>
              <a:t>représenter</a:t>
            </a:r>
            <a:r>
              <a:rPr dirty="0"/>
              <a:t> la </a:t>
            </a:r>
            <a:r>
              <a:rPr dirty="0" err="1"/>
              <a:t>diversité</a:t>
            </a:r>
            <a:r>
              <a:rPr dirty="0"/>
              <a:t> des populations </a:t>
            </a:r>
            <a:r>
              <a:rPr dirty="0" err="1"/>
              <a:t>touchées</a:t>
            </a:r>
            <a:r>
              <a:rPr dirty="0"/>
              <a:t> par la résistance aux </a:t>
            </a:r>
            <a:r>
              <a:rPr dirty="0" err="1"/>
              <a:t>antibiotiques</a:t>
            </a:r>
            <a:r>
              <a:rPr dirty="0"/>
              <a:t> (Figure 35, Tableau 25). </a:t>
            </a:r>
            <a:r>
              <a:rPr dirty="0" err="1"/>
              <a:t>L’avenir</a:t>
            </a:r>
            <a:r>
              <a:rPr dirty="0"/>
              <a:t> de la surveillance </a:t>
            </a:r>
            <a:r>
              <a:rPr dirty="0" err="1"/>
              <a:t>clinico-biologique</a:t>
            </a:r>
            <a:r>
              <a:rPr dirty="0"/>
              <a:t> de la résistance aux </a:t>
            </a:r>
            <a:r>
              <a:rPr dirty="0" err="1"/>
              <a:t>antibiotiques</a:t>
            </a:r>
            <a:r>
              <a:rPr dirty="0"/>
              <a:t> </a:t>
            </a:r>
            <a:r>
              <a:rPr dirty="0" err="1"/>
              <a:t>dépendra</a:t>
            </a:r>
            <a:r>
              <a:rPr dirty="0"/>
              <a:t> </a:t>
            </a:r>
            <a:r>
              <a:rPr dirty="0" err="1"/>
              <a:t>en</a:t>
            </a:r>
            <a:r>
              <a:rPr dirty="0"/>
              <a:t> </a:t>
            </a:r>
            <a:r>
              <a:rPr dirty="0" err="1"/>
              <a:t>grande</a:t>
            </a:r>
            <a:r>
              <a:rPr dirty="0"/>
              <a:t> </a:t>
            </a:r>
            <a:r>
              <a:rPr dirty="0" err="1"/>
              <a:t>partie</a:t>
            </a:r>
            <a:r>
              <a:rPr dirty="0"/>
              <a:t> de la </a:t>
            </a:r>
            <a:r>
              <a:rPr dirty="0" err="1"/>
              <a:t>capacité</a:t>
            </a:r>
            <a:r>
              <a:rPr dirty="0"/>
              <a:t> à </a:t>
            </a:r>
            <a:r>
              <a:rPr dirty="0" err="1"/>
              <a:t>intégrer</a:t>
            </a:r>
            <a:r>
              <a:rPr dirty="0"/>
              <a:t> </a:t>
            </a:r>
            <a:r>
              <a:rPr dirty="0" err="1"/>
              <a:t>ces</a:t>
            </a:r>
            <a:r>
              <a:rPr dirty="0"/>
              <a:t> </a:t>
            </a:r>
            <a:r>
              <a:rPr dirty="0" err="1"/>
              <a:t>systèmes</a:t>
            </a:r>
            <a:r>
              <a:rPr dirty="0"/>
              <a:t> </a:t>
            </a:r>
            <a:r>
              <a:rPr dirty="0" err="1"/>
              <a:t>dans</a:t>
            </a:r>
            <a:r>
              <a:rPr dirty="0"/>
              <a:t> les </a:t>
            </a:r>
            <a:r>
              <a:rPr dirty="0" err="1"/>
              <a:t>stratégies</a:t>
            </a:r>
            <a:r>
              <a:rPr dirty="0"/>
              <a:t> de santé </a:t>
            </a:r>
            <a:r>
              <a:rPr dirty="0" err="1"/>
              <a:t>publique</a:t>
            </a:r>
            <a:r>
              <a:rPr dirty="0"/>
              <a:t> locales, tout </a:t>
            </a:r>
            <a:r>
              <a:rPr dirty="0" err="1"/>
              <a:t>en</a:t>
            </a:r>
            <a:r>
              <a:rPr dirty="0"/>
              <a:t> </a:t>
            </a:r>
            <a:r>
              <a:rPr dirty="0" err="1"/>
              <a:t>assurant</a:t>
            </a:r>
            <a:r>
              <a:rPr dirty="0"/>
              <a:t> </a:t>
            </a:r>
            <a:r>
              <a:rPr dirty="0" err="1"/>
              <a:t>leur</a:t>
            </a:r>
            <a:r>
              <a:rPr dirty="0"/>
              <a:t> </a:t>
            </a:r>
            <a:r>
              <a:rPr dirty="0" err="1"/>
              <a:t>durabilité</a:t>
            </a:r>
            <a:r>
              <a:rPr dirty="0"/>
              <a:t> et </a:t>
            </a:r>
            <a:r>
              <a:rPr dirty="0" err="1"/>
              <a:t>leur</a:t>
            </a:r>
            <a:r>
              <a:rPr dirty="0"/>
              <a:t> </a:t>
            </a:r>
            <a:r>
              <a:rPr dirty="0" err="1"/>
              <a:t>adaptabilité</a:t>
            </a:r>
            <a:r>
              <a:rPr dirty="0"/>
              <a:t>.</a:t>
            </a:r>
          </a:p>
        </p:txBody>
      </p:sp>
    </p:spTree>
    <p:extLst>
      <p:ext uri="{BB962C8B-B14F-4D97-AF65-F5344CB8AC3E}">
        <p14:creationId xmlns:p14="http://schemas.microsoft.com/office/powerpoint/2010/main" val="233780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Shape 1234"/>
          <p:cNvSpPr>
            <a:spLocks noGrp="1" noRot="1" noChangeAspect="1"/>
          </p:cNvSpPr>
          <p:nvPr>
            <p:ph type="sldImg"/>
          </p:nvPr>
        </p:nvSpPr>
        <p:spPr>
          <a:xfrm>
            <a:off x="381000" y="685800"/>
            <a:ext cx="6096000" cy="3429000"/>
          </a:xfrm>
          <a:prstGeom prst="rect">
            <a:avLst/>
          </a:prstGeom>
        </p:spPr>
        <p:txBody>
          <a:bodyPr/>
          <a:lstStyle/>
          <a:p>
            <a:endParaRPr/>
          </a:p>
        </p:txBody>
      </p:sp>
      <p:sp>
        <p:nvSpPr>
          <p:cNvPr id="1235" name="Shape 1235"/>
          <p:cNvSpPr>
            <a:spLocks noGrp="1"/>
          </p:cNvSpPr>
          <p:nvPr>
            <p:ph type="body" sz="quarter" idx="1"/>
          </p:nvPr>
        </p:nvSpPr>
        <p:spPr>
          <a:prstGeom prst="rect">
            <a:avLst/>
          </a:prstGeom>
        </p:spPr>
        <p:txBody>
          <a:bodyPr/>
          <a:lstStyle/>
          <a:p>
            <a:r>
              <a:t>parmi les motifs de non-implications des professionnels</a:t>
            </a:r>
          </a:p>
        </p:txBody>
      </p:sp>
    </p:spTree>
    <p:extLst>
      <p:ext uri="{BB962C8B-B14F-4D97-AF65-F5344CB8AC3E}">
        <p14:creationId xmlns:p14="http://schemas.microsoft.com/office/powerpoint/2010/main" val="2906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Shape 1455"/>
          <p:cNvSpPr>
            <a:spLocks noGrp="1" noRot="1" noChangeAspect="1"/>
          </p:cNvSpPr>
          <p:nvPr>
            <p:ph type="sldImg"/>
          </p:nvPr>
        </p:nvSpPr>
        <p:spPr>
          <a:xfrm>
            <a:off x="381000" y="685800"/>
            <a:ext cx="6096000" cy="3429000"/>
          </a:xfrm>
          <a:prstGeom prst="rect">
            <a:avLst/>
          </a:prstGeom>
        </p:spPr>
        <p:txBody>
          <a:bodyPr/>
          <a:lstStyle/>
          <a:p>
            <a:endParaRPr/>
          </a:p>
        </p:txBody>
      </p:sp>
      <p:sp>
        <p:nvSpPr>
          <p:cNvPr id="1456" name="Shape 1456"/>
          <p:cNvSpPr>
            <a:spLocks noGrp="1"/>
          </p:cNvSpPr>
          <p:nvPr>
            <p:ph type="body" sz="quarter" idx="1"/>
          </p:nvPr>
        </p:nvSpPr>
        <p:spPr>
          <a:prstGeom prst="rect">
            <a:avLst/>
          </a:prstGeom>
        </p:spPr>
        <p:txBody>
          <a:bodyPr/>
          <a:lstStyle/>
          <a:p>
            <a:r>
              <a:rPr dirty="0"/>
              <a:t>La résistance aux </a:t>
            </a:r>
            <a:r>
              <a:rPr dirty="0" err="1"/>
              <a:t>antibiotiques</a:t>
            </a:r>
            <a:r>
              <a:rPr dirty="0"/>
              <a:t> </a:t>
            </a:r>
            <a:r>
              <a:rPr dirty="0" err="1"/>
              <a:t>est</a:t>
            </a:r>
            <a:r>
              <a:rPr dirty="0"/>
              <a:t> </a:t>
            </a:r>
            <a:r>
              <a:rPr dirty="0" err="1"/>
              <a:t>une</a:t>
            </a:r>
            <a:r>
              <a:rPr dirty="0"/>
              <a:t> </a:t>
            </a:r>
            <a:r>
              <a:rPr dirty="0" err="1"/>
              <a:t>crise</a:t>
            </a:r>
            <a:r>
              <a:rPr dirty="0"/>
              <a:t> sanitaire </a:t>
            </a:r>
            <a:r>
              <a:rPr dirty="0" err="1"/>
              <a:t>mondiale</a:t>
            </a:r>
            <a:r>
              <a:rPr dirty="0"/>
              <a:t>, et son impact </a:t>
            </a:r>
            <a:r>
              <a:rPr dirty="0" err="1"/>
              <a:t>est</a:t>
            </a:r>
            <a:r>
              <a:rPr dirty="0"/>
              <a:t> </a:t>
            </a:r>
            <a:r>
              <a:rPr dirty="0" err="1"/>
              <a:t>particulièrement</a:t>
            </a:r>
            <a:r>
              <a:rPr dirty="0"/>
              <a:t> </a:t>
            </a:r>
            <a:r>
              <a:rPr dirty="0" err="1"/>
              <a:t>néfaste</a:t>
            </a:r>
            <a:r>
              <a:rPr dirty="0"/>
              <a:t> </a:t>
            </a:r>
            <a:r>
              <a:rPr dirty="0" err="1"/>
              <a:t>dans</a:t>
            </a:r>
            <a:r>
              <a:rPr dirty="0"/>
              <a:t> les </a:t>
            </a:r>
            <a:r>
              <a:rPr dirty="0" smtClean="0"/>
              <a:t>PRFI, </a:t>
            </a:r>
            <a:r>
              <a:rPr dirty="0" err="1"/>
              <a:t>où</a:t>
            </a:r>
            <a:r>
              <a:rPr dirty="0"/>
              <a:t> les </a:t>
            </a:r>
            <a:r>
              <a:rPr dirty="0" err="1"/>
              <a:t>systèmes</a:t>
            </a:r>
            <a:r>
              <a:rPr dirty="0"/>
              <a:t> de santé </a:t>
            </a:r>
            <a:r>
              <a:rPr dirty="0" err="1"/>
              <a:t>sont</a:t>
            </a:r>
            <a:r>
              <a:rPr dirty="0"/>
              <a:t> </a:t>
            </a:r>
            <a:r>
              <a:rPr dirty="0" err="1"/>
              <a:t>souvent</a:t>
            </a:r>
            <a:r>
              <a:rPr dirty="0"/>
              <a:t> sous-</a:t>
            </a:r>
            <a:r>
              <a:rPr dirty="0" err="1"/>
              <a:t>dimensionnés</a:t>
            </a:r>
            <a:r>
              <a:rPr dirty="0"/>
              <a:t> et les </a:t>
            </a:r>
            <a:r>
              <a:rPr dirty="0" err="1"/>
              <a:t>ressources</a:t>
            </a:r>
            <a:r>
              <a:rPr dirty="0"/>
              <a:t> </a:t>
            </a:r>
            <a:r>
              <a:rPr dirty="0" err="1"/>
              <a:t>limitées</a:t>
            </a:r>
            <a:r>
              <a:rPr dirty="0"/>
              <a:t>. </a:t>
            </a:r>
          </a:p>
          <a:p>
            <a:r>
              <a:rPr dirty="0"/>
              <a:t>La surveillance de la résistance aux </a:t>
            </a:r>
            <a:r>
              <a:rPr dirty="0" err="1"/>
              <a:t>antibiotiques</a:t>
            </a:r>
            <a:r>
              <a:rPr dirty="0"/>
              <a:t> </a:t>
            </a:r>
            <a:r>
              <a:rPr dirty="0" err="1"/>
              <a:t>est</a:t>
            </a:r>
            <a:r>
              <a:rPr dirty="0"/>
              <a:t> </a:t>
            </a:r>
            <a:r>
              <a:rPr dirty="0" err="1"/>
              <a:t>donc</a:t>
            </a:r>
            <a:r>
              <a:rPr dirty="0"/>
              <a:t> </a:t>
            </a:r>
            <a:r>
              <a:rPr dirty="0" err="1"/>
              <a:t>essentielle</a:t>
            </a:r>
            <a:r>
              <a:rPr dirty="0"/>
              <a:t> pour </a:t>
            </a:r>
            <a:r>
              <a:rPr dirty="0" err="1"/>
              <a:t>comprendre</a:t>
            </a:r>
            <a:r>
              <a:rPr dirty="0"/>
              <a:t> </a:t>
            </a:r>
            <a:r>
              <a:rPr dirty="0" err="1"/>
              <a:t>l’ampleur</a:t>
            </a:r>
            <a:r>
              <a:rPr dirty="0"/>
              <a:t> du </a:t>
            </a:r>
            <a:r>
              <a:rPr dirty="0" err="1"/>
              <a:t>problème</a:t>
            </a:r>
            <a:r>
              <a:rPr dirty="0"/>
              <a:t>, </a:t>
            </a:r>
            <a:r>
              <a:rPr dirty="0" err="1"/>
              <a:t>orienter</a:t>
            </a:r>
            <a:r>
              <a:rPr dirty="0"/>
              <a:t> les </a:t>
            </a:r>
            <a:r>
              <a:rPr dirty="0" err="1"/>
              <a:t>politiques</a:t>
            </a:r>
            <a:r>
              <a:rPr dirty="0"/>
              <a:t> de santé </a:t>
            </a:r>
            <a:r>
              <a:rPr dirty="0" err="1"/>
              <a:t>publique</a:t>
            </a:r>
            <a:r>
              <a:rPr dirty="0"/>
              <a:t>, </a:t>
            </a:r>
            <a:r>
              <a:rPr dirty="0" err="1"/>
              <a:t>améliorer</a:t>
            </a:r>
            <a:r>
              <a:rPr dirty="0"/>
              <a:t> la </a:t>
            </a:r>
            <a:r>
              <a:rPr dirty="0" err="1"/>
              <a:t>gestion</a:t>
            </a:r>
            <a:r>
              <a:rPr dirty="0"/>
              <a:t> des </a:t>
            </a:r>
            <a:r>
              <a:rPr dirty="0" err="1"/>
              <a:t>antibiotiques</a:t>
            </a:r>
            <a:r>
              <a:rPr dirty="0"/>
              <a:t> et changer les </a:t>
            </a:r>
            <a:r>
              <a:rPr dirty="0" err="1"/>
              <a:t>comportements</a:t>
            </a:r>
            <a:r>
              <a:rPr dirty="0"/>
              <a:t>.</a:t>
            </a:r>
          </a:p>
          <a:p>
            <a:r>
              <a:rPr dirty="0" smtClean="0"/>
              <a:t>Les </a:t>
            </a:r>
            <a:r>
              <a:rPr dirty="0" err="1"/>
              <a:t>systèmes</a:t>
            </a:r>
            <a:r>
              <a:rPr dirty="0"/>
              <a:t> de surveillance </a:t>
            </a:r>
            <a:r>
              <a:rPr dirty="0" err="1"/>
              <a:t>clinico-biologique</a:t>
            </a:r>
            <a:r>
              <a:rPr dirty="0"/>
              <a:t> : solution </a:t>
            </a:r>
            <a:r>
              <a:rPr dirty="0" err="1"/>
              <a:t>prometteuse</a:t>
            </a:r>
            <a:r>
              <a:rPr dirty="0"/>
              <a:t> pour </a:t>
            </a:r>
            <a:r>
              <a:rPr dirty="0" err="1"/>
              <a:t>fournir</a:t>
            </a:r>
            <a:r>
              <a:rPr dirty="0"/>
              <a:t> </a:t>
            </a:r>
            <a:r>
              <a:rPr dirty="0" err="1"/>
              <a:t>une</a:t>
            </a:r>
            <a:r>
              <a:rPr dirty="0"/>
              <a:t> image plus </a:t>
            </a:r>
            <a:r>
              <a:rPr dirty="0" err="1"/>
              <a:t>complète</a:t>
            </a:r>
            <a:r>
              <a:rPr dirty="0"/>
              <a:t> et </a:t>
            </a:r>
            <a:r>
              <a:rPr dirty="0" err="1"/>
              <a:t>représentative</a:t>
            </a:r>
            <a:r>
              <a:rPr dirty="0"/>
              <a:t> de la résistance et </a:t>
            </a:r>
            <a:r>
              <a:rPr dirty="0" err="1"/>
              <a:t>l’usage</a:t>
            </a:r>
            <a:r>
              <a:rPr dirty="0"/>
              <a:t> des </a:t>
            </a:r>
            <a:r>
              <a:rPr dirty="0" err="1"/>
              <a:t>antibiotiques</a:t>
            </a:r>
            <a:r>
              <a:rPr dirty="0"/>
              <a:t>.</a:t>
            </a:r>
          </a:p>
          <a:p>
            <a:r>
              <a:rPr dirty="0" err="1"/>
              <a:t>Approches</a:t>
            </a:r>
            <a:r>
              <a:rPr dirty="0"/>
              <a:t> </a:t>
            </a:r>
            <a:r>
              <a:rPr dirty="0" err="1"/>
              <a:t>centrées</a:t>
            </a:r>
            <a:r>
              <a:rPr dirty="0"/>
              <a:t> sur le </a:t>
            </a:r>
            <a:r>
              <a:rPr dirty="0" err="1"/>
              <a:t>laboratoire</a:t>
            </a:r>
            <a:r>
              <a:rPr dirty="0"/>
              <a:t> </a:t>
            </a:r>
            <a:r>
              <a:rPr dirty="0" err="1"/>
              <a:t>ou</a:t>
            </a:r>
            <a:r>
              <a:rPr dirty="0"/>
              <a:t> sur le patient avec des </a:t>
            </a:r>
            <a:r>
              <a:rPr dirty="0" err="1"/>
              <a:t>données</a:t>
            </a:r>
            <a:r>
              <a:rPr dirty="0"/>
              <a:t> </a:t>
            </a:r>
            <a:r>
              <a:rPr dirty="0" err="1"/>
              <a:t>cliniques</a:t>
            </a:r>
            <a:r>
              <a:rPr dirty="0"/>
              <a:t> et </a:t>
            </a:r>
            <a:r>
              <a:rPr dirty="0" err="1"/>
              <a:t>épidémiologiques</a:t>
            </a:r>
            <a:r>
              <a:rPr dirty="0"/>
              <a:t>, </a:t>
            </a:r>
            <a:r>
              <a:rPr dirty="0" err="1"/>
              <a:t>permettant</a:t>
            </a:r>
            <a:r>
              <a:rPr dirty="0"/>
              <a:t> </a:t>
            </a:r>
            <a:r>
              <a:rPr dirty="0" err="1"/>
              <a:t>ainsi</a:t>
            </a:r>
            <a:r>
              <a:rPr dirty="0"/>
              <a:t> de </a:t>
            </a:r>
            <a:r>
              <a:rPr dirty="0" err="1"/>
              <a:t>relier</a:t>
            </a:r>
            <a:r>
              <a:rPr dirty="0"/>
              <a:t> les </a:t>
            </a:r>
            <a:r>
              <a:rPr dirty="0" err="1"/>
              <a:t>résultats</a:t>
            </a:r>
            <a:r>
              <a:rPr dirty="0"/>
              <a:t> </a:t>
            </a:r>
            <a:r>
              <a:rPr dirty="0" err="1"/>
              <a:t>microbiologiques</a:t>
            </a:r>
            <a:r>
              <a:rPr dirty="0"/>
              <a:t> aux </a:t>
            </a:r>
            <a:r>
              <a:rPr dirty="0" err="1"/>
              <a:t>informations</a:t>
            </a:r>
            <a:r>
              <a:rPr dirty="0"/>
              <a:t> </a:t>
            </a:r>
            <a:r>
              <a:rPr dirty="0" err="1"/>
              <a:t>cliniques</a:t>
            </a:r>
            <a:r>
              <a:rPr dirty="0"/>
              <a:t> des patients (TSARA).</a:t>
            </a:r>
          </a:p>
          <a:p>
            <a:r>
              <a:rPr dirty="0"/>
              <a:t>Designs de surveillance </a:t>
            </a:r>
            <a:r>
              <a:rPr dirty="0" err="1"/>
              <a:t>complémentaires</a:t>
            </a:r>
            <a:r>
              <a:rPr dirty="0"/>
              <a:t>, à la </a:t>
            </a:r>
            <a:r>
              <a:rPr dirty="0" err="1"/>
              <a:t>fois</a:t>
            </a:r>
            <a:r>
              <a:rPr dirty="0"/>
              <a:t> </a:t>
            </a:r>
            <a:r>
              <a:rPr dirty="0" err="1"/>
              <a:t>longitudinaux</a:t>
            </a:r>
            <a:r>
              <a:rPr dirty="0"/>
              <a:t> et </a:t>
            </a:r>
            <a:r>
              <a:rPr dirty="0" err="1"/>
              <a:t>transversaux</a:t>
            </a:r>
            <a:r>
              <a:rPr dirty="0"/>
              <a:t> pour compiler les </a:t>
            </a:r>
            <a:r>
              <a:rPr dirty="0" err="1"/>
              <a:t>données</a:t>
            </a:r>
            <a:r>
              <a:rPr dirty="0"/>
              <a:t> </a:t>
            </a:r>
            <a:r>
              <a:rPr dirty="0" err="1"/>
              <a:t>microbiologiques</a:t>
            </a:r>
            <a:r>
              <a:rPr dirty="0"/>
              <a:t> aux </a:t>
            </a:r>
            <a:r>
              <a:rPr dirty="0" err="1"/>
              <a:t>données</a:t>
            </a:r>
            <a:r>
              <a:rPr dirty="0"/>
              <a:t> </a:t>
            </a:r>
            <a:r>
              <a:rPr dirty="0" err="1"/>
              <a:t>cliniques</a:t>
            </a:r>
            <a:r>
              <a:rPr dirty="0"/>
              <a:t> </a:t>
            </a:r>
            <a:r>
              <a:rPr dirty="0" err="1"/>
              <a:t>ce</a:t>
            </a:r>
            <a:r>
              <a:rPr dirty="0"/>
              <a:t> qui </a:t>
            </a:r>
            <a:r>
              <a:rPr dirty="0" err="1"/>
              <a:t>permet</a:t>
            </a:r>
            <a:r>
              <a:rPr dirty="0"/>
              <a:t> </a:t>
            </a:r>
            <a:r>
              <a:rPr dirty="0" err="1"/>
              <a:t>aussi</a:t>
            </a:r>
            <a:r>
              <a:rPr dirty="0"/>
              <a:t> de pallier les </a:t>
            </a:r>
            <a:r>
              <a:rPr dirty="0" err="1"/>
              <a:t>limites</a:t>
            </a:r>
            <a:r>
              <a:rPr dirty="0"/>
              <a:t> de </a:t>
            </a:r>
            <a:r>
              <a:rPr dirty="0" err="1"/>
              <a:t>chacun</a:t>
            </a:r>
            <a:r>
              <a:rPr dirty="0"/>
              <a:t> des </a:t>
            </a:r>
            <a:r>
              <a:rPr dirty="0" err="1"/>
              <a:t>systèmes</a:t>
            </a:r>
            <a:r>
              <a:rPr dirty="0"/>
              <a:t>.</a:t>
            </a:r>
          </a:p>
          <a:p>
            <a:r>
              <a:rPr dirty="0"/>
              <a:t>Les </a:t>
            </a:r>
            <a:r>
              <a:rPr dirty="0" err="1"/>
              <a:t>données</a:t>
            </a:r>
            <a:r>
              <a:rPr dirty="0"/>
              <a:t> de surveillance TSARA, </a:t>
            </a:r>
            <a:r>
              <a:rPr dirty="0" err="1"/>
              <a:t>collectées</a:t>
            </a:r>
            <a:r>
              <a:rPr dirty="0"/>
              <a:t> à </a:t>
            </a:r>
            <a:r>
              <a:rPr dirty="0" err="1"/>
              <a:t>l’échelle</a:t>
            </a:r>
            <a:r>
              <a:rPr dirty="0"/>
              <a:t> </a:t>
            </a:r>
            <a:r>
              <a:rPr dirty="0" err="1"/>
              <a:t>nationale</a:t>
            </a:r>
            <a:r>
              <a:rPr dirty="0"/>
              <a:t>, </a:t>
            </a:r>
            <a:r>
              <a:rPr dirty="0" err="1"/>
              <a:t>sont</a:t>
            </a:r>
            <a:r>
              <a:rPr dirty="0"/>
              <a:t> </a:t>
            </a:r>
            <a:r>
              <a:rPr dirty="0" err="1"/>
              <a:t>essentielles</a:t>
            </a:r>
            <a:r>
              <a:rPr dirty="0"/>
              <a:t> pour guider les </a:t>
            </a:r>
            <a:r>
              <a:rPr dirty="0" err="1"/>
              <a:t>politiques</a:t>
            </a:r>
            <a:r>
              <a:rPr dirty="0"/>
              <a:t> de santé </a:t>
            </a:r>
            <a:r>
              <a:rPr dirty="0" err="1"/>
              <a:t>dans</a:t>
            </a:r>
            <a:r>
              <a:rPr dirty="0"/>
              <a:t> la </a:t>
            </a:r>
            <a:r>
              <a:rPr dirty="0" err="1"/>
              <a:t>révision</a:t>
            </a:r>
            <a:r>
              <a:rPr dirty="0"/>
              <a:t> des </a:t>
            </a:r>
            <a:r>
              <a:rPr dirty="0" err="1"/>
              <a:t>recommandations</a:t>
            </a:r>
            <a:r>
              <a:rPr dirty="0"/>
              <a:t> de bon usage des </a:t>
            </a:r>
            <a:r>
              <a:rPr dirty="0" err="1"/>
              <a:t>antibiotiques</a:t>
            </a:r>
            <a:r>
              <a:rPr dirty="0"/>
              <a:t> tenant </a:t>
            </a:r>
            <a:r>
              <a:rPr dirty="0" err="1"/>
              <a:t>compte</a:t>
            </a:r>
            <a:r>
              <a:rPr dirty="0"/>
              <a:t> de </a:t>
            </a:r>
            <a:r>
              <a:rPr dirty="0" err="1"/>
              <a:t>l’écologie</a:t>
            </a:r>
            <a:r>
              <a:rPr dirty="0"/>
              <a:t> locale</a:t>
            </a:r>
          </a:p>
          <a:p>
            <a:r>
              <a:rPr dirty="0"/>
              <a:t>Les </a:t>
            </a:r>
            <a:r>
              <a:rPr dirty="0" err="1"/>
              <a:t>études</a:t>
            </a:r>
            <a:r>
              <a:rPr dirty="0"/>
              <a:t> </a:t>
            </a:r>
            <a:r>
              <a:rPr dirty="0" err="1"/>
              <a:t>transversales</a:t>
            </a:r>
            <a:r>
              <a:rPr dirty="0"/>
              <a:t>, </a:t>
            </a:r>
            <a:r>
              <a:rPr dirty="0" err="1"/>
              <a:t>comme</a:t>
            </a:r>
            <a:r>
              <a:rPr dirty="0"/>
              <a:t> les EPP, quant à </a:t>
            </a:r>
            <a:r>
              <a:rPr dirty="0" err="1"/>
              <a:t>elles</a:t>
            </a:r>
            <a:r>
              <a:rPr dirty="0"/>
              <a:t>, </a:t>
            </a:r>
            <a:r>
              <a:rPr dirty="0" err="1"/>
              <a:t>fournissent</a:t>
            </a:r>
            <a:r>
              <a:rPr dirty="0"/>
              <a:t> </a:t>
            </a:r>
            <a:r>
              <a:rPr dirty="0" err="1"/>
              <a:t>une</a:t>
            </a:r>
            <a:r>
              <a:rPr dirty="0"/>
              <a:t> </a:t>
            </a:r>
            <a:r>
              <a:rPr dirty="0" err="1"/>
              <a:t>photographie</a:t>
            </a:r>
            <a:r>
              <a:rPr dirty="0"/>
              <a:t> à un instant </a:t>
            </a:r>
            <a:r>
              <a:rPr dirty="0" err="1"/>
              <a:t>donné</a:t>
            </a:r>
            <a:r>
              <a:rPr dirty="0"/>
              <a:t> de la </a:t>
            </a:r>
            <a:r>
              <a:rPr dirty="0" err="1"/>
              <a:t>prévalence</a:t>
            </a:r>
            <a:r>
              <a:rPr dirty="0"/>
              <a:t> de </a:t>
            </a:r>
            <a:r>
              <a:rPr dirty="0" err="1"/>
              <a:t>l’usage</a:t>
            </a:r>
            <a:r>
              <a:rPr dirty="0"/>
              <a:t> des </a:t>
            </a:r>
            <a:r>
              <a:rPr dirty="0" err="1"/>
              <a:t>antibiotiques</a:t>
            </a:r>
            <a:r>
              <a:rPr dirty="0"/>
              <a:t> à </a:t>
            </a:r>
            <a:r>
              <a:rPr dirty="0" err="1"/>
              <a:t>l’hôpital</a:t>
            </a:r>
            <a:r>
              <a:rPr dirty="0"/>
              <a:t> et de la </a:t>
            </a:r>
            <a:r>
              <a:rPr dirty="0" err="1"/>
              <a:t>conformité</a:t>
            </a:r>
            <a:r>
              <a:rPr dirty="0"/>
              <a:t> des prescriptions </a:t>
            </a:r>
            <a:r>
              <a:rPr dirty="0" err="1"/>
              <a:t>empiriques</a:t>
            </a:r>
            <a:r>
              <a:rPr dirty="0"/>
              <a:t> aux </a:t>
            </a:r>
            <a:r>
              <a:rPr dirty="0" err="1"/>
              <a:t>recommandations</a:t>
            </a:r>
            <a:r>
              <a:rPr dirty="0"/>
              <a:t> de bon usage, utile pour </a:t>
            </a:r>
            <a:r>
              <a:rPr dirty="0" err="1"/>
              <a:t>obtenir</a:t>
            </a:r>
            <a:r>
              <a:rPr dirty="0"/>
              <a:t> </a:t>
            </a:r>
            <a:r>
              <a:rPr dirty="0" err="1"/>
              <a:t>rapidement</a:t>
            </a:r>
            <a:r>
              <a:rPr dirty="0"/>
              <a:t> des </a:t>
            </a:r>
            <a:r>
              <a:rPr dirty="0" err="1"/>
              <a:t>résultats</a:t>
            </a:r>
            <a:r>
              <a:rPr dirty="0"/>
              <a:t> pour </a:t>
            </a:r>
            <a:r>
              <a:rPr dirty="0" err="1"/>
              <a:t>l’application</a:t>
            </a:r>
            <a:r>
              <a:rPr dirty="0"/>
              <a:t> de </a:t>
            </a:r>
            <a:r>
              <a:rPr dirty="0" err="1"/>
              <a:t>mesures</a:t>
            </a:r>
            <a:r>
              <a:rPr dirty="0"/>
              <a:t> correctives pour </a:t>
            </a:r>
            <a:r>
              <a:rPr dirty="0" err="1"/>
              <a:t>améliorer</a:t>
            </a:r>
            <a:r>
              <a:rPr dirty="0"/>
              <a:t> les </a:t>
            </a:r>
            <a:r>
              <a:rPr dirty="0" err="1"/>
              <a:t>pratiques</a:t>
            </a:r>
            <a:r>
              <a:rPr dirty="0"/>
              <a:t> de prescription. </a:t>
            </a:r>
          </a:p>
          <a:p>
            <a:endParaRPr dirty="0"/>
          </a:p>
          <a:p>
            <a:r>
              <a:rPr dirty="0" err="1"/>
              <a:t>Données</a:t>
            </a:r>
            <a:r>
              <a:rPr dirty="0"/>
              <a:t> de surveillance TSARA et de </a:t>
            </a:r>
            <a:r>
              <a:rPr dirty="0" err="1"/>
              <a:t>l’EPP</a:t>
            </a:r>
            <a:r>
              <a:rPr dirty="0"/>
              <a:t> </a:t>
            </a:r>
            <a:r>
              <a:rPr dirty="0" err="1"/>
              <a:t>ont</a:t>
            </a:r>
            <a:r>
              <a:rPr dirty="0"/>
              <a:t> </a:t>
            </a:r>
            <a:r>
              <a:rPr dirty="0" err="1"/>
              <a:t>toutes</a:t>
            </a:r>
            <a:r>
              <a:rPr dirty="0"/>
              <a:t> </a:t>
            </a:r>
            <a:r>
              <a:rPr dirty="0" err="1"/>
              <a:t>deux</a:t>
            </a:r>
            <a:r>
              <a:rPr dirty="0"/>
              <a:t> </a:t>
            </a:r>
            <a:r>
              <a:rPr dirty="0" err="1"/>
              <a:t>révélé</a:t>
            </a:r>
            <a:r>
              <a:rPr dirty="0"/>
              <a:t> </a:t>
            </a:r>
            <a:r>
              <a:rPr dirty="0" err="1"/>
              <a:t>l'usage</a:t>
            </a:r>
            <a:r>
              <a:rPr dirty="0"/>
              <a:t> </a:t>
            </a:r>
            <a:r>
              <a:rPr dirty="0" err="1"/>
              <a:t>excessif</a:t>
            </a:r>
            <a:r>
              <a:rPr dirty="0"/>
              <a:t> de la ceftriaxone, un </a:t>
            </a:r>
            <a:r>
              <a:rPr dirty="0" err="1"/>
              <a:t>antibiotique</a:t>
            </a:r>
            <a:r>
              <a:rPr dirty="0"/>
              <a:t> de la </a:t>
            </a:r>
            <a:r>
              <a:rPr dirty="0" err="1"/>
              <a:t>catégorie</a:t>
            </a:r>
            <a:r>
              <a:rPr dirty="0"/>
              <a:t> Watch de </a:t>
            </a:r>
            <a:r>
              <a:rPr dirty="0" err="1"/>
              <a:t>l'OMS</a:t>
            </a:r>
            <a:r>
              <a:rPr dirty="0"/>
              <a:t>, </a:t>
            </a:r>
            <a:r>
              <a:rPr dirty="0" err="1"/>
              <a:t>souvent</a:t>
            </a:r>
            <a:r>
              <a:rPr dirty="0"/>
              <a:t> </a:t>
            </a:r>
            <a:r>
              <a:rPr dirty="0" err="1"/>
              <a:t>utilisé</a:t>
            </a:r>
            <a:r>
              <a:rPr dirty="0"/>
              <a:t> de </a:t>
            </a:r>
            <a:r>
              <a:rPr dirty="0" err="1"/>
              <a:t>manière</a:t>
            </a:r>
            <a:r>
              <a:rPr dirty="0"/>
              <a:t> </a:t>
            </a:r>
            <a:r>
              <a:rPr dirty="0" err="1"/>
              <a:t>parentérale</a:t>
            </a:r>
            <a:r>
              <a:rPr dirty="0"/>
              <a:t>, </a:t>
            </a:r>
            <a:r>
              <a:rPr dirty="0" err="1"/>
              <a:t>ce</a:t>
            </a:r>
            <a:r>
              <a:rPr dirty="0"/>
              <a:t> qui </a:t>
            </a:r>
            <a:r>
              <a:rPr dirty="0" err="1"/>
              <a:t>indique</a:t>
            </a:r>
            <a:r>
              <a:rPr dirty="0"/>
              <a:t> la </a:t>
            </a:r>
            <a:r>
              <a:rPr dirty="0" err="1"/>
              <a:t>nécessité</a:t>
            </a:r>
            <a:r>
              <a:rPr dirty="0"/>
              <a:t> </a:t>
            </a:r>
            <a:r>
              <a:rPr dirty="0" err="1"/>
              <a:t>d’améliorer</a:t>
            </a:r>
            <a:r>
              <a:rPr dirty="0"/>
              <a:t> les </a:t>
            </a:r>
            <a:r>
              <a:rPr dirty="0" err="1"/>
              <a:t>pratiques</a:t>
            </a:r>
            <a:r>
              <a:rPr dirty="0"/>
              <a:t> </a:t>
            </a:r>
            <a:r>
              <a:rPr dirty="0" err="1"/>
              <a:t>professionnelles</a:t>
            </a:r>
            <a:r>
              <a:rPr dirty="0"/>
              <a:t> pour </a:t>
            </a:r>
            <a:r>
              <a:rPr dirty="0" err="1"/>
              <a:t>épargner</a:t>
            </a:r>
            <a:r>
              <a:rPr dirty="0"/>
              <a:t> les </a:t>
            </a:r>
            <a:r>
              <a:rPr dirty="0" err="1"/>
              <a:t>antibiotiques</a:t>
            </a:r>
            <a:r>
              <a:rPr dirty="0"/>
              <a:t> à large </a:t>
            </a:r>
            <a:r>
              <a:rPr dirty="0" err="1"/>
              <a:t>spectre</a:t>
            </a:r>
            <a:r>
              <a:rPr dirty="0"/>
              <a:t>, </a:t>
            </a:r>
            <a:r>
              <a:rPr dirty="0" err="1"/>
              <a:t>dont</a:t>
            </a:r>
            <a:r>
              <a:rPr dirty="0"/>
              <a:t> les prescriptions </a:t>
            </a:r>
            <a:r>
              <a:rPr dirty="0" err="1"/>
              <a:t>sont</a:t>
            </a:r>
            <a:r>
              <a:rPr dirty="0"/>
              <a:t> </a:t>
            </a:r>
            <a:r>
              <a:rPr dirty="0" err="1"/>
              <a:t>souvent</a:t>
            </a:r>
            <a:r>
              <a:rPr dirty="0"/>
              <a:t> non-</a:t>
            </a:r>
            <a:r>
              <a:rPr dirty="0" err="1"/>
              <a:t>conformes</a:t>
            </a:r>
            <a:r>
              <a:rPr dirty="0"/>
              <a:t> aux </a:t>
            </a:r>
            <a:r>
              <a:rPr dirty="0" err="1"/>
              <a:t>recommandations</a:t>
            </a:r>
            <a:endParaRPr dirty="0"/>
          </a:p>
          <a:p>
            <a:r>
              <a:rPr dirty="0" err="1"/>
              <a:t>l'absence</a:t>
            </a:r>
            <a:r>
              <a:rPr dirty="0"/>
              <a:t> </a:t>
            </a:r>
            <a:r>
              <a:rPr dirty="0" err="1"/>
              <a:t>fréquente</a:t>
            </a:r>
            <a:r>
              <a:rPr dirty="0"/>
              <a:t> de lien direct entre les </a:t>
            </a:r>
            <a:r>
              <a:rPr dirty="0" err="1"/>
              <a:t>résultats</a:t>
            </a:r>
            <a:r>
              <a:rPr dirty="0"/>
              <a:t> </a:t>
            </a:r>
            <a:r>
              <a:rPr dirty="0" err="1"/>
              <a:t>microbiologiques</a:t>
            </a:r>
            <a:r>
              <a:rPr dirty="0"/>
              <a:t> et les </a:t>
            </a:r>
            <a:r>
              <a:rPr dirty="0" err="1"/>
              <a:t>données</a:t>
            </a:r>
            <a:r>
              <a:rPr dirty="0"/>
              <a:t> </a:t>
            </a:r>
            <a:r>
              <a:rPr dirty="0" err="1"/>
              <a:t>cliniques</a:t>
            </a:r>
            <a:endParaRPr dirty="0"/>
          </a:p>
          <a:p>
            <a:r>
              <a:rPr dirty="0"/>
              <a:t>La </a:t>
            </a:r>
            <a:r>
              <a:rPr dirty="0" err="1"/>
              <a:t>représentativité</a:t>
            </a:r>
            <a:r>
              <a:rPr dirty="0"/>
              <a:t> des </a:t>
            </a:r>
            <a:r>
              <a:rPr dirty="0" err="1"/>
              <a:t>données</a:t>
            </a:r>
            <a:r>
              <a:rPr dirty="0"/>
              <a:t> </a:t>
            </a:r>
            <a:r>
              <a:rPr dirty="0" err="1"/>
              <a:t>reste</a:t>
            </a:r>
            <a:r>
              <a:rPr dirty="0"/>
              <a:t> </a:t>
            </a:r>
            <a:r>
              <a:rPr dirty="0" err="1"/>
              <a:t>problématique</a:t>
            </a:r>
            <a:r>
              <a:rPr dirty="0"/>
              <a:t> </a:t>
            </a:r>
            <a:r>
              <a:rPr dirty="0" err="1"/>
              <a:t>en</a:t>
            </a:r>
            <a:r>
              <a:rPr dirty="0"/>
              <a:t> raison du </a:t>
            </a:r>
            <a:r>
              <a:rPr dirty="0" err="1"/>
              <a:t>biais</a:t>
            </a:r>
            <a:r>
              <a:rPr dirty="0"/>
              <a:t> de </a:t>
            </a:r>
            <a:r>
              <a:rPr dirty="0" err="1"/>
              <a:t>sélection</a:t>
            </a:r>
            <a:r>
              <a:rPr dirty="0"/>
              <a:t>,</a:t>
            </a:r>
          </a:p>
          <a:p>
            <a:r>
              <a:rPr dirty="0"/>
              <a:t>Le </a:t>
            </a:r>
            <a:r>
              <a:rPr dirty="0" err="1"/>
              <a:t>financement</a:t>
            </a:r>
            <a:r>
              <a:rPr dirty="0"/>
              <a:t> </a:t>
            </a:r>
            <a:r>
              <a:rPr dirty="0" err="1"/>
              <a:t>insuffisant</a:t>
            </a:r>
            <a:r>
              <a:rPr dirty="0"/>
              <a:t> </a:t>
            </a:r>
            <a:r>
              <a:rPr dirty="0" err="1"/>
              <a:t>ou</a:t>
            </a:r>
            <a:r>
              <a:rPr dirty="0"/>
              <a:t> à </a:t>
            </a:r>
            <a:r>
              <a:rPr dirty="0" err="1"/>
              <a:t>durée</a:t>
            </a:r>
            <a:r>
              <a:rPr dirty="0"/>
              <a:t> </a:t>
            </a:r>
            <a:r>
              <a:rPr dirty="0" err="1"/>
              <a:t>déterminée</a:t>
            </a:r>
            <a:r>
              <a:rPr dirty="0"/>
              <a:t> pour </a:t>
            </a:r>
            <a:r>
              <a:rPr dirty="0" err="1"/>
              <a:t>soutenir</a:t>
            </a:r>
            <a:r>
              <a:rPr dirty="0"/>
              <a:t> </a:t>
            </a:r>
            <a:r>
              <a:rPr dirty="0" err="1"/>
              <a:t>une</a:t>
            </a:r>
            <a:r>
              <a:rPr dirty="0"/>
              <a:t> surveillance durable,</a:t>
            </a:r>
          </a:p>
          <a:p>
            <a:r>
              <a:rPr dirty="0" err="1"/>
              <a:t>décalage</a:t>
            </a:r>
            <a:r>
              <a:rPr dirty="0"/>
              <a:t> entre la </a:t>
            </a:r>
            <a:r>
              <a:rPr dirty="0" err="1"/>
              <a:t>volonté</a:t>
            </a:r>
            <a:r>
              <a:rPr dirty="0"/>
              <a:t> des </a:t>
            </a:r>
            <a:r>
              <a:rPr dirty="0" err="1"/>
              <a:t>autorités</a:t>
            </a:r>
            <a:r>
              <a:rPr dirty="0"/>
              <a:t> </a:t>
            </a:r>
            <a:r>
              <a:rPr dirty="0" err="1"/>
              <a:t>sanitaires</a:t>
            </a:r>
            <a:r>
              <a:rPr dirty="0"/>
              <a:t> de </a:t>
            </a:r>
            <a:r>
              <a:rPr dirty="0" err="1"/>
              <a:t>lutter</a:t>
            </a:r>
            <a:r>
              <a:rPr dirty="0"/>
              <a:t> </a:t>
            </a:r>
            <a:r>
              <a:rPr dirty="0" err="1"/>
              <a:t>contre</a:t>
            </a:r>
            <a:r>
              <a:rPr dirty="0"/>
              <a:t> la résistance aux </a:t>
            </a:r>
            <a:r>
              <a:rPr dirty="0" err="1"/>
              <a:t>antibiotiques</a:t>
            </a:r>
            <a:r>
              <a:rPr dirty="0"/>
              <a:t> et la </a:t>
            </a:r>
            <a:r>
              <a:rPr dirty="0" err="1"/>
              <a:t>mise</a:t>
            </a:r>
            <a:r>
              <a:rPr dirty="0"/>
              <a:t> </a:t>
            </a:r>
            <a:r>
              <a:rPr dirty="0" err="1"/>
              <a:t>en</a:t>
            </a:r>
            <a:r>
              <a:rPr dirty="0"/>
              <a:t> </a:t>
            </a:r>
            <a:r>
              <a:rPr dirty="0" err="1"/>
              <a:t>œuvre</a:t>
            </a:r>
            <a:r>
              <a:rPr dirty="0"/>
              <a:t> effective des actions de santé </a:t>
            </a:r>
            <a:r>
              <a:rPr dirty="0" err="1"/>
              <a:t>publique</a:t>
            </a:r>
            <a:endParaRPr dirty="0"/>
          </a:p>
          <a:p>
            <a:endParaRPr dirty="0"/>
          </a:p>
          <a:p>
            <a:r>
              <a:rPr dirty="0"/>
              <a:t>surveillance </a:t>
            </a:r>
            <a:r>
              <a:rPr dirty="0" err="1"/>
              <a:t>efficiente</a:t>
            </a:r>
            <a:r>
              <a:rPr dirty="0"/>
              <a:t> et </a:t>
            </a:r>
            <a:r>
              <a:rPr dirty="0" err="1"/>
              <a:t>pérenne</a:t>
            </a:r>
            <a:r>
              <a:rPr dirty="0"/>
              <a:t> </a:t>
            </a:r>
            <a:r>
              <a:rPr dirty="0" err="1"/>
              <a:t>peut</a:t>
            </a:r>
            <a:r>
              <a:rPr dirty="0"/>
              <a:t> </a:t>
            </a:r>
            <a:r>
              <a:rPr dirty="0" err="1"/>
              <a:t>catalyser</a:t>
            </a:r>
            <a:r>
              <a:rPr dirty="0"/>
              <a:t> des actions de santé </a:t>
            </a:r>
            <a:r>
              <a:rPr dirty="0" err="1"/>
              <a:t>publique</a:t>
            </a:r>
            <a:r>
              <a:rPr dirty="0"/>
              <a:t> </a:t>
            </a:r>
            <a:r>
              <a:rPr dirty="0" err="1"/>
              <a:t>ciblées</a:t>
            </a:r>
            <a:r>
              <a:rPr dirty="0"/>
              <a:t>. </a:t>
            </a:r>
          </a:p>
          <a:p>
            <a:endParaRPr dirty="0"/>
          </a:p>
          <a:p>
            <a:r>
              <a:rPr dirty="0" err="1"/>
              <a:t>sensibilisation</a:t>
            </a:r>
            <a:r>
              <a:rPr dirty="0"/>
              <a:t> des </a:t>
            </a:r>
            <a:r>
              <a:rPr dirty="0" err="1"/>
              <a:t>acteurs</a:t>
            </a:r>
            <a:r>
              <a:rPr dirty="0"/>
              <a:t> </a:t>
            </a:r>
            <a:r>
              <a:rPr dirty="0" err="1"/>
              <a:t>locaux</a:t>
            </a:r>
            <a:r>
              <a:rPr dirty="0"/>
              <a:t> à travers des ateliers de formation </a:t>
            </a:r>
            <a:r>
              <a:rPr dirty="0" err="1"/>
              <a:t>ou</a:t>
            </a:r>
            <a:r>
              <a:rPr dirty="0"/>
              <a:t> des </a:t>
            </a:r>
            <a:r>
              <a:rPr dirty="0" err="1"/>
              <a:t>programmes</a:t>
            </a:r>
            <a:r>
              <a:rPr dirty="0"/>
              <a:t> </a:t>
            </a:r>
            <a:r>
              <a:rPr dirty="0" err="1"/>
              <a:t>éducatifs</a:t>
            </a:r>
            <a:r>
              <a:rPr dirty="0"/>
              <a:t> pour </a:t>
            </a:r>
            <a:r>
              <a:rPr dirty="0" err="1"/>
              <a:t>soutenir</a:t>
            </a:r>
            <a:r>
              <a:rPr dirty="0"/>
              <a:t> le </a:t>
            </a:r>
            <a:r>
              <a:rPr dirty="0" err="1"/>
              <a:t>changement</a:t>
            </a:r>
            <a:r>
              <a:rPr dirty="0"/>
              <a:t> de </a:t>
            </a:r>
            <a:r>
              <a:rPr dirty="0" err="1"/>
              <a:t>comportement</a:t>
            </a:r>
            <a:endParaRPr dirty="0"/>
          </a:p>
          <a:p>
            <a:r>
              <a:rPr dirty="0" err="1"/>
              <a:t>l’intégration</a:t>
            </a:r>
            <a:r>
              <a:rPr dirty="0"/>
              <a:t> des </a:t>
            </a:r>
            <a:r>
              <a:rPr dirty="0" err="1"/>
              <a:t>données</a:t>
            </a:r>
            <a:r>
              <a:rPr dirty="0"/>
              <a:t> de surveillance pour la </a:t>
            </a:r>
            <a:r>
              <a:rPr dirty="0" err="1"/>
              <a:t>révision</a:t>
            </a:r>
            <a:r>
              <a:rPr dirty="0"/>
              <a:t> des </a:t>
            </a:r>
            <a:r>
              <a:rPr dirty="0" err="1"/>
              <a:t>recommandations</a:t>
            </a:r>
            <a:r>
              <a:rPr dirty="0"/>
              <a:t> de </a:t>
            </a:r>
            <a:r>
              <a:rPr dirty="0" err="1"/>
              <a:t>traitement</a:t>
            </a:r>
            <a:r>
              <a:rPr dirty="0"/>
              <a:t> </a:t>
            </a:r>
            <a:r>
              <a:rPr dirty="0" err="1"/>
              <a:t>antibiotique</a:t>
            </a:r>
            <a:r>
              <a:rPr dirty="0"/>
              <a:t> pour </a:t>
            </a:r>
            <a:r>
              <a:rPr dirty="0" err="1"/>
              <a:t>orienter</a:t>
            </a:r>
            <a:r>
              <a:rPr dirty="0"/>
              <a:t> les </a:t>
            </a:r>
            <a:r>
              <a:rPr dirty="0" err="1"/>
              <a:t>décisions</a:t>
            </a:r>
            <a:r>
              <a:rPr dirty="0"/>
              <a:t> </a:t>
            </a:r>
            <a:r>
              <a:rPr dirty="0" err="1"/>
              <a:t>politiques</a:t>
            </a:r>
            <a:r>
              <a:rPr dirty="0"/>
              <a:t> de santé </a:t>
            </a:r>
            <a:r>
              <a:rPr dirty="0" err="1"/>
              <a:t>publiques</a:t>
            </a:r>
            <a:endParaRPr dirty="0"/>
          </a:p>
          <a:p>
            <a:endParaRPr dirty="0"/>
          </a:p>
          <a:p>
            <a:r>
              <a:rPr dirty="0"/>
              <a:t>les </a:t>
            </a:r>
            <a:r>
              <a:rPr dirty="0" err="1"/>
              <a:t>résultats</a:t>
            </a:r>
            <a:r>
              <a:rPr dirty="0"/>
              <a:t> </a:t>
            </a:r>
            <a:r>
              <a:rPr dirty="0" err="1"/>
              <a:t>ultimes</a:t>
            </a:r>
            <a:r>
              <a:rPr dirty="0"/>
              <a:t> …</a:t>
            </a:r>
          </a:p>
          <a:p>
            <a:endParaRPr dirty="0"/>
          </a:p>
          <a:p>
            <a:r>
              <a:rPr dirty="0" err="1"/>
              <a:t>une</a:t>
            </a:r>
            <a:r>
              <a:rPr dirty="0"/>
              <a:t> </a:t>
            </a:r>
            <a:r>
              <a:rPr dirty="0" err="1"/>
              <a:t>approche</a:t>
            </a:r>
            <a:r>
              <a:rPr dirty="0"/>
              <a:t> </a:t>
            </a:r>
            <a:r>
              <a:rPr dirty="0" err="1"/>
              <a:t>intégrée</a:t>
            </a:r>
            <a:r>
              <a:rPr dirty="0"/>
              <a:t> </a:t>
            </a:r>
            <a:r>
              <a:rPr dirty="0" err="1"/>
              <a:t>Une</a:t>
            </a:r>
            <a:r>
              <a:rPr dirty="0"/>
              <a:t> </a:t>
            </a:r>
            <a:r>
              <a:rPr dirty="0" err="1"/>
              <a:t>Seule</a:t>
            </a:r>
            <a:r>
              <a:rPr dirty="0"/>
              <a:t> </a:t>
            </a:r>
            <a:r>
              <a:rPr dirty="0" err="1"/>
              <a:t>meilleure</a:t>
            </a:r>
            <a:r>
              <a:rPr dirty="0"/>
              <a:t> Santé, qui englobe la santé des population </a:t>
            </a:r>
            <a:r>
              <a:rPr dirty="0" err="1"/>
              <a:t>humaine</a:t>
            </a:r>
            <a:r>
              <a:rPr dirty="0"/>
              <a:t>, </a:t>
            </a:r>
            <a:r>
              <a:rPr dirty="0" err="1"/>
              <a:t>animale</a:t>
            </a:r>
            <a:r>
              <a:rPr dirty="0"/>
              <a:t> et </a:t>
            </a:r>
            <a:r>
              <a:rPr dirty="0" err="1"/>
              <a:t>celle</a:t>
            </a:r>
            <a:r>
              <a:rPr dirty="0"/>
              <a:t> des </a:t>
            </a:r>
            <a:r>
              <a:rPr dirty="0" err="1"/>
              <a:t>écosystèmes</a:t>
            </a:r>
            <a:r>
              <a:rPr dirty="0"/>
              <a:t>, </a:t>
            </a:r>
            <a:r>
              <a:rPr dirty="0" err="1"/>
              <a:t>est</a:t>
            </a:r>
            <a:r>
              <a:rPr dirty="0"/>
              <a:t> indispensable pour </a:t>
            </a:r>
            <a:r>
              <a:rPr dirty="0" err="1"/>
              <a:t>lutter</a:t>
            </a:r>
            <a:r>
              <a:rPr dirty="0"/>
              <a:t> </a:t>
            </a:r>
            <a:r>
              <a:rPr dirty="0" err="1"/>
              <a:t>efficacement</a:t>
            </a:r>
            <a:r>
              <a:rPr dirty="0"/>
              <a:t> </a:t>
            </a:r>
            <a:r>
              <a:rPr dirty="0" err="1"/>
              <a:t>contre</a:t>
            </a:r>
            <a:r>
              <a:rPr dirty="0"/>
              <a:t> la résistance aux </a:t>
            </a:r>
            <a:r>
              <a:rPr dirty="0" err="1"/>
              <a:t>antibiotiques</a:t>
            </a:r>
            <a:r>
              <a:rPr dirty="0"/>
              <a:t> </a:t>
            </a:r>
            <a:r>
              <a:rPr dirty="0" err="1"/>
              <a:t>dans</a:t>
            </a:r>
            <a:r>
              <a:rPr dirty="0"/>
              <a:t> les PRFI. </a:t>
            </a:r>
          </a:p>
        </p:txBody>
      </p:sp>
    </p:spTree>
    <p:extLst>
      <p:ext uri="{BB962C8B-B14F-4D97-AF65-F5344CB8AC3E}">
        <p14:creationId xmlns:p14="http://schemas.microsoft.com/office/powerpoint/2010/main" val="260729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sz="4800"/>
            </a:lvl1pPr>
          </a:lstStyle>
          <a:p>
            <a:r>
              <a:rPr lang="fr-FR" dirty="0" smtClean="0"/>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6" name="Espace réservé du numéro de diapositive 5"/>
          <p:cNvSpPr>
            <a:spLocks noGrp="1"/>
          </p:cNvSpPr>
          <p:nvPr>
            <p:ph type="sldNum" sz="quarter" idx="12"/>
          </p:nvPr>
        </p:nvSpPr>
        <p:spPr/>
        <p:txBody>
          <a:bodyPr/>
          <a:lstStyle/>
          <a:p>
            <a:fld id="{91CAB915-3F76-4987-ABD0-CA86DBB96597}" type="slidenum">
              <a:rPr lang="fr-FR" smtClean="0"/>
              <a:t>‹N°›</a:t>
            </a:fld>
            <a:endParaRPr lang="fr-FR"/>
          </a:p>
        </p:txBody>
      </p:sp>
    </p:spTree>
    <p:extLst>
      <p:ext uri="{BB962C8B-B14F-4D97-AF65-F5344CB8AC3E}">
        <p14:creationId xmlns:p14="http://schemas.microsoft.com/office/powerpoint/2010/main" val="101373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1" name="Texte niveau 1…"/>
          <p:cNvSpPr txBox="1">
            <a:spLocks noGrp="1"/>
          </p:cNvSpPr>
          <p:nvPr>
            <p:ph type="body" idx="1"/>
          </p:nvPr>
        </p:nvSpPr>
        <p:spPr>
          <a:prstGeom prst="rect">
            <a:avLst/>
          </a:prstGeom>
        </p:spPr>
        <p:txBody>
          <a:bodyPr/>
          <a:lstStyle>
            <a:lvl1pPr marL="205739" indent="-205739"/>
            <a:lvl2pPr marL="731519" indent="-274319">
              <a:defRPr sz="1800"/>
            </a:lvl2pPr>
            <a:lvl3pPr marL="1257300" indent="-342900">
              <a:defRPr sz="1800"/>
            </a:lvl3pPr>
            <a:lvl4pPr marL="1812471" indent="-440871">
              <a:defRPr sz="1800"/>
            </a:lvl4pPr>
            <a:lvl5pPr marL="2343150" indent="-514350">
              <a:defRPr sz="1800"/>
            </a:lvl5pPr>
          </a:lstStyle>
          <a:p>
            <a:r>
              <a:t>Texte niveau 1</a:t>
            </a:r>
          </a:p>
          <a:p>
            <a:pPr lvl="1"/>
            <a:r>
              <a:t>Texte niveau 2</a:t>
            </a:r>
          </a:p>
          <a:p>
            <a:pPr lvl="2"/>
            <a:r>
              <a:t>Texte niveau 3</a:t>
            </a:r>
          </a:p>
          <a:p>
            <a:pPr lvl="3"/>
            <a:r>
              <a:t>Texte niveau 4</a:t>
            </a:r>
          </a:p>
          <a:p>
            <a:pPr lvl="4"/>
            <a:r>
              <a:t>Texte niveau 5</a:t>
            </a:r>
          </a:p>
        </p:txBody>
      </p:sp>
      <p:sp>
        <p:nvSpPr>
          <p:cNvPr id="22" name="Texte du titre"/>
          <p:cNvSpPr txBox="1">
            <a:spLocks noGrp="1"/>
          </p:cNvSpPr>
          <p:nvPr>
            <p:ph type="title"/>
          </p:nvPr>
        </p:nvSpPr>
        <p:spPr>
          <a:prstGeom prst="rect">
            <a:avLst/>
          </a:prstGeom>
          <a:solidFill>
            <a:srgbClr val="D7DACD"/>
          </a:solidFill>
          <a:effectLst/>
        </p:spPr>
        <p:txBody>
          <a:bodyPr lIns="0" tIns="0" rIns="0" bIns="0"/>
          <a:lstStyle>
            <a:lvl1pPr>
              <a:tabLst>
                <a:tab pos="11925300" algn="l"/>
              </a:tabLst>
              <a:defRPr sz="2400"/>
            </a:lvl1pPr>
          </a:lstStyle>
          <a:p>
            <a:r>
              <a:t>Texte du titre</a:t>
            </a:r>
          </a:p>
        </p:txBody>
      </p:sp>
      <p:sp>
        <p:nvSpPr>
          <p:cNvPr id="23" name="Numéro de diapositive"/>
          <p:cNvSpPr txBox="1">
            <a:spLocks noGrp="1"/>
          </p:cNvSpPr>
          <p:nvPr>
            <p:ph type="sldNum" sz="quarter" idx="2"/>
          </p:nvPr>
        </p:nvSpPr>
        <p:spPr>
          <a:xfrm>
            <a:off x="8737600" y="6173787"/>
            <a:ext cx="2844800" cy="365126"/>
          </a:xfrm>
          <a:prstGeom prst="rect">
            <a:avLst/>
          </a:prstGeom>
          <a:solidFill>
            <a:srgbClr val="EBEFF0"/>
          </a:solidFill>
          <a:ln w="9525">
            <a:solidFill>
              <a:srgbClr val="082836"/>
            </a:solidFill>
            <a:round/>
          </a:ln>
        </p:spPr>
        <p:txBody>
          <a:bodyPr/>
          <a:lstStyle>
            <a:lvl1pPr algn="r">
              <a:defRPr sz="1100" b="1">
                <a:solidFill>
                  <a:srgbClr val="082836"/>
                </a:solidFill>
              </a:defRPr>
            </a:lvl1pPr>
          </a:lstStyle>
          <a:p>
            <a:fld id="{86CB4B4D-7CA3-9044-876B-883B54F8677D}" type="slidenum">
              <a:t>‹N°›</a:t>
            </a:fld>
            <a:endParaRPr/>
          </a:p>
        </p:txBody>
      </p:sp>
    </p:spTree>
    <p:extLst>
      <p:ext uri="{BB962C8B-B14F-4D97-AF65-F5344CB8AC3E}">
        <p14:creationId xmlns:p14="http://schemas.microsoft.com/office/powerpoint/2010/main" val="41791811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30" name="Texte du titre"/>
          <p:cNvSpPr txBox="1">
            <a:spLocks noGrp="1"/>
          </p:cNvSpPr>
          <p:nvPr>
            <p:ph type="title"/>
          </p:nvPr>
        </p:nvSpPr>
        <p:spPr>
          <a:prstGeom prst="rect">
            <a:avLst/>
          </a:prstGeom>
          <a:solidFill>
            <a:srgbClr val="E4ECF4"/>
          </a:solidFill>
          <a:effectLst/>
        </p:spPr>
        <p:txBody>
          <a:bodyPr lIns="0" tIns="0" rIns="0" bIns="0"/>
          <a:lstStyle>
            <a:lvl1pPr>
              <a:defRPr sz="2400"/>
            </a:lvl1pPr>
          </a:lstStyle>
          <a:p>
            <a:r>
              <a:t>Texte du titre</a:t>
            </a:r>
          </a:p>
        </p:txBody>
      </p:sp>
      <p:sp>
        <p:nvSpPr>
          <p:cNvPr id="31" name="Numéro de diapositive"/>
          <p:cNvSpPr txBox="1">
            <a:spLocks noGrp="1"/>
          </p:cNvSpPr>
          <p:nvPr>
            <p:ph type="sldNum" sz="quarter" idx="2"/>
          </p:nvPr>
        </p:nvSpPr>
        <p:spPr>
          <a:xfrm>
            <a:off x="11872184" y="6506234"/>
            <a:ext cx="298650" cy="320041"/>
          </a:xfrm>
          <a:prstGeom prst="rect">
            <a:avLst/>
          </a:prstGeom>
        </p:spPr>
        <p:txBody>
          <a:bodyPr/>
          <a:lstStyle>
            <a:lvl1pPr algn="r"/>
          </a:lstStyle>
          <a:p>
            <a:fld id="{86CB4B4D-7CA3-9044-876B-883B54F8677D}" type="slidenum">
              <a:t>‹N°›</a:t>
            </a:fld>
            <a:endParaRPr/>
          </a:p>
        </p:txBody>
      </p:sp>
    </p:spTree>
    <p:extLst>
      <p:ext uri="{BB962C8B-B14F-4D97-AF65-F5344CB8AC3E}">
        <p14:creationId xmlns:p14="http://schemas.microsoft.com/office/powerpoint/2010/main" val="9438221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sp>
        <p:nvSpPr>
          <p:cNvPr id="38" name="Texte du titre"/>
          <p:cNvSpPr txBox="1">
            <a:spLocks noGrp="1"/>
          </p:cNvSpPr>
          <p:nvPr>
            <p:ph type="title"/>
          </p:nvPr>
        </p:nvSpPr>
        <p:spPr>
          <a:xfrm>
            <a:off x="831850" y="1709738"/>
            <a:ext cx="10515600" cy="2852737"/>
          </a:xfrm>
          <a:prstGeom prst="rect">
            <a:avLst/>
          </a:prstGeom>
          <a:solidFill>
            <a:srgbClr val="E4ECF4"/>
          </a:solidFill>
          <a:effectLst/>
        </p:spPr>
        <p:txBody>
          <a:bodyPr anchor="b"/>
          <a:lstStyle>
            <a:lvl1pPr>
              <a:defRPr sz="2400"/>
            </a:lvl1pPr>
          </a:lstStyle>
          <a:p>
            <a:r>
              <a:t>Texte du titre</a:t>
            </a:r>
          </a:p>
        </p:txBody>
      </p:sp>
      <p:sp>
        <p:nvSpPr>
          <p:cNvPr id="39" name="Texte niveau 1…"/>
          <p:cNvSpPr txBox="1">
            <a:spLocks noGrp="1"/>
          </p:cNvSpPr>
          <p:nvPr>
            <p:ph type="body" sz="quarter" idx="1"/>
          </p:nvPr>
        </p:nvSpPr>
        <p:spPr>
          <a:xfrm>
            <a:off x="831850" y="4589462"/>
            <a:ext cx="10515600" cy="1500190"/>
          </a:xfrm>
          <a:prstGeom prst="rect">
            <a:avLst/>
          </a:prstGeom>
        </p:spPr>
        <p:txBody>
          <a:bodyPr/>
          <a:lstStyle>
            <a:lvl1pPr marL="0" indent="361950">
              <a:buSzTx/>
              <a:buFontTx/>
              <a:buNone/>
              <a:defRPr sz="1100"/>
            </a:lvl1pPr>
            <a:lvl2pPr marL="0" indent="361950">
              <a:buSzTx/>
              <a:buFontTx/>
              <a:buNone/>
              <a:defRPr sz="1100"/>
            </a:lvl2pPr>
            <a:lvl3pPr marL="0" indent="361950">
              <a:buSzTx/>
              <a:buFontTx/>
              <a:buNone/>
              <a:defRPr sz="1100"/>
            </a:lvl3pPr>
            <a:lvl4pPr marL="0" indent="361950">
              <a:buSzTx/>
              <a:buFontTx/>
              <a:buNone/>
              <a:defRPr sz="1100"/>
            </a:lvl4pPr>
            <a:lvl5pPr marL="0" indent="361950">
              <a:buSzTx/>
              <a:buFontTx/>
              <a:buNone/>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xfrm>
            <a:off x="8737600" y="6173787"/>
            <a:ext cx="2844800" cy="365126"/>
          </a:xfrm>
          <a:prstGeom prst="rect">
            <a:avLst/>
          </a:prstGeom>
          <a:solidFill>
            <a:srgbClr val="EBEFF0"/>
          </a:solidFill>
          <a:ln w="9525">
            <a:solidFill>
              <a:srgbClr val="082836"/>
            </a:solidFill>
            <a:round/>
          </a:ln>
        </p:spPr>
        <p:txBody>
          <a:bodyPr/>
          <a:lstStyle>
            <a:lvl1pPr algn="r">
              <a:defRPr sz="1100" b="1">
                <a:solidFill>
                  <a:srgbClr val="082836"/>
                </a:solidFill>
              </a:defRPr>
            </a:lvl1pPr>
          </a:lstStyle>
          <a:p>
            <a:fld id="{86CB4B4D-7CA3-9044-876B-883B54F8677D}" type="slidenum">
              <a:t>‹N°›</a:t>
            </a:fld>
            <a:endParaRPr/>
          </a:p>
        </p:txBody>
      </p:sp>
    </p:spTree>
    <p:extLst>
      <p:ext uri="{BB962C8B-B14F-4D97-AF65-F5344CB8AC3E}">
        <p14:creationId xmlns:p14="http://schemas.microsoft.com/office/powerpoint/2010/main" val="3885210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1524000" y="1122362"/>
            <a:ext cx="9144000" cy="2387601"/>
          </a:xfrm>
          <a:prstGeom prst="rect">
            <a:avLst/>
          </a:prstGeom>
          <a:solidFill>
            <a:srgbClr val="E4ECF4"/>
          </a:solidFill>
          <a:effectLst/>
        </p:spPr>
        <p:txBody>
          <a:bodyPr anchor="b"/>
          <a:lstStyle>
            <a:lvl1pPr algn="ctr">
              <a:defRPr sz="6000"/>
            </a:lvl1pPr>
          </a:lstStyle>
          <a:p>
            <a:r>
              <a:t>Texte du titre</a:t>
            </a:r>
          </a:p>
        </p:txBody>
      </p:sp>
      <p:sp>
        <p:nvSpPr>
          <p:cNvPr id="48" name="Texte niveau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49" name="Numéro de diapositive"/>
          <p:cNvSpPr txBox="1">
            <a:spLocks noGrp="1"/>
          </p:cNvSpPr>
          <p:nvPr>
            <p:ph type="sldNum" sz="quarter" idx="2"/>
          </p:nvPr>
        </p:nvSpPr>
        <p:spPr>
          <a:xfrm>
            <a:off x="11340766" y="6347145"/>
            <a:ext cx="503904" cy="266066"/>
          </a:xfrm>
          <a:prstGeom prst="rect">
            <a:avLst/>
          </a:prstGeom>
          <a:solidFill>
            <a:srgbClr val="EBEFF0"/>
          </a:solidFill>
          <a:ln w="9525">
            <a:solidFill>
              <a:srgbClr val="082836"/>
            </a:solidFill>
            <a:round/>
          </a:ln>
        </p:spPr>
        <p:txBody>
          <a:bodyPr/>
          <a:lstStyle>
            <a:lvl1pPr algn="r">
              <a:defRPr sz="1100" b="1">
                <a:solidFill>
                  <a:srgbClr val="082836"/>
                </a:solidFill>
              </a:defRPr>
            </a:lvl1pPr>
          </a:lstStyle>
          <a:p>
            <a:fld id="{86CB4B4D-7CA3-9044-876B-883B54F8677D}" type="slidenum">
              <a:t>‹N°›</a:t>
            </a:fld>
            <a:endParaRPr/>
          </a:p>
        </p:txBody>
      </p:sp>
    </p:spTree>
    <p:extLst>
      <p:ext uri="{BB962C8B-B14F-4D97-AF65-F5344CB8AC3E}">
        <p14:creationId xmlns:p14="http://schemas.microsoft.com/office/powerpoint/2010/main" val="5344508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Texte du titre"/>
          <p:cNvSpPr txBox="1">
            <a:spLocks noGrp="1"/>
          </p:cNvSpPr>
          <p:nvPr>
            <p:ph type="title"/>
          </p:nvPr>
        </p:nvSpPr>
        <p:spPr>
          <a:xfrm>
            <a:off x="383459" y="1"/>
            <a:ext cx="3500285" cy="6858001"/>
          </a:xfrm>
          <a:prstGeom prst="rect">
            <a:avLst/>
          </a:prstGeom>
          <a:effectLst/>
        </p:spPr>
        <p:txBody>
          <a:bodyPr/>
          <a:lstStyle>
            <a:lvl1pPr indent="0" algn="ctr">
              <a:defRPr sz="2400"/>
            </a:lvl1pPr>
          </a:lstStyle>
          <a:p>
            <a:r>
              <a:t>Texte du titre</a:t>
            </a:r>
          </a:p>
        </p:txBody>
      </p:sp>
      <p:sp>
        <p:nvSpPr>
          <p:cNvPr id="57" name="Espace réservé pour une image  7"/>
          <p:cNvSpPr>
            <a:spLocks noGrp="1"/>
          </p:cNvSpPr>
          <p:nvPr>
            <p:ph type="pic" idx="21"/>
          </p:nvPr>
        </p:nvSpPr>
        <p:spPr>
          <a:xfrm>
            <a:off x="4355689" y="1071717"/>
            <a:ext cx="7226711" cy="5004621"/>
          </a:xfrm>
          <a:prstGeom prst="rect">
            <a:avLst/>
          </a:prstGeom>
        </p:spPr>
        <p:txBody>
          <a:bodyPr lIns="91439" tIns="45719" rIns="91439" bIns="45719">
            <a:noAutofit/>
          </a:bodyPr>
          <a:lstStyle/>
          <a:p>
            <a:endParaRPr/>
          </a:p>
        </p:txBody>
      </p:sp>
      <p:sp>
        <p:nvSpPr>
          <p:cNvPr id="58" name="Numéro de diapositive"/>
          <p:cNvSpPr txBox="1">
            <a:spLocks noGrp="1"/>
          </p:cNvSpPr>
          <p:nvPr>
            <p:ph type="sldNum" sz="quarter" idx="2"/>
          </p:nvPr>
        </p:nvSpPr>
        <p:spPr>
          <a:xfrm>
            <a:off x="11781509" y="6518934"/>
            <a:ext cx="395156" cy="320041"/>
          </a:xfrm>
          <a:prstGeom prst="rect">
            <a:avLst/>
          </a:prstGeom>
        </p:spPr>
        <p:txBody>
          <a:bodyPr/>
          <a:lstStyle>
            <a:lvl1pPr algn="r"/>
          </a:lstStyle>
          <a:p>
            <a:fld id="{86CB4B4D-7CA3-9044-876B-883B54F8677D}" type="slidenum">
              <a:t>‹N°›</a:t>
            </a:fld>
            <a:endParaRPr/>
          </a:p>
        </p:txBody>
      </p:sp>
    </p:spTree>
    <p:extLst>
      <p:ext uri="{BB962C8B-B14F-4D97-AF65-F5344CB8AC3E}">
        <p14:creationId xmlns:p14="http://schemas.microsoft.com/office/powerpoint/2010/main" val="6957557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1109" y="365126"/>
            <a:ext cx="11169445" cy="643328"/>
          </a:xfrm>
        </p:spPr>
        <p:txBody>
          <a:bodyPr>
            <a:normAutofit/>
          </a:bodyPr>
          <a:lstStyle>
            <a:lvl1pPr>
              <a:defRPr sz="2800" b="1"/>
            </a:lvl1pPr>
          </a:lstStyle>
          <a:p>
            <a:r>
              <a:rPr lang="fr-FR" smtClean="0"/>
              <a:t>Modifiez le style du titre</a:t>
            </a:r>
            <a:endParaRPr lang="fr-FR" dirty="0"/>
          </a:p>
        </p:txBody>
      </p:sp>
      <p:sp>
        <p:nvSpPr>
          <p:cNvPr id="3" name="Espace réservé du contenu 2"/>
          <p:cNvSpPr>
            <a:spLocks noGrp="1"/>
          </p:cNvSpPr>
          <p:nvPr>
            <p:ph idx="1"/>
          </p:nvPr>
        </p:nvSpPr>
        <p:spPr>
          <a:xfrm>
            <a:off x="521109" y="1416014"/>
            <a:ext cx="11169445" cy="4760949"/>
          </a:xfrm>
        </p:spPr>
        <p:txBody>
          <a:bodyPr>
            <a:normAutofit/>
          </a:bodyPr>
          <a:lstStyle>
            <a:lvl1pPr>
              <a:defRPr sz="1800"/>
            </a:lvl1pPr>
            <a:lvl2pPr>
              <a:defRPr sz="1600"/>
            </a:lvl2pPr>
            <a:lvl3pPr>
              <a:defRPr sz="1400"/>
            </a:lvl3pPr>
            <a:lvl4pPr>
              <a:defRPr sz="1200"/>
            </a:lvl4pPr>
            <a:lvl5pP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8947354" y="6323302"/>
            <a:ext cx="2743200" cy="365125"/>
          </a:xfrm>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58431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normAutofit/>
          </a:bodyPr>
          <a:lstStyle>
            <a:lvl1pPr>
              <a:defRPr sz="400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6" name="Espace réservé du numéro de diapositive 5"/>
          <p:cNvSpPr>
            <a:spLocks noGrp="1"/>
          </p:cNvSpPr>
          <p:nvPr>
            <p:ph type="sldNum" sz="quarter" idx="12"/>
          </p:nvPr>
        </p:nvSpPr>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17471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0941" y="1416031"/>
            <a:ext cx="5427407" cy="458164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54994" y="1416031"/>
            <a:ext cx="5525728" cy="458164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334465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76511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CD1A96CC-CD59-43F4-92AE-A74B02036491}" type="datetimeFigureOut">
              <a:rPr lang="fr-FR" smtClean="0"/>
              <a:t>11/01/2026</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127596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CD1A96CC-CD59-43F4-92AE-A74B02036491}" type="datetimeFigureOut">
              <a:rPr lang="fr-FR" smtClean="0"/>
              <a:t>11/01/2026</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1A135676-509A-4CAB-B7A7-8E0A9EC1491C}" type="slidenum">
              <a:rPr lang="fr-FR" smtClean="0"/>
              <a:t>‹N°›</a:t>
            </a:fld>
            <a:endParaRPr lang="fr-FR"/>
          </a:p>
        </p:txBody>
      </p:sp>
    </p:spTree>
    <p:extLst>
      <p:ext uri="{BB962C8B-B14F-4D97-AF65-F5344CB8AC3E}">
        <p14:creationId xmlns:p14="http://schemas.microsoft.com/office/powerpoint/2010/main" val="74936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1" name="Texte niveau 1…"/>
          <p:cNvSpPr txBox="1">
            <a:spLocks noGrp="1"/>
          </p:cNvSpPr>
          <p:nvPr>
            <p:ph type="body" idx="1"/>
          </p:nvPr>
        </p:nvSpPr>
        <p:spPr>
          <a:prstGeom prst="rect">
            <a:avLst/>
          </a:prstGeom>
        </p:spPr>
        <p:txBody>
          <a:bodyPr/>
          <a:lstStyle>
            <a:lvl1pPr marL="205739" indent="-205739"/>
            <a:lvl2pPr marL="731519" indent="-274319">
              <a:defRPr sz="1800"/>
            </a:lvl2pPr>
            <a:lvl3pPr marL="1257300" indent="-342900">
              <a:defRPr sz="1800"/>
            </a:lvl3pPr>
            <a:lvl4pPr marL="1812471" indent="-440871">
              <a:defRPr sz="1800"/>
            </a:lvl4pPr>
            <a:lvl5pPr marL="2343150" indent="-514350">
              <a:defRPr sz="1800"/>
            </a:lvl5pPr>
          </a:lstStyle>
          <a:p>
            <a:r>
              <a:t>Texte niveau 1</a:t>
            </a:r>
          </a:p>
          <a:p>
            <a:pPr lvl="1"/>
            <a:r>
              <a:t>Texte niveau 2</a:t>
            </a:r>
          </a:p>
          <a:p>
            <a:pPr lvl="2"/>
            <a:r>
              <a:t>Texte niveau 3</a:t>
            </a:r>
          </a:p>
          <a:p>
            <a:pPr lvl="3"/>
            <a:r>
              <a:t>Texte niveau 4</a:t>
            </a:r>
          </a:p>
          <a:p>
            <a:pPr lvl="4"/>
            <a:r>
              <a:t>Texte niveau 5</a:t>
            </a:r>
          </a:p>
        </p:txBody>
      </p:sp>
      <p:sp>
        <p:nvSpPr>
          <p:cNvPr id="22" name="Texte du titre"/>
          <p:cNvSpPr txBox="1">
            <a:spLocks noGrp="1"/>
          </p:cNvSpPr>
          <p:nvPr>
            <p:ph type="title"/>
          </p:nvPr>
        </p:nvSpPr>
        <p:spPr>
          <a:prstGeom prst="rect">
            <a:avLst/>
          </a:prstGeom>
          <a:solidFill>
            <a:srgbClr val="D7DACD"/>
          </a:solidFill>
          <a:effectLst/>
        </p:spPr>
        <p:txBody>
          <a:bodyPr lIns="0" tIns="0" rIns="0" bIns="0"/>
          <a:lstStyle>
            <a:lvl1pPr>
              <a:tabLst>
                <a:tab pos="11925300" algn="l"/>
              </a:tabLst>
              <a:defRPr sz="2400"/>
            </a:lvl1pPr>
          </a:lstStyle>
          <a:p>
            <a:r>
              <a:t>Texte du titre</a:t>
            </a:r>
          </a:p>
        </p:txBody>
      </p:sp>
      <p:sp>
        <p:nvSpPr>
          <p:cNvPr id="23" name="Numéro de diapositive"/>
          <p:cNvSpPr txBox="1">
            <a:spLocks noGrp="1"/>
          </p:cNvSpPr>
          <p:nvPr>
            <p:ph type="sldNum" sz="quarter" idx="2"/>
          </p:nvPr>
        </p:nvSpPr>
        <p:spPr>
          <a:xfrm>
            <a:off x="8737600" y="6173787"/>
            <a:ext cx="2844800" cy="365126"/>
          </a:xfrm>
          <a:prstGeom prst="rect">
            <a:avLst/>
          </a:prstGeom>
          <a:solidFill>
            <a:srgbClr val="EBEFF0"/>
          </a:solidFill>
          <a:ln w="9525">
            <a:solidFill>
              <a:srgbClr val="082836"/>
            </a:solidFill>
            <a:round/>
          </a:ln>
        </p:spPr>
        <p:txBody>
          <a:bodyPr/>
          <a:lstStyle>
            <a:lvl1pPr algn="r">
              <a:defRPr sz="1100" b="1">
                <a:solidFill>
                  <a:srgbClr val="082836"/>
                </a:solidFill>
              </a:defRPr>
            </a:lvl1pPr>
          </a:lstStyle>
          <a:p>
            <a:fld id="{86CB4B4D-7CA3-9044-876B-883B54F8677D}" type="slidenum">
              <a:t>‹N°›</a:t>
            </a:fld>
            <a:endParaRPr/>
          </a:p>
        </p:txBody>
      </p:sp>
    </p:spTree>
    <p:extLst>
      <p:ext uri="{BB962C8B-B14F-4D97-AF65-F5344CB8AC3E}">
        <p14:creationId xmlns:p14="http://schemas.microsoft.com/office/powerpoint/2010/main" val="128151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2" name="Texte du titre"/>
          <p:cNvSpPr txBox="1">
            <a:spLocks noGrp="1"/>
          </p:cNvSpPr>
          <p:nvPr>
            <p:ph type="title"/>
          </p:nvPr>
        </p:nvSpPr>
        <p:spPr>
          <a:prstGeom prst="rect">
            <a:avLst/>
          </a:prstGeom>
        </p:spPr>
        <p:txBody>
          <a:bodyPr/>
          <a:lstStyle/>
          <a:p>
            <a:r>
              <a:t>Texte du titre</a:t>
            </a:r>
          </a:p>
        </p:txBody>
      </p:sp>
      <p:sp>
        <p:nvSpPr>
          <p:cNvPr id="1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1196230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0941" y="365125"/>
            <a:ext cx="11149781" cy="64855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30942" y="1421240"/>
            <a:ext cx="11149780" cy="4755724"/>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937522" y="63071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35676-509A-4CAB-B7A7-8E0A9EC1491C}" type="slidenum">
              <a:rPr lang="fr-FR" smtClean="0"/>
              <a:t>‹N°›</a:t>
            </a:fld>
            <a:endParaRPr lang="fr-FR"/>
          </a:p>
        </p:txBody>
      </p:sp>
    </p:spTree>
    <p:extLst>
      <p:ext uri="{BB962C8B-B14F-4D97-AF65-F5344CB8AC3E}">
        <p14:creationId xmlns:p14="http://schemas.microsoft.com/office/powerpoint/2010/main" val="175636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marL="0" indent="0"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0" y="173733"/>
            <a:ext cx="12192000" cy="623710"/>
          </a:xfrm>
          <a:prstGeom prst="rect">
            <a:avLst/>
          </a:prstGeom>
          <a:solidFill>
            <a:schemeClr val="accent2">
              <a:lumOff val="17058"/>
            </a:schemeClr>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Texte du titre</a:t>
            </a:r>
          </a:p>
        </p:txBody>
      </p:sp>
      <p:sp>
        <p:nvSpPr>
          <p:cNvPr id="3" name="Cercle"/>
          <p:cNvSpPr/>
          <p:nvPr/>
        </p:nvSpPr>
        <p:spPr>
          <a:xfrm>
            <a:off x="11785600" y="6405033"/>
            <a:ext cx="598642" cy="598643"/>
          </a:xfrm>
          <a:prstGeom prst="ellipse">
            <a:avLst/>
          </a:prstGeom>
          <a:solidFill>
            <a:srgbClr val="002448"/>
          </a:solidFill>
          <a:ln w="12700">
            <a:miter lim="400000"/>
          </a:ln>
        </p:spPr>
        <p:txBody>
          <a:bodyPr lIns="45718" tIns="45718" rIns="45718" bIns="45718" anchor="ctr"/>
          <a:lstStyle/>
          <a:p>
            <a:pPr>
              <a:defRPr sz="1800">
                <a:solidFill>
                  <a:srgbClr val="000000"/>
                </a:solidFill>
              </a:defRPr>
            </a:pPr>
            <a:endParaRPr/>
          </a:p>
        </p:txBody>
      </p:sp>
      <p:sp>
        <p:nvSpPr>
          <p:cNvPr id="4" name="Texte niveau 1…"/>
          <p:cNvSpPr txBox="1">
            <a:spLocks noGrp="1"/>
          </p:cNvSpPr>
          <p:nvPr>
            <p:ph type="body" idx="1"/>
          </p:nvPr>
        </p:nvSpPr>
        <p:spPr>
          <a:xfrm>
            <a:off x="368300" y="1148317"/>
            <a:ext cx="11476371" cy="5081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2pPr marL="711200" indent="-254000">
              <a:defRPr sz="1600"/>
            </a:lvl2pPr>
            <a:lvl3pPr marL="1168400" indent="-254000">
              <a:defRPr sz="1400"/>
            </a:lvl3pPr>
            <a:lvl4pPr marL="1625600" indent="-254000">
              <a:defRPr sz="1200"/>
            </a:lvl4pPr>
            <a:lvl5pPr marL="2082800" indent="-254000">
              <a:defRPr sz="1100"/>
            </a:lvl5p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1898338" y="6506234"/>
            <a:ext cx="296966" cy="320041"/>
          </a:xfrm>
          <a:prstGeom prst="rect">
            <a:avLst/>
          </a:prstGeom>
          <a:ln w="12700">
            <a:miter lim="400000"/>
          </a:ln>
        </p:spPr>
        <p:txBody>
          <a:bodyPr lIns="45719" rIns="45719" anchor="ctr">
            <a:spAutoFit/>
          </a:bodyPr>
          <a:lstStyle>
            <a:lvl1pPr>
              <a:defRPr sz="1500">
                <a:solidFill>
                  <a:srgbClr val="FFFFFF"/>
                </a:solidFill>
              </a:defRPr>
            </a:lvl1pPr>
          </a:lstStyle>
          <a:p>
            <a:fld id="{86CB4B4D-7CA3-9044-876B-883B54F8677D}" type="slidenum">
              <a:t>‹N°›</a:t>
            </a:fld>
            <a:endParaRPr/>
          </a:p>
        </p:txBody>
      </p:sp>
    </p:spTree>
    <p:extLst>
      <p:ext uri="{BB962C8B-B14F-4D97-AF65-F5344CB8AC3E}">
        <p14:creationId xmlns:p14="http://schemas.microsoft.com/office/powerpoint/2010/main" val="22913706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spd="med"/>
  <p:txStyles>
    <p:titleStyle>
      <a:lvl1pPr marL="0" marR="0" indent="36195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1pPr>
      <a:lvl2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2pPr>
      <a:lvl3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3pPr>
      <a:lvl4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4pPr>
      <a:lvl5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5pPr>
      <a:lvl6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6pPr>
      <a:lvl7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7pPr>
      <a:lvl8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8pPr>
      <a:lvl9pPr marL="0" marR="0" indent="0" algn="l" defTabSz="914400" latinLnBrk="0">
        <a:lnSpc>
          <a:spcPct val="90000"/>
        </a:lnSpc>
        <a:spcBef>
          <a:spcPts val="0"/>
        </a:spcBef>
        <a:spcAft>
          <a:spcPts val="0"/>
        </a:spcAft>
        <a:buClrTx/>
        <a:buSzTx/>
        <a:buFontTx/>
        <a:buNone/>
        <a:tabLst/>
        <a:defRPr sz="2200" b="1" i="0" u="none" strike="noStrike" cap="none" spc="0" baseline="0">
          <a:solidFill>
            <a:srgbClr val="002448"/>
          </a:solidFill>
          <a:uFillTx/>
          <a:latin typeface="+mn-lt"/>
          <a:ea typeface="+mn-ea"/>
          <a:cs typeface="+mn-cs"/>
          <a:sym typeface="Calibri"/>
        </a:defRPr>
      </a:lvl9pPr>
    </p:titleStyle>
    <p:bodyStyle>
      <a:lvl1pPr marL="254000" marR="0" indent="-2540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1pPr>
      <a:lvl2pPr marL="731519" marR="0" indent="-274319"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2pPr>
      <a:lvl3pPr marL="1257300" marR="0" indent="-3429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3pPr>
      <a:lvl4pPr marL="1812471" marR="0" indent="-440871"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4pPr>
      <a:lvl5pPr marL="2343150" marR="0" indent="-51435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5pPr>
      <a:lvl6pPr marL="25146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6pPr>
      <a:lvl7pPr marL="29718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7pPr>
      <a:lvl8pPr marL="34290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8pPr>
      <a:lvl9pPr marL="3886200" marR="0" indent="-228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2448"/>
          </a:solidFill>
          <a:uFillTx/>
          <a:latin typeface="+mn-lt"/>
          <a:ea typeface="+mn-ea"/>
          <a:cs typeface="+mn-cs"/>
          <a:sym typeface="Calibri"/>
        </a:defRPr>
      </a:lvl9pPr>
    </p:bodyStyle>
    <p:otherStyle>
      <a:lvl1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1pPr>
      <a:lvl2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2pPr>
      <a:lvl3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3pPr>
      <a:lvl4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4pPr>
      <a:lvl5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5pPr>
      <a:lvl6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6pPr>
      <a:lvl7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7pPr>
      <a:lvl8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8pPr>
      <a:lvl9pPr marL="0" marR="0" indent="0" algn="l" defTabSz="9144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hristelle.elias@chu-lyon.fr"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tif"/><Relationship Id="rId5" Type="http://schemas.openxmlformats.org/officeDocument/2006/relationships/image" Target="../media/image2.tif"/><Relationship Id="rId10" Type="http://schemas.openxmlformats.org/officeDocument/2006/relationships/image" Target="../media/image7.png"/><Relationship Id="rId4" Type="http://schemas.openxmlformats.org/officeDocument/2006/relationships/image" Target="../media/image1.t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heses.hal.science/tel-04923634" TargetMode="External"/><Relationship Id="rId2" Type="http://schemas.openxmlformats.org/officeDocument/2006/relationships/hyperlink" Target="mailto:christelle.elias@chu-lyon.f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i.org/10.1093/jac/dkac34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aux angles arrondis"/>
          <p:cNvSpPr/>
          <p:nvPr/>
        </p:nvSpPr>
        <p:spPr>
          <a:xfrm>
            <a:off x="452976" y="2297018"/>
            <a:ext cx="11286049" cy="1676952"/>
          </a:xfrm>
          <a:prstGeom prst="roundRect">
            <a:avLst>
              <a:gd name="adj" fmla="val 15000"/>
            </a:avLst>
          </a:prstGeom>
          <a:solidFill>
            <a:srgbClr val="FFFFFF"/>
          </a:solidFill>
          <a:ln w="25400">
            <a:solidFill>
              <a:schemeClr val="accent2">
                <a:lumOff val="8529"/>
              </a:schemeClr>
            </a:solidFill>
          </a:ln>
          <a:effectLst>
            <a:outerShdw blurRad="50800" dist="63500" dir="2700000" rotWithShape="0">
              <a:srgbClr val="000000">
                <a:alpha val="50000"/>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Titre 9"/>
          <p:cNvSpPr txBox="1">
            <a:spLocks noGrp="1"/>
          </p:cNvSpPr>
          <p:nvPr>
            <p:ph type="title"/>
          </p:nvPr>
        </p:nvSpPr>
        <p:spPr>
          <a:xfrm>
            <a:off x="515178" y="2290668"/>
            <a:ext cx="11161644" cy="1689652"/>
          </a:xfrm>
          <a:prstGeom prst="rect">
            <a:avLst/>
          </a:prstGeom>
          <a:noFill/>
        </p:spPr>
        <p:txBody>
          <a:bodyPr anchor="ctr"/>
          <a:lstStyle/>
          <a:p>
            <a:pPr indent="0" algn="ctr" defTabSz="898525">
              <a:lnSpc>
                <a:spcPct val="100000"/>
              </a:lnSpc>
            </a:pPr>
            <a:r>
              <a:rPr dirty="0"/>
              <a:t>La résistance aux </a:t>
            </a:r>
            <a:r>
              <a:rPr dirty="0" err="1"/>
              <a:t>antibiotiques</a:t>
            </a:r>
            <a:r>
              <a:rPr dirty="0"/>
              <a:t> </a:t>
            </a:r>
            <a:r>
              <a:rPr dirty="0" err="1"/>
              <a:t>dans</a:t>
            </a:r>
            <a:r>
              <a:rPr dirty="0"/>
              <a:t> les pays à </a:t>
            </a:r>
            <a:r>
              <a:rPr dirty="0" err="1"/>
              <a:t>ressources</a:t>
            </a:r>
            <a:r>
              <a:rPr dirty="0"/>
              <a:t> </a:t>
            </a:r>
            <a:r>
              <a:rPr dirty="0" err="1"/>
              <a:t>limitées</a:t>
            </a:r>
            <a:r>
              <a:rPr dirty="0"/>
              <a:t> : </a:t>
            </a:r>
            <a:br>
              <a:rPr dirty="0"/>
            </a:br>
            <a:r>
              <a:rPr dirty="0" err="1"/>
              <a:t>mise</a:t>
            </a:r>
            <a:r>
              <a:rPr dirty="0"/>
              <a:t> </a:t>
            </a:r>
            <a:r>
              <a:rPr dirty="0" err="1"/>
              <a:t>en</a:t>
            </a:r>
            <a:r>
              <a:rPr dirty="0"/>
              <a:t> place, </a:t>
            </a:r>
            <a:r>
              <a:rPr dirty="0" err="1"/>
              <a:t>efficience</a:t>
            </a:r>
            <a:r>
              <a:rPr dirty="0"/>
              <a:t> et </a:t>
            </a:r>
            <a:r>
              <a:rPr dirty="0" err="1"/>
              <a:t>enjeux</a:t>
            </a:r>
            <a:r>
              <a:rPr dirty="0"/>
              <a:t> des </a:t>
            </a:r>
            <a:r>
              <a:rPr dirty="0" err="1"/>
              <a:t>systèmes</a:t>
            </a:r>
            <a:r>
              <a:rPr dirty="0"/>
              <a:t> de surveillance </a:t>
            </a:r>
            <a:r>
              <a:rPr dirty="0" err="1"/>
              <a:t>clinico-biologique</a:t>
            </a:r>
            <a:r>
              <a:rPr dirty="0"/>
              <a:t>, </a:t>
            </a:r>
            <a:br>
              <a:rPr dirty="0"/>
            </a:br>
            <a:r>
              <a:rPr dirty="0" err="1"/>
              <a:t>l'expérience</a:t>
            </a:r>
            <a:r>
              <a:rPr dirty="0"/>
              <a:t> du Laos et de Madagascar</a:t>
            </a:r>
          </a:p>
        </p:txBody>
      </p:sp>
      <p:sp>
        <p:nvSpPr>
          <p:cNvPr id="69" name="Espace réservé du texte 10"/>
          <p:cNvSpPr txBox="1">
            <a:spLocks noGrp="1"/>
          </p:cNvSpPr>
          <p:nvPr>
            <p:ph type="body" sz="half" idx="1"/>
          </p:nvPr>
        </p:nvSpPr>
        <p:spPr>
          <a:xfrm>
            <a:off x="831075" y="4279705"/>
            <a:ext cx="10515601" cy="1745448"/>
          </a:xfrm>
          <a:prstGeom prst="rect">
            <a:avLst/>
          </a:prstGeom>
        </p:spPr>
        <p:txBody>
          <a:bodyPr>
            <a:normAutofit fontScale="92500" lnSpcReduction="10000"/>
          </a:bodyPr>
          <a:lstStyle/>
          <a:p>
            <a:pPr algn="ctr">
              <a:defRPr sz="1900"/>
            </a:pPr>
            <a:r>
              <a:rPr sz="2000" dirty="0" err="1"/>
              <a:t>Dr</a:t>
            </a:r>
            <a:r>
              <a:rPr sz="2000" dirty="0"/>
              <a:t> Christelle ELIAS</a:t>
            </a:r>
            <a:r>
              <a:rPr dirty="0"/>
              <a:t>, </a:t>
            </a:r>
            <a:r>
              <a:rPr sz="1600" dirty="0" err="1"/>
              <a:t>PharmD</a:t>
            </a:r>
            <a:r>
              <a:rPr sz="1600" dirty="0"/>
              <a:t>, </a:t>
            </a:r>
            <a:r>
              <a:rPr lang="fr-FR" sz="1600" dirty="0" smtClean="0"/>
              <a:t>PhD</a:t>
            </a:r>
            <a:endParaRPr sz="1600" dirty="0"/>
          </a:p>
          <a:p>
            <a:pPr algn="ctr">
              <a:lnSpc>
                <a:spcPct val="100000"/>
              </a:lnSpc>
              <a:spcBef>
                <a:spcPts val="0"/>
              </a:spcBef>
              <a:defRPr sz="1200" b="1"/>
            </a:pPr>
            <a:endParaRPr lang="fr-FR" sz="1600" dirty="0" smtClean="0"/>
          </a:p>
          <a:p>
            <a:pPr algn="ctr">
              <a:lnSpc>
                <a:spcPct val="100000"/>
              </a:lnSpc>
              <a:spcBef>
                <a:spcPts val="0"/>
              </a:spcBef>
              <a:defRPr sz="1200" b="1"/>
            </a:pPr>
            <a:r>
              <a:rPr sz="1600" dirty="0" err="1" smtClean="0"/>
              <a:t>Praticien</a:t>
            </a:r>
            <a:r>
              <a:rPr sz="1600" dirty="0" smtClean="0"/>
              <a:t> </a:t>
            </a:r>
            <a:r>
              <a:rPr sz="1600" dirty="0" err="1"/>
              <a:t>Hospitalier</a:t>
            </a:r>
            <a:r>
              <a:rPr sz="1600" dirty="0"/>
              <a:t> </a:t>
            </a:r>
            <a:r>
              <a:rPr sz="1600" dirty="0" err="1"/>
              <a:t>Universitaire</a:t>
            </a:r>
            <a:endParaRPr sz="1600" dirty="0"/>
          </a:p>
          <a:p>
            <a:pPr algn="ctr">
              <a:lnSpc>
                <a:spcPct val="100000"/>
              </a:lnSpc>
              <a:spcBef>
                <a:spcPts val="0"/>
              </a:spcBef>
            </a:pPr>
            <a:endParaRPr sz="1600" dirty="0"/>
          </a:p>
          <a:p>
            <a:pPr algn="ctr">
              <a:lnSpc>
                <a:spcPct val="100000"/>
              </a:lnSpc>
              <a:spcBef>
                <a:spcPts val="0"/>
              </a:spcBef>
              <a:defRPr sz="1200"/>
            </a:pPr>
            <a:r>
              <a:rPr lang="fr-FR" dirty="0"/>
              <a:t>Service Hygiène, Epidémiologie, </a:t>
            </a:r>
            <a:r>
              <a:rPr lang="fr-FR" dirty="0" err="1"/>
              <a:t>Infectiovigilance</a:t>
            </a:r>
            <a:r>
              <a:rPr lang="fr-FR" dirty="0"/>
              <a:t> et Prévention, GH Sud, Hospices Civils de Lyon</a:t>
            </a:r>
          </a:p>
          <a:p>
            <a:pPr algn="ctr">
              <a:lnSpc>
                <a:spcPct val="100000"/>
              </a:lnSpc>
              <a:spcBef>
                <a:spcPts val="0"/>
              </a:spcBef>
              <a:defRPr sz="1200"/>
            </a:pPr>
            <a:r>
              <a:rPr lang="fr-FR" dirty="0"/>
              <a:t>Faculté de Médecine Lyon Sud Charles Mérieux, Université Claude Bernard Lyon 1</a:t>
            </a:r>
          </a:p>
          <a:p>
            <a:pPr algn="ctr">
              <a:lnSpc>
                <a:spcPct val="100000"/>
              </a:lnSpc>
              <a:spcBef>
                <a:spcPts val="0"/>
              </a:spcBef>
              <a:defRPr sz="1200"/>
            </a:pPr>
            <a:r>
              <a:rPr lang="fr-FR" dirty="0" smtClean="0"/>
              <a:t>É</a:t>
            </a:r>
            <a:r>
              <a:rPr dirty="0" err="1" smtClean="0"/>
              <a:t>quipe</a:t>
            </a:r>
            <a:r>
              <a:rPr dirty="0" smtClean="0"/>
              <a:t> </a:t>
            </a:r>
            <a:r>
              <a:rPr dirty="0"/>
              <a:t>PHE</a:t>
            </a:r>
            <a:r>
              <a:rPr baseline="30000" dirty="0"/>
              <a:t>3</a:t>
            </a:r>
            <a:r>
              <a:rPr dirty="0"/>
              <a:t>ID, Centre International de </a:t>
            </a:r>
            <a:r>
              <a:rPr dirty="0" err="1"/>
              <a:t>Recherche</a:t>
            </a:r>
            <a:r>
              <a:rPr dirty="0"/>
              <a:t> </a:t>
            </a:r>
            <a:r>
              <a:rPr dirty="0" err="1"/>
              <a:t>en</a:t>
            </a:r>
            <a:r>
              <a:rPr dirty="0"/>
              <a:t> </a:t>
            </a:r>
            <a:r>
              <a:rPr dirty="0" err="1"/>
              <a:t>Infectiologie</a:t>
            </a:r>
            <a:r>
              <a:rPr dirty="0"/>
              <a:t>, UMR 5308, INSERM </a:t>
            </a:r>
            <a:r>
              <a:rPr dirty="0" smtClean="0"/>
              <a:t>U1111</a:t>
            </a:r>
            <a:endParaRPr lang="fr-FR" dirty="0" smtClean="0"/>
          </a:p>
          <a:p>
            <a:pPr algn="ctr">
              <a:lnSpc>
                <a:spcPct val="100000"/>
              </a:lnSpc>
              <a:spcBef>
                <a:spcPts val="0"/>
              </a:spcBef>
              <a:defRPr sz="1200"/>
            </a:pPr>
            <a:endParaRPr lang="fr-FR" sz="1200" dirty="0" smtClean="0">
              <a:solidFill>
                <a:schemeClr val="tx2">
                  <a:lumMod val="75000"/>
                  <a:lumOff val="25000"/>
                </a:schemeClr>
              </a:solidFill>
              <a:hlinkClick r:id="rId3"/>
            </a:endParaRPr>
          </a:p>
          <a:p>
            <a:pPr algn="ctr">
              <a:lnSpc>
                <a:spcPct val="100000"/>
              </a:lnSpc>
              <a:spcBef>
                <a:spcPts val="0"/>
              </a:spcBef>
              <a:defRPr sz="1200"/>
            </a:pPr>
            <a:r>
              <a:rPr lang="fr-FR" sz="1200" dirty="0" smtClean="0">
                <a:solidFill>
                  <a:schemeClr val="tx2">
                    <a:lumMod val="75000"/>
                    <a:lumOff val="25000"/>
                  </a:schemeClr>
                </a:solidFill>
                <a:hlinkClick r:id="rId3"/>
              </a:rPr>
              <a:t>christelle.elias@chu-lyon.fr </a:t>
            </a:r>
            <a:endParaRPr lang="fr-FR" sz="1200" dirty="0">
              <a:solidFill>
                <a:schemeClr val="tx2">
                  <a:lumMod val="75000"/>
                  <a:lumOff val="25000"/>
                </a:schemeClr>
              </a:solidFill>
            </a:endParaRPr>
          </a:p>
          <a:p>
            <a:pPr algn="ctr">
              <a:lnSpc>
                <a:spcPct val="100000"/>
              </a:lnSpc>
              <a:spcBef>
                <a:spcPts val="0"/>
              </a:spcBef>
              <a:defRPr sz="1200"/>
            </a:pPr>
            <a:endParaRPr dirty="0"/>
          </a:p>
        </p:txBody>
      </p:sp>
      <p:sp>
        <p:nvSpPr>
          <p:cNvPr id="70" name="Rectangle 12"/>
          <p:cNvSpPr txBox="1"/>
          <p:nvPr/>
        </p:nvSpPr>
        <p:spPr>
          <a:xfrm>
            <a:off x="876795" y="464056"/>
            <a:ext cx="10424160"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2400" b="1"/>
            </a:pPr>
            <a:r>
              <a:rPr kumimoji="0" lang="fr-FR" sz="2400" b="1" i="0" u="none" strike="noStrike" kern="0" cap="none" spc="0" normalizeH="0" baseline="0" noProof="0" dirty="0" smtClean="0">
                <a:ln>
                  <a:noFill/>
                </a:ln>
                <a:solidFill>
                  <a:srgbClr val="002448"/>
                </a:solidFill>
                <a:effectLst/>
                <a:uLnTx/>
                <a:uFillTx/>
                <a:latin typeface="Calibri"/>
                <a:ea typeface="Calibri"/>
                <a:cs typeface="Calibri"/>
                <a:sym typeface="Calibri"/>
              </a:rPr>
              <a:t>Séminaire de la </a:t>
            </a:r>
            <a:r>
              <a:rPr kumimoji="0" lang="fr-FR" sz="2400" b="1" i="0" u="none" strike="noStrike" kern="0" cap="none" spc="0" normalizeH="0" baseline="0" noProof="0" dirty="0" smtClean="0">
                <a:ln>
                  <a:noFill/>
                </a:ln>
                <a:solidFill>
                  <a:srgbClr val="002448"/>
                </a:solidFill>
                <a:effectLst/>
                <a:uLnTx/>
                <a:uFillTx/>
                <a:latin typeface="Calibri"/>
                <a:ea typeface="Calibri"/>
                <a:cs typeface="Calibri"/>
                <a:sym typeface="Calibri"/>
              </a:rPr>
              <a:t>SPILF sur le BUA dans les PRFI</a:t>
            </a:r>
            <a:endParaRPr kumimoji="0" sz="2400" b="1" i="0" u="none" strike="noStrike" kern="0" cap="none" spc="0" normalizeH="0" baseline="0" noProof="0" dirty="0">
              <a:ln>
                <a:noFill/>
              </a:ln>
              <a:solidFill>
                <a:srgbClr val="002448"/>
              </a:solidFill>
              <a:effectLst/>
              <a:uLnTx/>
              <a:uFillTx/>
              <a:latin typeface="Calibri"/>
              <a:ea typeface="Calibri"/>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2000"/>
            </a:pPr>
            <a:endParaRPr kumimoji="0" sz="2000" b="0" i="0" u="none" strike="noStrike" kern="0" cap="none" spc="0" normalizeH="0" baseline="0" noProof="0" dirty="0">
              <a:ln>
                <a:noFill/>
              </a:ln>
              <a:solidFill>
                <a:srgbClr val="002448"/>
              </a:solidFill>
              <a:effectLst/>
              <a:uLnTx/>
              <a:uFillTx/>
              <a:latin typeface="Calibri"/>
              <a:ea typeface="Calibri"/>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2000"/>
            </a:pPr>
            <a:r>
              <a:rPr kumimoji="0" sz="2000" b="0" i="0" u="none" strike="noStrike" kern="0" cap="none" spc="0" normalizeH="0" baseline="0" noProof="0" dirty="0">
                <a:ln>
                  <a:noFill/>
                </a:ln>
                <a:solidFill>
                  <a:srgbClr val="002448"/>
                </a:solidFill>
                <a:effectLst/>
                <a:uLnTx/>
                <a:uFillTx/>
                <a:latin typeface="Calibri"/>
                <a:ea typeface="Calibri"/>
                <a:cs typeface="Calibri"/>
                <a:sym typeface="Calibri"/>
              </a:rPr>
              <a:t>Le </a:t>
            </a:r>
            <a:r>
              <a:rPr kumimoji="0" lang="fr-FR" sz="2000" b="0" i="0" u="none" strike="noStrike" kern="0" cap="none" spc="0" normalizeH="0" baseline="0" noProof="0" dirty="0" smtClean="0">
                <a:ln>
                  <a:noFill/>
                </a:ln>
                <a:solidFill>
                  <a:srgbClr val="002448"/>
                </a:solidFill>
                <a:effectLst/>
                <a:uLnTx/>
                <a:uFillTx/>
                <a:latin typeface="Calibri"/>
                <a:ea typeface="Calibri"/>
                <a:cs typeface="Calibri"/>
                <a:sym typeface="Calibri"/>
              </a:rPr>
              <a:t>12</a:t>
            </a:r>
            <a:r>
              <a:rPr kumimoji="0" sz="2000" b="0" i="0" u="none" strike="noStrike" kern="0" cap="none" spc="0" normalizeH="0" baseline="0" noProof="0" dirty="0" smtClean="0">
                <a:ln>
                  <a:noFill/>
                </a:ln>
                <a:solidFill>
                  <a:srgbClr val="002448"/>
                </a:solidFill>
                <a:effectLst/>
                <a:uLnTx/>
                <a:uFillTx/>
                <a:latin typeface="Calibri"/>
                <a:ea typeface="Calibri"/>
                <a:cs typeface="Calibri"/>
                <a:sym typeface="Calibri"/>
              </a:rPr>
              <a:t> </a:t>
            </a:r>
            <a:r>
              <a:rPr kumimoji="0" lang="fr-FR" sz="2000" b="0" i="0" u="none" strike="noStrike" kern="0" cap="none" spc="0" normalizeH="0" baseline="0" noProof="0" dirty="0" smtClean="0">
                <a:ln>
                  <a:noFill/>
                </a:ln>
                <a:solidFill>
                  <a:srgbClr val="002448"/>
                </a:solidFill>
                <a:effectLst/>
                <a:uLnTx/>
                <a:uFillTx/>
                <a:latin typeface="Calibri"/>
                <a:ea typeface="Calibri"/>
                <a:cs typeface="Calibri"/>
                <a:sym typeface="Calibri"/>
              </a:rPr>
              <a:t>janvier</a:t>
            </a:r>
            <a:r>
              <a:rPr kumimoji="0" sz="2000" b="0" i="0" u="none" strike="noStrike" kern="0" cap="none" spc="0" normalizeH="0" baseline="0" noProof="0" dirty="0" smtClean="0">
                <a:ln>
                  <a:noFill/>
                </a:ln>
                <a:solidFill>
                  <a:srgbClr val="002448"/>
                </a:solidFill>
                <a:effectLst/>
                <a:uLnTx/>
                <a:uFillTx/>
                <a:latin typeface="Calibri"/>
                <a:ea typeface="Calibri"/>
                <a:cs typeface="Calibri"/>
                <a:sym typeface="Calibri"/>
              </a:rPr>
              <a:t> 202</a:t>
            </a:r>
            <a:r>
              <a:rPr lang="fr-FR" sz="2000" kern="0" dirty="0">
                <a:solidFill>
                  <a:srgbClr val="002448"/>
                </a:solidFill>
                <a:latin typeface="Calibri"/>
                <a:ea typeface="Calibri"/>
                <a:cs typeface="Calibri"/>
                <a:sym typeface="Calibri"/>
              </a:rPr>
              <a:t>6</a:t>
            </a:r>
            <a:endParaRPr kumimoji="0" sz="20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grpSp>
        <p:nvGrpSpPr>
          <p:cNvPr id="4" name="Groupe 3"/>
          <p:cNvGrpSpPr/>
          <p:nvPr/>
        </p:nvGrpSpPr>
        <p:grpSpPr>
          <a:xfrm>
            <a:off x="2550305" y="6326388"/>
            <a:ext cx="7077139" cy="531612"/>
            <a:chOff x="2903808" y="6172396"/>
            <a:chExt cx="7077139" cy="531612"/>
          </a:xfrm>
        </p:grpSpPr>
        <p:grpSp>
          <p:nvGrpSpPr>
            <p:cNvPr id="3" name="Groupe 2"/>
            <p:cNvGrpSpPr/>
            <p:nvPr/>
          </p:nvGrpSpPr>
          <p:grpSpPr>
            <a:xfrm>
              <a:off x="2903808" y="6172396"/>
              <a:ext cx="5819583" cy="531612"/>
              <a:chOff x="2964468" y="6172396"/>
              <a:chExt cx="5819583" cy="531612"/>
            </a:xfrm>
          </p:grpSpPr>
          <p:grpSp>
            <p:nvGrpSpPr>
              <p:cNvPr id="77" name="Groupe 1"/>
              <p:cNvGrpSpPr/>
              <p:nvPr/>
            </p:nvGrpSpPr>
            <p:grpSpPr>
              <a:xfrm>
                <a:off x="2964468" y="6172396"/>
                <a:ext cx="5095562" cy="531612"/>
                <a:chOff x="-1" y="196"/>
                <a:chExt cx="5095560" cy="531611"/>
              </a:xfrm>
            </p:grpSpPr>
            <p:pic>
              <p:nvPicPr>
                <p:cNvPr id="71" name="Image" descr="Image"/>
                <p:cNvPicPr>
                  <a:picLocks noChangeAspect="1"/>
                </p:cNvPicPr>
                <p:nvPr/>
              </p:nvPicPr>
              <p:blipFill>
                <a:blip r:embed="rId4">
                  <a:extLst/>
                </a:blip>
                <a:stretch>
                  <a:fillRect/>
                </a:stretch>
              </p:blipFill>
              <p:spPr>
                <a:xfrm>
                  <a:off x="1728767" y="76772"/>
                  <a:ext cx="435058" cy="455035"/>
                </a:xfrm>
                <a:prstGeom prst="rect">
                  <a:avLst/>
                </a:prstGeom>
                <a:ln w="12700" cap="flat">
                  <a:noFill/>
                  <a:miter lim="400000"/>
                </a:ln>
                <a:effectLst/>
              </p:spPr>
            </p:pic>
            <p:pic>
              <p:nvPicPr>
                <p:cNvPr id="72" name="Image" descr="Image"/>
                <p:cNvPicPr>
                  <a:picLocks noChangeAspect="1"/>
                </p:cNvPicPr>
                <p:nvPr/>
              </p:nvPicPr>
              <p:blipFill>
                <a:blip r:embed="rId5">
                  <a:extLst/>
                </a:blip>
                <a:stretch>
                  <a:fillRect/>
                </a:stretch>
              </p:blipFill>
              <p:spPr>
                <a:xfrm>
                  <a:off x="-1" y="82895"/>
                  <a:ext cx="1558781" cy="415233"/>
                </a:xfrm>
                <a:prstGeom prst="rect">
                  <a:avLst/>
                </a:prstGeom>
                <a:ln w="12700" cap="flat">
                  <a:noFill/>
                  <a:miter lim="400000"/>
                </a:ln>
                <a:effectLst/>
              </p:spPr>
            </p:pic>
            <p:pic>
              <p:nvPicPr>
                <p:cNvPr id="73" name="Image" descr="Image"/>
                <p:cNvPicPr>
                  <a:picLocks noChangeAspect="1"/>
                </p:cNvPicPr>
                <p:nvPr/>
              </p:nvPicPr>
              <p:blipFill>
                <a:blip r:embed="rId6">
                  <a:extLst/>
                </a:blip>
                <a:stretch>
                  <a:fillRect/>
                </a:stretch>
              </p:blipFill>
              <p:spPr>
                <a:xfrm>
                  <a:off x="2333812" y="71153"/>
                  <a:ext cx="792781" cy="436413"/>
                </a:xfrm>
                <a:prstGeom prst="rect">
                  <a:avLst/>
                </a:prstGeom>
                <a:ln w="12700" cap="flat">
                  <a:noFill/>
                  <a:miter lim="400000"/>
                </a:ln>
                <a:effectLst/>
              </p:spPr>
            </p:pic>
            <p:pic>
              <p:nvPicPr>
                <p:cNvPr id="74" name="Picture 2" descr="Picture 2"/>
                <p:cNvPicPr>
                  <a:picLocks noChangeAspect="1"/>
                </p:cNvPicPr>
                <p:nvPr/>
              </p:nvPicPr>
              <p:blipFill>
                <a:blip r:embed="rId7">
                  <a:extLst/>
                </a:blip>
                <a:stretch>
                  <a:fillRect/>
                </a:stretch>
              </p:blipFill>
              <p:spPr>
                <a:xfrm>
                  <a:off x="3296580" y="56216"/>
                  <a:ext cx="1096897" cy="413514"/>
                </a:xfrm>
                <a:prstGeom prst="rect">
                  <a:avLst/>
                </a:prstGeom>
                <a:ln w="12700" cap="flat">
                  <a:noFill/>
                  <a:miter lim="400000"/>
                </a:ln>
                <a:effectLst/>
              </p:spPr>
            </p:pic>
            <p:pic>
              <p:nvPicPr>
                <p:cNvPr id="76" name="Picture 2" descr="Picture 2"/>
                <p:cNvPicPr>
                  <a:picLocks noChangeAspect="1"/>
                </p:cNvPicPr>
                <p:nvPr/>
              </p:nvPicPr>
              <p:blipFill>
                <a:blip r:embed="rId8">
                  <a:extLst/>
                </a:blip>
                <a:stretch>
                  <a:fillRect/>
                </a:stretch>
              </p:blipFill>
              <p:spPr>
                <a:xfrm>
                  <a:off x="4619488" y="196"/>
                  <a:ext cx="476071" cy="497932"/>
                </a:xfrm>
                <a:prstGeom prst="rect">
                  <a:avLst/>
                </a:prstGeom>
                <a:ln w="12700" cap="flat">
                  <a:noFill/>
                  <a:miter lim="400000"/>
                </a:ln>
                <a:effectLst/>
              </p:spPr>
            </p:pic>
          </p:grpSp>
          <p:pic>
            <p:nvPicPr>
              <p:cNvPr id="1026" name="Picture 2"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6042" y="6191911"/>
                <a:ext cx="498009" cy="43938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Accueil | Learn with FONDATION MERIEUX"/>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9403" y="6228416"/>
              <a:ext cx="1031544" cy="395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49002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ercle"/>
          <p:cNvSpPr/>
          <p:nvPr/>
        </p:nvSpPr>
        <p:spPr>
          <a:xfrm>
            <a:off x="5278632" y="5385304"/>
            <a:ext cx="1271807" cy="1274975"/>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2" name="Cercle"/>
          <p:cNvSpPr/>
          <p:nvPr/>
        </p:nvSpPr>
        <p:spPr>
          <a:xfrm>
            <a:off x="7928780" y="1932286"/>
            <a:ext cx="2001384" cy="2002890"/>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3" name="Cercle"/>
          <p:cNvSpPr/>
          <p:nvPr/>
        </p:nvSpPr>
        <p:spPr>
          <a:xfrm>
            <a:off x="1898907" y="1930547"/>
            <a:ext cx="2001384" cy="2006369"/>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294" name="Systèmes de surveillance clinico-biologique de la résistance aux antibiotiques"/>
          <p:cNvSpPr txBox="1">
            <a:spLocks noGrp="1"/>
          </p:cNvSpPr>
          <p:nvPr>
            <p:ph type="title"/>
          </p:nvPr>
        </p:nvSpPr>
        <p:spPr/>
        <p:txBody>
          <a:bodyPr>
            <a:normAutofit fontScale="90000"/>
          </a:bodyPr>
          <a:lstStyle/>
          <a:p>
            <a:r>
              <a:rPr lang="fr-FR" smtClean="0"/>
              <a:t>Systèmes de surveillance clinico-biologique de la résistance aux antibiotiques</a:t>
            </a:r>
            <a:endParaRPr lang="fr-FR"/>
          </a:p>
        </p:txBody>
      </p:sp>
      <p:sp>
        <p:nvSpPr>
          <p:cNvPr id="5" name="Espace réservé du contenu 4"/>
          <p:cNvSpPr>
            <a:spLocks noGrp="1"/>
          </p:cNvSpPr>
          <p:nvPr>
            <p:ph idx="1"/>
          </p:nvPr>
        </p:nvSpPr>
        <p:spPr>
          <a:xfrm>
            <a:off x="442087" y="1779044"/>
            <a:ext cx="11169445" cy="4760949"/>
          </a:xfrm>
        </p:spPr>
        <p:txBody>
          <a:bodyPr/>
          <a:lstStyle/>
          <a:p>
            <a:endParaRPr lang="fr-FR"/>
          </a:p>
        </p:txBody>
      </p:sp>
      <p:sp>
        <p:nvSpPr>
          <p:cNvPr id="295"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96" name="Microscope"/>
          <p:cNvSpPr/>
          <p:nvPr/>
        </p:nvSpPr>
        <p:spPr>
          <a:xfrm>
            <a:off x="2552960" y="2437183"/>
            <a:ext cx="693279" cy="99309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299" name="Groupe"/>
          <p:cNvGrpSpPr/>
          <p:nvPr/>
        </p:nvGrpSpPr>
        <p:grpSpPr>
          <a:xfrm>
            <a:off x="8443824" y="2550628"/>
            <a:ext cx="971296" cy="766206"/>
            <a:chOff x="0" y="0"/>
            <a:chExt cx="971295" cy="766204"/>
          </a:xfrm>
        </p:grpSpPr>
        <p:sp>
          <p:nvSpPr>
            <p:cNvPr id="297" name="Dormir"/>
            <p:cNvSpPr/>
            <p:nvPr/>
          </p:nvSpPr>
          <p:spPr>
            <a:xfrm flipH="1">
              <a:off x="-1" y="170906"/>
              <a:ext cx="971297" cy="59529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8" name="Thermomètre"/>
            <p:cNvSpPr/>
            <p:nvPr/>
          </p:nvSpPr>
          <p:spPr>
            <a:xfrm>
              <a:off x="597714" y="0"/>
              <a:ext cx="96804" cy="2743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00" name="Graphique à barres"/>
          <p:cNvSpPr/>
          <p:nvPr/>
        </p:nvSpPr>
        <p:spPr>
          <a:xfrm>
            <a:off x="5543149" y="3399851"/>
            <a:ext cx="742773" cy="740805"/>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6" y="20628"/>
                  <a:pt x="970" y="20539"/>
                  <a:pt x="970" y="20432"/>
                </a:cubicBezTo>
                <a:lnTo>
                  <a:pt x="970" y="194"/>
                </a:lnTo>
                <a:cubicBezTo>
                  <a:pt x="970" y="87"/>
                  <a:pt x="883" y="0"/>
                  <a:pt x="776" y="0"/>
                </a:cubicBezTo>
                <a:lnTo>
                  <a:pt x="194" y="0"/>
                </a:lnTo>
                <a:close/>
                <a:moveTo>
                  <a:pt x="16860" y="3004"/>
                </a:moveTo>
                <a:lnTo>
                  <a:pt x="16860" y="19065"/>
                </a:lnTo>
                <a:lnTo>
                  <a:pt x="19553" y="19065"/>
                </a:lnTo>
                <a:lnTo>
                  <a:pt x="19553" y="3004"/>
                </a:lnTo>
                <a:lnTo>
                  <a:pt x="16860" y="3004"/>
                </a:lnTo>
                <a:close/>
                <a:moveTo>
                  <a:pt x="7272" y="6922"/>
                </a:moveTo>
                <a:lnTo>
                  <a:pt x="7272" y="19065"/>
                </a:lnTo>
                <a:lnTo>
                  <a:pt x="9965" y="19065"/>
                </a:lnTo>
                <a:lnTo>
                  <a:pt x="9965" y="6922"/>
                </a:lnTo>
                <a:lnTo>
                  <a:pt x="7272" y="6922"/>
                </a:lnTo>
                <a:close/>
                <a:moveTo>
                  <a:pt x="12066" y="10127"/>
                </a:moveTo>
                <a:lnTo>
                  <a:pt x="12066" y="19065"/>
                </a:lnTo>
                <a:lnTo>
                  <a:pt x="14759" y="19065"/>
                </a:lnTo>
                <a:lnTo>
                  <a:pt x="14759" y="10127"/>
                </a:lnTo>
                <a:lnTo>
                  <a:pt x="12066" y="10127"/>
                </a:lnTo>
                <a:close/>
                <a:moveTo>
                  <a:pt x="2478" y="15151"/>
                </a:moveTo>
                <a:lnTo>
                  <a:pt x="2478" y="19065"/>
                </a:lnTo>
                <a:lnTo>
                  <a:pt x="5171" y="19065"/>
                </a:lnTo>
                <a:lnTo>
                  <a:pt x="5171" y="15151"/>
                </a:lnTo>
                <a:lnTo>
                  <a:pt x="2478" y="15151"/>
                </a:lnTo>
                <a:close/>
              </a:path>
            </a:pathLst>
          </a:custGeom>
          <a:solidFill>
            <a:srgbClr val="002448"/>
          </a:solidFill>
          <a:ln w="25400">
            <a:solidFill>
              <a:srgbClr val="002448"/>
            </a:solidFill>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1" name="Scrutin"/>
          <p:cNvSpPr/>
          <p:nvPr/>
        </p:nvSpPr>
        <p:spPr>
          <a:xfrm>
            <a:off x="5567896" y="5561086"/>
            <a:ext cx="693279" cy="9234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3" name="Ligne"/>
          <p:cNvSpPr/>
          <p:nvPr/>
        </p:nvSpPr>
        <p:spPr>
          <a:xfrm>
            <a:off x="3972505" y="2933731"/>
            <a:ext cx="3963004" cy="1"/>
          </a:xfrm>
          <a:prstGeom prst="line">
            <a:avLst/>
          </a:prstGeom>
          <a:ln w="25400">
            <a:solidFill>
              <a:schemeClr val="accent2">
                <a:satOff val="-6318"/>
                <a:lumOff val="-13176"/>
              </a:schemeClr>
            </a:solidFill>
            <a:custDash>
              <a:ds d="600000" sp="600000"/>
            </a:custDash>
            <a:miter lim="400000"/>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4" name="Ligne"/>
          <p:cNvSpPr/>
          <p:nvPr/>
        </p:nvSpPr>
        <p:spPr>
          <a:xfrm>
            <a:off x="5914535" y="4594075"/>
            <a:ext cx="1" cy="623710"/>
          </a:xfrm>
          <a:prstGeom prst="line">
            <a:avLst/>
          </a:prstGeom>
          <a:ln w="25400">
            <a:solidFill>
              <a:schemeClr val="accent3"/>
            </a:solidFill>
            <a:miter lim="400000"/>
            <a:tailEnd type="stealth"/>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6" name="Centré sur le laboratoire"/>
          <p:cNvSpPr txBox="1"/>
          <p:nvPr/>
        </p:nvSpPr>
        <p:spPr>
          <a:xfrm>
            <a:off x="1720604" y="1938490"/>
            <a:ext cx="2357990"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Centré</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sur le </a:t>
            </a: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a:t>
            </a:r>
            <a:endParaRPr kumimoji="0"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19" name="Centré sur le laboratoire"/>
          <p:cNvSpPr txBox="1"/>
          <p:nvPr/>
        </p:nvSpPr>
        <p:spPr>
          <a:xfrm>
            <a:off x="6987781" y="1938490"/>
            <a:ext cx="41075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Centré</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sur le </a:t>
            </a:r>
            <a:r>
              <a:rPr lang="fr-FR" dirty="0" smtClean="0">
                <a:solidFill>
                  <a:srgbClr val="0B394D"/>
                </a:solidFill>
                <a:latin typeface="Calibri" panose="020F0502020204030204"/>
              </a:rPr>
              <a:t>patient (syndrome infectieux)</a:t>
            </a:r>
            <a:endParaRPr kumimoji="0"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1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p:cNvCxnSpPr/>
          <p:nvPr/>
        </p:nvCxnSpPr>
        <p:spPr>
          <a:xfrm flipH="1">
            <a:off x="8043625" y="1286070"/>
            <a:ext cx="2141" cy="5381326"/>
          </a:xfrm>
          <a:prstGeom prst="straightConnector1">
            <a:avLst/>
          </a:prstGeom>
          <a:ln w="28575">
            <a:solidFill>
              <a:schemeClr val="accent2"/>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normAutofit/>
          </a:bodyPr>
          <a:lstStyle/>
          <a:p>
            <a:r>
              <a:rPr lang="fr-FR" dirty="0" smtClean="0"/>
              <a:t>Surveillance </a:t>
            </a:r>
            <a:r>
              <a:rPr lang="fr-FR" dirty="0" err="1" smtClean="0"/>
              <a:t>clinico</a:t>
            </a:r>
            <a:r>
              <a:rPr lang="fr-FR" dirty="0" smtClean="0"/>
              <a:t>-biologique de la résistance aux antibiotiques</a:t>
            </a:r>
            <a:endParaRPr lang="fr-FR" dirty="0"/>
          </a:p>
        </p:txBody>
      </p:sp>
      <p:sp>
        <p:nvSpPr>
          <p:cNvPr id="5" name="Ligne"/>
          <p:cNvSpPr/>
          <p:nvPr/>
        </p:nvSpPr>
        <p:spPr>
          <a:xfrm>
            <a:off x="5301379" y="4764307"/>
            <a:ext cx="3354879" cy="2"/>
          </a:xfrm>
          <a:prstGeom prst="line">
            <a:avLst/>
          </a:prstGeom>
          <a:noFill/>
          <a:ln w="25400" cap="flat">
            <a:solidFill>
              <a:schemeClr val="accent2">
                <a:lumOff val="17058"/>
              </a:schemeClr>
            </a:solidFill>
            <a:custDash>
              <a:ds d="200000" sp="200000"/>
            </a:custDash>
            <a:miter lim="400000"/>
            <a:headEnd type="triangle" w="med" len="sm"/>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6" name="Ligne"/>
          <p:cNvSpPr/>
          <p:nvPr/>
        </p:nvSpPr>
        <p:spPr>
          <a:xfrm>
            <a:off x="361273" y="4190933"/>
            <a:ext cx="11590716" cy="8772"/>
          </a:xfrm>
          <a:prstGeom prst="line">
            <a:avLst/>
          </a:prstGeom>
          <a:noFill/>
          <a:ln w="25400" cap="flat">
            <a:solidFill>
              <a:schemeClr val="accent2">
                <a:lumOff val="17058"/>
              </a:schemeClr>
            </a:solidFill>
            <a:prstDash val="solid"/>
            <a:round/>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7" name="Ovale"/>
          <p:cNvSpPr/>
          <p:nvPr/>
        </p:nvSpPr>
        <p:spPr>
          <a:xfrm>
            <a:off x="4923868" y="4382458"/>
            <a:ext cx="721968" cy="75916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8" name="Éprouvette"/>
          <p:cNvSpPr/>
          <p:nvPr/>
        </p:nvSpPr>
        <p:spPr>
          <a:xfrm>
            <a:off x="5225336" y="4513814"/>
            <a:ext cx="119036" cy="500989"/>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992" y="0"/>
                  <a:pt x="0" y="247"/>
                  <a:pt x="0" y="551"/>
                </a:cubicBezTo>
                <a:cubicBezTo>
                  <a:pt x="0" y="855"/>
                  <a:pt x="992" y="1102"/>
                  <a:pt x="2212" y="1102"/>
                </a:cubicBezTo>
                <a:lnTo>
                  <a:pt x="3254" y="1102"/>
                </a:lnTo>
                <a:lnTo>
                  <a:pt x="3254" y="19720"/>
                </a:lnTo>
                <a:cubicBezTo>
                  <a:pt x="3254" y="20758"/>
                  <a:pt x="6630" y="21600"/>
                  <a:pt x="10797" y="21600"/>
                </a:cubicBezTo>
                <a:cubicBezTo>
                  <a:pt x="14963" y="21600"/>
                  <a:pt x="18339" y="20758"/>
                  <a:pt x="18339" y="19720"/>
                </a:cubicBezTo>
                <a:lnTo>
                  <a:pt x="18339" y="19347"/>
                </a:lnTo>
                <a:lnTo>
                  <a:pt x="8632" y="19347"/>
                </a:lnTo>
                <a:lnTo>
                  <a:pt x="8632" y="18968"/>
                </a:lnTo>
                <a:lnTo>
                  <a:pt x="18339" y="18968"/>
                </a:lnTo>
                <a:lnTo>
                  <a:pt x="18339" y="18055"/>
                </a:lnTo>
                <a:lnTo>
                  <a:pt x="13116" y="18055"/>
                </a:lnTo>
                <a:lnTo>
                  <a:pt x="13116" y="17678"/>
                </a:lnTo>
                <a:lnTo>
                  <a:pt x="18339" y="17678"/>
                </a:lnTo>
                <a:lnTo>
                  <a:pt x="18339" y="16765"/>
                </a:lnTo>
                <a:lnTo>
                  <a:pt x="13116" y="16765"/>
                </a:lnTo>
                <a:lnTo>
                  <a:pt x="13116" y="16386"/>
                </a:lnTo>
                <a:lnTo>
                  <a:pt x="18339" y="16386"/>
                </a:lnTo>
                <a:lnTo>
                  <a:pt x="18339" y="15473"/>
                </a:lnTo>
                <a:lnTo>
                  <a:pt x="13116" y="15473"/>
                </a:lnTo>
                <a:lnTo>
                  <a:pt x="13116" y="15096"/>
                </a:lnTo>
                <a:lnTo>
                  <a:pt x="18339" y="15096"/>
                </a:lnTo>
                <a:lnTo>
                  <a:pt x="18339" y="14183"/>
                </a:lnTo>
                <a:lnTo>
                  <a:pt x="8632" y="14183"/>
                </a:lnTo>
                <a:lnTo>
                  <a:pt x="8632" y="13804"/>
                </a:lnTo>
                <a:lnTo>
                  <a:pt x="18339" y="13804"/>
                </a:lnTo>
                <a:lnTo>
                  <a:pt x="18339" y="12891"/>
                </a:lnTo>
                <a:lnTo>
                  <a:pt x="13116" y="12891"/>
                </a:lnTo>
                <a:lnTo>
                  <a:pt x="13116" y="12514"/>
                </a:lnTo>
                <a:lnTo>
                  <a:pt x="18339" y="12514"/>
                </a:lnTo>
                <a:lnTo>
                  <a:pt x="18339" y="11601"/>
                </a:lnTo>
                <a:lnTo>
                  <a:pt x="13116" y="11601"/>
                </a:lnTo>
                <a:lnTo>
                  <a:pt x="13116" y="11222"/>
                </a:lnTo>
                <a:lnTo>
                  <a:pt x="18339" y="11222"/>
                </a:lnTo>
                <a:lnTo>
                  <a:pt x="18339" y="10309"/>
                </a:lnTo>
                <a:lnTo>
                  <a:pt x="13116" y="10309"/>
                </a:lnTo>
                <a:lnTo>
                  <a:pt x="13116" y="9932"/>
                </a:lnTo>
                <a:lnTo>
                  <a:pt x="18339" y="9932"/>
                </a:lnTo>
                <a:lnTo>
                  <a:pt x="18339" y="9019"/>
                </a:lnTo>
                <a:lnTo>
                  <a:pt x="8632" y="9019"/>
                </a:lnTo>
                <a:lnTo>
                  <a:pt x="8632" y="8640"/>
                </a:lnTo>
                <a:lnTo>
                  <a:pt x="18339" y="8640"/>
                </a:lnTo>
                <a:lnTo>
                  <a:pt x="18339" y="7727"/>
                </a:lnTo>
                <a:lnTo>
                  <a:pt x="13116" y="7727"/>
                </a:lnTo>
                <a:lnTo>
                  <a:pt x="13116" y="7350"/>
                </a:lnTo>
                <a:lnTo>
                  <a:pt x="18339" y="7350"/>
                </a:lnTo>
                <a:lnTo>
                  <a:pt x="18339" y="6437"/>
                </a:lnTo>
                <a:lnTo>
                  <a:pt x="13116" y="6437"/>
                </a:lnTo>
                <a:lnTo>
                  <a:pt x="13116" y="6058"/>
                </a:lnTo>
                <a:lnTo>
                  <a:pt x="18339" y="6058"/>
                </a:lnTo>
                <a:lnTo>
                  <a:pt x="18339" y="5145"/>
                </a:lnTo>
                <a:lnTo>
                  <a:pt x="13116" y="5145"/>
                </a:lnTo>
                <a:lnTo>
                  <a:pt x="13116" y="4768"/>
                </a:lnTo>
                <a:lnTo>
                  <a:pt x="18339" y="4768"/>
                </a:lnTo>
                <a:lnTo>
                  <a:pt x="18339" y="3855"/>
                </a:lnTo>
                <a:lnTo>
                  <a:pt x="8632" y="3855"/>
                </a:lnTo>
                <a:lnTo>
                  <a:pt x="8632" y="3477"/>
                </a:lnTo>
                <a:lnTo>
                  <a:pt x="18339" y="3477"/>
                </a:lnTo>
                <a:lnTo>
                  <a:pt x="18339" y="1102"/>
                </a:lnTo>
                <a:lnTo>
                  <a:pt x="19388" y="1102"/>
                </a:lnTo>
                <a:cubicBezTo>
                  <a:pt x="20608" y="1102"/>
                  <a:pt x="21600" y="855"/>
                  <a:pt x="21600" y="551"/>
                </a:cubicBezTo>
                <a:cubicBezTo>
                  <a:pt x="21600" y="247"/>
                  <a:pt x="20608" y="0"/>
                  <a:pt x="19388" y="0"/>
                </a:cubicBezTo>
                <a:lnTo>
                  <a:pt x="2212" y="0"/>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9" name="Ovale"/>
          <p:cNvSpPr/>
          <p:nvPr/>
        </p:nvSpPr>
        <p:spPr>
          <a:xfrm>
            <a:off x="6805350" y="1950699"/>
            <a:ext cx="721968" cy="759170"/>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0" name="Comprimé"/>
          <p:cNvSpPr/>
          <p:nvPr/>
        </p:nvSpPr>
        <p:spPr>
          <a:xfrm rot="7726325">
            <a:off x="6988893" y="2268499"/>
            <a:ext cx="354899" cy="151453"/>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1" name="Groupe"/>
          <p:cNvGrpSpPr/>
          <p:nvPr/>
        </p:nvGrpSpPr>
        <p:grpSpPr>
          <a:xfrm>
            <a:off x="1009234" y="2904883"/>
            <a:ext cx="1082069" cy="1137826"/>
            <a:chOff x="0" y="0"/>
            <a:chExt cx="751736" cy="753608"/>
          </a:xfrm>
        </p:grpSpPr>
        <p:sp>
          <p:nvSpPr>
            <p:cNvPr id="4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2" name="Groupe"/>
          <p:cNvGrpSpPr/>
          <p:nvPr/>
        </p:nvGrpSpPr>
        <p:grpSpPr>
          <a:xfrm>
            <a:off x="2871956" y="2904883"/>
            <a:ext cx="1082070" cy="1137826"/>
            <a:chOff x="0" y="0"/>
            <a:chExt cx="751736" cy="753608"/>
          </a:xfrm>
        </p:grpSpPr>
        <p:sp>
          <p:nvSpPr>
            <p:cNvPr id="43"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44" name="Groupe"/>
            <p:cNvGrpSpPr/>
            <p:nvPr/>
          </p:nvGrpSpPr>
          <p:grpSpPr>
            <a:xfrm>
              <a:off x="152958" y="200962"/>
              <a:ext cx="445820" cy="351685"/>
              <a:chOff x="0" y="0"/>
              <a:chExt cx="445818" cy="351683"/>
            </a:xfrm>
          </p:grpSpPr>
          <p:sp>
            <p:nvSpPr>
              <p:cNvPr id="45"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6"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sp>
        <p:nvSpPr>
          <p:cNvPr id="13" name="Cercle"/>
          <p:cNvSpPr/>
          <p:nvPr/>
        </p:nvSpPr>
        <p:spPr>
          <a:xfrm>
            <a:off x="4743819" y="2921927"/>
            <a:ext cx="1082069"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4" name="Groupe"/>
          <p:cNvGrpSpPr/>
          <p:nvPr/>
        </p:nvGrpSpPr>
        <p:grpSpPr>
          <a:xfrm>
            <a:off x="4963992" y="3225348"/>
            <a:ext cx="641723" cy="530985"/>
            <a:chOff x="0" y="0"/>
            <a:chExt cx="445818" cy="351683"/>
          </a:xfrm>
        </p:grpSpPr>
        <p:sp>
          <p:nvSpPr>
            <p:cNvPr id="41"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2"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5" name="Cercle"/>
          <p:cNvSpPr/>
          <p:nvPr/>
        </p:nvSpPr>
        <p:spPr>
          <a:xfrm>
            <a:off x="6611111" y="2921927"/>
            <a:ext cx="1082070"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6" name="Groupe"/>
          <p:cNvGrpSpPr/>
          <p:nvPr/>
        </p:nvGrpSpPr>
        <p:grpSpPr>
          <a:xfrm>
            <a:off x="6831284" y="3225348"/>
            <a:ext cx="641724" cy="530985"/>
            <a:chOff x="0" y="0"/>
            <a:chExt cx="445818" cy="351683"/>
          </a:xfrm>
        </p:grpSpPr>
        <p:sp>
          <p:nvSpPr>
            <p:cNvPr id="39"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0"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7" name="Groupe"/>
          <p:cNvGrpSpPr/>
          <p:nvPr/>
        </p:nvGrpSpPr>
        <p:grpSpPr>
          <a:xfrm>
            <a:off x="8478403" y="2904883"/>
            <a:ext cx="1082069" cy="1137826"/>
            <a:chOff x="0" y="0"/>
            <a:chExt cx="751736" cy="753608"/>
          </a:xfrm>
        </p:grpSpPr>
        <p:sp>
          <p:nvSpPr>
            <p:cNvPr id="3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8" name="Groupe"/>
          <p:cNvGrpSpPr/>
          <p:nvPr/>
        </p:nvGrpSpPr>
        <p:grpSpPr>
          <a:xfrm>
            <a:off x="8672641" y="1950699"/>
            <a:ext cx="721969" cy="759170"/>
            <a:chOff x="0" y="0"/>
            <a:chExt cx="501566" cy="502815"/>
          </a:xfrm>
        </p:grpSpPr>
        <p:sp>
          <p:nvSpPr>
            <p:cNvPr id="35" name="Ovale"/>
            <p:cNvSpPr/>
            <p:nvPr/>
          </p:nvSpPr>
          <p:spPr>
            <a:xfrm>
              <a:off x="0" y="0"/>
              <a:ext cx="501567" cy="502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6" name="Comprimé"/>
            <p:cNvSpPr/>
            <p:nvPr/>
          </p:nvSpPr>
          <p:spPr>
            <a:xfrm rot="7726325">
              <a:off x="133260" y="198800"/>
              <a:ext cx="235059" cy="105217"/>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9" name="Ligne de connexion"/>
          <p:cNvSpPr/>
          <p:nvPr/>
        </p:nvSpPr>
        <p:spPr>
          <a:xfrm>
            <a:off x="7374283" y="1516761"/>
            <a:ext cx="1451435" cy="491549"/>
          </a:xfrm>
          <a:custGeom>
            <a:avLst/>
            <a:gdLst/>
            <a:ahLst/>
            <a:cxnLst>
              <a:cxn ang="0">
                <a:pos x="wd2" y="hd2"/>
              </a:cxn>
              <a:cxn ang="5400000">
                <a:pos x="wd2" y="hd2"/>
              </a:cxn>
              <a:cxn ang="10800000">
                <a:pos x="wd2" y="hd2"/>
              </a:cxn>
              <a:cxn ang="16200000">
                <a:pos x="wd2" y="hd2"/>
              </a:cxn>
            </a:cxnLst>
            <a:rect l="0" t="0" r="r" b="b"/>
            <a:pathLst>
              <a:path w="21600" h="16200" extrusionOk="0">
                <a:moveTo>
                  <a:pt x="0" y="16198"/>
                </a:moveTo>
                <a:cubicBezTo>
                  <a:pt x="7200" y="-5400"/>
                  <a:pt x="14400" y="-5399"/>
                  <a:pt x="21600" y="16200"/>
                </a:cubicBezTo>
              </a:path>
            </a:pathLst>
          </a:custGeom>
          <a:noFill/>
          <a:ln w="25400" cap="flat">
            <a:solidFill>
              <a:schemeClr val="accent3">
                <a:satOff val="-2338"/>
                <a:lumOff val="25490"/>
              </a:schemeClr>
            </a:solidFill>
            <a:custDash>
              <a:ds d="200000" sp="200000"/>
            </a:custDash>
            <a:miter lim="400000"/>
            <a:tailEnd type="arrow"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20" name="Groupe"/>
          <p:cNvGrpSpPr/>
          <p:nvPr/>
        </p:nvGrpSpPr>
        <p:grpSpPr>
          <a:xfrm>
            <a:off x="8779205" y="5229200"/>
            <a:ext cx="476438" cy="500989"/>
            <a:chOff x="0" y="0"/>
            <a:chExt cx="330991" cy="331815"/>
          </a:xfrm>
        </p:grpSpPr>
        <p:sp>
          <p:nvSpPr>
            <p:cNvPr id="33" name="Cercle"/>
            <p:cNvSpPr/>
            <p:nvPr/>
          </p:nvSpPr>
          <p:spPr>
            <a:xfrm>
              <a:off x="0" y="0"/>
              <a:ext cx="330992" cy="331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4" name="Téléphone"/>
            <p:cNvSpPr/>
            <p:nvPr/>
          </p:nvSpPr>
          <p:spPr>
            <a:xfrm>
              <a:off x="56016" y="56422"/>
              <a:ext cx="218960" cy="218972"/>
            </a:xfrm>
            <a:custGeom>
              <a:avLst/>
              <a:gdLst/>
              <a:ahLst/>
              <a:cxnLst>
                <a:cxn ang="0">
                  <a:pos x="wd2" y="hd2"/>
                </a:cxn>
                <a:cxn ang="5400000">
                  <a:pos x="wd2" y="hd2"/>
                </a:cxn>
                <a:cxn ang="10800000">
                  <a:pos x="wd2" y="hd2"/>
                </a:cxn>
                <a:cxn ang="16200000">
                  <a:pos x="wd2" y="hd2"/>
                </a:cxn>
              </a:cxnLst>
              <a:rect l="0" t="0" r="r" b="b"/>
              <a:pathLst>
                <a:path w="21279" h="21372" extrusionOk="0">
                  <a:moveTo>
                    <a:pt x="4456" y="0"/>
                  </a:moveTo>
                  <a:cubicBezTo>
                    <a:pt x="4319" y="3"/>
                    <a:pt x="4182" y="47"/>
                    <a:pt x="4065" y="134"/>
                  </a:cubicBezTo>
                  <a:lnTo>
                    <a:pt x="2615" y="1212"/>
                  </a:lnTo>
                  <a:lnTo>
                    <a:pt x="6378" y="6378"/>
                  </a:lnTo>
                  <a:lnTo>
                    <a:pt x="7829" y="5299"/>
                  </a:lnTo>
                  <a:cubicBezTo>
                    <a:pt x="8140" y="5067"/>
                    <a:pt x="8206" y="4624"/>
                    <a:pt x="7975" y="4311"/>
                  </a:cubicBezTo>
                  <a:lnTo>
                    <a:pt x="5072" y="311"/>
                  </a:lnTo>
                  <a:cubicBezTo>
                    <a:pt x="4920" y="104"/>
                    <a:pt x="4686" y="-4"/>
                    <a:pt x="4456" y="0"/>
                  </a:cubicBezTo>
                  <a:close/>
                  <a:moveTo>
                    <a:pt x="2209" y="1514"/>
                  </a:moveTo>
                  <a:cubicBezTo>
                    <a:pt x="2209" y="1514"/>
                    <a:pt x="-223" y="3454"/>
                    <a:pt x="16" y="7120"/>
                  </a:cubicBezTo>
                  <a:cubicBezTo>
                    <a:pt x="16" y="7120"/>
                    <a:pt x="1473" y="11065"/>
                    <a:pt x="5867" y="15478"/>
                  </a:cubicBezTo>
                  <a:cubicBezTo>
                    <a:pt x="10261" y="19891"/>
                    <a:pt x="14189" y="21356"/>
                    <a:pt x="14189" y="21356"/>
                  </a:cubicBezTo>
                  <a:cubicBezTo>
                    <a:pt x="17838" y="21596"/>
                    <a:pt x="19772" y="19154"/>
                    <a:pt x="19772" y="19154"/>
                  </a:cubicBezTo>
                  <a:lnTo>
                    <a:pt x="14628" y="15374"/>
                  </a:lnTo>
                  <a:cubicBezTo>
                    <a:pt x="13735" y="16397"/>
                    <a:pt x="12393" y="16575"/>
                    <a:pt x="11402" y="15580"/>
                  </a:cubicBezTo>
                  <a:lnTo>
                    <a:pt x="5767" y="9920"/>
                  </a:lnTo>
                  <a:cubicBezTo>
                    <a:pt x="4776" y="8925"/>
                    <a:pt x="4954" y="7577"/>
                    <a:pt x="5972" y="6680"/>
                  </a:cubicBezTo>
                  <a:lnTo>
                    <a:pt x="2209" y="1514"/>
                  </a:lnTo>
                  <a:close/>
                  <a:moveTo>
                    <a:pt x="16463" y="13230"/>
                  </a:moveTo>
                  <a:cubicBezTo>
                    <a:pt x="16285" y="13257"/>
                    <a:pt x="16117" y="13351"/>
                    <a:pt x="16002" y="13508"/>
                  </a:cubicBezTo>
                  <a:lnTo>
                    <a:pt x="14929" y="14965"/>
                  </a:lnTo>
                  <a:lnTo>
                    <a:pt x="20071" y="18746"/>
                  </a:lnTo>
                  <a:lnTo>
                    <a:pt x="21146" y="17289"/>
                  </a:lnTo>
                  <a:cubicBezTo>
                    <a:pt x="21377" y="16976"/>
                    <a:pt x="21297" y="16523"/>
                    <a:pt x="20968" y="16278"/>
                  </a:cubicBezTo>
                  <a:lnTo>
                    <a:pt x="16985" y="13361"/>
                  </a:lnTo>
                  <a:cubicBezTo>
                    <a:pt x="16829" y="13245"/>
                    <a:pt x="16641" y="13204"/>
                    <a:pt x="16463" y="13230"/>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1" name="Groupe"/>
          <p:cNvGrpSpPr/>
          <p:nvPr/>
        </p:nvGrpSpPr>
        <p:grpSpPr>
          <a:xfrm>
            <a:off x="6782043" y="4372871"/>
            <a:ext cx="740204" cy="778344"/>
            <a:chOff x="0" y="0"/>
            <a:chExt cx="514234" cy="515515"/>
          </a:xfrm>
        </p:grpSpPr>
        <p:sp>
          <p:nvSpPr>
            <p:cNvPr id="31"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2"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2" name="Groupe"/>
          <p:cNvGrpSpPr/>
          <p:nvPr/>
        </p:nvGrpSpPr>
        <p:grpSpPr>
          <a:xfrm>
            <a:off x="8647322" y="4375135"/>
            <a:ext cx="740204" cy="778345"/>
            <a:chOff x="0" y="0"/>
            <a:chExt cx="514234" cy="515515"/>
          </a:xfrm>
        </p:grpSpPr>
        <p:grpSp>
          <p:nvGrpSpPr>
            <p:cNvPr id="27" name="Groupe"/>
            <p:cNvGrpSpPr/>
            <p:nvPr/>
          </p:nvGrpSpPr>
          <p:grpSpPr>
            <a:xfrm>
              <a:off x="0" y="0"/>
              <a:ext cx="514235" cy="515516"/>
              <a:chOff x="0" y="0"/>
              <a:chExt cx="514234" cy="515515"/>
            </a:xfrm>
          </p:grpSpPr>
          <p:sp>
            <p:nvSpPr>
              <p:cNvPr id="29"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0"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8" name="Lune"/>
            <p:cNvSpPr/>
            <p:nvPr/>
          </p:nvSpPr>
          <p:spPr>
            <a:xfrm>
              <a:off x="325877" y="185907"/>
              <a:ext cx="143702" cy="14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785"/>
                  </a:moveTo>
                  <a:cubicBezTo>
                    <a:pt x="16322" y="785"/>
                    <a:pt x="20815" y="5278"/>
                    <a:pt x="20815" y="10800"/>
                  </a:cubicBezTo>
                  <a:cubicBezTo>
                    <a:pt x="20815" y="16322"/>
                    <a:pt x="16322" y="20813"/>
                    <a:pt x="10800" y="20813"/>
                  </a:cubicBezTo>
                  <a:cubicBezTo>
                    <a:pt x="5278" y="20813"/>
                    <a:pt x="787" y="16322"/>
                    <a:pt x="787" y="10800"/>
                  </a:cubicBezTo>
                  <a:cubicBezTo>
                    <a:pt x="787" y="5278"/>
                    <a:pt x="5278" y="785"/>
                    <a:pt x="10800" y="785"/>
                  </a:cubicBezTo>
                  <a:close/>
                  <a:moveTo>
                    <a:pt x="14618" y="3330"/>
                  </a:moveTo>
                  <a:cubicBezTo>
                    <a:pt x="14091" y="3330"/>
                    <a:pt x="13662" y="3758"/>
                    <a:pt x="13662" y="4284"/>
                  </a:cubicBezTo>
                  <a:cubicBezTo>
                    <a:pt x="13662" y="4811"/>
                    <a:pt x="14091" y="5240"/>
                    <a:pt x="14618" y="5240"/>
                  </a:cubicBezTo>
                  <a:cubicBezTo>
                    <a:pt x="15144" y="5240"/>
                    <a:pt x="15572" y="4811"/>
                    <a:pt x="15572" y="4284"/>
                  </a:cubicBezTo>
                  <a:cubicBezTo>
                    <a:pt x="15572" y="3758"/>
                    <a:pt x="15144" y="3330"/>
                    <a:pt x="14618" y="3330"/>
                  </a:cubicBezTo>
                  <a:close/>
                  <a:moveTo>
                    <a:pt x="14618" y="3758"/>
                  </a:moveTo>
                  <a:cubicBezTo>
                    <a:pt x="14907" y="3758"/>
                    <a:pt x="15142" y="3995"/>
                    <a:pt x="15142" y="4284"/>
                  </a:cubicBezTo>
                  <a:cubicBezTo>
                    <a:pt x="15142" y="4574"/>
                    <a:pt x="14907" y="4811"/>
                    <a:pt x="14618" y="4811"/>
                  </a:cubicBezTo>
                  <a:cubicBezTo>
                    <a:pt x="14328" y="4811"/>
                    <a:pt x="14092" y="4574"/>
                    <a:pt x="14092" y="4284"/>
                  </a:cubicBezTo>
                  <a:cubicBezTo>
                    <a:pt x="14092" y="3995"/>
                    <a:pt x="14328" y="3758"/>
                    <a:pt x="14618" y="3758"/>
                  </a:cubicBezTo>
                  <a:close/>
                  <a:moveTo>
                    <a:pt x="9083" y="4403"/>
                  </a:moveTo>
                  <a:cubicBezTo>
                    <a:pt x="8152" y="4403"/>
                    <a:pt x="7395" y="5160"/>
                    <a:pt x="7395" y="6091"/>
                  </a:cubicBezTo>
                  <a:cubicBezTo>
                    <a:pt x="7395" y="7022"/>
                    <a:pt x="8152" y="7779"/>
                    <a:pt x="9083" y="7779"/>
                  </a:cubicBezTo>
                  <a:cubicBezTo>
                    <a:pt x="10014" y="7779"/>
                    <a:pt x="10771" y="7022"/>
                    <a:pt x="10771" y="6091"/>
                  </a:cubicBezTo>
                  <a:cubicBezTo>
                    <a:pt x="10771" y="5160"/>
                    <a:pt x="10014" y="4403"/>
                    <a:pt x="9083" y="4403"/>
                  </a:cubicBezTo>
                  <a:close/>
                  <a:moveTo>
                    <a:pt x="9083" y="4833"/>
                  </a:moveTo>
                  <a:cubicBezTo>
                    <a:pt x="9777" y="4833"/>
                    <a:pt x="10342" y="5397"/>
                    <a:pt x="10342" y="6091"/>
                  </a:cubicBezTo>
                  <a:cubicBezTo>
                    <a:pt x="10342" y="6785"/>
                    <a:pt x="9777" y="7349"/>
                    <a:pt x="9083" y="7349"/>
                  </a:cubicBezTo>
                  <a:cubicBezTo>
                    <a:pt x="8389" y="7349"/>
                    <a:pt x="7825" y="6785"/>
                    <a:pt x="7825" y="6091"/>
                  </a:cubicBezTo>
                  <a:cubicBezTo>
                    <a:pt x="7825" y="5397"/>
                    <a:pt x="8389" y="4833"/>
                    <a:pt x="9083" y="4833"/>
                  </a:cubicBezTo>
                  <a:close/>
                  <a:moveTo>
                    <a:pt x="17669" y="6549"/>
                  </a:moveTo>
                  <a:cubicBezTo>
                    <a:pt x="16738" y="6549"/>
                    <a:pt x="15981" y="7307"/>
                    <a:pt x="15981" y="8237"/>
                  </a:cubicBezTo>
                  <a:cubicBezTo>
                    <a:pt x="15981" y="9168"/>
                    <a:pt x="16738" y="9926"/>
                    <a:pt x="17669" y="9926"/>
                  </a:cubicBezTo>
                  <a:cubicBezTo>
                    <a:pt x="18600" y="9926"/>
                    <a:pt x="19357" y="9168"/>
                    <a:pt x="19357" y="8237"/>
                  </a:cubicBezTo>
                  <a:cubicBezTo>
                    <a:pt x="19357" y="7307"/>
                    <a:pt x="18600" y="6549"/>
                    <a:pt x="17669" y="6549"/>
                  </a:cubicBezTo>
                  <a:close/>
                  <a:moveTo>
                    <a:pt x="17669" y="6979"/>
                  </a:moveTo>
                  <a:cubicBezTo>
                    <a:pt x="18363" y="6979"/>
                    <a:pt x="18927" y="7543"/>
                    <a:pt x="18927" y="8237"/>
                  </a:cubicBezTo>
                  <a:cubicBezTo>
                    <a:pt x="18927" y="8931"/>
                    <a:pt x="18363" y="9496"/>
                    <a:pt x="17669" y="9496"/>
                  </a:cubicBezTo>
                  <a:cubicBezTo>
                    <a:pt x="16975" y="9496"/>
                    <a:pt x="16411" y="8931"/>
                    <a:pt x="16411" y="8237"/>
                  </a:cubicBezTo>
                  <a:cubicBezTo>
                    <a:pt x="16411" y="7543"/>
                    <a:pt x="16975" y="6979"/>
                    <a:pt x="17669" y="6979"/>
                  </a:cubicBezTo>
                  <a:close/>
                  <a:moveTo>
                    <a:pt x="12732" y="7260"/>
                  </a:moveTo>
                  <a:cubicBezTo>
                    <a:pt x="11225" y="7260"/>
                    <a:pt x="10000" y="8486"/>
                    <a:pt x="10000" y="9993"/>
                  </a:cubicBezTo>
                  <a:cubicBezTo>
                    <a:pt x="10000" y="11500"/>
                    <a:pt x="11225" y="12727"/>
                    <a:pt x="12732" y="12727"/>
                  </a:cubicBezTo>
                  <a:cubicBezTo>
                    <a:pt x="14239" y="12727"/>
                    <a:pt x="15465" y="11500"/>
                    <a:pt x="15465" y="9993"/>
                  </a:cubicBezTo>
                  <a:cubicBezTo>
                    <a:pt x="15465" y="8486"/>
                    <a:pt x="14239" y="7260"/>
                    <a:pt x="12732" y="7260"/>
                  </a:cubicBezTo>
                  <a:close/>
                  <a:moveTo>
                    <a:pt x="12732" y="7689"/>
                  </a:moveTo>
                  <a:cubicBezTo>
                    <a:pt x="14002" y="7689"/>
                    <a:pt x="15035" y="8723"/>
                    <a:pt x="15035" y="9993"/>
                  </a:cubicBezTo>
                  <a:cubicBezTo>
                    <a:pt x="15035" y="11263"/>
                    <a:pt x="14002" y="12297"/>
                    <a:pt x="12732" y="12297"/>
                  </a:cubicBezTo>
                  <a:cubicBezTo>
                    <a:pt x="11461" y="12297"/>
                    <a:pt x="10428" y="11263"/>
                    <a:pt x="10428" y="9993"/>
                  </a:cubicBezTo>
                  <a:cubicBezTo>
                    <a:pt x="10428" y="8723"/>
                    <a:pt x="11461" y="7689"/>
                    <a:pt x="12732" y="7689"/>
                  </a:cubicBezTo>
                  <a:close/>
                  <a:moveTo>
                    <a:pt x="6461" y="8696"/>
                  </a:moveTo>
                  <a:cubicBezTo>
                    <a:pt x="5833" y="8696"/>
                    <a:pt x="5321" y="9208"/>
                    <a:pt x="5321" y="9836"/>
                  </a:cubicBezTo>
                  <a:cubicBezTo>
                    <a:pt x="5321" y="10464"/>
                    <a:pt x="5833" y="10974"/>
                    <a:pt x="6461" y="10974"/>
                  </a:cubicBezTo>
                  <a:cubicBezTo>
                    <a:pt x="7090" y="10974"/>
                    <a:pt x="7600" y="10464"/>
                    <a:pt x="7600" y="9836"/>
                  </a:cubicBezTo>
                  <a:cubicBezTo>
                    <a:pt x="7600" y="9208"/>
                    <a:pt x="7090" y="8696"/>
                    <a:pt x="6461" y="8696"/>
                  </a:cubicBezTo>
                  <a:close/>
                  <a:moveTo>
                    <a:pt x="6461" y="9125"/>
                  </a:moveTo>
                  <a:cubicBezTo>
                    <a:pt x="6853" y="9125"/>
                    <a:pt x="7172" y="9444"/>
                    <a:pt x="7172" y="9836"/>
                  </a:cubicBezTo>
                  <a:cubicBezTo>
                    <a:pt x="7172" y="10228"/>
                    <a:pt x="6853" y="10546"/>
                    <a:pt x="6461" y="10546"/>
                  </a:cubicBezTo>
                  <a:cubicBezTo>
                    <a:pt x="6070" y="10546"/>
                    <a:pt x="5751" y="10228"/>
                    <a:pt x="5751" y="9836"/>
                  </a:cubicBezTo>
                  <a:cubicBezTo>
                    <a:pt x="5751" y="9444"/>
                    <a:pt x="6070" y="9125"/>
                    <a:pt x="6461" y="9125"/>
                  </a:cubicBezTo>
                  <a:close/>
                  <a:moveTo>
                    <a:pt x="18266" y="11700"/>
                  </a:moveTo>
                  <a:cubicBezTo>
                    <a:pt x="17638" y="11700"/>
                    <a:pt x="17126" y="12212"/>
                    <a:pt x="17126" y="12840"/>
                  </a:cubicBezTo>
                  <a:cubicBezTo>
                    <a:pt x="17126" y="13468"/>
                    <a:pt x="17638" y="13980"/>
                    <a:pt x="18266" y="13980"/>
                  </a:cubicBezTo>
                  <a:cubicBezTo>
                    <a:pt x="18894" y="13980"/>
                    <a:pt x="19406" y="13468"/>
                    <a:pt x="19406" y="12840"/>
                  </a:cubicBezTo>
                  <a:cubicBezTo>
                    <a:pt x="19406" y="12212"/>
                    <a:pt x="18895" y="11700"/>
                    <a:pt x="18266" y="11700"/>
                  </a:cubicBezTo>
                  <a:close/>
                  <a:moveTo>
                    <a:pt x="18266" y="12129"/>
                  </a:moveTo>
                  <a:cubicBezTo>
                    <a:pt x="18658" y="12129"/>
                    <a:pt x="18977" y="12448"/>
                    <a:pt x="18977" y="12840"/>
                  </a:cubicBezTo>
                  <a:cubicBezTo>
                    <a:pt x="18977" y="13232"/>
                    <a:pt x="18658" y="13550"/>
                    <a:pt x="18266" y="13550"/>
                  </a:cubicBezTo>
                  <a:cubicBezTo>
                    <a:pt x="17875" y="13550"/>
                    <a:pt x="17556" y="13232"/>
                    <a:pt x="17556" y="12840"/>
                  </a:cubicBezTo>
                  <a:cubicBezTo>
                    <a:pt x="17556" y="12448"/>
                    <a:pt x="17875" y="12129"/>
                    <a:pt x="18266" y="12129"/>
                  </a:cubicBezTo>
                  <a:close/>
                  <a:moveTo>
                    <a:pt x="4745" y="14445"/>
                  </a:moveTo>
                  <a:cubicBezTo>
                    <a:pt x="4236" y="14445"/>
                    <a:pt x="3821" y="14858"/>
                    <a:pt x="3821" y="15367"/>
                  </a:cubicBezTo>
                  <a:cubicBezTo>
                    <a:pt x="3821" y="15876"/>
                    <a:pt x="4236" y="16290"/>
                    <a:pt x="4745" y="16290"/>
                  </a:cubicBezTo>
                  <a:cubicBezTo>
                    <a:pt x="5253" y="16290"/>
                    <a:pt x="5666" y="15876"/>
                    <a:pt x="5666" y="15367"/>
                  </a:cubicBezTo>
                  <a:cubicBezTo>
                    <a:pt x="5666" y="14858"/>
                    <a:pt x="5253" y="14445"/>
                    <a:pt x="4745" y="14445"/>
                  </a:cubicBezTo>
                  <a:close/>
                  <a:moveTo>
                    <a:pt x="4745" y="14875"/>
                  </a:moveTo>
                  <a:cubicBezTo>
                    <a:pt x="5016" y="14875"/>
                    <a:pt x="5237" y="15095"/>
                    <a:pt x="5237" y="15367"/>
                  </a:cubicBezTo>
                  <a:cubicBezTo>
                    <a:pt x="5237" y="15639"/>
                    <a:pt x="5016" y="15861"/>
                    <a:pt x="4745" y="15861"/>
                  </a:cubicBezTo>
                  <a:cubicBezTo>
                    <a:pt x="4473" y="15861"/>
                    <a:pt x="4251" y="15639"/>
                    <a:pt x="4251" y="15367"/>
                  </a:cubicBezTo>
                  <a:cubicBezTo>
                    <a:pt x="4251" y="15095"/>
                    <a:pt x="4473" y="14875"/>
                    <a:pt x="4745" y="14875"/>
                  </a:cubicBezTo>
                  <a:close/>
                  <a:moveTo>
                    <a:pt x="10540" y="15090"/>
                  </a:moveTo>
                  <a:cubicBezTo>
                    <a:pt x="10031" y="15090"/>
                    <a:pt x="9616" y="15503"/>
                    <a:pt x="9616" y="16011"/>
                  </a:cubicBezTo>
                  <a:cubicBezTo>
                    <a:pt x="9616" y="16520"/>
                    <a:pt x="10031" y="16933"/>
                    <a:pt x="10540" y="16933"/>
                  </a:cubicBezTo>
                  <a:cubicBezTo>
                    <a:pt x="11048" y="16933"/>
                    <a:pt x="11461" y="16520"/>
                    <a:pt x="11461" y="16011"/>
                  </a:cubicBezTo>
                  <a:cubicBezTo>
                    <a:pt x="11461" y="15503"/>
                    <a:pt x="11048" y="15090"/>
                    <a:pt x="10540" y="15090"/>
                  </a:cubicBezTo>
                  <a:close/>
                  <a:moveTo>
                    <a:pt x="10540" y="15517"/>
                  </a:moveTo>
                  <a:cubicBezTo>
                    <a:pt x="10811" y="15517"/>
                    <a:pt x="11032" y="15739"/>
                    <a:pt x="11032" y="16011"/>
                  </a:cubicBezTo>
                  <a:cubicBezTo>
                    <a:pt x="11032" y="16283"/>
                    <a:pt x="10811" y="16505"/>
                    <a:pt x="10540" y="16505"/>
                  </a:cubicBezTo>
                  <a:cubicBezTo>
                    <a:pt x="10268" y="16505"/>
                    <a:pt x="10046" y="16283"/>
                    <a:pt x="10046" y="16011"/>
                  </a:cubicBezTo>
                  <a:cubicBezTo>
                    <a:pt x="10046" y="15739"/>
                    <a:pt x="10268" y="15517"/>
                    <a:pt x="10540" y="15517"/>
                  </a:cubicBezTo>
                  <a:close/>
                  <a:moveTo>
                    <a:pt x="7963" y="15947"/>
                  </a:moveTo>
                  <a:cubicBezTo>
                    <a:pt x="7455" y="15947"/>
                    <a:pt x="7042" y="16362"/>
                    <a:pt x="7042" y="16871"/>
                  </a:cubicBezTo>
                  <a:cubicBezTo>
                    <a:pt x="7042" y="17379"/>
                    <a:pt x="7455" y="17793"/>
                    <a:pt x="7963" y="17793"/>
                  </a:cubicBezTo>
                  <a:cubicBezTo>
                    <a:pt x="8472" y="17793"/>
                    <a:pt x="8885" y="17379"/>
                    <a:pt x="8885" y="16871"/>
                  </a:cubicBezTo>
                  <a:cubicBezTo>
                    <a:pt x="8885" y="16362"/>
                    <a:pt x="8472" y="15947"/>
                    <a:pt x="7963" y="15947"/>
                  </a:cubicBezTo>
                  <a:close/>
                  <a:moveTo>
                    <a:pt x="7963" y="16377"/>
                  </a:moveTo>
                  <a:cubicBezTo>
                    <a:pt x="8235" y="16377"/>
                    <a:pt x="8457" y="16599"/>
                    <a:pt x="8457" y="16871"/>
                  </a:cubicBezTo>
                  <a:cubicBezTo>
                    <a:pt x="8457" y="17143"/>
                    <a:pt x="8235" y="17363"/>
                    <a:pt x="7963" y="17363"/>
                  </a:cubicBezTo>
                  <a:cubicBezTo>
                    <a:pt x="7691" y="17363"/>
                    <a:pt x="7470" y="17143"/>
                    <a:pt x="7470" y="16871"/>
                  </a:cubicBezTo>
                  <a:cubicBezTo>
                    <a:pt x="7470" y="16599"/>
                    <a:pt x="7691" y="16377"/>
                    <a:pt x="7963" y="16377"/>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3" name="Antibiothérapie empirique"/>
          <p:cNvSpPr txBox="1"/>
          <p:nvPr/>
        </p:nvSpPr>
        <p:spPr>
          <a:xfrm>
            <a:off x="6431285" y="1204127"/>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empirique</a:t>
            </a:r>
          </a:p>
        </p:txBody>
      </p:sp>
      <p:sp>
        <p:nvSpPr>
          <p:cNvPr id="24" name="Antibiothérapie documentée"/>
          <p:cNvSpPr txBox="1"/>
          <p:nvPr/>
        </p:nvSpPr>
        <p:spPr>
          <a:xfrm>
            <a:off x="8296565" y="1204127"/>
            <a:ext cx="1470093"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documentée</a:t>
            </a:r>
          </a:p>
        </p:txBody>
      </p:sp>
      <p:sp>
        <p:nvSpPr>
          <p:cNvPr id="25" name="Communication des résultats du laboratoire"/>
          <p:cNvSpPr txBox="1"/>
          <p:nvPr/>
        </p:nvSpPr>
        <p:spPr>
          <a:xfrm>
            <a:off x="8129986" y="5692762"/>
            <a:ext cx="1807278"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Communication des résultats du laboratoire</a:t>
            </a:r>
          </a:p>
        </p:txBody>
      </p:sp>
      <p:sp>
        <p:nvSpPr>
          <p:cNvPr id="26" name="Inclusion"/>
          <p:cNvSpPr txBox="1"/>
          <p:nvPr/>
        </p:nvSpPr>
        <p:spPr>
          <a:xfrm>
            <a:off x="4549807" y="5314793"/>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Inclusion</a:t>
            </a:r>
          </a:p>
        </p:txBody>
      </p:sp>
      <p:sp>
        <p:nvSpPr>
          <p:cNvPr id="52" name="Ellipse 51"/>
          <p:cNvSpPr/>
          <p:nvPr/>
        </p:nvSpPr>
        <p:spPr>
          <a:xfrm>
            <a:off x="361273" y="4190933"/>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3" name="Cercle"/>
          <p:cNvSpPr/>
          <p:nvPr/>
        </p:nvSpPr>
        <p:spPr>
          <a:xfrm>
            <a:off x="10345695" y="2899567"/>
            <a:ext cx="1082070" cy="1137828"/>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4" name="Dormir"/>
          <p:cNvSpPr/>
          <p:nvPr/>
        </p:nvSpPr>
        <p:spPr>
          <a:xfrm flipH="1">
            <a:off x="10565867" y="3326742"/>
            <a:ext cx="641725" cy="412547"/>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5" name="ZoneTexte 54"/>
          <p:cNvSpPr txBox="1"/>
          <p:nvPr/>
        </p:nvSpPr>
        <p:spPr>
          <a:xfrm>
            <a:off x="10517878" y="2556443"/>
            <a:ext cx="737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B394D"/>
                </a:solidFill>
                <a:effectLst/>
                <a:uLnTx/>
                <a:uFillTx/>
                <a:latin typeface="Calibri" panose="020F0502020204030204"/>
                <a:ea typeface="+mn-ea"/>
                <a:cs typeface="+mn-cs"/>
              </a:rPr>
              <a:t>Sortie</a:t>
            </a:r>
            <a:endParaRPr kumimoji="0" lang="fr-FR"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6" name="Ellipse 55"/>
          <p:cNvSpPr/>
          <p:nvPr/>
        </p:nvSpPr>
        <p:spPr>
          <a:xfrm>
            <a:off x="10870325" y="4235352"/>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nvGrpSpPr>
          <p:cNvPr id="49" name="Groupe"/>
          <p:cNvGrpSpPr/>
          <p:nvPr/>
        </p:nvGrpSpPr>
        <p:grpSpPr>
          <a:xfrm>
            <a:off x="4941709" y="5990419"/>
            <a:ext cx="716761" cy="711705"/>
            <a:chOff x="0" y="0"/>
            <a:chExt cx="410725" cy="411748"/>
          </a:xfrm>
        </p:grpSpPr>
        <p:sp>
          <p:nvSpPr>
            <p:cNvPr id="50"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7" name="Groupe"/>
          <p:cNvGrpSpPr/>
          <p:nvPr/>
        </p:nvGrpSpPr>
        <p:grpSpPr>
          <a:xfrm>
            <a:off x="6792056" y="6013070"/>
            <a:ext cx="716761" cy="711705"/>
            <a:chOff x="0" y="0"/>
            <a:chExt cx="410725" cy="411748"/>
          </a:xfrm>
        </p:grpSpPr>
        <p:sp>
          <p:nvSpPr>
            <p:cNvPr id="58"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0" name="Groupe"/>
          <p:cNvGrpSpPr/>
          <p:nvPr/>
        </p:nvGrpSpPr>
        <p:grpSpPr>
          <a:xfrm>
            <a:off x="8671941" y="6036137"/>
            <a:ext cx="716761" cy="711705"/>
            <a:chOff x="0" y="0"/>
            <a:chExt cx="410725" cy="411748"/>
          </a:xfrm>
        </p:grpSpPr>
        <p:sp>
          <p:nvSpPr>
            <p:cNvPr id="61"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3" name="Groupe"/>
          <p:cNvGrpSpPr/>
          <p:nvPr/>
        </p:nvGrpSpPr>
        <p:grpSpPr>
          <a:xfrm>
            <a:off x="10527059" y="6049320"/>
            <a:ext cx="716761" cy="711705"/>
            <a:chOff x="0" y="0"/>
            <a:chExt cx="410725" cy="411748"/>
          </a:xfrm>
        </p:grpSpPr>
        <p:sp>
          <p:nvSpPr>
            <p:cNvPr id="64"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7" name="Groupe 66"/>
          <p:cNvGrpSpPr/>
          <p:nvPr/>
        </p:nvGrpSpPr>
        <p:grpSpPr>
          <a:xfrm>
            <a:off x="7615252" y="1892450"/>
            <a:ext cx="885204" cy="890669"/>
            <a:chOff x="4496340" y="2298429"/>
            <a:chExt cx="885204" cy="890669"/>
          </a:xfrm>
        </p:grpSpPr>
        <p:sp>
          <p:nvSpPr>
            <p:cNvPr id="68" name="EPP (OMS)"/>
            <p:cNvSpPr/>
            <p:nvPr/>
          </p:nvSpPr>
          <p:spPr>
            <a:xfrm>
              <a:off x="4496340" y="2298429"/>
              <a:ext cx="885204" cy="890669"/>
            </a:xfrm>
            <a:prstGeom prst="ellipse">
              <a:avLst/>
            </a:prstGeom>
            <a:solidFill>
              <a:srgbClr val="F8E6DA"/>
            </a:solidFill>
            <a:ln w="25400">
              <a:solidFill>
                <a:schemeClr val="accent3">
                  <a:lumMod val="50000"/>
                </a:schemeClr>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smtClean="0">
                  <a:ln>
                    <a:noFill/>
                  </a:ln>
                  <a:solidFill>
                    <a:srgbClr val="002448"/>
                  </a:solidFill>
                  <a:effectLst/>
                  <a:uLnTx/>
                  <a:uFillTx/>
                  <a:latin typeface="Calibri"/>
                  <a:ea typeface="Calibri"/>
                  <a:cs typeface="Calibri"/>
                  <a:sym typeface="Calibri"/>
                </a:rPr>
                <a:t>EPP</a:t>
              </a:r>
              <a:endParaRPr kumimoji="0" sz="16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pic>
          <p:nvPicPr>
            <p:cNvPr id="69" name="Picture 8"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718" y="2900366"/>
              <a:ext cx="170448" cy="150383"/>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TSARA"/>
          <p:cNvSpPr/>
          <p:nvPr/>
        </p:nvSpPr>
        <p:spPr>
          <a:xfrm>
            <a:off x="3884951" y="4330885"/>
            <a:ext cx="885205" cy="890668"/>
          </a:xfrm>
          <a:prstGeom prst="ellipse">
            <a:avLst/>
          </a:prstGeom>
          <a:solidFill>
            <a:srgbClr val="EAF0F6"/>
          </a:solidFill>
          <a:ln w="25400">
            <a:solidFill>
              <a:schemeClr val="tx1"/>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002448"/>
                </a:solidFill>
                <a:effectLst/>
                <a:uLnTx/>
                <a:uFillTx/>
                <a:latin typeface="Calibri"/>
                <a:ea typeface="Calibri"/>
                <a:cs typeface="Calibri"/>
                <a:sym typeface="Calibri"/>
              </a:rPr>
              <a:t>TSARA</a:t>
            </a:r>
          </a:p>
        </p:txBody>
      </p:sp>
      <p:grpSp>
        <p:nvGrpSpPr>
          <p:cNvPr id="71" name="Groupe 70"/>
          <p:cNvGrpSpPr/>
          <p:nvPr/>
        </p:nvGrpSpPr>
        <p:grpSpPr>
          <a:xfrm>
            <a:off x="3833466" y="3075845"/>
            <a:ext cx="941263" cy="900888"/>
            <a:chOff x="6392848" y="2339744"/>
            <a:chExt cx="1312568" cy="1320670"/>
          </a:xfrm>
        </p:grpSpPr>
        <p:sp>
          <p:nvSpPr>
            <p:cNvPr id="72" name="ACORN"/>
            <p:cNvSpPr/>
            <p:nvPr/>
          </p:nvSpPr>
          <p:spPr>
            <a:xfrm>
              <a:off x="6392848" y="2339744"/>
              <a:ext cx="1312568" cy="1320670"/>
            </a:xfrm>
            <a:prstGeom prst="ellipse">
              <a:avLst/>
            </a:prstGeom>
            <a:solidFill>
              <a:srgbClr val="F7F0DE"/>
            </a:solidFill>
            <a:ln w="25400">
              <a:solidFill>
                <a:srgbClr val="ECD5A1"/>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ACORN</a:t>
              </a:r>
            </a:p>
          </p:txBody>
        </p:sp>
        <p:pic>
          <p:nvPicPr>
            <p:cNvPr id="73" name="Image 72"/>
            <p:cNvPicPr>
              <a:picLocks noChangeAspect="1"/>
            </p:cNvPicPr>
            <p:nvPr/>
          </p:nvPicPr>
          <p:blipFill>
            <a:blip r:embed="rId4"/>
            <a:stretch>
              <a:fillRect/>
            </a:stretch>
          </p:blipFill>
          <p:spPr>
            <a:xfrm>
              <a:off x="6975017" y="3214659"/>
              <a:ext cx="173554" cy="171039"/>
            </a:xfrm>
            <a:prstGeom prst="rect">
              <a:avLst/>
            </a:prstGeom>
          </p:spPr>
        </p:pic>
      </p:grpSp>
    </p:spTree>
    <p:extLst>
      <p:ext uri="{BB962C8B-B14F-4D97-AF65-F5344CB8AC3E}">
        <p14:creationId xmlns:p14="http://schemas.microsoft.com/office/powerpoint/2010/main" val="28620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5" grpId="0" animBg="1"/>
      <p:bldP spid="19" grpId="0" animBg="1"/>
      <p:bldP spid="23" grpId="0"/>
      <p:bldP spid="24" grpId="0"/>
      <p:bldP spid="25" grpId="0"/>
      <p:bldP spid="26" grpId="0"/>
      <p:bldP spid="53" grpId="0" animBg="1"/>
      <p:bldP spid="54" grpId="0" animBg="1"/>
      <p:bldP spid="55" grpId="0"/>
      <p:bldP spid="5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Cercle"/>
          <p:cNvSpPr/>
          <p:nvPr/>
        </p:nvSpPr>
        <p:spPr>
          <a:xfrm>
            <a:off x="5278632" y="5385304"/>
            <a:ext cx="1271807" cy="1274975"/>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2" name="Cercle"/>
          <p:cNvSpPr/>
          <p:nvPr/>
        </p:nvSpPr>
        <p:spPr>
          <a:xfrm>
            <a:off x="7928780" y="1932286"/>
            <a:ext cx="2001384" cy="2002890"/>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3" name="Cercle"/>
          <p:cNvSpPr/>
          <p:nvPr/>
        </p:nvSpPr>
        <p:spPr>
          <a:xfrm>
            <a:off x="1898907" y="1930547"/>
            <a:ext cx="2001384" cy="2006369"/>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4" name="Systèmes de surveillance clinico-biologique de la résistance aux antibiotiques"/>
          <p:cNvSpPr txBox="1">
            <a:spLocks noGrp="1"/>
          </p:cNvSpPr>
          <p:nvPr>
            <p:ph type="title"/>
          </p:nvPr>
        </p:nvSpPr>
        <p:spPr/>
        <p:txBody>
          <a:bodyPr/>
          <a:lstStyle>
            <a:lvl1pPr>
              <a:defRPr sz="2400"/>
            </a:lvl1pPr>
          </a:lstStyle>
          <a:p>
            <a:r>
              <a:rPr lang="fr-FR" smtClean="0"/>
              <a:t>Systèmes de surveillance clinico-biologique de la résistance aux antibiotiques</a:t>
            </a:r>
            <a:endParaRPr lang="fr-FR"/>
          </a:p>
        </p:txBody>
      </p:sp>
      <p:sp>
        <p:nvSpPr>
          <p:cNvPr id="4" name="Espace réservé du contenu 3"/>
          <p:cNvSpPr>
            <a:spLocks noGrp="1"/>
          </p:cNvSpPr>
          <p:nvPr>
            <p:ph idx="1"/>
          </p:nvPr>
        </p:nvSpPr>
        <p:spPr/>
        <p:txBody>
          <a:bodyPr/>
          <a:lstStyle/>
          <a:p>
            <a:endParaRPr lang="fr-FR" dirty="0"/>
          </a:p>
        </p:txBody>
      </p:sp>
      <p:sp>
        <p:nvSpPr>
          <p:cNvPr id="765" name="Numéro de diapositive"/>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66" name="Microscope"/>
          <p:cNvSpPr/>
          <p:nvPr/>
        </p:nvSpPr>
        <p:spPr>
          <a:xfrm>
            <a:off x="2631903" y="2437183"/>
            <a:ext cx="693279" cy="99309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69" name="Groupe"/>
          <p:cNvGrpSpPr/>
          <p:nvPr/>
        </p:nvGrpSpPr>
        <p:grpSpPr>
          <a:xfrm>
            <a:off x="8443824" y="2550628"/>
            <a:ext cx="971296" cy="766206"/>
            <a:chOff x="0" y="0"/>
            <a:chExt cx="971295" cy="766204"/>
          </a:xfrm>
        </p:grpSpPr>
        <p:sp>
          <p:nvSpPr>
            <p:cNvPr id="767" name="Dormir"/>
            <p:cNvSpPr/>
            <p:nvPr/>
          </p:nvSpPr>
          <p:spPr>
            <a:xfrm flipH="1">
              <a:off x="-1" y="170906"/>
              <a:ext cx="971297" cy="59529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8" name="Thermomètre"/>
            <p:cNvSpPr/>
            <p:nvPr/>
          </p:nvSpPr>
          <p:spPr>
            <a:xfrm>
              <a:off x="597714" y="0"/>
              <a:ext cx="96804" cy="2743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70" name="Graphique à barres"/>
          <p:cNvSpPr/>
          <p:nvPr/>
        </p:nvSpPr>
        <p:spPr>
          <a:xfrm>
            <a:off x="5543149" y="3399851"/>
            <a:ext cx="742773" cy="740805"/>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6" y="20628"/>
                  <a:pt x="970" y="20539"/>
                  <a:pt x="970" y="20432"/>
                </a:cubicBezTo>
                <a:lnTo>
                  <a:pt x="970" y="194"/>
                </a:lnTo>
                <a:cubicBezTo>
                  <a:pt x="970" y="87"/>
                  <a:pt x="883" y="0"/>
                  <a:pt x="776" y="0"/>
                </a:cubicBezTo>
                <a:lnTo>
                  <a:pt x="194" y="0"/>
                </a:lnTo>
                <a:close/>
                <a:moveTo>
                  <a:pt x="16860" y="3004"/>
                </a:moveTo>
                <a:lnTo>
                  <a:pt x="16860" y="19065"/>
                </a:lnTo>
                <a:lnTo>
                  <a:pt x="19553" y="19065"/>
                </a:lnTo>
                <a:lnTo>
                  <a:pt x="19553" y="3004"/>
                </a:lnTo>
                <a:lnTo>
                  <a:pt x="16860" y="3004"/>
                </a:lnTo>
                <a:close/>
                <a:moveTo>
                  <a:pt x="7272" y="6922"/>
                </a:moveTo>
                <a:lnTo>
                  <a:pt x="7272" y="19065"/>
                </a:lnTo>
                <a:lnTo>
                  <a:pt x="9965" y="19065"/>
                </a:lnTo>
                <a:lnTo>
                  <a:pt x="9965" y="6922"/>
                </a:lnTo>
                <a:lnTo>
                  <a:pt x="7272" y="6922"/>
                </a:lnTo>
                <a:close/>
                <a:moveTo>
                  <a:pt x="12066" y="10127"/>
                </a:moveTo>
                <a:lnTo>
                  <a:pt x="12066" y="19065"/>
                </a:lnTo>
                <a:lnTo>
                  <a:pt x="14759" y="19065"/>
                </a:lnTo>
                <a:lnTo>
                  <a:pt x="14759" y="10127"/>
                </a:lnTo>
                <a:lnTo>
                  <a:pt x="12066" y="10127"/>
                </a:lnTo>
                <a:close/>
                <a:moveTo>
                  <a:pt x="2478" y="15151"/>
                </a:moveTo>
                <a:lnTo>
                  <a:pt x="2478" y="19065"/>
                </a:lnTo>
                <a:lnTo>
                  <a:pt x="5171" y="19065"/>
                </a:lnTo>
                <a:lnTo>
                  <a:pt x="5171" y="15151"/>
                </a:lnTo>
                <a:lnTo>
                  <a:pt x="2478" y="15151"/>
                </a:lnTo>
                <a:close/>
              </a:path>
            </a:pathLst>
          </a:custGeom>
          <a:solidFill>
            <a:srgbClr val="002448"/>
          </a:solidFill>
          <a:ln w="25400">
            <a:solidFill>
              <a:srgbClr val="002448"/>
            </a:solidFill>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1" name="Scrutin"/>
          <p:cNvSpPr/>
          <p:nvPr/>
        </p:nvSpPr>
        <p:spPr>
          <a:xfrm>
            <a:off x="5661812" y="5686177"/>
            <a:ext cx="505447" cy="6732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2" name="Ligne"/>
          <p:cNvSpPr/>
          <p:nvPr/>
        </p:nvSpPr>
        <p:spPr>
          <a:xfrm>
            <a:off x="8929471" y="1243647"/>
            <a:ext cx="1" cy="623710"/>
          </a:xfrm>
          <a:prstGeom prst="line">
            <a:avLst/>
          </a:prstGeom>
          <a:ln w="25400">
            <a:solidFill>
              <a:schemeClr val="accent3"/>
            </a:solidFill>
            <a:miter lim="400000"/>
            <a:tailEnd type="stealth"/>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3" name="Ligne"/>
          <p:cNvSpPr/>
          <p:nvPr/>
        </p:nvSpPr>
        <p:spPr>
          <a:xfrm>
            <a:off x="3972505" y="2933731"/>
            <a:ext cx="3963004" cy="1"/>
          </a:xfrm>
          <a:prstGeom prst="line">
            <a:avLst/>
          </a:prstGeom>
          <a:ln w="25400">
            <a:solidFill>
              <a:schemeClr val="accent2">
                <a:satOff val="-6318"/>
                <a:lumOff val="-13176"/>
              </a:schemeClr>
            </a:solidFill>
            <a:custDash>
              <a:ds d="600000" sp="600000"/>
            </a:custDash>
            <a:miter lim="400000"/>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4" name="Ligne"/>
          <p:cNvSpPr/>
          <p:nvPr/>
        </p:nvSpPr>
        <p:spPr>
          <a:xfrm>
            <a:off x="5914535" y="4594075"/>
            <a:ext cx="1" cy="623710"/>
          </a:xfrm>
          <a:prstGeom prst="line">
            <a:avLst/>
          </a:prstGeom>
          <a:ln w="25400">
            <a:solidFill>
              <a:schemeClr val="accent3"/>
            </a:solidFill>
            <a:miter lim="400000"/>
            <a:tailEnd type="stealth"/>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5" name="Enquête de prévalence ponctuelle  (EPP) de l’usage des antibiotiques"/>
          <p:cNvSpPr txBox="1"/>
          <p:nvPr/>
        </p:nvSpPr>
        <p:spPr>
          <a:xfrm>
            <a:off x="7813249" y="4265931"/>
            <a:ext cx="2232445" cy="120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sz="1800" b="1" i="0" u="none" strike="noStrike" kern="1200" cap="none" spc="0" normalizeH="0" baseline="0" noProof="0" dirty="0" err="1">
                <a:ln>
                  <a:noFill/>
                </a:ln>
                <a:solidFill>
                  <a:srgbClr val="0B394D"/>
                </a:solidFill>
                <a:effectLst/>
                <a:uLnTx/>
                <a:uFillTx/>
                <a:latin typeface="Calibri" panose="020F0502020204030204"/>
                <a:ea typeface="+mn-ea"/>
                <a:cs typeface="+mn-cs"/>
              </a:rPr>
              <a:t>Enquête</a:t>
            </a:r>
            <a:r>
              <a:rPr kumimoji="0" sz="1800" b="1"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800" b="1" i="0" u="none" strike="noStrike" kern="1200" cap="none" spc="0" normalizeH="0" baseline="0" noProof="0" dirty="0" err="1">
                <a:ln>
                  <a:noFill/>
                </a:ln>
                <a:solidFill>
                  <a:srgbClr val="0B394D"/>
                </a:solidFill>
                <a:effectLst/>
                <a:uLnTx/>
                <a:uFillTx/>
                <a:latin typeface="Calibri" panose="020F0502020204030204"/>
                <a:ea typeface="+mn-ea"/>
                <a:cs typeface="+mn-cs"/>
              </a:rPr>
              <a:t>prévalence</a:t>
            </a:r>
            <a:r>
              <a:rPr kumimoji="0" sz="1800" b="1"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800" b="1" i="0" u="none" strike="noStrike" kern="1200" cap="none" spc="0" normalizeH="0" baseline="0" noProof="0" dirty="0" err="1">
                <a:ln>
                  <a:noFill/>
                </a:ln>
                <a:solidFill>
                  <a:srgbClr val="0B394D"/>
                </a:solidFill>
                <a:effectLst/>
                <a:uLnTx/>
                <a:uFillTx/>
                <a:latin typeface="Calibri" panose="020F0502020204030204"/>
                <a:ea typeface="+mn-ea"/>
                <a:cs typeface="+mn-cs"/>
              </a:rPr>
              <a:t>ponctuelle</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(EPP) de </a:t>
            </a: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l’usage</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antibiotiques</a:t>
            </a:r>
            <a:endParaRPr kumimoji="0"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776" name="Centré sur le patient"/>
          <p:cNvSpPr txBox="1"/>
          <p:nvPr/>
        </p:nvSpPr>
        <p:spPr>
          <a:xfrm>
            <a:off x="7929461" y="1906839"/>
            <a:ext cx="2000022"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Centré</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sur le patient</a:t>
            </a:r>
          </a:p>
        </p:txBody>
      </p:sp>
    </p:spTree>
    <p:extLst>
      <p:ext uri="{BB962C8B-B14F-4D97-AF65-F5344CB8AC3E}">
        <p14:creationId xmlns:p14="http://schemas.microsoft.com/office/powerpoint/2010/main" val="380160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p:cNvCxnSpPr/>
          <p:nvPr/>
        </p:nvCxnSpPr>
        <p:spPr>
          <a:xfrm flipH="1">
            <a:off x="8092230" y="1320800"/>
            <a:ext cx="2141" cy="5381326"/>
          </a:xfrm>
          <a:prstGeom prst="straightConnector1">
            <a:avLst/>
          </a:prstGeom>
          <a:ln w="28575">
            <a:solidFill>
              <a:schemeClr val="accent2"/>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normAutofit/>
          </a:bodyPr>
          <a:lstStyle/>
          <a:p>
            <a:r>
              <a:rPr lang="fr-FR" dirty="0" smtClean="0"/>
              <a:t>Surveillance </a:t>
            </a:r>
            <a:r>
              <a:rPr lang="fr-FR" dirty="0" err="1" smtClean="0"/>
              <a:t>clinico</a:t>
            </a:r>
            <a:r>
              <a:rPr lang="fr-FR" dirty="0" smtClean="0"/>
              <a:t>-biologique de la résistance aux antibiotiques</a:t>
            </a:r>
            <a:endParaRPr lang="fr-FR" dirty="0"/>
          </a:p>
        </p:txBody>
      </p:sp>
      <p:sp>
        <p:nvSpPr>
          <p:cNvPr id="5" name="Ligne"/>
          <p:cNvSpPr/>
          <p:nvPr/>
        </p:nvSpPr>
        <p:spPr>
          <a:xfrm>
            <a:off x="5301379" y="4764307"/>
            <a:ext cx="3354879" cy="2"/>
          </a:xfrm>
          <a:prstGeom prst="line">
            <a:avLst/>
          </a:prstGeom>
          <a:noFill/>
          <a:ln w="25400" cap="flat">
            <a:solidFill>
              <a:schemeClr val="accent2">
                <a:lumOff val="17058"/>
              </a:schemeClr>
            </a:solidFill>
            <a:custDash>
              <a:ds d="200000" sp="200000"/>
            </a:custDash>
            <a:miter lim="400000"/>
            <a:headEnd type="triangle" w="med" len="sm"/>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6" name="Ligne"/>
          <p:cNvSpPr/>
          <p:nvPr/>
        </p:nvSpPr>
        <p:spPr>
          <a:xfrm>
            <a:off x="361273" y="4190933"/>
            <a:ext cx="11590716" cy="8772"/>
          </a:xfrm>
          <a:prstGeom prst="line">
            <a:avLst/>
          </a:prstGeom>
          <a:noFill/>
          <a:ln w="25400" cap="flat">
            <a:solidFill>
              <a:schemeClr val="accent2">
                <a:lumOff val="17058"/>
              </a:schemeClr>
            </a:solidFill>
            <a:prstDash val="solid"/>
            <a:round/>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7" name="Ovale"/>
          <p:cNvSpPr/>
          <p:nvPr/>
        </p:nvSpPr>
        <p:spPr>
          <a:xfrm>
            <a:off x="4923868" y="4382458"/>
            <a:ext cx="721968" cy="75916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8" name="Éprouvette"/>
          <p:cNvSpPr/>
          <p:nvPr/>
        </p:nvSpPr>
        <p:spPr>
          <a:xfrm>
            <a:off x="5225336" y="4513814"/>
            <a:ext cx="119036" cy="500989"/>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992" y="0"/>
                  <a:pt x="0" y="247"/>
                  <a:pt x="0" y="551"/>
                </a:cubicBezTo>
                <a:cubicBezTo>
                  <a:pt x="0" y="855"/>
                  <a:pt x="992" y="1102"/>
                  <a:pt x="2212" y="1102"/>
                </a:cubicBezTo>
                <a:lnTo>
                  <a:pt x="3254" y="1102"/>
                </a:lnTo>
                <a:lnTo>
                  <a:pt x="3254" y="19720"/>
                </a:lnTo>
                <a:cubicBezTo>
                  <a:pt x="3254" y="20758"/>
                  <a:pt x="6630" y="21600"/>
                  <a:pt x="10797" y="21600"/>
                </a:cubicBezTo>
                <a:cubicBezTo>
                  <a:pt x="14963" y="21600"/>
                  <a:pt x="18339" y="20758"/>
                  <a:pt x="18339" y="19720"/>
                </a:cubicBezTo>
                <a:lnTo>
                  <a:pt x="18339" y="19347"/>
                </a:lnTo>
                <a:lnTo>
                  <a:pt x="8632" y="19347"/>
                </a:lnTo>
                <a:lnTo>
                  <a:pt x="8632" y="18968"/>
                </a:lnTo>
                <a:lnTo>
                  <a:pt x="18339" y="18968"/>
                </a:lnTo>
                <a:lnTo>
                  <a:pt x="18339" y="18055"/>
                </a:lnTo>
                <a:lnTo>
                  <a:pt x="13116" y="18055"/>
                </a:lnTo>
                <a:lnTo>
                  <a:pt x="13116" y="17678"/>
                </a:lnTo>
                <a:lnTo>
                  <a:pt x="18339" y="17678"/>
                </a:lnTo>
                <a:lnTo>
                  <a:pt x="18339" y="16765"/>
                </a:lnTo>
                <a:lnTo>
                  <a:pt x="13116" y="16765"/>
                </a:lnTo>
                <a:lnTo>
                  <a:pt x="13116" y="16386"/>
                </a:lnTo>
                <a:lnTo>
                  <a:pt x="18339" y="16386"/>
                </a:lnTo>
                <a:lnTo>
                  <a:pt x="18339" y="15473"/>
                </a:lnTo>
                <a:lnTo>
                  <a:pt x="13116" y="15473"/>
                </a:lnTo>
                <a:lnTo>
                  <a:pt x="13116" y="15096"/>
                </a:lnTo>
                <a:lnTo>
                  <a:pt x="18339" y="15096"/>
                </a:lnTo>
                <a:lnTo>
                  <a:pt x="18339" y="14183"/>
                </a:lnTo>
                <a:lnTo>
                  <a:pt x="8632" y="14183"/>
                </a:lnTo>
                <a:lnTo>
                  <a:pt x="8632" y="13804"/>
                </a:lnTo>
                <a:lnTo>
                  <a:pt x="18339" y="13804"/>
                </a:lnTo>
                <a:lnTo>
                  <a:pt x="18339" y="12891"/>
                </a:lnTo>
                <a:lnTo>
                  <a:pt x="13116" y="12891"/>
                </a:lnTo>
                <a:lnTo>
                  <a:pt x="13116" y="12514"/>
                </a:lnTo>
                <a:lnTo>
                  <a:pt x="18339" y="12514"/>
                </a:lnTo>
                <a:lnTo>
                  <a:pt x="18339" y="11601"/>
                </a:lnTo>
                <a:lnTo>
                  <a:pt x="13116" y="11601"/>
                </a:lnTo>
                <a:lnTo>
                  <a:pt x="13116" y="11222"/>
                </a:lnTo>
                <a:lnTo>
                  <a:pt x="18339" y="11222"/>
                </a:lnTo>
                <a:lnTo>
                  <a:pt x="18339" y="10309"/>
                </a:lnTo>
                <a:lnTo>
                  <a:pt x="13116" y="10309"/>
                </a:lnTo>
                <a:lnTo>
                  <a:pt x="13116" y="9932"/>
                </a:lnTo>
                <a:lnTo>
                  <a:pt x="18339" y="9932"/>
                </a:lnTo>
                <a:lnTo>
                  <a:pt x="18339" y="9019"/>
                </a:lnTo>
                <a:lnTo>
                  <a:pt x="8632" y="9019"/>
                </a:lnTo>
                <a:lnTo>
                  <a:pt x="8632" y="8640"/>
                </a:lnTo>
                <a:lnTo>
                  <a:pt x="18339" y="8640"/>
                </a:lnTo>
                <a:lnTo>
                  <a:pt x="18339" y="7727"/>
                </a:lnTo>
                <a:lnTo>
                  <a:pt x="13116" y="7727"/>
                </a:lnTo>
                <a:lnTo>
                  <a:pt x="13116" y="7350"/>
                </a:lnTo>
                <a:lnTo>
                  <a:pt x="18339" y="7350"/>
                </a:lnTo>
                <a:lnTo>
                  <a:pt x="18339" y="6437"/>
                </a:lnTo>
                <a:lnTo>
                  <a:pt x="13116" y="6437"/>
                </a:lnTo>
                <a:lnTo>
                  <a:pt x="13116" y="6058"/>
                </a:lnTo>
                <a:lnTo>
                  <a:pt x="18339" y="6058"/>
                </a:lnTo>
                <a:lnTo>
                  <a:pt x="18339" y="5145"/>
                </a:lnTo>
                <a:lnTo>
                  <a:pt x="13116" y="5145"/>
                </a:lnTo>
                <a:lnTo>
                  <a:pt x="13116" y="4768"/>
                </a:lnTo>
                <a:lnTo>
                  <a:pt x="18339" y="4768"/>
                </a:lnTo>
                <a:lnTo>
                  <a:pt x="18339" y="3855"/>
                </a:lnTo>
                <a:lnTo>
                  <a:pt x="8632" y="3855"/>
                </a:lnTo>
                <a:lnTo>
                  <a:pt x="8632" y="3477"/>
                </a:lnTo>
                <a:lnTo>
                  <a:pt x="18339" y="3477"/>
                </a:lnTo>
                <a:lnTo>
                  <a:pt x="18339" y="1102"/>
                </a:lnTo>
                <a:lnTo>
                  <a:pt x="19388" y="1102"/>
                </a:lnTo>
                <a:cubicBezTo>
                  <a:pt x="20608" y="1102"/>
                  <a:pt x="21600" y="855"/>
                  <a:pt x="21600" y="551"/>
                </a:cubicBezTo>
                <a:cubicBezTo>
                  <a:pt x="21600" y="247"/>
                  <a:pt x="20608" y="0"/>
                  <a:pt x="19388" y="0"/>
                </a:cubicBezTo>
                <a:lnTo>
                  <a:pt x="2212" y="0"/>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9" name="Ovale"/>
          <p:cNvSpPr/>
          <p:nvPr/>
        </p:nvSpPr>
        <p:spPr>
          <a:xfrm>
            <a:off x="6805350" y="1950699"/>
            <a:ext cx="721968" cy="759170"/>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0" name="Comprimé"/>
          <p:cNvSpPr/>
          <p:nvPr/>
        </p:nvSpPr>
        <p:spPr>
          <a:xfrm rot="7726325">
            <a:off x="6988893" y="2268499"/>
            <a:ext cx="354899" cy="151453"/>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1" name="Groupe"/>
          <p:cNvGrpSpPr/>
          <p:nvPr/>
        </p:nvGrpSpPr>
        <p:grpSpPr>
          <a:xfrm>
            <a:off x="1009234" y="2904883"/>
            <a:ext cx="1082069" cy="1137826"/>
            <a:chOff x="0" y="0"/>
            <a:chExt cx="751736" cy="753608"/>
          </a:xfrm>
        </p:grpSpPr>
        <p:sp>
          <p:nvSpPr>
            <p:cNvPr id="4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2" name="Groupe"/>
          <p:cNvGrpSpPr/>
          <p:nvPr/>
        </p:nvGrpSpPr>
        <p:grpSpPr>
          <a:xfrm>
            <a:off x="2871956" y="2904883"/>
            <a:ext cx="1082070" cy="1137826"/>
            <a:chOff x="0" y="0"/>
            <a:chExt cx="751736" cy="753608"/>
          </a:xfrm>
        </p:grpSpPr>
        <p:sp>
          <p:nvSpPr>
            <p:cNvPr id="43"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44" name="Groupe"/>
            <p:cNvGrpSpPr/>
            <p:nvPr/>
          </p:nvGrpSpPr>
          <p:grpSpPr>
            <a:xfrm>
              <a:off x="152958" y="200962"/>
              <a:ext cx="445820" cy="351685"/>
              <a:chOff x="0" y="0"/>
              <a:chExt cx="445818" cy="351683"/>
            </a:xfrm>
          </p:grpSpPr>
          <p:sp>
            <p:nvSpPr>
              <p:cNvPr id="45"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6"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sp>
        <p:nvSpPr>
          <p:cNvPr id="13" name="Cercle"/>
          <p:cNvSpPr/>
          <p:nvPr/>
        </p:nvSpPr>
        <p:spPr>
          <a:xfrm>
            <a:off x="4743819" y="2921927"/>
            <a:ext cx="1082069"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4" name="Groupe"/>
          <p:cNvGrpSpPr/>
          <p:nvPr/>
        </p:nvGrpSpPr>
        <p:grpSpPr>
          <a:xfrm>
            <a:off x="4963992" y="3225348"/>
            <a:ext cx="641723" cy="530985"/>
            <a:chOff x="0" y="0"/>
            <a:chExt cx="445818" cy="351683"/>
          </a:xfrm>
        </p:grpSpPr>
        <p:sp>
          <p:nvSpPr>
            <p:cNvPr id="41"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2"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5" name="Cercle"/>
          <p:cNvSpPr/>
          <p:nvPr/>
        </p:nvSpPr>
        <p:spPr>
          <a:xfrm>
            <a:off x="6611111" y="2921927"/>
            <a:ext cx="1082070"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6" name="Groupe"/>
          <p:cNvGrpSpPr/>
          <p:nvPr/>
        </p:nvGrpSpPr>
        <p:grpSpPr>
          <a:xfrm>
            <a:off x="6831284" y="3225348"/>
            <a:ext cx="641724" cy="530985"/>
            <a:chOff x="0" y="0"/>
            <a:chExt cx="445818" cy="351683"/>
          </a:xfrm>
        </p:grpSpPr>
        <p:sp>
          <p:nvSpPr>
            <p:cNvPr id="39"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0"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7" name="Groupe"/>
          <p:cNvGrpSpPr/>
          <p:nvPr/>
        </p:nvGrpSpPr>
        <p:grpSpPr>
          <a:xfrm>
            <a:off x="8478403" y="2904883"/>
            <a:ext cx="1082069" cy="1137826"/>
            <a:chOff x="0" y="0"/>
            <a:chExt cx="751736" cy="753608"/>
          </a:xfrm>
        </p:grpSpPr>
        <p:sp>
          <p:nvSpPr>
            <p:cNvPr id="3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8" name="Groupe"/>
          <p:cNvGrpSpPr/>
          <p:nvPr/>
        </p:nvGrpSpPr>
        <p:grpSpPr>
          <a:xfrm>
            <a:off x="8672641" y="1950699"/>
            <a:ext cx="721969" cy="759170"/>
            <a:chOff x="0" y="0"/>
            <a:chExt cx="501566" cy="502815"/>
          </a:xfrm>
        </p:grpSpPr>
        <p:sp>
          <p:nvSpPr>
            <p:cNvPr id="35" name="Ovale"/>
            <p:cNvSpPr/>
            <p:nvPr/>
          </p:nvSpPr>
          <p:spPr>
            <a:xfrm>
              <a:off x="0" y="0"/>
              <a:ext cx="501567" cy="502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6" name="Comprimé"/>
            <p:cNvSpPr/>
            <p:nvPr/>
          </p:nvSpPr>
          <p:spPr>
            <a:xfrm rot="7726325">
              <a:off x="133260" y="198800"/>
              <a:ext cx="235059" cy="105217"/>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9" name="Ligne de connexion"/>
          <p:cNvSpPr/>
          <p:nvPr/>
        </p:nvSpPr>
        <p:spPr>
          <a:xfrm>
            <a:off x="7374283" y="1516761"/>
            <a:ext cx="1451435" cy="491549"/>
          </a:xfrm>
          <a:custGeom>
            <a:avLst/>
            <a:gdLst/>
            <a:ahLst/>
            <a:cxnLst>
              <a:cxn ang="0">
                <a:pos x="wd2" y="hd2"/>
              </a:cxn>
              <a:cxn ang="5400000">
                <a:pos x="wd2" y="hd2"/>
              </a:cxn>
              <a:cxn ang="10800000">
                <a:pos x="wd2" y="hd2"/>
              </a:cxn>
              <a:cxn ang="16200000">
                <a:pos x="wd2" y="hd2"/>
              </a:cxn>
            </a:cxnLst>
            <a:rect l="0" t="0" r="r" b="b"/>
            <a:pathLst>
              <a:path w="21600" h="16200" extrusionOk="0">
                <a:moveTo>
                  <a:pt x="0" y="16198"/>
                </a:moveTo>
                <a:cubicBezTo>
                  <a:pt x="7200" y="-5400"/>
                  <a:pt x="14400" y="-5399"/>
                  <a:pt x="21600" y="16200"/>
                </a:cubicBezTo>
              </a:path>
            </a:pathLst>
          </a:custGeom>
          <a:noFill/>
          <a:ln w="25400" cap="flat">
            <a:solidFill>
              <a:schemeClr val="accent3">
                <a:satOff val="-2338"/>
                <a:lumOff val="25490"/>
              </a:schemeClr>
            </a:solidFill>
            <a:custDash>
              <a:ds d="200000" sp="200000"/>
            </a:custDash>
            <a:miter lim="400000"/>
            <a:tailEnd type="arrow"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20" name="Groupe"/>
          <p:cNvGrpSpPr/>
          <p:nvPr/>
        </p:nvGrpSpPr>
        <p:grpSpPr>
          <a:xfrm>
            <a:off x="8779205" y="5229200"/>
            <a:ext cx="476438" cy="500989"/>
            <a:chOff x="0" y="0"/>
            <a:chExt cx="330991" cy="331815"/>
          </a:xfrm>
        </p:grpSpPr>
        <p:sp>
          <p:nvSpPr>
            <p:cNvPr id="33" name="Cercle"/>
            <p:cNvSpPr/>
            <p:nvPr/>
          </p:nvSpPr>
          <p:spPr>
            <a:xfrm>
              <a:off x="0" y="0"/>
              <a:ext cx="330992" cy="331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4" name="Téléphone"/>
            <p:cNvSpPr/>
            <p:nvPr/>
          </p:nvSpPr>
          <p:spPr>
            <a:xfrm>
              <a:off x="56016" y="56422"/>
              <a:ext cx="218960" cy="218972"/>
            </a:xfrm>
            <a:custGeom>
              <a:avLst/>
              <a:gdLst/>
              <a:ahLst/>
              <a:cxnLst>
                <a:cxn ang="0">
                  <a:pos x="wd2" y="hd2"/>
                </a:cxn>
                <a:cxn ang="5400000">
                  <a:pos x="wd2" y="hd2"/>
                </a:cxn>
                <a:cxn ang="10800000">
                  <a:pos x="wd2" y="hd2"/>
                </a:cxn>
                <a:cxn ang="16200000">
                  <a:pos x="wd2" y="hd2"/>
                </a:cxn>
              </a:cxnLst>
              <a:rect l="0" t="0" r="r" b="b"/>
              <a:pathLst>
                <a:path w="21279" h="21372" extrusionOk="0">
                  <a:moveTo>
                    <a:pt x="4456" y="0"/>
                  </a:moveTo>
                  <a:cubicBezTo>
                    <a:pt x="4319" y="3"/>
                    <a:pt x="4182" y="47"/>
                    <a:pt x="4065" y="134"/>
                  </a:cubicBezTo>
                  <a:lnTo>
                    <a:pt x="2615" y="1212"/>
                  </a:lnTo>
                  <a:lnTo>
                    <a:pt x="6378" y="6378"/>
                  </a:lnTo>
                  <a:lnTo>
                    <a:pt x="7829" y="5299"/>
                  </a:lnTo>
                  <a:cubicBezTo>
                    <a:pt x="8140" y="5067"/>
                    <a:pt x="8206" y="4624"/>
                    <a:pt x="7975" y="4311"/>
                  </a:cubicBezTo>
                  <a:lnTo>
                    <a:pt x="5072" y="311"/>
                  </a:lnTo>
                  <a:cubicBezTo>
                    <a:pt x="4920" y="104"/>
                    <a:pt x="4686" y="-4"/>
                    <a:pt x="4456" y="0"/>
                  </a:cubicBezTo>
                  <a:close/>
                  <a:moveTo>
                    <a:pt x="2209" y="1514"/>
                  </a:moveTo>
                  <a:cubicBezTo>
                    <a:pt x="2209" y="1514"/>
                    <a:pt x="-223" y="3454"/>
                    <a:pt x="16" y="7120"/>
                  </a:cubicBezTo>
                  <a:cubicBezTo>
                    <a:pt x="16" y="7120"/>
                    <a:pt x="1473" y="11065"/>
                    <a:pt x="5867" y="15478"/>
                  </a:cubicBezTo>
                  <a:cubicBezTo>
                    <a:pt x="10261" y="19891"/>
                    <a:pt x="14189" y="21356"/>
                    <a:pt x="14189" y="21356"/>
                  </a:cubicBezTo>
                  <a:cubicBezTo>
                    <a:pt x="17838" y="21596"/>
                    <a:pt x="19772" y="19154"/>
                    <a:pt x="19772" y="19154"/>
                  </a:cubicBezTo>
                  <a:lnTo>
                    <a:pt x="14628" y="15374"/>
                  </a:lnTo>
                  <a:cubicBezTo>
                    <a:pt x="13735" y="16397"/>
                    <a:pt x="12393" y="16575"/>
                    <a:pt x="11402" y="15580"/>
                  </a:cubicBezTo>
                  <a:lnTo>
                    <a:pt x="5767" y="9920"/>
                  </a:lnTo>
                  <a:cubicBezTo>
                    <a:pt x="4776" y="8925"/>
                    <a:pt x="4954" y="7577"/>
                    <a:pt x="5972" y="6680"/>
                  </a:cubicBezTo>
                  <a:lnTo>
                    <a:pt x="2209" y="1514"/>
                  </a:lnTo>
                  <a:close/>
                  <a:moveTo>
                    <a:pt x="16463" y="13230"/>
                  </a:moveTo>
                  <a:cubicBezTo>
                    <a:pt x="16285" y="13257"/>
                    <a:pt x="16117" y="13351"/>
                    <a:pt x="16002" y="13508"/>
                  </a:cubicBezTo>
                  <a:lnTo>
                    <a:pt x="14929" y="14965"/>
                  </a:lnTo>
                  <a:lnTo>
                    <a:pt x="20071" y="18746"/>
                  </a:lnTo>
                  <a:lnTo>
                    <a:pt x="21146" y="17289"/>
                  </a:lnTo>
                  <a:cubicBezTo>
                    <a:pt x="21377" y="16976"/>
                    <a:pt x="21297" y="16523"/>
                    <a:pt x="20968" y="16278"/>
                  </a:cubicBezTo>
                  <a:lnTo>
                    <a:pt x="16985" y="13361"/>
                  </a:lnTo>
                  <a:cubicBezTo>
                    <a:pt x="16829" y="13245"/>
                    <a:pt x="16641" y="13204"/>
                    <a:pt x="16463" y="13230"/>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1" name="Groupe"/>
          <p:cNvGrpSpPr/>
          <p:nvPr/>
        </p:nvGrpSpPr>
        <p:grpSpPr>
          <a:xfrm>
            <a:off x="6782043" y="4372871"/>
            <a:ext cx="740204" cy="778344"/>
            <a:chOff x="0" y="0"/>
            <a:chExt cx="514234" cy="515515"/>
          </a:xfrm>
        </p:grpSpPr>
        <p:sp>
          <p:nvSpPr>
            <p:cNvPr id="31"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2"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2" name="Groupe"/>
          <p:cNvGrpSpPr/>
          <p:nvPr/>
        </p:nvGrpSpPr>
        <p:grpSpPr>
          <a:xfrm>
            <a:off x="8647322" y="4375135"/>
            <a:ext cx="740204" cy="778345"/>
            <a:chOff x="0" y="0"/>
            <a:chExt cx="514234" cy="515515"/>
          </a:xfrm>
        </p:grpSpPr>
        <p:grpSp>
          <p:nvGrpSpPr>
            <p:cNvPr id="27" name="Groupe"/>
            <p:cNvGrpSpPr/>
            <p:nvPr/>
          </p:nvGrpSpPr>
          <p:grpSpPr>
            <a:xfrm>
              <a:off x="0" y="0"/>
              <a:ext cx="514235" cy="515516"/>
              <a:chOff x="0" y="0"/>
              <a:chExt cx="514234" cy="515515"/>
            </a:xfrm>
          </p:grpSpPr>
          <p:sp>
            <p:nvSpPr>
              <p:cNvPr id="29"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0"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8" name="Lune"/>
            <p:cNvSpPr/>
            <p:nvPr/>
          </p:nvSpPr>
          <p:spPr>
            <a:xfrm>
              <a:off x="325877" y="185907"/>
              <a:ext cx="143702" cy="14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785"/>
                  </a:moveTo>
                  <a:cubicBezTo>
                    <a:pt x="16322" y="785"/>
                    <a:pt x="20815" y="5278"/>
                    <a:pt x="20815" y="10800"/>
                  </a:cubicBezTo>
                  <a:cubicBezTo>
                    <a:pt x="20815" y="16322"/>
                    <a:pt x="16322" y="20813"/>
                    <a:pt x="10800" y="20813"/>
                  </a:cubicBezTo>
                  <a:cubicBezTo>
                    <a:pt x="5278" y="20813"/>
                    <a:pt x="787" y="16322"/>
                    <a:pt x="787" y="10800"/>
                  </a:cubicBezTo>
                  <a:cubicBezTo>
                    <a:pt x="787" y="5278"/>
                    <a:pt x="5278" y="785"/>
                    <a:pt x="10800" y="785"/>
                  </a:cubicBezTo>
                  <a:close/>
                  <a:moveTo>
                    <a:pt x="14618" y="3330"/>
                  </a:moveTo>
                  <a:cubicBezTo>
                    <a:pt x="14091" y="3330"/>
                    <a:pt x="13662" y="3758"/>
                    <a:pt x="13662" y="4284"/>
                  </a:cubicBezTo>
                  <a:cubicBezTo>
                    <a:pt x="13662" y="4811"/>
                    <a:pt x="14091" y="5240"/>
                    <a:pt x="14618" y="5240"/>
                  </a:cubicBezTo>
                  <a:cubicBezTo>
                    <a:pt x="15144" y="5240"/>
                    <a:pt x="15572" y="4811"/>
                    <a:pt x="15572" y="4284"/>
                  </a:cubicBezTo>
                  <a:cubicBezTo>
                    <a:pt x="15572" y="3758"/>
                    <a:pt x="15144" y="3330"/>
                    <a:pt x="14618" y="3330"/>
                  </a:cubicBezTo>
                  <a:close/>
                  <a:moveTo>
                    <a:pt x="14618" y="3758"/>
                  </a:moveTo>
                  <a:cubicBezTo>
                    <a:pt x="14907" y="3758"/>
                    <a:pt x="15142" y="3995"/>
                    <a:pt x="15142" y="4284"/>
                  </a:cubicBezTo>
                  <a:cubicBezTo>
                    <a:pt x="15142" y="4574"/>
                    <a:pt x="14907" y="4811"/>
                    <a:pt x="14618" y="4811"/>
                  </a:cubicBezTo>
                  <a:cubicBezTo>
                    <a:pt x="14328" y="4811"/>
                    <a:pt x="14092" y="4574"/>
                    <a:pt x="14092" y="4284"/>
                  </a:cubicBezTo>
                  <a:cubicBezTo>
                    <a:pt x="14092" y="3995"/>
                    <a:pt x="14328" y="3758"/>
                    <a:pt x="14618" y="3758"/>
                  </a:cubicBezTo>
                  <a:close/>
                  <a:moveTo>
                    <a:pt x="9083" y="4403"/>
                  </a:moveTo>
                  <a:cubicBezTo>
                    <a:pt x="8152" y="4403"/>
                    <a:pt x="7395" y="5160"/>
                    <a:pt x="7395" y="6091"/>
                  </a:cubicBezTo>
                  <a:cubicBezTo>
                    <a:pt x="7395" y="7022"/>
                    <a:pt x="8152" y="7779"/>
                    <a:pt x="9083" y="7779"/>
                  </a:cubicBezTo>
                  <a:cubicBezTo>
                    <a:pt x="10014" y="7779"/>
                    <a:pt x="10771" y="7022"/>
                    <a:pt x="10771" y="6091"/>
                  </a:cubicBezTo>
                  <a:cubicBezTo>
                    <a:pt x="10771" y="5160"/>
                    <a:pt x="10014" y="4403"/>
                    <a:pt x="9083" y="4403"/>
                  </a:cubicBezTo>
                  <a:close/>
                  <a:moveTo>
                    <a:pt x="9083" y="4833"/>
                  </a:moveTo>
                  <a:cubicBezTo>
                    <a:pt x="9777" y="4833"/>
                    <a:pt x="10342" y="5397"/>
                    <a:pt x="10342" y="6091"/>
                  </a:cubicBezTo>
                  <a:cubicBezTo>
                    <a:pt x="10342" y="6785"/>
                    <a:pt x="9777" y="7349"/>
                    <a:pt x="9083" y="7349"/>
                  </a:cubicBezTo>
                  <a:cubicBezTo>
                    <a:pt x="8389" y="7349"/>
                    <a:pt x="7825" y="6785"/>
                    <a:pt x="7825" y="6091"/>
                  </a:cubicBezTo>
                  <a:cubicBezTo>
                    <a:pt x="7825" y="5397"/>
                    <a:pt x="8389" y="4833"/>
                    <a:pt x="9083" y="4833"/>
                  </a:cubicBezTo>
                  <a:close/>
                  <a:moveTo>
                    <a:pt x="17669" y="6549"/>
                  </a:moveTo>
                  <a:cubicBezTo>
                    <a:pt x="16738" y="6549"/>
                    <a:pt x="15981" y="7307"/>
                    <a:pt x="15981" y="8237"/>
                  </a:cubicBezTo>
                  <a:cubicBezTo>
                    <a:pt x="15981" y="9168"/>
                    <a:pt x="16738" y="9926"/>
                    <a:pt x="17669" y="9926"/>
                  </a:cubicBezTo>
                  <a:cubicBezTo>
                    <a:pt x="18600" y="9926"/>
                    <a:pt x="19357" y="9168"/>
                    <a:pt x="19357" y="8237"/>
                  </a:cubicBezTo>
                  <a:cubicBezTo>
                    <a:pt x="19357" y="7307"/>
                    <a:pt x="18600" y="6549"/>
                    <a:pt x="17669" y="6549"/>
                  </a:cubicBezTo>
                  <a:close/>
                  <a:moveTo>
                    <a:pt x="17669" y="6979"/>
                  </a:moveTo>
                  <a:cubicBezTo>
                    <a:pt x="18363" y="6979"/>
                    <a:pt x="18927" y="7543"/>
                    <a:pt x="18927" y="8237"/>
                  </a:cubicBezTo>
                  <a:cubicBezTo>
                    <a:pt x="18927" y="8931"/>
                    <a:pt x="18363" y="9496"/>
                    <a:pt x="17669" y="9496"/>
                  </a:cubicBezTo>
                  <a:cubicBezTo>
                    <a:pt x="16975" y="9496"/>
                    <a:pt x="16411" y="8931"/>
                    <a:pt x="16411" y="8237"/>
                  </a:cubicBezTo>
                  <a:cubicBezTo>
                    <a:pt x="16411" y="7543"/>
                    <a:pt x="16975" y="6979"/>
                    <a:pt x="17669" y="6979"/>
                  </a:cubicBezTo>
                  <a:close/>
                  <a:moveTo>
                    <a:pt x="12732" y="7260"/>
                  </a:moveTo>
                  <a:cubicBezTo>
                    <a:pt x="11225" y="7260"/>
                    <a:pt x="10000" y="8486"/>
                    <a:pt x="10000" y="9993"/>
                  </a:cubicBezTo>
                  <a:cubicBezTo>
                    <a:pt x="10000" y="11500"/>
                    <a:pt x="11225" y="12727"/>
                    <a:pt x="12732" y="12727"/>
                  </a:cubicBezTo>
                  <a:cubicBezTo>
                    <a:pt x="14239" y="12727"/>
                    <a:pt x="15465" y="11500"/>
                    <a:pt x="15465" y="9993"/>
                  </a:cubicBezTo>
                  <a:cubicBezTo>
                    <a:pt x="15465" y="8486"/>
                    <a:pt x="14239" y="7260"/>
                    <a:pt x="12732" y="7260"/>
                  </a:cubicBezTo>
                  <a:close/>
                  <a:moveTo>
                    <a:pt x="12732" y="7689"/>
                  </a:moveTo>
                  <a:cubicBezTo>
                    <a:pt x="14002" y="7689"/>
                    <a:pt x="15035" y="8723"/>
                    <a:pt x="15035" y="9993"/>
                  </a:cubicBezTo>
                  <a:cubicBezTo>
                    <a:pt x="15035" y="11263"/>
                    <a:pt x="14002" y="12297"/>
                    <a:pt x="12732" y="12297"/>
                  </a:cubicBezTo>
                  <a:cubicBezTo>
                    <a:pt x="11461" y="12297"/>
                    <a:pt x="10428" y="11263"/>
                    <a:pt x="10428" y="9993"/>
                  </a:cubicBezTo>
                  <a:cubicBezTo>
                    <a:pt x="10428" y="8723"/>
                    <a:pt x="11461" y="7689"/>
                    <a:pt x="12732" y="7689"/>
                  </a:cubicBezTo>
                  <a:close/>
                  <a:moveTo>
                    <a:pt x="6461" y="8696"/>
                  </a:moveTo>
                  <a:cubicBezTo>
                    <a:pt x="5833" y="8696"/>
                    <a:pt x="5321" y="9208"/>
                    <a:pt x="5321" y="9836"/>
                  </a:cubicBezTo>
                  <a:cubicBezTo>
                    <a:pt x="5321" y="10464"/>
                    <a:pt x="5833" y="10974"/>
                    <a:pt x="6461" y="10974"/>
                  </a:cubicBezTo>
                  <a:cubicBezTo>
                    <a:pt x="7090" y="10974"/>
                    <a:pt x="7600" y="10464"/>
                    <a:pt x="7600" y="9836"/>
                  </a:cubicBezTo>
                  <a:cubicBezTo>
                    <a:pt x="7600" y="9208"/>
                    <a:pt x="7090" y="8696"/>
                    <a:pt x="6461" y="8696"/>
                  </a:cubicBezTo>
                  <a:close/>
                  <a:moveTo>
                    <a:pt x="6461" y="9125"/>
                  </a:moveTo>
                  <a:cubicBezTo>
                    <a:pt x="6853" y="9125"/>
                    <a:pt x="7172" y="9444"/>
                    <a:pt x="7172" y="9836"/>
                  </a:cubicBezTo>
                  <a:cubicBezTo>
                    <a:pt x="7172" y="10228"/>
                    <a:pt x="6853" y="10546"/>
                    <a:pt x="6461" y="10546"/>
                  </a:cubicBezTo>
                  <a:cubicBezTo>
                    <a:pt x="6070" y="10546"/>
                    <a:pt x="5751" y="10228"/>
                    <a:pt x="5751" y="9836"/>
                  </a:cubicBezTo>
                  <a:cubicBezTo>
                    <a:pt x="5751" y="9444"/>
                    <a:pt x="6070" y="9125"/>
                    <a:pt x="6461" y="9125"/>
                  </a:cubicBezTo>
                  <a:close/>
                  <a:moveTo>
                    <a:pt x="18266" y="11700"/>
                  </a:moveTo>
                  <a:cubicBezTo>
                    <a:pt x="17638" y="11700"/>
                    <a:pt x="17126" y="12212"/>
                    <a:pt x="17126" y="12840"/>
                  </a:cubicBezTo>
                  <a:cubicBezTo>
                    <a:pt x="17126" y="13468"/>
                    <a:pt x="17638" y="13980"/>
                    <a:pt x="18266" y="13980"/>
                  </a:cubicBezTo>
                  <a:cubicBezTo>
                    <a:pt x="18894" y="13980"/>
                    <a:pt x="19406" y="13468"/>
                    <a:pt x="19406" y="12840"/>
                  </a:cubicBezTo>
                  <a:cubicBezTo>
                    <a:pt x="19406" y="12212"/>
                    <a:pt x="18895" y="11700"/>
                    <a:pt x="18266" y="11700"/>
                  </a:cubicBezTo>
                  <a:close/>
                  <a:moveTo>
                    <a:pt x="18266" y="12129"/>
                  </a:moveTo>
                  <a:cubicBezTo>
                    <a:pt x="18658" y="12129"/>
                    <a:pt x="18977" y="12448"/>
                    <a:pt x="18977" y="12840"/>
                  </a:cubicBezTo>
                  <a:cubicBezTo>
                    <a:pt x="18977" y="13232"/>
                    <a:pt x="18658" y="13550"/>
                    <a:pt x="18266" y="13550"/>
                  </a:cubicBezTo>
                  <a:cubicBezTo>
                    <a:pt x="17875" y="13550"/>
                    <a:pt x="17556" y="13232"/>
                    <a:pt x="17556" y="12840"/>
                  </a:cubicBezTo>
                  <a:cubicBezTo>
                    <a:pt x="17556" y="12448"/>
                    <a:pt x="17875" y="12129"/>
                    <a:pt x="18266" y="12129"/>
                  </a:cubicBezTo>
                  <a:close/>
                  <a:moveTo>
                    <a:pt x="4745" y="14445"/>
                  </a:moveTo>
                  <a:cubicBezTo>
                    <a:pt x="4236" y="14445"/>
                    <a:pt x="3821" y="14858"/>
                    <a:pt x="3821" y="15367"/>
                  </a:cubicBezTo>
                  <a:cubicBezTo>
                    <a:pt x="3821" y="15876"/>
                    <a:pt x="4236" y="16290"/>
                    <a:pt x="4745" y="16290"/>
                  </a:cubicBezTo>
                  <a:cubicBezTo>
                    <a:pt x="5253" y="16290"/>
                    <a:pt x="5666" y="15876"/>
                    <a:pt x="5666" y="15367"/>
                  </a:cubicBezTo>
                  <a:cubicBezTo>
                    <a:pt x="5666" y="14858"/>
                    <a:pt x="5253" y="14445"/>
                    <a:pt x="4745" y="14445"/>
                  </a:cubicBezTo>
                  <a:close/>
                  <a:moveTo>
                    <a:pt x="4745" y="14875"/>
                  </a:moveTo>
                  <a:cubicBezTo>
                    <a:pt x="5016" y="14875"/>
                    <a:pt x="5237" y="15095"/>
                    <a:pt x="5237" y="15367"/>
                  </a:cubicBezTo>
                  <a:cubicBezTo>
                    <a:pt x="5237" y="15639"/>
                    <a:pt x="5016" y="15861"/>
                    <a:pt x="4745" y="15861"/>
                  </a:cubicBezTo>
                  <a:cubicBezTo>
                    <a:pt x="4473" y="15861"/>
                    <a:pt x="4251" y="15639"/>
                    <a:pt x="4251" y="15367"/>
                  </a:cubicBezTo>
                  <a:cubicBezTo>
                    <a:pt x="4251" y="15095"/>
                    <a:pt x="4473" y="14875"/>
                    <a:pt x="4745" y="14875"/>
                  </a:cubicBezTo>
                  <a:close/>
                  <a:moveTo>
                    <a:pt x="10540" y="15090"/>
                  </a:moveTo>
                  <a:cubicBezTo>
                    <a:pt x="10031" y="15090"/>
                    <a:pt x="9616" y="15503"/>
                    <a:pt x="9616" y="16011"/>
                  </a:cubicBezTo>
                  <a:cubicBezTo>
                    <a:pt x="9616" y="16520"/>
                    <a:pt x="10031" y="16933"/>
                    <a:pt x="10540" y="16933"/>
                  </a:cubicBezTo>
                  <a:cubicBezTo>
                    <a:pt x="11048" y="16933"/>
                    <a:pt x="11461" y="16520"/>
                    <a:pt x="11461" y="16011"/>
                  </a:cubicBezTo>
                  <a:cubicBezTo>
                    <a:pt x="11461" y="15503"/>
                    <a:pt x="11048" y="15090"/>
                    <a:pt x="10540" y="15090"/>
                  </a:cubicBezTo>
                  <a:close/>
                  <a:moveTo>
                    <a:pt x="10540" y="15517"/>
                  </a:moveTo>
                  <a:cubicBezTo>
                    <a:pt x="10811" y="15517"/>
                    <a:pt x="11032" y="15739"/>
                    <a:pt x="11032" y="16011"/>
                  </a:cubicBezTo>
                  <a:cubicBezTo>
                    <a:pt x="11032" y="16283"/>
                    <a:pt x="10811" y="16505"/>
                    <a:pt x="10540" y="16505"/>
                  </a:cubicBezTo>
                  <a:cubicBezTo>
                    <a:pt x="10268" y="16505"/>
                    <a:pt x="10046" y="16283"/>
                    <a:pt x="10046" y="16011"/>
                  </a:cubicBezTo>
                  <a:cubicBezTo>
                    <a:pt x="10046" y="15739"/>
                    <a:pt x="10268" y="15517"/>
                    <a:pt x="10540" y="15517"/>
                  </a:cubicBezTo>
                  <a:close/>
                  <a:moveTo>
                    <a:pt x="7963" y="15947"/>
                  </a:moveTo>
                  <a:cubicBezTo>
                    <a:pt x="7455" y="15947"/>
                    <a:pt x="7042" y="16362"/>
                    <a:pt x="7042" y="16871"/>
                  </a:cubicBezTo>
                  <a:cubicBezTo>
                    <a:pt x="7042" y="17379"/>
                    <a:pt x="7455" y="17793"/>
                    <a:pt x="7963" y="17793"/>
                  </a:cubicBezTo>
                  <a:cubicBezTo>
                    <a:pt x="8472" y="17793"/>
                    <a:pt x="8885" y="17379"/>
                    <a:pt x="8885" y="16871"/>
                  </a:cubicBezTo>
                  <a:cubicBezTo>
                    <a:pt x="8885" y="16362"/>
                    <a:pt x="8472" y="15947"/>
                    <a:pt x="7963" y="15947"/>
                  </a:cubicBezTo>
                  <a:close/>
                  <a:moveTo>
                    <a:pt x="7963" y="16377"/>
                  </a:moveTo>
                  <a:cubicBezTo>
                    <a:pt x="8235" y="16377"/>
                    <a:pt x="8457" y="16599"/>
                    <a:pt x="8457" y="16871"/>
                  </a:cubicBezTo>
                  <a:cubicBezTo>
                    <a:pt x="8457" y="17143"/>
                    <a:pt x="8235" y="17363"/>
                    <a:pt x="7963" y="17363"/>
                  </a:cubicBezTo>
                  <a:cubicBezTo>
                    <a:pt x="7691" y="17363"/>
                    <a:pt x="7470" y="17143"/>
                    <a:pt x="7470" y="16871"/>
                  </a:cubicBezTo>
                  <a:cubicBezTo>
                    <a:pt x="7470" y="16599"/>
                    <a:pt x="7691" y="16377"/>
                    <a:pt x="7963" y="16377"/>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3" name="Antibiothérapie empirique"/>
          <p:cNvSpPr txBox="1"/>
          <p:nvPr/>
        </p:nvSpPr>
        <p:spPr>
          <a:xfrm>
            <a:off x="6431285" y="1204127"/>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empirique</a:t>
            </a:r>
          </a:p>
        </p:txBody>
      </p:sp>
      <p:sp>
        <p:nvSpPr>
          <p:cNvPr id="24" name="Antibiothérapie documentée"/>
          <p:cNvSpPr txBox="1"/>
          <p:nvPr/>
        </p:nvSpPr>
        <p:spPr>
          <a:xfrm>
            <a:off x="8296565" y="1204127"/>
            <a:ext cx="1470093"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documentée</a:t>
            </a:r>
          </a:p>
        </p:txBody>
      </p:sp>
      <p:sp>
        <p:nvSpPr>
          <p:cNvPr id="25" name="Communication des résultats du laboratoire"/>
          <p:cNvSpPr txBox="1"/>
          <p:nvPr/>
        </p:nvSpPr>
        <p:spPr>
          <a:xfrm>
            <a:off x="8129986" y="5692762"/>
            <a:ext cx="1807278"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Communication des résultats du laboratoire</a:t>
            </a:r>
          </a:p>
        </p:txBody>
      </p:sp>
      <p:sp>
        <p:nvSpPr>
          <p:cNvPr id="26" name="Inclusion"/>
          <p:cNvSpPr txBox="1"/>
          <p:nvPr/>
        </p:nvSpPr>
        <p:spPr>
          <a:xfrm>
            <a:off x="4549807" y="5314793"/>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Inclusion</a:t>
            </a:r>
          </a:p>
        </p:txBody>
      </p:sp>
      <p:sp>
        <p:nvSpPr>
          <p:cNvPr id="52" name="Ellipse 51"/>
          <p:cNvSpPr/>
          <p:nvPr/>
        </p:nvSpPr>
        <p:spPr>
          <a:xfrm>
            <a:off x="361273" y="4190933"/>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3" name="Cercle"/>
          <p:cNvSpPr/>
          <p:nvPr/>
        </p:nvSpPr>
        <p:spPr>
          <a:xfrm>
            <a:off x="10345695" y="2899567"/>
            <a:ext cx="1082070" cy="1137828"/>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4" name="Dormir"/>
          <p:cNvSpPr/>
          <p:nvPr/>
        </p:nvSpPr>
        <p:spPr>
          <a:xfrm flipH="1">
            <a:off x="10565867" y="3326742"/>
            <a:ext cx="641725" cy="412547"/>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5" name="ZoneTexte 54"/>
          <p:cNvSpPr txBox="1"/>
          <p:nvPr/>
        </p:nvSpPr>
        <p:spPr>
          <a:xfrm>
            <a:off x="10517878" y="2556443"/>
            <a:ext cx="737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B394D"/>
                </a:solidFill>
                <a:effectLst/>
                <a:uLnTx/>
                <a:uFillTx/>
                <a:latin typeface="Calibri" panose="020F0502020204030204"/>
                <a:ea typeface="+mn-ea"/>
                <a:cs typeface="+mn-cs"/>
              </a:rPr>
              <a:t>Sortie</a:t>
            </a:r>
            <a:endParaRPr kumimoji="0" lang="fr-FR"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6" name="Ellipse 55"/>
          <p:cNvSpPr/>
          <p:nvPr/>
        </p:nvSpPr>
        <p:spPr>
          <a:xfrm>
            <a:off x="10870325" y="4235352"/>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nvGrpSpPr>
          <p:cNvPr id="60" name="Groupe"/>
          <p:cNvGrpSpPr/>
          <p:nvPr/>
        </p:nvGrpSpPr>
        <p:grpSpPr>
          <a:xfrm>
            <a:off x="7732779" y="6059595"/>
            <a:ext cx="716761" cy="711705"/>
            <a:chOff x="0" y="0"/>
            <a:chExt cx="410725" cy="411748"/>
          </a:xfrm>
        </p:grpSpPr>
        <p:sp>
          <p:nvSpPr>
            <p:cNvPr id="61"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7" name="Groupe 66"/>
          <p:cNvGrpSpPr/>
          <p:nvPr/>
        </p:nvGrpSpPr>
        <p:grpSpPr>
          <a:xfrm>
            <a:off x="7665797" y="2220368"/>
            <a:ext cx="885204" cy="890669"/>
            <a:chOff x="4496340" y="2298429"/>
            <a:chExt cx="885204" cy="890669"/>
          </a:xfrm>
        </p:grpSpPr>
        <p:sp>
          <p:nvSpPr>
            <p:cNvPr id="68" name="EPP (OMS)"/>
            <p:cNvSpPr/>
            <p:nvPr/>
          </p:nvSpPr>
          <p:spPr>
            <a:xfrm>
              <a:off x="4496340" y="2298429"/>
              <a:ext cx="885204" cy="890669"/>
            </a:xfrm>
            <a:prstGeom prst="ellipse">
              <a:avLst/>
            </a:prstGeom>
            <a:solidFill>
              <a:srgbClr val="F8E6DA"/>
            </a:solidFill>
            <a:ln w="25400">
              <a:solidFill>
                <a:schemeClr val="accent3">
                  <a:lumMod val="50000"/>
                </a:schemeClr>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smtClean="0">
                  <a:ln>
                    <a:noFill/>
                  </a:ln>
                  <a:solidFill>
                    <a:srgbClr val="002448"/>
                  </a:solidFill>
                  <a:effectLst/>
                  <a:uLnTx/>
                  <a:uFillTx/>
                  <a:latin typeface="Calibri"/>
                  <a:ea typeface="Calibri"/>
                  <a:cs typeface="Calibri"/>
                  <a:sym typeface="Calibri"/>
                </a:rPr>
                <a:t>EPP</a:t>
              </a:r>
              <a:endParaRPr kumimoji="0" sz="16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pic>
          <p:nvPicPr>
            <p:cNvPr id="69" name="Picture 8"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718" y="2900366"/>
              <a:ext cx="170448" cy="150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55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5" grpId="0" animBg="1"/>
      <p:bldP spid="19" grpId="0" animBg="1"/>
      <p:bldP spid="23" grpId="0"/>
      <p:bldP spid="24" grpId="0"/>
      <p:bldP spid="25" grpId="0"/>
      <p:bldP spid="26" grpId="0"/>
      <p:bldP spid="53" grpId="0" animBg="1"/>
      <p:bldP spid="54" grpId="0" animBg="1"/>
      <p:bldP spid="55" grpId="0"/>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te de Mercator"/>
          <p:cNvSpPr/>
          <p:nvPr/>
        </p:nvSpPr>
        <p:spPr>
          <a:xfrm>
            <a:off x="-86627" y="37709"/>
            <a:ext cx="11777181" cy="6820291"/>
          </a:xfrm>
          <a:custGeom>
            <a:avLst/>
            <a:gdLst/>
            <a:ahLst/>
            <a:cxnLst>
              <a:cxn ang="0">
                <a:pos x="wd2" y="hd2"/>
              </a:cxn>
              <a:cxn ang="5400000">
                <a:pos x="wd2" y="hd2"/>
              </a:cxn>
              <a:cxn ang="10800000">
                <a:pos x="wd2" y="hd2"/>
              </a:cxn>
              <a:cxn ang="16200000">
                <a:pos x="wd2" y="hd2"/>
              </a:cxn>
            </a:cxnLst>
            <a:rect l="0" t="0" r="r" b="b"/>
            <a:pathLst>
              <a:path w="21600" h="21600" extrusionOk="0">
                <a:moveTo>
                  <a:pt x="8457" y="0"/>
                </a:moveTo>
                <a:lnTo>
                  <a:pt x="8249" y="69"/>
                </a:lnTo>
                <a:lnTo>
                  <a:pt x="8175" y="309"/>
                </a:lnTo>
                <a:lnTo>
                  <a:pt x="7968" y="281"/>
                </a:lnTo>
                <a:lnTo>
                  <a:pt x="7776" y="646"/>
                </a:lnTo>
                <a:lnTo>
                  <a:pt x="7766" y="887"/>
                </a:lnTo>
                <a:lnTo>
                  <a:pt x="7904" y="1183"/>
                </a:lnTo>
                <a:lnTo>
                  <a:pt x="7782" y="1011"/>
                </a:lnTo>
                <a:lnTo>
                  <a:pt x="7703" y="962"/>
                </a:lnTo>
                <a:lnTo>
                  <a:pt x="7563" y="756"/>
                </a:lnTo>
                <a:lnTo>
                  <a:pt x="7410" y="1059"/>
                </a:lnTo>
                <a:lnTo>
                  <a:pt x="7345" y="887"/>
                </a:lnTo>
                <a:lnTo>
                  <a:pt x="7164" y="893"/>
                </a:lnTo>
                <a:lnTo>
                  <a:pt x="6984" y="984"/>
                </a:lnTo>
                <a:lnTo>
                  <a:pt x="6845" y="1121"/>
                </a:lnTo>
                <a:lnTo>
                  <a:pt x="6871" y="1355"/>
                </a:lnTo>
                <a:lnTo>
                  <a:pt x="6787" y="1409"/>
                </a:lnTo>
                <a:lnTo>
                  <a:pt x="6586" y="1740"/>
                </a:lnTo>
                <a:lnTo>
                  <a:pt x="6532" y="1918"/>
                </a:lnTo>
                <a:lnTo>
                  <a:pt x="6692" y="2068"/>
                </a:lnTo>
                <a:lnTo>
                  <a:pt x="6670" y="2221"/>
                </a:lnTo>
                <a:lnTo>
                  <a:pt x="6458" y="2412"/>
                </a:lnTo>
                <a:lnTo>
                  <a:pt x="6233" y="2599"/>
                </a:lnTo>
                <a:lnTo>
                  <a:pt x="6223" y="2742"/>
                </a:lnTo>
                <a:lnTo>
                  <a:pt x="6356" y="2893"/>
                </a:lnTo>
                <a:lnTo>
                  <a:pt x="6605" y="2983"/>
                </a:lnTo>
                <a:lnTo>
                  <a:pt x="6489" y="2996"/>
                </a:lnTo>
                <a:lnTo>
                  <a:pt x="6335" y="3107"/>
                </a:lnTo>
                <a:lnTo>
                  <a:pt x="6436" y="3314"/>
                </a:lnTo>
                <a:lnTo>
                  <a:pt x="6506" y="3417"/>
                </a:lnTo>
                <a:lnTo>
                  <a:pt x="6649" y="3389"/>
                </a:lnTo>
                <a:lnTo>
                  <a:pt x="6803" y="3374"/>
                </a:lnTo>
                <a:lnTo>
                  <a:pt x="6925" y="3402"/>
                </a:lnTo>
                <a:lnTo>
                  <a:pt x="7084" y="3580"/>
                </a:lnTo>
                <a:lnTo>
                  <a:pt x="7084" y="3705"/>
                </a:lnTo>
                <a:lnTo>
                  <a:pt x="7159" y="3814"/>
                </a:lnTo>
                <a:lnTo>
                  <a:pt x="7229" y="4110"/>
                </a:lnTo>
                <a:lnTo>
                  <a:pt x="7277" y="4289"/>
                </a:lnTo>
                <a:lnTo>
                  <a:pt x="7309" y="4385"/>
                </a:lnTo>
                <a:lnTo>
                  <a:pt x="7244" y="4611"/>
                </a:lnTo>
                <a:lnTo>
                  <a:pt x="7292" y="4673"/>
                </a:lnTo>
                <a:lnTo>
                  <a:pt x="7350" y="4639"/>
                </a:lnTo>
                <a:lnTo>
                  <a:pt x="7403" y="4722"/>
                </a:lnTo>
                <a:lnTo>
                  <a:pt x="7505" y="4866"/>
                </a:lnTo>
                <a:lnTo>
                  <a:pt x="7383" y="4804"/>
                </a:lnTo>
                <a:lnTo>
                  <a:pt x="7330" y="4810"/>
                </a:lnTo>
                <a:lnTo>
                  <a:pt x="7309" y="4929"/>
                </a:lnTo>
                <a:lnTo>
                  <a:pt x="7314" y="5079"/>
                </a:lnTo>
                <a:lnTo>
                  <a:pt x="7383" y="5148"/>
                </a:lnTo>
                <a:lnTo>
                  <a:pt x="7437" y="5120"/>
                </a:lnTo>
                <a:lnTo>
                  <a:pt x="7468" y="5085"/>
                </a:lnTo>
                <a:lnTo>
                  <a:pt x="7536" y="5010"/>
                </a:lnTo>
                <a:lnTo>
                  <a:pt x="7521" y="5176"/>
                </a:lnTo>
                <a:lnTo>
                  <a:pt x="7500" y="5264"/>
                </a:lnTo>
                <a:lnTo>
                  <a:pt x="7410" y="5341"/>
                </a:lnTo>
                <a:lnTo>
                  <a:pt x="7357" y="5573"/>
                </a:lnTo>
                <a:lnTo>
                  <a:pt x="7393" y="5642"/>
                </a:lnTo>
                <a:lnTo>
                  <a:pt x="7372" y="5779"/>
                </a:lnTo>
                <a:lnTo>
                  <a:pt x="7452" y="5951"/>
                </a:lnTo>
                <a:lnTo>
                  <a:pt x="7463" y="6110"/>
                </a:lnTo>
                <a:lnTo>
                  <a:pt x="7490" y="6219"/>
                </a:lnTo>
                <a:lnTo>
                  <a:pt x="7590" y="6425"/>
                </a:lnTo>
                <a:lnTo>
                  <a:pt x="7633" y="6584"/>
                </a:lnTo>
                <a:lnTo>
                  <a:pt x="7686" y="6666"/>
                </a:lnTo>
                <a:lnTo>
                  <a:pt x="7802" y="6672"/>
                </a:lnTo>
                <a:lnTo>
                  <a:pt x="7889" y="6797"/>
                </a:lnTo>
                <a:lnTo>
                  <a:pt x="7973" y="6784"/>
                </a:lnTo>
                <a:lnTo>
                  <a:pt x="8000" y="6638"/>
                </a:lnTo>
                <a:lnTo>
                  <a:pt x="8027" y="6509"/>
                </a:lnTo>
                <a:lnTo>
                  <a:pt x="8005" y="6378"/>
                </a:lnTo>
                <a:lnTo>
                  <a:pt x="8101" y="6247"/>
                </a:lnTo>
                <a:lnTo>
                  <a:pt x="8128" y="6138"/>
                </a:lnTo>
                <a:lnTo>
                  <a:pt x="8133" y="6013"/>
                </a:lnTo>
                <a:lnTo>
                  <a:pt x="8181" y="5904"/>
                </a:lnTo>
                <a:lnTo>
                  <a:pt x="8266" y="5856"/>
                </a:lnTo>
                <a:lnTo>
                  <a:pt x="8341" y="5813"/>
                </a:lnTo>
                <a:lnTo>
                  <a:pt x="8382" y="5807"/>
                </a:lnTo>
                <a:lnTo>
                  <a:pt x="8505" y="5676"/>
                </a:lnTo>
                <a:lnTo>
                  <a:pt x="8590" y="5470"/>
                </a:lnTo>
                <a:lnTo>
                  <a:pt x="8648" y="5388"/>
                </a:lnTo>
                <a:lnTo>
                  <a:pt x="8713" y="5388"/>
                </a:lnTo>
                <a:lnTo>
                  <a:pt x="8883" y="5319"/>
                </a:lnTo>
                <a:lnTo>
                  <a:pt x="9042" y="5154"/>
                </a:lnTo>
                <a:lnTo>
                  <a:pt x="9202" y="4969"/>
                </a:lnTo>
                <a:lnTo>
                  <a:pt x="9117" y="4954"/>
                </a:lnTo>
                <a:lnTo>
                  <a:pt x="8967" y="4941"/>
                </a:lnTo>
                <a:lnTo>
                  <a:pt x="9032" y="4826"/>
                </a:lnTo>
                <a:lnTo>
                  <a:pt x="9016" y="4667"/>
                </a:lnTo>
                <a:lnTo>
                  <a:pt x="9085" y="4804"/>
                </a:lnTo>
                <a:lnTo>
                  <a:pt x="9132" y="4886"/>
                </a:lnTo>
                <a:lnTo>
                  <a:pt x="9233" y="4845"/>
                </a:lnTo>
                <a:lnTo>
                  <a:pt x="9212" y="4660"/>
                </a:lnTo>
                <a:lnTo>
                  <a:pt x="9139" y="4508"/>
                </a:lnTo>
                <a:lnTo>
                  <a:pt x="9059" y="4448"/>
                </a:lnTo>
                <a:lnTo>
                  <a:pt x="9085" y="4385"/>
                </a:lnTo>
                <a:lnTo>
                  <a:pt x="9202" y="4488"/>
                </a:lnTo>
                <a:lnTo>
                  <a:pt x="9202" y="4379"/>
                </a:lnTo>
                <a:lnTo>
                  <a:pt x="9127" y="4198"/>
                </a:lnTo>
                <a:lnTo>
                  <a:pt x="9212" y="4198"/>
                </a:lnTo>
                <a:lnTo>
                  <a:pt x="9292" y="4158"/>
                </a:lnTo>
                <a:lnTo>
                  <a:pt x="9313" y="4061"/>
                </a:lnTo>
                <a:lnTo>
                  <a:pt x="9245" y="3951"/>
                </a:lnTo>
                <a:lnTo>
                  <a:pt x="9371" y="3932"/>
                </a:lnTo>
                <a:lnTo>
                  <a:pt x="9298" y="3683"/>
                </a:lnTo>
                <a:lnTo>
                  <a:pt x="9361" y="3664"/>
                </a:lnTo>
                <a:lnTo>
                  <a:pt x="9345" y="3402"/>
                </a:lnTo>
                <a:lnTo>
                  <a:pt x="9238" y="3230"/>
                </a:lnTo>
                <a:lnTo>
                  <a:pt x="9335" y="3127"/>
                </a:lnTo>
                <a:lnTo>
                  <a:pt x="9425" y="3114"/>
                </a:lnTo>
                <a:lnTo>
                  <a:pt x="9356" y="2886"/>
                </a:lnTo>
                <a:lnTo>
                  <a:pt x="9356" y="2480"/>
                </a:lnTo>
                <a:lnTo>
                  <a:pt x="9398" y="2221"/>
                </a:lnTo>
                <a:lnTo>
                  <a:pt x="9468" y="1911"/>
                </a:lnTo>
                <a:lnTo>
                  <a:pt x="9335" y="1890"/>
                </a:lnTo>
                <a:lnTo>
                  <a:pt x="9521" y="1815"/>
                </a:lnTo>
                <a:lnTo>
                  <a:pt x="9553" y="1712"/>
                </a:lnTo>
                <a:lnTo>
                  <a:pt x="9792" y="1368"/>
                </a:lnTo>
                <a:lnTo>
                  <a:pt x="9760" y="1149"/>
                </a:lnTo>
                <a:lnTo>
                  <a:pt x="9584" y="1046"/>
                </a:lnTo>
                <a:lnTo>
                  <a:pt x="9298" y="1252"/>
                </a:lnTo>
                <a:lnTo>
                  <a:pt x="9154" y="1437"/>
                </a:lnTo>
                <a:lnTo>
                  <a:pt x="9218" y="1140"/>
                </a:lnTo>
                <a:lnTo>
                  <a:pt x="9165" y="949"/>
                </a:lnTo>
                <a:lnTo>
                  <a:pt x="9052" y="1115"/>
                </a:lnTo>
                <a:lnTo>
                  <a:pt x="8878" y="928"/>
                </a:lnTo>
                <a:lnTo>
                  <a:pt x="8670" y="990"/>
                </a:lnTo>
                <a:lnTo>
                  <a:pt x="8643" y="887"/>
                </a:lnTo>
                <a:lnTo>
                  <a:pt x="8957" y="840"/>
                </a:lnTo>
                <a:lnTo>
                  <a:pt x="9180" y="812"/>
                </a:lnTo>
                <a:lnTo>
                  <a:pt x="9287" y="584"/>
                </a:lnTo>
                <a:lnTo>
                  <a:pt x="8919" y="90"/>
                </a:lnTo>
                <a:lnTo>
                  <a:pt x="8457" y="0"/>
                </a:lnTo>
                <a:close/>
                <a:moveTo>
                  <a:pt x="6255" y="275"/>
                </a:moveTo>
                <a:lnTo>
                  <a:pt x="6085" y="378"/>
                </a:lnTo>
                <a:lnTo>
                  <a:pt x="6054" y="316"/>
                </a:lnTo>
                <a:lnTo>
                  <a:pt x="5877" y="337"/>
                </a:lnTo>
                <a:lnTo>
                  <a:pt x="5771" y="406"/>
                </a:lnTo>
                <a:lnTo>
                  <a:pt x="5691" y="509"/>
                </a:lnTo>
                <a:lnTo>
                  <a:pt x="5648" y="825"/>
                </a:lnTo>
                <a:lnTo>
                  <a:pt x="5585" y="659"/>
                </a:lnTo>
                <a:lnTo>
                  <a:pt x="5515" y="634"/>
                </a:lnTo>
                <a:lnTo>
                  <a:pt x="5425" y="846"/>
                </a:lnTo>
                <a:lnTo>
                  <a:pt x="5314" y="934"/>
                </a:lnTo>
                <a:lnTo>
                  <a:pt x="5244" y="956"/>
                </a:lnTo>
                <a:lnTo>
                  <a:pt x="5159" y="1059"/>
                </a:lnTo>
                <a:lnTo>
                  <a:pt x="5169" y="1237"/>
                </a:lnTo>
                <a:lnTo>
                  <a:pt x="5239" y="1381"/>
                </a:lnTo>
                <a:lnTo>
                  <a:pt x="5287" y="1581"/>
                </a:lnTo>
                <a:lnTo>
                  <a:pt x="5394" y="1740"/>
                </a:lnTo>
                <a:lnTo>
                  <a:pt x="5595" y="1712"/>
                </a:lnTo>
                <a:lnTo>
                  <a:pt x="5728" y="1759"/>
                </a:lnTo>
                <a:lnTo>
                  <a:pt x="5638" y="1924"/>
                </a:lnTo>
                <a:lnTo>
                  <a:pt x="5590" y="1877"/>
                </a:lnTo>
                <a:lnTo>
                  <a:pt x="5430" y="1855"/>
                </a:lnTo>
                <a:lnTo>
                  <a:pt x="5457" y="2083"/>
                </a:lnTo>
                <a:lnTo>
                  <a:pt x="5537" y="2240"/>
                </a:lnTo>
                <a:lnTo>
                  <a:pt x="5522" y="2386"/>
                </a:lnTo>
                <a:lnTo>
                  <a:pt x="5415" y="2474"/>
                </a:lnTo>
                <a:lnTo>
                  <a:pt x="5372" y="2626"/>
                </a:lnTo>
                <a:lnTo>
                  <a:pt x="5462" y="2695"/>
                </a:lnTo>
                <a:lnTo>
                  <a:pt x="5542" y="2921"/>
                </a:lnTo>
                <a:lnTo>
                  <a:pt x="5389" y="2770"/>
                </a:lnTo>
                <a:lnTo>
                  <a:pt x="5351" y="2798"/>
                </a:lnTo>
                <a:lnTo>
                  <a:pt x="5382" y="3052"/>
                </a:lnTo>
                <a:lnTo>
                  <a:pt x="5271" y="3127"/>
                </a:lnTo>
                <a:lnTo>
                  <a:pt x="5282" y="3286"/>
                </a:lnTo>
                <a:lnTo>
                  <a:pt x="5394" y="3299"/>
                </a:lnTo>
                <a:lnTo>
                  <a:pt x="5479" y="3339"/>
                </a:lnTo>
                <a:lnTo>
                  <a:pt x="5648" y="3286"/>
                </a:lnTo>
                <a:lnTo>
                  <a:pt x="5803" y="3374"/>
                </a:lnTo>
                <a:lnTo>
                  <a:pt x="5957" y="3183"/>
                </a:lnTo>
                <a:lnTo>
                  <a:pt x="5957" y="3099"/>
                </a:lnTo>
                <a:lnTo>
                  <a:pt x="5856" y="3114"/>
                </a:lnTo>
                <a:lnTo>
                  <a:pt x="5851" y="3039"/>
                </a:lnTo>
                <a:lnTo>
                  <a:pt x="5931" y="2936"/>
                </a:lnTo>
                <a:lnTo>
                  <a:pt x="5957" y="2798"/>
                </a:lnTo>
                <a:lnTo>
                  <a:pt x="6047" y="2695"/>
                </a:lnTo>
                <a:lnTo>
                  <a:pt x="6100" y="2564"/>
                </a:lnTo>
                <a:lnTo>
                  <a:pt x="6054" y="2371"/>
                </a:lnTo>
                <a:lnTo>
                  <a:pt x="6095" y="2302"/>
                </a:lnTo>
                <a:lnTo>
                  <a:pt x="6015" y="2255"/>
                </a:lnTo>
                <a:lnTo>
                  <a:pt x="6192" y="2206"/>
                </a:lnTo>
                <a:lnTo>
                  <a:pt x="6228" y="2124"/>
                </a:lnTo>
                <a:lnTo>
                  <a:pt x="6351" y="2055"/>
                </a:lnTo>
                <a:lnTo>
                  <a:pt x="6446" y="1690"/>
                </a:lnTo>
                <a:lnTo>
                  <a:pt x="6542" y="1561"/>
                </a:lnTo>
                <a:lnTo>
                  <a:pt x="6680" y="1258"/>
                </a:lnTo>
                <a:lnTo>
                  <a:pt x="6552" y="1265"/>
                </a:lnTo>
                <a:lnTo>
                  <a:pt x="6605" y="1149"/>
                </a:lnTo>
                <a:lnTo>
                  <a:pt x="6750" y="1037"/>
                </a:lnTo>
                <a:lnTo>
                  <a:pt x="6893" y="797"/>
                </a:lnTo>
                <a:lnTo>
                  <a:pt x="6893" y="646"/>
                </a:lnTo>
                <a:lnTo>
                  <a:pt x="6787" y="481"/>
                </a:lnTo>
                <a:lnTo>
                  <a:pt x="6659" y="406"/>
                </a:lnTo>
                <a:lnTo>
                  <a:pt x="6506" y="359"/>
                </a:lnTo>
                <a:lnTo>
                  <a:pt x="6378" y="316"/>
                </a:lnTo>
                <a:lnTo>
                  <a:pt x="6255" y="275"/>
                </a:lnTo>
                <a:close/>
                <a:moveTo>
                  <a:pt x="5111" y="1381"/>
                </a:moveTo>
                <a:lnTo>
                  <a:pt x="4973" y="1409"/>
                </a:lnTo>
                <a:lnTo>
                  <a:pt x="5000" y="1518"/>
                </a:lnTo>
                <a:lnTo>
                  <a:pt x="4942" y="1553"/>
                </a:lnTo>
                <a:lnTo>
                  <a:pt x="4898" y="1699"/>
                </a:lnTo>
                <a:lnTo>
                  <a:pt x="4862" y="1896"/>
                </a:lnTo>
                <a:lnTo>
                  <a:pt x="4898" y="2096"/>
                </a:lnTo>
                <a:lnTo>
                  <a:pt x="4963" y="2233"/>
                </a:lnTo>
                <a:lnTo>
                  <a:pt x="5070" y="2227"/>
                </a:lnTo>
                <a:lnTo>
                  <a:pt x="5021" y="2337"/>
                </a:lnTo>
                <a:lnTo>
                  <a:pt x="5021" y="2480"/>
                </a:lnTo>
                <a:lnTo>
                  <a:pt x="5085" y="2633"/>
                </a:lnTo>
                <a:lnTo>
                  <a:pt x="5203" y="2680"/>
                </a:lnTo>
                <a:lnTo>
                  <a:pt x="5309" y="2652"/>
                </a:lnTo>
                <a:lnTo>
                  <a:pt x="5415" y="2364"/>
                </a:lnTo>
                <a:lnTo>
                  <a:pt x="5495" y="2248"/>
                </a:lnTo>
                <a:lnTo>
                  <a:pt x="5425" y="2111"/>
                </a:lnTo>
                <a:lnTo>
                  <a:pt x="5377" y="1828"/>
                </a:lnTo>
                <a:lnTo>
                  <a:pt x="5282" y="1740"/>
                </a:lnTo>
                <a:lnTo>
                  <a:pt x="5186" y="1643"/>
                </a:lnTo>
                <a:lnTo>
                  <a:pt x="5111" y="1381"/>
                </a:lnTo>
                <a:close/>
                <a:moveTo>
                  <a:pt x="16107" y="1389"/>
                </a:moveTo>
                <a:lnTo>
                  <a:pt x="15979" y="1499"/>
                </a:lnTo>
                <a:lnTo>
                  <a:pt x="15824" y="1815"/>
                </a:lnTo>
                <a:lnTo>
                  <a:pt x="15904" y="1905"/>
                </a:lnTo>
                <a:lnTo>
                  <a:pt x="15952" y="2214"/>
                </a:lnTo>
                <a:lnTo>
                  <a:pt x="16047" y="2364"/>
                </a:lnTo>
                <a:lnTo>
                  <a:pt x="16213" y="2474"/>
                </a:lnTo>
                <a:lnTo>
                  <a:pt x="16334" y="2427"/>
                </a:lnTo>
                <a:lnTo>
                  <a:pt x="16351" y="2062"/>
                </a:lnTo>
                <a:lnTo>
                  <a:pt x="16218" y="1630"/>
                </a:lnTo>
                <a:lnTo>
                  <a:pt x="16107" y="1389"/>
                </a:lnTo>
                <a:close/>
                <a:moveTo>
                  <a:pt x="13425" y="1546"/>
                </a:moveTo>
                <a:lnTo>
                  <a:pt x="13372" y="1630"/>
                </a:lnTo>
                <a:lnTo>
                  <a:pt x="13334" y="1740"/>
                </a:lnTo>
                <a:lnTo>
                  <a:pt x="13324" y="1615"/>
                </a:lnTo>
                <a:lnTo>
                  <a:pt x="13234" y="1621"/>
                </a:lnTo>
                <a:lnTo>
                  <a:pt x="13121" y="1705"/>
                </a:lnTo>
                <a:lnTo>
                  <a:pt x="13249" y="1718"/>
                </a:lnTo>
                <a:lnTo>
                  <a:pt x="13218" y="1855"/>
                </a:lnTo>
                <a:lnTo>
                  <a:pt x="13281" y="1965"/>
                </a:lnTo>
                <a:lnTo>
                  <a:pt x="13351" y="1890"/>
                </a:lnTo>
                <a:lnTo>
                  <a:pt x="13356" y="1815"/>
                </a:lnTo>
                <a:lnTo>
                  <a:pt x="13409" y="1780"/>
                </a:lnTo>
                <a:lnTo>
                  <a:pt x="13489" y="1724"/>
                </a:lnTo>
                <a:lnTo>
                  <a:pt x="13510" y="1649"/>
                </a:lnTo>
                <a:lnTo>
                  <a:pt x="13425" y="1546"/>
                </a:lnTo>
                <a:close/>
                <a:moveTo>
                  <a:pt x="11840" y="1671"/>
                </a:moveTo>
                <a:lnTo>
                  <a:pt x="11782" y="1808"/>
                </a:lnTo>
                <a:lnTo>
                  <a:pt x="11697" y="1699"/>
                </a:lnTo>
                <a:lnTo>
                  <a:pt x="11516" y="1828"/>
                </a:lnTo>
                <a:lnTo>
                  <a:pt x="11579" y="2027"/>
                </a:lnTo>
                <a:lnTo>
                  <a:pt x="11665" y="2034"/>
                </a:lnTo>
                <a:lnTo>
                  <a:pt x="11675" y="2152"/>
                </a:lnTo>
                <a:lnTo>
                  <a:pt x="11845" y="2221"/>
                </a:lnTo>
                <a:lnTo>
                  <a:pt x="12016" y="2171"/>
                </a:lnTo>
                <a:lnTo>
                  <a:pt x="12106" y="1946"/>
                </a:lnTo>
                <a:lnTo>
                  <a:pt x="11989" y="1787"/>
                </a:lnTo>
                <a:lnTo>
                  <a:pt x="11840" y="1671"/>
                </a:lnTo>
                <a:close/>
                <a:moveTo>
                  <a:pt x="11494" y="1946"/>
                </a:moveTo>
                <a:lnTo>
                  <a:pt x="11409" y="1959"/>
                </a:lnTo>
                <a:lnTo>
                  <a:pt x="11388" y="2111"/>
                </a:lnTo>
                <a:lnTo>
                  <a:pt x="11303" y="2111"/>
                </a:lnTo>
                <a:lnTo>
                  <a:pt x="11271" y="1965"/>
                </a:lnTo>
                <a:lnTo>
                  <a:pt x="11112" y="2117"/>
                </a:lnTo>
                <a:lnTo>
                  <a:pt x="11160" y="2433"/>
                </a:lnTo>
                <a:lnTo>
                  <a:pt x="11271" y="2749"/>
                </a:lnTo>
                <a:lnTo>
                  <a:pt x="11361" y="2852"/>
                </a:lnTo>
                <a:lnTo>
                  <a:pt x="11308" y="2976"/>
                </a:lnTo>
                <a:lnTo>
                  <a:pt x="11431" y="3183"/>
                </a:lnTo>
                <a:lnTo>
                  <a:pt x="11506" y="3176"/>
                </a:lnTo>
                <a:lnTo>
                  <a:pt x="11532" y="2886"/>
                </a:lnTo>
                <a:lnTo>
                  <a:pt x="11585" y="2824"/>
                </a:lnTo>
                <a:lnTo>
                  <a:pt x="11617" y="2549"/>
                </a:lnTo>
                <a:lnTo>
                  <a:pt x="11760" y="2399"/>
                </a:lnTo>
                <a:lnTo>
                  <a:pt x="11569" y="2096"/>
                </a:lnTo>
                <a:lnTo>
                  <a:pt x="11494" y="1946"/>
                </a:lnTo>
                <a:close/>
                <a:moveTo>
                  <a:pt x="16462" y="2240"/>
                </a:moveTo>
                <a:lnTo>
                  <a:pt x="16414" y="2289"/>
                </a:lnTo>
                <a:lnTo>
                  <a:pt x="16308" y="2790"/>
                </a:lnTo>
                <a:lnTo>
                  <a:pt x="16638" y="2646"/>
                </a:lnTo>
                <a:lnTo>
                  <a:pt x="16653" y="2495"/>
                </a:lnTo>
                <a:lnTo>
                  <a:pt x="16505" y="2268"/>
                </a:lnTo>
                <a:lnTo>
                  <a:pt x="16462" y="2240"/>
                </a:lnTo>
                <a:close/>
                <a:moveTo>
                  <a:pt x="4345" y="2261"/>
                </a:moveTo>
                <a:lnTo>
                  <a:pt x="4352" y="2412"/>
                </a:lnTo>
                <a:lnTo>
                  <a:pt x="4420" y="2508"/>
                </a:lnTo>
                <a:lnTo>
                  <a:pt x="4367" y="2618"/>
                </a:lnTo>
                <a:lnTo>
                  <a:pt x="4495" y="2633"/>
                </a:lnTo>
                <a:lnTo>
                  <a:pt x="4591" y="2755"/>
                </a:lnTo>
                <a:lnTo>
                  <a:pt x="4686" y="2790"/>
                </a:lnTo>
                <a:lnTo>
                  <a:pt x="4664" y="2639"/>
                </a:lnTo>
                <a:lnTo>
                  <a:pt x="4618" y="2461"/>
                </a:lnTo>
                <a:lnTo>
                  <a:pt x="4463" y="2317"/>
                </a:lnTo>
                <a:lnTo>
                  <a:pt x="4345" y="2261"/>
                </a:lnTo>
                <a:close/>
                <a:moveTo>
                  <a:pt x="4744" y="2433"/>
                </a:moveTo>
                <a:lnTo>
                  <a:pt x="4751" y="2592"/>
                </a:lnTo>
                <a:lnTo>
                  <a:pt x="4777" y="2730"/>
                </a:lnTo>
                <a:lnTo>
                  <a:pt x="4824" y="2811"/>
                </a:lnTo>
                <a:lnTo>
                  <a:pt x="4910" y="2742"/>
                </a:lnTo>
                <a:lnTo>
                  <a:pt x="4925" y="2605"/>
                </a:lnTo>
                <a:lnTo>
                  <a:pt x="4857" y="2474"/>
                </a:lnTo>
                <a:lnTo>
                  <a:pt x="4824" y="2446"/>
                </a:lnTo>
                <a:lnTo>
                  <a:pt x="4744" y="2433"/>
                </a:lnTo>
                <a:close/>
                <a:moveTo>
                  <a:pt x="3994" y="2440"/>
                </a:moveTo>
                <a:lnTo>
                  <a:pt x="3936" y="2558"/>
                </a:lnTo>
                <a:lnTo>
                  <a:pt x="3936" y="2611"/>
                </a:lnTo>
                <a:lnTo>
                  <a:pt x="4032" y="2611"/>
                </a:lnTo>
                <a:lnTo>
                  <a:pt x="4101" y="2536"/>
                </a:lnTo>
                <a:lnTo>
                  <a:pt x="4026" y="2461"/>
                </a:lnTo>
                <a:lnTo>
                  <a:pt x="3994" y="2440"/>
                </a:lnTo>
                <a:close/>
                <a:moveTo>
                  <a:pt x="11840" y="2592"/>
                </a:moveTo>
                <a:lnTo>
                  <a:pt x="11718" y="2667"/>
                </a:lnTo>
                <a:lnTo>
                  <a:pt x="11755" y="2783"/>
                </a:lnTo>
                <a:lnTo>
                  <a:pt x="11712" y="2873"/>
                </a:lnTo>
                <a:lnTo>
                  <a:pt x="11818" y="2955"/>
                </a:lnTo>
                <a:lnTo>
                  <a:pt x="11946" y="2811"/>
                </a:lnTo>
                <a:lnTo>
                  <a:pt x="11861" y="2730"/>
                </a:lnTo>
                <a:lnTo>
                  <a:pt x="11840" y="2592"/>
                </a:lnTo>
                <a:close/>
                <a:moveTo>
                  <a:pt x="4011" y="2702"/>
                </a:moveTo>
                <a:lnTo>
                  <a:pt x="3926" y="2742"/>
                </a:lnTo>
                <a:lnTo>
                  <a:pt x="3878" y="2858"/>
                </a:lnTo>
                <a:lnTo>
                  <a:pt x="3963" y="2970"/>
                </a:lnTo>
                <a:lnTo>
                  <a:pt x="4074" y="2867"/>
                </a:lnTo>
                <a:lnTo>
                  <a:pt x="4091" y="2764"/>
                </a:lnTo>
                <a:lnTo>
                  <a:pt x="4011" y="2702"/>
                </a:lnTo>
                <a:close/>
                <a:moveTo>
                  <a:pt x="4877" y="2818"/>
                </a:moveTo>
                <a:lnTo>
                  <a:pt x="4888" y="2921"/>
                </a:lnTo>
                <a:lnTo>
                  <a:pt x="5000" y="2942"/>
                </a:lnTo>
                <a:lnTo>
                  <a:pt x="5026" y="2927"/>
                </a:lnTo>
                <a:lnTo>
                  <a:pt x="5031" y="2893"/>
                </a:lnTo>
                <a:lnTo>
                  <a:pt x="4995" y="2824"/>
                </a:lnTo>
                <a:lnTo>
                  <a:pt x="4877" y="2818"/>
                </a:lnTo>
                <a:close/>
                <a:moveTo>
                  <a:pt x="3723" y="2886"/>
                </a:moveTo>
                <a:lnTo>
                  <a:pt x="3643" y="2942"/>
                </a:lnTo>
                <a:lnTo>
                  <a:pt x="3554" y="2936"/>
                </a:lnTo>
                <a:lnTo>
                  <a:pt x="3431" y="3155"/>
                </a:lnTo>
                <a:lnTo>
                  <a:pt x="3334" y="3395"/>
                </a:lnTo>
                <a:lnTo>
                  <a:pt x="3414" y="3464"/>
                </a:lnTo>
                <a:lnTo>
                  <a:pt x="3506" y="3417"/>
                </a:lnTo>
                <a:lnTo>
                  <a:pt x="3612" y="3279"/>
                </a:lnTo>
                <a:lnTo>
                  <a:pt x="3670" y="3264"/>
                </a:lnTo>
                <a:lnTo>
                  <a:pt x="3713" y="3148"/>
                </a:lnTo>
                <a:lnTo>
                  <a:pt x="3723" y="2886"/>
                </a:lnTo>
                <a:close/>
                <a:moveTo>
                  <a:pt x="16632" y="2949"/>
                </a:moveTo>
                <a:lnTo>
                  <a:pt x="16494" y="3092"/>
                </a:lnTo>
                <a:lnTo>
                  <a:pt x="16441" y="3236"/>
                </a:lnTo>
                <a:lnTo>
                  <a:pt x="16426" y="3374"/>
                </a:lnTo>
                <a:lnTo>
                  <a:pt x="16319" y="3367"/>
                </a:lnTo>
                <a:lnTo>
                  <a:pt x="16186" y="3533"/>
                </a:lnTo>
                <a:lnTo>
                  <a:pt x="16138" y="3464"/>
                </a:lnTo>
                <a:lnTo>
                  <a:pt x="15984" y="3492"/>
                </a:lnTo>
                <a:lnTo>
                  <a:pt x="15962" y="3574"/>
                </a:lnTo>
                <a:lnTo>
                  <a:pt x="15807" y="3614"/>
                </a:lnTo>
                <a:lnTo>
                  <a:pt x="15696" y="3767"/>
                </a:lnTo>
                <a:lnTo>
                  <a:pt x="15628" y="3773"/>
                </a:lnTo>
                <a:lnTo>
                  <a:pt x="15558" y="3958"/>
                </a:lnTo>
                <a:lnTo>
                  <a:pt x="15606" y="4104"/>
                </a:lnTo>
                <a:lnTo>
                  <a:pt x="15478" y="4138"/>
                </a:lnTo>
                <a:lnTo>
                  <a:pt x="15340" y="4123"/>
                </a:lnTo>
                <a:lnTo>
                  <a:pt x="15239" y="4179"/>
                </a:lnTo>
                <a:lnTo>
                  <a:pt x="15244" y="4454"/>
                </a:lnTo>
                <a:lnTo>
                  <a:pt x="15297" y="4660"/>
                </a:lnTo>
                <a:lnTo>
                  <a:pt x="15191" y="4523"/>
                </a:lnTo>
                <a:lnTo>
                  <a:pt x="15069" y="4536"/>
                </a:lnTo>
                <a:lnTo>
                  <a:pt x="14973" y="4632"/>
                </a:lnTo>
                <a:lnTo>
                  <a:pt x="14999" y="4804"/>
                </a:lnTo>
                <a:lnTo>
                  <a:pt x="14936" y="4763"/>
                </a:lnTo>
                <a:lnTo>
                  <a:pt x="14956" y="4529"/>
                </a:lnTo>
                <a:lnTo>
                  <a:pt x="14925" y="4392"/>
                </a:lnTo>
                <a:lnTo>
                  <a:pt x="14898" y="4398"/>
                </a:lnTo>
                <a:lnTo>
                  <a:pt x="14915" y="4576"/>
                </a:lnTo>
                <a:lnTo>
                  <a:pt x="14808" y="4742"/>
                </a:lnTo>
                <a:lnTo>
                  <a:pt x="14883" y="4935"/>
                </a:lnTo>
                <a:lnTo>
                  <a:pt x="14835" y="5154"/>
                </a:lnTo>
                <a:lnTo>
                  <a:pt x="14850" y="5272"/>
                </a:lnTo>
                <a:lnTo>
                  <a:pt x="14915" y="5292"/>
                </a:lnTo>
                <a:lnTo>
                  <a:pt x="14888" y="5429"/>
                </a:lnTo>
                <a:lnTo>
                  <a:pt x="14920" y="5547"/>
                </a:lnTo>
                <a:lnTo>
                  <a:pt x="14872" y="5642"/>
                </a:lnTo>
                <a:lnTo>
                  <a:pt x="14857" y="5738"/>
                </a:lnTo>
                <a:lnTo>
                  <a:pt x="14792" y="5788"/>
                </a:lnTo>
                <a:lnTo>
                  <a:pt x="14770" y="5856"/>
                </a:lnTo>
                <a:lnTo>
                  <a:pt x="14702" y="5828"/>
                </a:lnTo>
                <a:lnTo>
                  <a:pt x="14813" y="5554"/>
                </a:lnTo>
                <a:lnTo>
                  <a:pt x="14840" y="5416"/>
                </a:lnTo>
                <a:lnTo>
                  <a:pt x="14777" y="5285"/>
                </a:lnTo>
                <a:lnTo>
                  <a:pt x="14787" y="4989"/>
                </a:lnTo>
                <a:lnTo>
                  <a:pt x="14765" y="4832"/>
                </a:lnTo>
                <a:lnTo>
                  <a:pt x="14729" y="4757"/>
                </a:lnTo>
                <a:lnTo>
                  <a:pt x="14782" y="4557"/>
                </a:lnTo>
                <a:lnTo>
                  <a:pt x="14770" y="4420"/>
                </a:lnTo>
                <a:lnTo>
                  <a:pt x="14617" y="4351"/>
                </a:lnTo>
                <a:lnTo>
                  <a:pt x="14574" y="4398"/>
                </a:lnTo>
                <a:lnTo>
                  <a:pt x="14537" y="4626"/>
                </a:lnTo>
                <a:lnTo>
                  <a:pt x="14431" y="4838"/>
                </a:lnTo>
                <a:lnTo>
                  <a:pt x="14431" y="4914"/>
                </a:lnTo>
                <a:lnTo>
                  <a:pt x="14463" y="5085"/>
                </a:lnTo>
                <a:lnTo>
                  <a:pt x="14441" y="5188"/>
                </a:lnTo>
                <a:lnTo>
                  <a:pt x="14511" y="5210"/>
                </a:lnTo>
                <a:lnTo>
                  <a:pt x="14511" y="5257"/>
                </a:lnTo>
                <a:lnTo>
                  <a:pt x="14569" y="5367"/>
                </a:lnTo>
                <a:lnTo>
                  <a:pt x="14531" y="5478"/>
                </a:lnTo>
                <a:lnTo>
                  <a:pt x="14318" y="5244"/>
                </a:lnTo>
                <a:lnTo>
                  <a:pt x="14238" y="5176"/>
                </a:lnTo>
                <a:lnTo>
                  <a:pt x="14069" y="5107"/>
                </a:lnTo>
                <a:lnTo>
                  <a:pt x="14037" y="5176"/>
                </a:lnTo>
                <a:lnTo>
                  <a:pt x="14095" y="5298"/>
                </a:lnTo>
                <a:lnTo>
                  <a:pt x="14032" y="5435"/>
                </a:lnTo>
                <a:lnTo>
                  <a:pt x="13962" y="5313"/>
                </a:lnTo>
                <a:lnTo>
                  <a:pt x="13878" y="5395"/>
                </a:lnTo>
                <a:lnTo>
                  <a:pt x="13766" y="5401"/>
                </a:lnTo>
                <a:lnTo>
                  <a:pt x="13723" y="5470"/>
                </a:lnTo>
                <a:lnTo>
                  <a:pt x="13648" y="5450"/>
                </a:lnTo>
                <a:lnTo>
                  <a:pt x="13706" y="5326"/>
                </a:lnTo>
                <a:lnTo>
                  <a:pt x="13665" y="5319"/>
                </a:lnTo>
                <a:lnTo>
                  <a:pt x="13462" y="5498"/>
                </a:lnTo>
                <a:lnTo>
                  <a:pt x="13341" y="5594"/>
                </a:lnTo>
                <a:lnTo>
                  <a:pt x="13324" y="5719"/>
                </a:lnTo>
                <a:lnTo>
                  <a:pt x="13234" y="5760"/>
                </a:lnTo>
                <a:lnTo>
                  <a:pt x="13186" y="5691"/>
                </a:lnTo>
                <a:lnTo>
                  <a:pt x="13186" y="5581"/>
                </a:lnTo>
                <a:lnTo>
                  <a:pt x="13261" y="5554"/>
                </a:lnTo>
                <a:lnTo>
                  <a:pt x="13228" y="5444"/>
                </a:lnTo>
                <a:lnTo>
                  <a:pt x="13063" y="5375"/>
                </a:lnTo>
                <a:lnTo>
                  <a:pt x="13106" y="5498"/>
                </a:lnTo>
                <a:lnTo>
                  <a:pt x="13080" y="5616"/>
                </a:lnTo>
                <a:lnTo>
                  <a:pt x="13128" y="5732"/>
                </a:lnTo>
                <a:lnTo>
                  <a:pt x="13095" y="5863"/>
                </a:lnTo>
                <a:lnTo>
                  <a:pt x="13041" y="5794"/>
                </a:lnTo>
                <a:lnTo>
                  <a:pt x="12988" y="5779"/>
                </a:lnTo>
                <a:lnTo>
                  <a:pt x="12850" y="5959"/>
                </a:lnTo>
                <a:lnTo>
                  <a:pt x="12889" y="6088"/>
                </a:lnTo>
                <a:lnTo>
                  <a:pt x="12840" y="6131"/>
                </a:lnTo>
                <a:lnTo>
                  <a:pt x="12696" y="6020"/>
                </a:lnTo>
                <a:lnTo>
                  <a:pt x="12659" y="6082"/>
                </a:lnTo>
                <a:lnTo>
                  <a:pt x="12696" y="6157"/>
                </a:lnTo>
                <a:lnTo>
                  <a:pt x="12691" y="6241"/>
                </a:lnTo>
                <a:lnTo>
                  <a:pt x="12643" y="6200"/>
                </a:lnTo>
                <a:lnTo>
                  <a:pt x="12569" y="6144"/>
                </a:lnTo>
                <a:lnTo>
                  <a:pt x="12563" y="5876"/>
                </a:lnTo>
                <a:lnTo>
                  <a:pt x="12468" y="5738"/>
                </a:lnTo>
                <a:lnTo>
                  <a:pt x="12510" y="5710"/>
                </a:lnTo>
                <a:lnTo>
                  <a:pt x="12771" y="5856"/>
                </a:lnTo>
                <a:lnTo>
                  <a:pt x="12867" y="5807"/>
                </a:lnTo>
                <a:lnTo>
                  <a:pt x="12930" y="5710"/>
                </a:lnTo>
                <a:lnTo>
                  <a:pt x="12925" y="5581"/>
                </a:lnTo>
                <a:lnTo>
                  <a:pt x="12882" y="5485"/>
                </a:lnTo>
                <a:lnTo>
                  <a:pt x="12664" y="5251"/>
                </a:lnTo>
                <a:lnTo>
                  <a:pt x="12505" y="5203"/>
                </a:lnTo>
                <a:lnTo>
                  <a:pt x="12410" y="5072"/>
                </a:lnTo>
                <a:lnTo>
                  <a:pt x="12350" y="5148"/>
                </a:lnTo>
                <a:lnTo>
                  <a:pt x="12287" y="5010"/>
                </a:lnTo>
                <a:lnTo>
                  <a:pt x="12362" y="4948"/>
                </a:lnTo>
                <a:lnTo>
                  <a:pt x="12180" y="4783"/>
                </a:lnTo>
                <a:lnTo>
                  <a:pt x="12074" y="4832"/>
                </a:lnTo>
                <a:lnTo>
                  <a:pt x="11968" y="4826"/>
                </a:lnTo>
                <a:lnTo>
                  <a:pt x="11878" y="5010"/>
                </a:lnTo>
                <a:lnTo>
                  <a:pt x="11782" y="4997"/>
                </a:lnTo>
                <a:lnTo>
                  <a:pt x="11654" y="5092"/>
                </a:lnTo>
                <a:lnTo>
                  <a:pt x="11494" y="5360"/>
                </a:lnTo>
                <a:lnTo>
                  <a:pt x="11399" y="5513"/>
                </a:lnTo>
                <a:lnTo>
                  <a:pt x="11260" y="5882"/>
                </a:lnTo>
                <a:lnTo>
                  <a:pt x="11153" y="6131"/>
                </a:lnTo>
                <a:lnTo>
                  <a:pt x="11037" y="6309"/>
                </a:lnTo>
                <a:lnTo>
                  <a:pt x="10882" y="6447"/>
                </a:lnTo>
                <a:lnTo>
                  <a:pt x="10829" y="6550"/>
                </a:lnTo>
                <a:lnTo>
                  <a:pt x="10846" y="6907"/>
                </a:lnTo>
                <a:lnTo>
                  <a:pt x="10867" y="7065"/>
                </a:lnTo>
                <a:lnTo>
                  <a:pt x="10947" y="7141"/>
                </a:lnTo>
                <a:lnTo>
                  <a:pt x="11027" y="7106"/>
                </a:lnTo>
                <a:lnTo>
                  <a:pt x="11143" y="6934"/>
                </a:lnTo>
                <a:lnTo>
                  <a:pt x="11180" y="7025"/>
                </a:lnTo>
                <a:lnTo>
                  <a:pt x="11223" y="7222"/>
                </a:lnTo>
                <a:lnTo>
                  <a:pt x="11271" y="7381"/>
                </a:lnTo>
                <a:lnTo>
                  <a:pt x="11286" y="7506"/>
                </a:lnTo>
                <a:lnTo>
                  <a:pt x="11356" y="7497"/>
                </a:lnTo>
                <a:lnTo>
                  <a:pt x="11388" y="7394"/>
                </a:lnTo>
                <a:lnTo>
                  <a:pt x="11457" y="7409"/>
                </a:lnTo>
                <a:lnTo>
                  <a:pt x="11489" y="7278"/>
                </a:lnTo>
                <a:lnTo>
                  <a:pt x="11511" y="7038"/>
                </a:lnTo>
                <a:lnTo>
                  <a:pt x="11569" y="7003"/>
                </a:lnTo>
                <a:lnTo>
                  <a:pt x="11622" y="6838"/>
                </a:lnTo>
                <a:lnTo>
                  <a:pt x="11569" y="6756"/>
                </a:lnTo>
                <a:lnTo>
                  <a:pt x="11526" y="6647"/>
                </a:lnTo>
                <a:lnTo>
                  <a:pt x="11569" y="6419"/>
                </a:lnTo>
                <a:lnTo>
                  <a:pt x="11680" y="6275"/>
                </a:lnTo>
                <a:lnTo>
                  <a:pt x="11772" y="6138"/>
                </a:lnTo>
                <a:lnTo>
                  <a:pt x="11760" y="6028"/>
                </a:lnTo>
                <a:lnTo>
                  <a:pt x="11818" y="5904"/>
                </a:lnTo>
                <a:lnTo>
                  <a:pt x="11919" y="5848"/>
                </a:lnTo>
                <a:lnTo>
                  <a:pt x="11999" y="5938"/>
                </a:lnTo>
                <a:lnTo>
                  <a:pt x="12004" y="6013"/>
                </a:lnTo>
                <a:lnTo>
                  <a:pt x="11968" y="6047"/>
                </a:lnTo>
                <a:lnTo>
                  <a:pt x="11835" y="6234"/>
                </a:lnTo>
                <a:lnTo>
                  <a:pt x="11782" y="6337"/>
                </a:lnTo>
                <a:lnTo>
                  <a:pt x="11755" y="6432"/>
                </a:lnTo>
                <a:lnTo>
                  <a:pt x="11782" y="6578"/>
                </a:lnTo>
                <a:lnTo>
                  <a:pt x="11772" y="6728"/>
                </a:lnTo>
                <a:lnTo>
                  <a:pt x="11830" y="6776"/>
                </a:lnTo>
                <a:lnTo>
                  <a:pt x="11861" y="6859"/>
                </a:lnTo>
                <a:lnTo>
                  <a:pt x="11958" y="6825"/>
                </a:lnTo>
                <a:lnTo>
                  <a:pt x="12057" y="6769"/>
                </a:lnTo>
                <a:lnTo>
                  <a:pt x="12164" y="6756"/>
                </a:lnTo>
                <a:lnTo>
                  <a:pt x="12224" y="6831"/>
                </a:lnTo>
                <a:lnTo>
                  <a:pt x="12159" y="6913"/>
                </a:lnTo>
                <a:lnTo>
                  <a:pt x="12101" y="6922"/>
                </a:lnTo>
                <a:lnTo>
                  <a:pt x="12037" y="6894"/>
                </a:lnTo>
                <a:lnTo>
                  <a:pt x="11963" y="6913"/>
                </a:lnTo>
                <a:lnTo>
                  <a:pt x="11888" y="6956"/>
                </a:lnTo>
                <a:lnTo>
                  <a:pt x="11893" y="7038"/>
                </a:lnTo>
                <a:lnTo>
                  <a:pt x="11931" y="7085"/>
                </a:lnTo>
                <a:lnTo>
                  <a:pt x="11951" y="7065"/>
                </a:lnTo>
                <a:lnTo>
                  <a:pt x="11946" y="7147"/>
                </a:lnTo>
                <a:lnTo>
                  <a:pt x="11936" y="7257"/>
                </a:lnTo>
                <a:lnTo>
                  <a:pt x="11888" y="7257"/>
                </a:lnTo>
                <a:lnTo>
                  <a:pt x="11840" y="7153"/>
                </a:lnTo>
                <a:lnTo>
                  <a:pt x="11787" y="7203"/>
                </a:lnTo>
                <a:lnTo>
                  <a:pt x="11760" y="7291"/>
                </a:lnTo>
                <a:lnTo>
                  <a:pt x="11760" y="7394"/>
                </a:lnTo>
                <a:lnTo>
                  <a:pt x="11772" y="7506"/>
                </a:lnTo>
                <a:lnTo>
                  <a:pt x="11692" y="7546"/>
                </a:lnTo>
                <a:lnTo>
                  <a:pt x="11680" y="7600"/>
                </a:lnTo>
                <a:lnTo>
                  <a:pt x="11622" y="7600"/>
                </a:lnTo>
                <a:lnTo>
                  <a:pt x="11617" y="7566"/>
                </a:lnTo>
                <a:lnTo>
                  <a:pt x="11559" y="7546"/>
                </a:lnTo>
                <a:lnTo>
                  <a:pt x="11484" y="7587"/>
                </a:lnTo>
                <a:lnTo>
                  <a:pt x="11393" y="7650"/>
                </a:lnTo>
                <a:lnTo>
                  <a:pt x="11356" y="7684"/>
                </a:lnTo>
                <a:lnTo>
                  <a:pt x="11329" y="7643"/>
                </a:lnTo>
                <a:lnTo>
                  <a:pt x="11266" y="7594"/>
                </a:lnTo>
                <a:lnTo>
                  <a:pt x="11233" y="7628"/>
                </a:lnTo>
                <a:lnTo>
                  <a:pt x="11175" y="7656"/>
                </a:lnTo>
                <a:lnTo>
                  <a:pt x="11175" y="7609"/>
                </a:lnTo>
                <a:lnTo>
                  <a:pt x="11117" y="7581"/>
                </a:lnTo>
                <a:lnTo>
                  <a:pt x="11117" y="7531"/>
                </a:lnTo>
                <a:lnTo>
                  <a:pt x="11100" y="7471"/>
                </a:lnTo>
                <a:lnTo>
                  <a:pt x="11143" y="7375"/>
                </a:lnTo>
                <a:lnTo>
                  <a:pt x="11160" y="7388"/>
                </a:lnTo>
                <a:lnTo>
                  <a:pt x="11175" y="7340"/>
                </a:lnTo>
                <a:lnTo>
                  <a:pt x="11143" y="7319"/>
                </a:lnTo>
                <a:lnTo>
                  <a:pt x="11138" y="7278"/>
                </a:lnTo>
                <a:lnTo>
                  <a:pt x="11153" y="7231"/>
                </a:lnTo>
                <a:lnTo>
                  <a:pt x="11153" y="7162"/>
                </a:lnTo>
                <a:lnTo>
                  <a:pt x="11107" y="7203"/>
                </a:lnTo>
                <a:lnTo>
                  <a:pt x="11085" y="7244"/>
                </a:lnTo>
                <a:lnTo>
                  <a:pt x="11032" y="7250"/>
                </a:lnTo>
                <a:lnTo>
                  <a:pt x="11015" y="7291"/>
                </a:lnTo>
                <a:lnTo>
                  <a:pt x="11005" y="7325"/>
                </a:lnTo>
                <a:lnTo>
                  <a:pt x="11005" y="7463"/>
                </a:lnTo>
                <a:lnTo>
                  <a:pt x="11027" y="7540"/>
                </a:lnTo>
                <a:lnTo>
                  <a:pt x="11032" y="7615"/>
                </a:lnTo>
                <a:lnTo>
                  <a:pt x="11047" y="7662"/>
                </a:lnTo>
                <a:lnTo>
                  <a:pt x="11010" y="7725"/>
                </a:lnTo>
                <a:lnTo>
                  <a:pt x="11000" y="7697"/>
                </a:lnTo>
                <a:lnTo>
                  <a:pt x="10952" y="7703"/>
                </a:lnTo>
                <a:lnTo>
                  <a:pt x="10940" y="7731"/>
                </a:lnTo>
                <a:lnTo>
                  <a:pt x="10894" y="7725"/>
                </a:lnTo>
                <a:lnTo>
                  <a:pt x="10814" y="7781"/>
                </a:lnTo>
                <a:lnTo>
                  <a:pt x="10761" y="7959"/>
                </a:lnTo>
                <a:lnTo>
                  <a:pt x="10728" y="7993"/>
                </a:lnTo>
                <a:lnTo>
                  <a:pt x="10681" y="8012"/>
                </a:lnTo>
                <a:lnTo>
                  <a:pt x="10628" y="8040"/>
                </a:lnTo>
                <a:lnTo>
                  <a:pt x="10611" y="8137"/>
                </a:lnTo>
                <a:lnTo>
                  <a:pt x="10473" y="8227"/>
                </a:lnTo>
                <a:lnTo>
                  <a:pt x="10420" y="8178"/>
                </a:lnTo>
                <a:lnTo>
                  <a:pt x="10435" y="8309"/>
                </a:lnTo>
                <a:lnTo>
                  <a:pt x="10340" y="8281"/>
                </a:lnTo>
                <a:lnTo>
                  <a:pt x="10266" y="8309"/>
                </a:lnTo>
                <a:lnTo>
                  <a:pt x="10271" y="8390"/>
                </a:lnTo>
                <a:lnTo>
                  <a:pt x="10362" y="8433"/>
                </a:lnTo>
                <a:lnTo>
                  <a:pt x="10404" y="8487"/>
                </a:lnTo>
                <a:lnTo>
                  <a:pt x="10462" y="8605"/>
                </a:lnTo>
                <a:lnTo>
                  <a:pt x="10452" y="8818"/>
                </a:lnTo>
                <a:lnTo>
                  <a:pt x="10420" y="8880"/>
                </a:lnTo>
                <a:lnTo>
                  <a:pt x="10324" y="8880"/>
                </a:lnTo>
                <a:lnTo>
                  <a:pt x="10276" y="8887"/>
                </a:lnTo>
                <a:lnTo>
                  <a:pt x="10212" y="8865"/>
                </a:lnTo>
                <a:lnTo>
                  <a:pt x="10133" y="8865"/>
                </a:lnTo>
                <a:lnTo>
                  <a:pt x="10063" y="8846"/>
                </a:lnTo>
                <a:lnTo>
                  <a:pt x="9978" y="8921"/>
                </a:lnTo>
                <a:lnTo>
                  <a:pt x="10000" y="8962"/>
                </a:lnTo>
                <a:lnTo>
                  <a:pt x="9995" y="9037"/>
                </a:lnTo>
                <a:lnTo>
                  <a:pt x="9995" y="9071"/>
                </a:lnTo>
                <a:lnTo>
                  <a:pt x="10005" y="9106"/>
                </a:lnTo>
                <a:lnTo>
                  <a:pt x="10005" y="9146"/>
                </a:lnTo>
                <a:lnTo>
                  <a:pt x="9995" y="9209"/>
                </a:lnTo>
                <a:lnTo>
                  <a:pt x="9990" y="9249"/>
                </a:lnTo>
                <a:lnTo>
                  <a:pt x="9968" y="9284"/>
                </a:lnTo>
                <a:lnTo>
                  <a:pt x="9963" y="9346"/>
                </a:lnTo>
                <a:lnTo>
                  <a:pt x="9978" y="9380"/>
                </a:lnTo>
                <a:lnTo>
                  <a:pt x="10005" y="9387"/>
                </a:lnTo>
                <a:lnTo>
                  <a:pt x="10010" y="9449"/>
                </a:lnTo>
                <a:lnTo>
                  <a:pt x="10000" y="9524"/>
                </a:lnTo>
                <a:lnTo>
                  <a:pt x="10031" y="9511"/>
                </a:lnTo>
                <a:lnTo>
                  <a:pt x="10063" y="9524"/>
                </a:lnTo>
                <a:lnTo>
                  <a:pt x="10084" y="9499"/>
                </a:lnTo>
                <a:lnTo>
                  <a:pt x="10138" y="9511"/>
                </a:lnTo>
                <a:lnTo>
                  <a:pt x="10154" y="9567"/>
                </a:lnTo>
                <a:lnTo>
                  <a:pt x="10171" y="9593"/>
                </a:lnTo>
                <a:lnTo>
                  <a:pt x="10149" y="9593"/>
                </a:lnTo>
                <a:lnTo>
                  <a:pt x="10133" y="9649"/>
                </a:lnTo>
                <a:lnTo>
                  <a:pt x="10096" y="9746"/>
                </a:lnTo>
                <a:lnTo>
                  <a:pt x="10053" y="9780"/>
                </a:lnTo>
                <a:lnTo>
                  <a:pt x="9995" y="9821"/>
                </a:lnTo>
                <a:lnTo>
                  <a:pt x="9956" y="9883"/>
                </a:lnTo>
                <a:lnTo>
                  <a:pt x="9951" y="9930"/>
                </a:lnTo>
                <a:lnTo>
                  <a:pt x="9930" y="10005"/>
                </a:lnTo>
                <a:lnTo>
                  <a:pt x="9946" y="10117"/>
                </a:lnTo>
                <a:lnTo>
                  <a:pt x="9898" y="10186"/>
                </a:lnTo>
                <a:lnTo>
                  <a:pt x="9867" y="10205"/>
                </a:lnTo>
                <a:lnTo>
                  <a:pt x="9818" y="10261"/>
                </a:lnTo>
                <a:lnTo>
                  <a:pt x="9765" y="10267"/>
                </a:lnTo>
                <a:lnTo>
                  <a:pt x="9734" y="10302"/>
                </a:lnTo>
                <a:lnTo>
                  <a:pt x="9697" y="10392"/>
                </a:lnTo>
                <a:lnTo>
                  <a:pt x="9659" y="10418"/>
                </a:lnTo>
                <a:lnTo>
                  <a:pt x="9637" y="10474"/>
                </a:lnTo>
                <a:lnTo>
                  <a:pt x="9637" y="10514"/>
                </a:lnTo>
                <a:lnTo>
                  <a:pt x="9622" y="10564"/>
                </a:lnTo>
                <a:lnTo>
                  <a:pt x="9601" y="10577"/>
                </a:lnTo>
                <a:lnTo>
                  <a:pt x="9569" y="10632"/>
                </a:lnTo>
                <a:lnTo>
                  <a:pt x="9548" y="10686"/>
                </a:lnTo>
                <a:lnTo>
                  <a:pt x="9553" y="10714"/>
                </a:lnTo>
                <a:lnTo>
                  <a:pt x="9531" y="10755"/>
                </a:lnTo>
                <a:lnTo>
                  <a:pt x="9511" y="10776"/>
                </a:lnTo>
                <a:lnTo>
                  <a:pt x="9504" y="10811"/>
                </a:lnTo>
                <a:lnTo>
                  <a:pt x="9504" y="10845"/>
                </a:lnTo>
                <a:lnTo>
                  <a:pt x="9538" y="10879"/>
                </a:lnTo>
                <a:lnTo>
                  <a:pt x="9553" y="10920"/>
                </a:lnTo>
                <a:lnTo>
                  <a:pt x="9548" y="10961"/>
                </a:lnTo>
                <a:lnTo>
                  <a:pt x="9553" y="11002"/>
                </a:lnTo>
                <a:lnTo>
                  <a:pt x="9558" y="11079"/>
                </a:lnTo>
                <a:lnTo>
                  <a:pt x="9553" y="11154"/>
                </a:lnTo>
                <a:lnTo>
                  <a:pt x="9538" y="11195"/>
                </a:lnTo>
                <a:lnTo>
                  <a:pt x="9543" y="11236"/>
                </a:lnTo>
                <a:lnTo>
                  <a:pt x="9526" y="11277"/>
                </a:lnTo>
                <a:lnTo>
                  <a:pt x="9499" y="11333"/>
                </a:lnTo>
                <a:lnTo>
                  <a:pt x="9473" y="11345"/>
                </a:lnTo>
                <a:lnTo>
                  <a:pt x="9499" y="11373"/>
                </a:lnTo>
                <a:lnTo>
                  <a:pt x="9526" y="11436"/>
                </a:lnTo>
                <a:lnTo>
                  <a:pt x="9521" y="11470"/>
                </a:lnTo>
                <a:lnTo>
                  <a:pt x="9531" y="11532"/>
                </a:lnTo>
                <a:lnTo>
                  <a:pt x="9538" y="11545"/>
                </a:lnTo>
                <a:lnTo>
                  <a:pt x="9553" y="11560"/>
                </a:lnTo>
                <a:lnTo>
                  <a:pt x="9553" y="11573"/>
                </a:lnTo>
                <a:lnTo>
                  <a:pt x="9569" y="11595"/>
                </a:lnTo>
                <a:lnTo>
                  <a:pt x="9596" y="11601"/>
                </a:lnTo>
                <a:lnTo>
                  <a:pt x="9627" y="11635"/>
                </a:lnTo>
                <a:lnTo>
                  <a:pt x="9644" y="11648"/>
                </a:lnTo>
                <a:lnTo>
                  <a:pt x="9654" y="11663"/>
                </a:lnTo>
                <a:lnTo>
                  <a:pt x="9659" y="11698"/>
                </a:lnTo>
                <a:lnTo>
                  <a:pt x="9676" y="11711"/>
                </a:lnTo>
                <a:lnTo>
                  <a:pt x="9690" y="11717"/>
                </a:lnTo>
                <a:lnTo>
                  <a:pt x="9712" y="11745"/>
                </a:lnTo>
                <a:lnTo>
                  <a:pt x="9739" y="11792"/>
                </a:lnTo>
                <a:lnTo>
                  <a:pt x="9744" y="11848"/>
                </a:lnTo>
                <a:lnTo>
                  <a:pt x="9755" y="11876"/>
                </a:lnTo>
                <a:lnTo>
                  <a:pt x="9787" y="11917"/>
                </a:lnTo>
                <a:lnTo>
                  <a:pt x="9830" y="11945"/>
                </a:lnTo>
                <a:lnTo>
                  <a:pt x="9845" y="11951"/>
                </a:lnTo>
                <a:lnTo>
                  <a:pt x="9883" y="11998"/>
                </a:lnTo>
                <a:lnTo>
                  <a:pt x="9930" y="12041"/>
                </a:lnTo>
                <a:lnTo>
                  <a:pt x="9983" y="12095"/>
                </a:lnTo>
                <a:lnTo>
                  <a:pt x="10043" y="12129"/>
                </a:lnTo>
                <a:lnTo>
                  <a:pt x="10058" y="12129"/>
                </a:lnTo>
                <a:lnTo>
                  <a:pt x="10069" y="12129"/>
                </a:lnTo>
                <a:lnTo>
                  <a:pt x="10128" y="12101"/>
                </a:lnTo>
                <a:lnTo>
                  <a:pt x="10169" y="12082"/>
                </a:lnTo>
                <a:lnTo>
                  <a:pt x="10239" y="12067"/>
                </a:lnTo>
                <a:lnTo>
                  <a:pt x="10276" y="12067"/>
                </a:lnTo>
                <a:lnTo>
                  <a:pt x="10319" y="12082"/>
                </a:lnTo>
                <a:lnTo>
                  <a:pt x="10345" y="12082"/>
                </a:lnTo>
                <a:lnTo>
                  <a:pt x="10399" y="12101"/>
                </a:lnTo>
                <a:lnTo>
                  <a:pt x="10452" y="12082"/>
                </a:lnTo>
                <a:lnTo>
                  <a:pt x="10483" y="12054"/>
                </a:lnTo>
                <a:lnTo>
                  <a:pt x="10575" y="12013"/>
                </a:lnTo>
                <a:lnTo>
                  <a:pt x="10621" y="11998"/>
                </a:lnTo>
                <a:lnTo>
                  <a:pt x="10670" y="11992"/>
                </a:lnTo>
                <a:lnTo>
                  <a:pt x="10723" y="11992"/>
                </a:lnTo>
                <a:lnTo>
                  <a:pt x="10766" y="11992"/>
                </a:lnTo>
                <a:lnTo>
                  <a:pt x="10807" y="12041"/>
                </a:lnTo>
                <a:lnTo>
                  <a:pt x="10829" y="12095"/>
                </a:lnTo>
                <a:lnTo>
                  <a:pt x="10861" y="12144"/>
                </a:lnTo>
                <a:lnTo>
                  <a:pt x="10909" y="12144"/>
                </a:lnTo>
                <a:lnTo>
                  <a:pt x="10930" y="12129"/>
                </a:lnTo>
                <a:lnTo>
                  <a:pt x="10952" y="12136"/>
                </a:lnTo>
                <a:lnTo>
                  <a:pt x="11010" y="12110"/>
                </a:lnTo>
                <a:lnTo>
                  <a:pt x="11010" y="12129"/>
                </a:lnTo>
                <a:lnTo>
                  <a:pt x="11027" y="12144"/>
                </a:lnTo>
                <a:lnTo>
                  <a:pt x="11037" y="12179"/>
                </a:lnTo>
                <a:lnTo>
                  <a:pt x="11063" y="12192"/>
                </a:lnTo>
                <a:lnTo>
                  <a:pt x="11085" y="12239"/>
                </a:lnTo>
                <a:lnTo>
                  <a:pt x="11073" y="12301"/>
                </a:lnTo>
                <a:lnTo>
                  <a:pt x="11053" y="12385"/>
                </a:lnTo>
                <a:lnTo>
                  <a:pt x="11063" y="12398"/>
                </a:lnTo>
                <a:lnTo>
                  <a:pt x="11053" y="12454"/>
                </a:lnTo>
                <a:lnTo>
                  <a:pt x="11037" y="12507"/>
                </a:lnTo>
                <a:lnTo>
                  <a:pt x="11027" y="12529"/>
                </a:lnTo>
                <a:lnTo>
                  <a:pt x="11027" y="12557"/>
                </a:lnTo>
                <a:lnTo>
                  <a:pt x="11063" y="12632"/>
                </a:lnTo>
                <a:lnTo>
                  <a:pt x="11100" y="12694"/>
                </a:lnTo>
                <a:lnTo>
                  <a:pt x="11160" y="12769"/>
                </a:lnTo>
                <a:lnTo>
                  <a:pt x="11206" y="12851"/>
                </a:lnTo>
                <a:lnTo>
                  <a:pt x="11223" y="12907"/>
                </a:lnTo>
                <a:lnTo>
                  <a:pt x="11233" y="12926"/>
                </a:lnTo>
                <a:lnTo>
                  <a:pt x="11228" y="12941"/>
                </a:lnTo>
                <a:lnTo>
                  <a:pt x="11255" y="12988"/>
                </a:lnTo>
                <a:lnTo>
                  <a:pt x="11266" y="13038"/>
                </a:lnTo>
                <a:lnTo>
                  <a:pt x="11281" y="13113"/>
                </a:lnTo>
                <a:lnTo>
                  <a:pt x="11266" y="13141"/>
                </a:lnTo>
                <a:lnTo>
                  <a:pt x="11260" y="13154"/>
                </a:lnTo>
                <a:lnTo>
                  <a:pt x="11276" y="13201"/>
                </a:lnTo>
                <a:lnTo>
                  <a:pt x="11293" y="13250"/>
                </a:lnTo>
                <a:lnTo>
                  <a:pt x="11308" y="13278"/>
                </a:lnTo>
                <a:lnTo>
                  <a:pt x="11313" y="13319"/>
                </a:lnTo>
                <a:lnTo>
                  <a:pt x="11308" y="13373"/>
                </a:lnTo>
                <a:lnTo>
                  <a:pt x="11286" y="13407"/>
                </a:lnTo>
                <a:lnTo>
                  <a:pt x="11255" y="13457"/>
                </a:lnTo>
                <a:lnTo>
                  <a:pt x="11240" y="13491"/>
                </a:lnTo>
                <a:lnTo>
                  <a:pt x="11218" y="13560"/>
                </a:lnTo>
                <a:lnTo>
                  <a:pt x="11213" y="13594"/>
                </a:lnTo>
                <a:lnTo>
                  <a:pt x="11191" y="13663"/>
                </a:lnTo>
                <a:lnTo>
                  <a:pt x="11180" y="13731"/>
                </a:lnTo>
                <a:lnTo>
                  <a:pt x="11186" y="13779"/>
                </a:lnTo>
                <a:lnTo>
                  <a:pt x="11191" y="13841"/>
                </a:lnTo>
                <a:lnTo>
                  <a:pt x="11240" y="13916"/>
                </a:lnTo>
                <a:lnTo>
                  <a:pt x="11250" y="13965"/>
                </a:lnTo>
                <a:lnTo>
                  <a:pt x="11281" y="14060"/>
                </a:lnTo>
                <a:lnTo>
                  <a:pt x="11313" y="14129"/>
                </a:lnTo>
                <a:lnTo>
                  <a:pt x="11334" y="14163"/>
                </a:lnTo>
                <a:lnTo>
                  <a:pt x="11339" y="14206"/>
                </a:lnTo>
                <a:lnTo>
                  <a:pt x="11339" y="14300"/>
                </a:lnTo>
                <a:lnTo>
                  <a:pt x="11361" y="14425"/>
                </a:lnTo>
                <a:lnTo>
                  <a:pt x="11378" y="14487"/>
                </a:lnTo>
                <a:lnTo>
                  <a:pt x="11388" y="14569"/>
                </a:lnTo>
                <a:lnTo>
                  <a:pt x="11409" y="14631"/>
                </a:lnTo>
                <a:lnTo>
                  <a:pt x="11452" y="14693"/>
                </a:lnTo>
                <a:lnTo>
                  <a:pt x="11494" y="14803"/>
                </a:lnTo>
                <a:lnTo>
                  <a:pt x="11526" y="14878"/>
                </a:lnTo>
                <a:lnTo>
                  <a:pt x="11564" y="14962"/>
                </a:lnTo>
                <a:lnTo>
                  <a:pt x="11564" y="15031"/>
                </a:lnTo>
                <a:lnTo>
                  <a:pt x="11542" y="15044"/>
                </a:lnTo>
                <a:lnTo>
                  <a:pt x="11564" y="15106"/>
                </a:lnTo>
                <a:lnTo>
                  <a:pt x="11564" y="15160"/>
                </a:lnTo>
                <a:lnTo>
                  <a:pt x="11569" y="15187"/>
                </a:lnTo>
                <a:lnTo>
                  <a:pt x="11574" y="15175"/>
                </a:lnTo>
                <a:lnTo>
                  <a:pt x="11600" y="15215"/>
                </a:lnTo>
                <a:lnTo>
                  <a:pt x="11622" y="15215"/>
                </a:lnTo>
                <a:lnTo>
                  <a:pt x="11649" y="15250"/>
                </a:lnTo>
                <a:lnTo>
                  <a:pt x="11675" y="15250"/>
                </a:lnTo>
                <a:lnTo>
                  <a:pt x="11712" y="15215"/>
                </a:lnTo>
                <a:lnTo>
                  <a:pt x="11760" y="15202"/>
                </a:lnTo>
                <a:lnTo>
                  <a:pt x="11818" y="15168"/>
                </a:lnTo>
                <a:lnTo>
                  <a:pt x="11845" y="15175"/>
                </a:lnTo>
                <a:lnTo>
                  <a:pt x="11883" y="15160"/>
                </a:lnTo>
                <a:lnTo>
                  <a:pt x="11946" y="15181"/>
                </a:lnTo>
                <a:lnTo>
                  <a:pt x="11973" y="15160"/>
                </a:lnTo>
                <a:lnTo>
                  <a:pt x="12011" y="15175"/>
                </a:lnTo>
                <a:lnTo>
                  <a:pt x="12016" y="15147"/>
                </a:lnTo>
                <a:lnTo>
                  <a:pt x="12047" y="15140"/>
                </a:lnTo>
                <a:lnTo>
                  <a:pt x="12106" y="15106"/>
                </a:lnTo>
                <a:lnTo>
                  <a:pt x="12149" y="15065"/>
                </a:lnTo>
                <a:lnTo>
                  <a:pt x="12190" y="15009"/>
                </a:lnTo>
                <a:lnTo>
                  <a:pt x="12255" y="14919"/>
                </a:lnTo>
                <a:lnTo>
                  <a:pt x="12287" y="14859"/>
                </a:lnTo>
                <a:lnTo>
                  <a:pt x="12303" y="14816"/>
                </a:lnTo>
                <a:lnTo>
                  <a:pt x="12330" y="14775"/>
                </a:lnTo>
                <a:lnTo>
                  <a:pt x="12340" y="14762"/>
                </a:lnTo>
                <a:lnTo>
                  <a:pt x="12377" y="14721"/>
                </a:lnTo>
                <a:lnTo>
                  <a:pt x="12393" y="14678"/>
                </a:lnTo>
                <a:lnTo>
                  <a:pt x="12398" y="14610"/>
                </a:lnTo>
                <a:lnTo>
                  <a:pt x="12415" y="14550"/>
                </a:lnTo>
                <a:lnTo>
                  <a:pt x="12420" y="14507"/>
                </a:lnTo>
                <a:lnTo>
                  <a:pt x="12403" y="14500"/>
                </a:lnTo>
                <a:lnTo>
                  <a:pt x="12398" y="14466"/>
                </a:lnTo>
                <a:lnTo>
                  <a:pt x="12425" y="14438"/>
                </a:lnTo>
                <a:lnTo>
                  <a:pt x="12495" y="14391"/>
                </a:lnTo>
                <a:lnTo>
                  <a:pt x="12543" y="14363"/>
                </a:lnTo>
                <a:lnTo>
                  <a:pt x="12569" y="14335"/>
                </a:lnTo>
                <a:lnTo>
                  <a:pt x="12579" y="14300"/>
                </a:lnTo>
                <a:lnTo>
                  <a:pt x="12563" y="14288"/>
                </a:lnTo>
                <a:lnTo>
                  <a:pt x="12574" y="14247"/>
                </a:lnTo>
                <a:lnTo>
                  <a:pt x="12574" y="14163"/>
                </a:lnTo>
                <a:lnTo>
                  <a:pt x="12563" y="14172"/>
                </a:lnTo>
                <a:lnTo>
                  <a:pt x="12563" y="14144"/>
                </a:lnTo>
                <a:lnTo>
                  <a:pt x="12553" y="14094"/>
                </a:lnTo>
                <a:lnTo>
                  <a:pt x="12526" y="14034"/>
                </a:lnTo>
                <a:lnTo>
                  <a:pt x="12531" y="13978"/>
                </a:lnTo>
                <a:lnTo>
                  <a:pt x="12558" y="13957"/>
                </a:lnTo>
                <a:lnTo>
                  <a:pt x="12601" y="13903"/>
                </a:lnTo>
                <a:lnTo>
                  <a:pt x="12623" y="13888"/>
                </a:lnTo>
                <a:lnTo>
                  <a:pt x="12686" y="13807"/>
                </a:lnTo>
                <a:lnTo>
                  <a:pt x="12756" y="13772"/>
                </a:lnTo>
                <a:lnTo>
                  <a:pt x="12809" y="13744"/>
                </a:lnTo>
                <a:lnTo>
                  <a:pt x="12845" y="13697"/>
                </a:lnTo>
                <a:lnTo>
                  <a:pt x="12867" y="13641"/>
                </a:lnTo>
                <a:lnTo>
                  <a:pt x="12882" y="13588"/>
                </a:lnTo>
                <a:lnTo>
                  <a:pt x="12872" y="13545"/>
                </a:lnTo>
                <a:lnTo>
                  <a:pt x="12872" y="13422"/>
                </a:lnTo>
                <a:lnTo>
                  <a:pt x="12867" y="13353"/>
                </a:lnTo>
                <a:lnTo>
                  <a:pt x="12867" y="13278"/>
                </a:lnTo>
                <a:lnTo>
                  <a:pt x="12855" y="13244"/>
                </a:lnTo>
                <a:lnTo>
                  <a:pt x="12835" y="13229"/>
                </a:lnTo>
                <a:lnTo>
                  <a:pt x="12809" y="13154"/>
                </a:lnTo>
                <a:lnTo>
                  <a:pt x="12787" y="13106"/>
                </a:lnTo>
                <a:lnTo>
                  <a:pt x="12792" y="13072"/>
                </a:lnTo>
                <a:lnTo>
                  <a:pt x="12787" y="13051"/>
                </a:lnTo>
                <a:lnTo>
                  <a:pt x="12802" y="13003"/>
                </a:lnTo>
                <a:lnTo>
                  <a:pt x="12802" y="12982"/>
                </a:lnTo>
                <a:lnTo>
                  <a:pt x="12766" y="12954"/>
                </a:lnTo>
                <a:lnTo>
                  <a:pt x="12761" y="12913"/>
                </a:lnTo>
                <a:lnTo>
                  <a:pt x="12787" y="12823"/>
                </a:lnTo>
                <a:lnTo>
                  <a:pt x="12809" y="12797"/>
                </a:lnTo>
                <a:lnTo>
                  <a:pt x="12819" y="12748"/>
                </a:lnTo>
                <a:lnTo>
                  <a:pt x="12840" y="12720"/>
                </a:lnTo>
                <a:lnTo>
                  <a:pt x="12850" y="12666"/>
                </a:lnTo>
                <a:lnTo>
                  <a:pt x="12872" y="12660"/>
                </a:lnTo>
                <a:lnTo>
                  <a:pt x="12889" y="12625"/>
                </a:lnTo>
                <a:lnTo>
                  <a:pt x="12930" y="12597"/>
                </a:lnTo>
                <a:lnTo>
                  <a:pt x="12942" y="12576"/>
                </a:lnTo>
                <a:lnTo>
                  <a:pt x="12957" y="12535"/>
                </a:lnTo>
                <a:lnTo>
                  <a:pt x="13022" y="12445"/>
                </a:lnTo>
                <a:lnTo>
                  <a:pt x="13075" y="12391"/>
                </a:lnTo>
                <a:lnTo>
                  <a:pt x="13159" y="12316"/>
                </a:lnTo>
                <a:lnTo>
                  <a:pt x="13218" y="12254"/>
                </a:lnTo>
                <a:lnTo>
                  <a:pt x="13287" y="12151"/>
                </a:lnTo>
                <a:lnTo>
                  <a:pt x="13334" y="12067"/>
                </a:lnTo>
                <a:lnTo>
                  <a:pt x="13382" y="11958"/>
                </a:lnTo>
                <a:lnTo>
                  <a:pt x="13420" y="11861"/>
                </a:lnTo>
                <a:lnTo>
                  <a:pt x="13447" y="11779"/>
                </a:lnTo>
                <a:lnTo>
                  <a:pt x="13462" y="11698"/>
                </a:lnTo>
                <a:lnTo>
                  <a:pt x="13474" y="11670"/>
                </a:lnTo>
                <a:lnTo>
                  <a:pt x="13474" y="11629"/>
                </a:lnTo>
                <a:lnTo>
                  <a:pt x="13479" y="11586"/>
                </a:lnTo>
                <a:lnTo>
                  <a:pt x="13479" y="11567"/>
                </a:lnTo>
                <a:lnTo>
                  <a:pt x="13457" y="11567"/>
                </a:lnTo>
                <a:lnTo>
                  <a:pt x="13430" y="11595"/>
                </a:lnTo>
                <a:lnTo>
                  <a:pt x="13399" y="11601"/>
                </a:lnTo>
                <a:lnTo>
                  <a:pt x="13372" y="11614"/>
                </a:lnTo>
                <a:lnTo>
                  <a:pt x="13351" y="11614"/>
                </a:lnTo>
                <a:lnTo>
                  <a:pt x="13319" y="11614"/>
                </a:lnTo>
                <a:lnTo>
                  <a:pt x="13297" y="11629"/>
                </a:lnTo>
                <a:lnTo>
                  <a:pt x="13271" y="11635"/>
                </a:lnTo>
                <a:lnTo>
                  <a:pt x="13218" y="11655"/>
                </a:lnTo>
                <a:lnTo>
                  <a:pt x="13154" y="11663"/>
                </a:lnTo>
                <a:lnTo>
                  <a:pt x="13101" y="11683"/>
                </a:lnTo>
                <a:lnTo>
                  <a:pt x="13075" y="11683"/>
                </a:lnTo>
                <a:lnTo>
                  <a:pt x="13048" y="11648"/>
                </a:lnTo>
                <a:lnTo>
                  <a:pt x="13036" y="11614"/>
                </a:lnTo>
                <a:lnTo>
                  <a:pt x="13015" y="11601"/>
                </a:lnTo>
                <a:lnTo>
                  <a:pt x="12988" y="11580"/>
                </a:lnTo>
                <a:lnTo>
                  <a:pt x="13022" y="11560"/>
                </a:lnTo>
                <a:lnTo>
                  <a:pt x="13022" y="11526"/>
                </a:lnTo>
                <a:lnTo>
                  <a:pt x="13005" y="11504"/>
                </a:lnTo>
                <a:lnTo>
                  <a:pt x="12978" y="11483"/>
                </a:lnTo>
                <a:lnTo>
                  <a:pt x="12962" y="11457"/>
                </a:lnTo>
                <a:lnTo>
                  <a:pt x="12930" y="11414"/>
                </a:lnTo>
                <a:lnTo>
                  <a:pt x="12898" y="11373"/>
                </a:lnTo>
                <a:lnTo>
                  <a:pt x="12819" y="11298"/>
                </a:lnTo>
                <a:lnTo>
                  <a:pt x="12787" y="11257"/>
                </a:lnTo>
                <a:lnTo>
                  <a:pt x="12771" y="11189"/>
                </a:lnTo>
                <a:lnTo>
                  <a:pt x="12739" y="11099"/>
                </a:lnTo>
                <a:lnTo>
                  <a:pt x="12707" y="11071"/>
                </a:lnTo>
                <a:lnTo>
                  <a:pt x="12686" y="11051"/>
                </a:lnTo>
                <a:lnTo>
                  <a:pt x="12664" y="10955"/>
                </a:lnTo>
                <a:lnTo>
                  <a:pt x="12654" y="10873"/>
                </a:lnTo>
                <a:lnTo>
                  <a:pt x="12664" y="10858"/>
                </a:lnTo>
                <a:lnTo>
                  <a:pt x="12643" y="10776"/>
                </a:lnTo>
                <a:lnTo>
                  <a:pt x="12633" y="10761"/>
                </a:lnTo>
                <a:lnTo>
                  <a:pt x="12563" y="10686"/>
                </a:lnTo>
                <a:lnTo>
                  <a:pt x="12563" y="10632"/>
                </a:lnTo>
                <a:lnTo>
                  <a:pt x="12574" y="10617"/>
                </a:lnTo>
                <a:lnTo>
                  <a:pt x="12521" y="10529"/>
                </a:lnTo>
                <a:lnTo>
                  <a:pt x="12500" y="10480"/>
                </a:lnTo>
                <a:lnTo>
                  <a:pt x="12478" y="10433"/>
                </a:lnTo>
                <a:lnTo>
                  <a:pt x="12436" y="10302"/>
                </a:lnTo>
                <a:lnTo>
                  <a:pt x="12398" y="10220"/>
                </a:lnTo>
                <a:lnTo>
                  <a:pt x="12372" y="10130"/>
                </a:lnTo>
                <a:lnTo>
                  <a:pt x="12377" y="10124"/>
                </a:lnTo>
                <a:lnTo>
                  <a:pt x="12420" y="10246"/>
                </a:lnTo>
                <a:lnTo>
                  <a:pt x="12446" y="10289"/>
                </a:lnTo>
                <a:lnTo>
                  <a:pt x="12468" y="10315"/>
                </a:lnTo>
                <a:lnTo>
                  <a:pt x="12483" y="10302"/>
                </a:lnTo>
                <a:lnTo>
                  <a:pt x="12500" y="10261"/>
                </a:lnTo>
                <a:lnTo>
                  <a:pt x="12510" y="10199"/>
                </a:lnTo>
                <a:lnTo>
                  <a:pt x="12526" y="10164"/>
                </a:lnTo>
                <a:lnTo>
                  <a:pt x="12526" y="10177"/>
                </a:lnTo>
                <a:lnTo>
                  <a:pt x="12521" y="10212"/>
                </a:lnTo>
                <a:lnTo>
                  <a:pt x="12521" y="10239"/>
                </a:lnTo>
                <a:lnTo>
                  <a:pt x="12510" y="10289"/>
                </a:lnTo>
                <a:lnTo>
                  <a:pt x="12536" y="10289"/>
                </a:lnTo>
                <a:lnTo>
                  <a:pt x="12569" y="10343"/>
                </a:lnTo>
                <a:lnTo>
                  <a:pt x="12606" y="10411"/>
                </a:lnTo>
                <a:lnTo>
                  <a:pt x="12628" y="10474"/>
                </a:lnTo>
                <a:lnTo>
                  <a:pt x="12643" y="10495"/>
                </a:lnTo>
                <a:lnTo>
                  <a:pt x="12659" y="10536"/>
                </a:lnTo>
                <a:lnTo>
                  <a:pt x="12654" y="10555"/>
                </a:lnTo>
                <a:lnTo>
                  <a:pt x="12676" y="10605"/>
                </a:lnTo>
                <a:lnTo>
                  <a:pt x="12707" y="10617"/>
                </a:lnTo>
                <a:lnTo>
                  <a:pt x="12734" y="10652"/>
                </a:lnTo>
                <a:lnTo>
                  <a:pt x="12766" y="10742"/>
                </a:lnTo>
                <a:lnTo>
                  <a:pt x="12766" y="10789"/>
                </a:lnTo>
                <a:lnTo>
                  <a:pt x="12771" y="10845"/>
                </a:lnTo>
                <a:lnTo>
                  <a:pt x="12809" y="10920"/>
                </a:lnTo>
                <a:lnTo>
                  <a:pt x="12835" y="10933"/>
                </a:lnTo>
                <a:lnTo>
                  <a:pt x="12877" y="10989"/>
                </a:lnTo>
                <a:lnTo>
                  <a:pt x="12894" y="11051"/>
                </a:lnTo>
                <a:lnTo>
                  <a:pt x="12925" y="11120"/>
                </a:lnTo>
                <a:lnTo>
                  <a:pt x="12957" y="11148"/>
                </a:lnTo>
                <a:lnTo>
                  <a:pt x="12962" y="11182"/>
                </a:lnTo>
                <a:lnTo>
                  <a:pt x="12978" y="11202"/>
                </a:lnTo>
                <a:lnTo>
                  <a:pt x="12983" y="11236"/>
                </a:lnTo>
                <a:lnTo>
                  <a:pt x="12983" y="11270"/>
                </a:lnTo>
                <a:lnTo>
                  <a:pt x="12978" y="11285"/>
                </a:lnTo>
                <a:lnTo>
                  <a:pt x="12983" y="11320"/>
                </a:lnTo>
                <a:lnTo>
                  <a:pt x="12973" y="11326"/>
                </a:lnTo>
                <a:lnTo>
                  <a:pt x="12988" y="11361"/>
                </a:lnTo>
                <a:lnTo>
                  <a:pt x="13000" y="11414"/>
                </a:lnTo>
                <a:lnTo>
                  <a:pt x="13010" y="11436"/>
                </a:lnTo>
                <a:lnTo>
                  <a:pt x="13010" y="11476"/>
                </a:lnTo>
                <a:lnTo>
                  <a:pt x="13026" y="11526"/>
                </a:lnTo>
                <a:lnTo>
                  <a:pt x="13068" y="11532"/>
                </a:lnTo>
                <a:lnTo>
                  <a:pt x="13090" y="11517"/>
                </a:lnTo>
                <a:lnTo>
                  <a:pt x="13116" y="11517"/>
                </a:lnTo>
                <a:lnTo>
                  <a:pt x="13128" y="11498"/>
                </a:lnTo>
                <a:lnTo>
                  <a:pt x="13143" y="11492"/>
                </a:lnTo>
                <a:lnTo>
                  <a:pt x="13154" y="11470"/>
                </a:lnTo>
                <a:lnTo>
                  <a:pt x="13169" y="11464"/>
                </a:lnTo>
                <a:lnTo>
                  <a:pt x="13218" y="11457"/>
                </a:lnTo>
                <a:lnTo>
                  <a:pt x="13254" y="11442"/>
                </a:lnTo>
                <a:lnTo>
                  <a:pt x="13287" y="11408"/>
                </a:lnTo>
                <a:lnTo>
                  <a:pt x="13302" y="11414"/>
                </a:lnTo>
                <a:lnTo>
                  <a:pt x="13329" y="11408"/>
                </a:lnTo>
                <a:lnTo>
                  <a:pt x="13382" y="11354"/>
                </a:lnTo>
                <a:lnTo>
                  <a:pt x="13479" y="11320"/>
                </a:lnTo>
                <a:lnTo>
                  <a:pt x="13537" y="11285"/>
                </a:lnTo>
                <a:lnTo>
                  <a:pt x="13537" y="11257"/>
                </a:lnTo>
                <a:lnTo>
                  <a:pt x="13547" y="11223"/>
                </a:lnTo>
                <a:lnTo>
                  <a:pt x="13590" y="11202"/>
                </a:lnTo>
                <a:lnTo>
                  <a:pt x="13617" y="11195"/>
                </a:lnTo>
                <a:lnTo>
                  <a:pt x="13653" y="11167"/>
                </a:lnTo>
                <a:lnTo>
                  <a:pt x="13686" y="11174"/>
                </a:lnTo>
                <a:lnTo>
                  <a:pt x="13713" y="11154"/>
                </a:lnTo>
                <a:lnTo>
                  <a:pt x="13713" y="11120"/>
                </a:lnTo>
                <a:lnTo>
                  <a:pt x="13733" y="11099"/>
                </a:lnTo>
                <a:lnTo>
                  <a:pt x="13771" y="11099"/>
                </a:lnTo>
                <a:lnTo>
                  <a:pt x="13786" y="11086"/>
                </a:lnTo>
                <a:lnTo>
                  <a:pt x="13793" y="11045"/>
                </a:lnTo>
                <a:lnTo>
                  <a:pt x="13829" y="11017"/>
                </a:lnTo>
                <a:lnTo>
                  <a:pt x="13856" y="11017"/>
                </a:lnTo>
                <a:lnTo>
                  <a:pt x="13861" y="11010"/>
                </a:lnTo>
                <a:lnTo>
                  <a:pt x="13856" y="10955"/>
                </a:lnTo>
                <a:lnTo>
                  <a:pt x="13866" y="10914"/>
                </a:lnTo>
                <a:lnTo>
                  <a:pt x="13878" y="10892"/>
                </a:lnTo>
                <a:lnTo>
                  <a:pt x="13904" y="10899"/>
                </a:lnTo>
                <a:lnTo>
                  <a:pt x="13926" y="10845"/>
                </a:lnTo>
                <a:lnTo>
                  <a:pt x="13952" y="10817"/>
                </a:lnTo>
                <a:lnTo>
                  <a:pt x="13962" y="10796"/>
                </a:lnTo>
                <a:lnTo>
                  <a:pt x="13984" y="10748"/>
                </a:lnTo>
                <a:lnTo>
                  <a:pt x="13984" y="10727"/>
                </a:lnTo>
                <a:lnTo>
                  <a:pt x="13962" y="10721"/>
                </a:lnTo>
                <a:lnTo>
                  <a:pt x="13946" y="10693"/>
                </a:lnTo>
                <a:lnTo>
                  <a:pt x="13919" y="10645"/>
                </a:lnTo>
                <a:lnTo>
                  <a:pt x="13887" y="10632"/>
                </a:lnTo>
                <a:lnTo>
                  <a:pt x="13846" y="10617"/>
                </a:lnTo>
                <a:lnTo>
                  <a:pt x="13813" y="10590"/>
                </a:lnTo>
                <a:lnTo>
                  <a:pt x="13786" y="10536"/>
                </a:lnTo>
                <a:lnTo>
                  <a:pt x="13781" y="10467"/>
                </a:lnTo>
                <a:lnTo>
                  <a:pt x="13786" y="10452"/>
                </a:lnTo>
                <a:lnTo>
                  <a:pt x="13793" y="10418"/>
                </a:lnTo>
                <a:lnTo>
                  <a:pt x="13786" y="10411"/>
                </a:lnTo>
                <a:lnTo>
                  <a:pt x="13771" y="10439"/>
                </a:lnTo>
                <a:lnTo>
                  <a:pt x="13733" y="10486"/>
                </a:lnTo>
                <a:lnTo>
                  <a:pt x="13691" y="10542"/>
                </a:lnTo>
                <a:lnTo>
                  <a:pt x="13648" y="10598"/>
                </a:lnTo>
                <a:lnTo>
                  <a:pt x="13612" y="10598"/>
                </a:lnTo>
                <a:lnTo>
                  <a:pt x="13563" y="10598"/>
                </a:lnTo>
                <a:lnTo>
                  <a:pt x="13515" y="10611"/>
                </a:lnTo>
                <a:lnTo>
                  <a:pt x="13515" y="10590"/>
                </a:lnTo>
                <a:lnTo>
                  <a:pt x="13505" y="10598"/>
                </a:lnTo>
                <a:lnTo>
                  <a:pt x="13494" y="10564"/>
                </a:lnTo>
                <a:lnTo>
                  <a:pt x="13505" y="10514"/>
                </a:lnTo>
                <a:lnTo>
                  <a:pt x="13505" y="10467"/>
                </a:lnTo>
                <a:lnTo>
                  <a:pt x="13489" y="10439"/>
                </a:lnTo>
                <a:lnTo>
                  <a:pt x="13474" y="10446"/>
                </a:lnTo>
                <a:lnTo>
                  <a:pt x="13457" y="10486"/>
                </a:lnTo>
                <a:lnTo>
                  <a:pt x="13462" y="10549"/>
                </a:lnTo>
                <a:lnTo>
                  <a:pt x="13452" y="10529"/>
                </a:lnTo>
                <a:lnTo>
                  <a:pt x="13447" y="10501"/>
                </a:lnTo>
                <a:lnTo>
                  <a:pt x="13430" y="10480"/>
                </a:lnTo>
                <a:lnTo>
                  <a:pt x="13425" y="10452"/>
                </a:lnTo>
                <a:lnTo>
                  <a:pt x="13430" y="10426"/>
                </a:lnTo>
                <a:lnTo>
                  <a:pt x="13425" y="10392"/>
                </a:lnTo>
                <a:lnTo>
                  <a:pt x="13387" y="10358"/>
                </a:lnTo>
                <a:lnTo>
                  <a:pt x="13377" y="10330"/>
                </a:lnTo>
                <a:lnTo>
                  <a:pt x="13351" y="10308"/>
                </a:lnTo>
                <a:lnTo>
                  <a:pt x="13329" y="10233"/>
                </a:lnTo>
                <a:lnTo>
                  <a:pt x="13307" y="10171"/>
                </a:lnTo>
                <a:lnTo>
                  <a:pt x="13314" y="10151"/>
                </a:lnTo>
                <a:lnTo>
                  <a:pt x="13302" y="10108"/>
                </a:lnTo>
                <a:lnTo>
                  <a:pt x="13341" y="10117"/>
                </a:lnTo>
                <a:lnTo>
                  <a:pt x="13361" y="10083"/>
                </a:lnTo>
                <a:lnTo>
                  <a:pt x="13399" y="10108"/>
                </a:lnTo>
                <a:lnTo>
                  <a:pt x="13430" y="10096"/>
                </a:lnTo>
                <a:lnTo>
                  <a:pt x="13479" y="10220"/>
                </a:lnTo>
                <a:lnTo>
                  <a:pt x="13515" y="10302"/>
                </a:lnTo>
                <a:lnTo>
                  <a:pt x="13573" y="10330"/>
                </a:lnTo>
                <a:lnTo>
                  <a:pt x="13633" y="10392"/>
                </a:lnTo>
                <a:lnTo>
                  <a:pt x="13701" y="10418"/>
                </a:lnTo>
                <a:lnTo>
                  <a:pt x="13760" y="10377"/>
                </a:lnTo>
                <a:lnTo>
                  <a:pt x="13803" y="10364"/>
                </a:lnTo>
                <a:lnTo>
                  <a:pt x="13829" y="10377"/>
                </a:lnTo>
                <a:lnTo>
                  <a:pt x="13856" y="10480"/>
                </a:lnTo>
                <a:lnTo>
                  <a:pt x="13919" y="10495"/>
                </a:lnTo>
                <a:lnTo>
                  <a:pt x="13984" y="10514"/>
                </a:lnTo>
                <a:lnTo>
                  <a:pt x="14095" y="10542"/>
                </a:lnTo>
                <a:lnTo>
                  <a:pt x="14175" y="10529"/>
                </a:lnTo>
                <a:lnTo>
                  <a:pt x="14271" y="10529"/>
                </a:lnTo>
                <a:lnTo>
                  <a:pt x="14378" y="10514"/>
                </a:lnTo>
                <a:lnTo>
                  <a:pt x="14419" y="10577"/>
                </a:lnTo>
                <a:lnTo>
                  <a:pt x="14436" y="10639"/>
                </a:lnTo>
                <a:lnTo>
                  <a:pt x="14478" y="10658"/>
                </a:lnTo>
                <a:lnTo>
                  <a:pt x="14547" y="10727"/>
                </a:lnTo>
                <a:lnTo>
                  <a:pt x="14564" y="10761"/>
                </a:lnTo>
                <a:lnTo>
                  <a:pt x="14537" y="10789"/>
                </a:lnTo>
                <a:lnTo>
                  <a:pt x="14611" y="10886"/>
                </a:lnTo>
                <a:lnTo>
                  <a:pt x="14654" y="10892"/>
                </a:lnTo>
                <a:lnTo>
                  <a:pt x="14739" y="10845"/>
                </a:lnTo>
                <a:lnTo>
                  <a:pt x="14750" y="10920"/>
                </a:lnTo>
                <a:lnTo>
                  <a:pt x="14750" y="11017"/>
                </a:lnTo>
                <a:lnTo>
                  <a:pt x="14765" y="11120"/>
                </a:lnTo>
                <a:lnTo>
                  <a:pt x="14792" y="11270"/>
                </a:lnTo>
                <a:lnTo>
                  <a:pt x="14845" y="11380"/>
                </a:lnTo>
                <a:lnTo>
                  <a:pt x="14857" y="11429"/>
                </a:lnTo>
                <a:lnTo>
                  <a:pt x="14872" y="11526"/>
                </a:lnTo>
                <a:lnTo>
                  <a:pt x="14903" y="11601"/>
                </a:lnTo>
                <a:lnTo>
                  <a:pt x="14925" y="11635"/>
                </a:lnTo>
                <a:lnTo>
                  <a:pt x="14946" y="11711"/>
                </a:lnTo>
                <a:lnTo>
                  <a:pt x="14973" y="11814"/>
                </a:lnTo>
                <a:lnTo>
                  <a:pt x="15026" y="11882"/>
                </a:lnTo>
                <a:lnTo>
                  <a:pt x="15048" y="11861"/>
                </a:lnTo>
                <a:lnTo>
                  <a:pt x="15069" y="11814"/>
                </a:lnTo>
                <a:lnTo>
                  <a:pt x="15122" y="11792"/>
                </a:lnTo>
                <a:lnTo>
                  <a:pt x="15106" y="11766"/>
                </a:lnTo>
                <a:lnTo>
                  <a:pt x="15132" y="11711"/>
                </a:lnTo>
                <a:lnTo>
                  <a:pt x="15164" y="11704"/>
                </a:lnTo>
                <a:lnTo>
                  <a:pt x="15164" y="11573"/>
                </a:lnTo>
                <a:lnTo>
                  <a:pt x="15191" y="11498"/>
                </a:lnTo>
                <a:lnTo>
                  <a:pt x="15186" y="11436"/>
                </a:lnTo>
                <a:lnTo>
                  <a:pt x="15176" y="11333"/>
                </a:lnTo>
                <a:lnTo>
                  <a:pt x="15191" y="11270"/>
                </a:lnTo>
                <a:lnTo>
                  <a:pt x="15217" y="11264"/>
                </a:lnTo>
                <a:lnTo>
                  <a:pt x="15270" y="11236"/>
                </a:lnTo>
                <a:lnTo>
                  <a:pt x="15297" y="11217"/>
                </a:lnTo>
                <a:lnTo>
                  <a:pt x="15297" y="11182"/>
                </a:lnTo>
                <a:lnTo>
                  <a:pt x="15355" y="11133"/>
                </a:lnTo>
                <a:lnTo>
                  <a:pt x="15398" y="11086"/>
                </a:lnTo>
                <a:lnTo>
                  <a:pt x="15462" y="10989"/>
                </a:lnTo>
                <a:lnTo>
                  <a:pt x="15548" y="10933"/>
                </a:lnTo>
                <a:lnTo>
                  <a:pt x="15580" y="10886"/>
                </a:lnTo>
                <a:lnTo>
                  <a:pt x="15575" y="10824"/>
                </a:lnTo>
                <a:lnTo>
                  <a:pt x="15648" y="10811"/>
                </a:lnTo>
                <a:lnTo>
                  <a:pt x="15686" y="10811"/>
                </a:lnTo>
                <a:lnTo>
                  <a:pt x="15696" y="10783"/>
                </a:lnTo>
                <a:lnTo>
                  <a:pt x="15718" y="10789"/>
                </a:lnTo>
                <a:lnTo>
                  <a:pt x="15734" y="10796"/>
                </a:lnTo>
                <a:lnTo>
                  <a:pt x="15744" y="10783"/>
                </a:lnTo>
                <a:lnTo>
                  <a:pt x="15771" y="10796"/>
                </a:lnTo>
                <a:lnTo>
                  <a:pt x="15787" y="10748"/>
                </a:lnTo>
                <a:lnTo>
                  <a:pt x="15781" y="10714"/>
                </a:lnTo>
                <a:lnTo>
                  <a:pt x="15834" y="10714"/>
                </a:lnTo>
                <a:lnTo>
                  <a:pt x="15861" y="10761"/>
                </a:lnTo>
                <a:lnTo>
                  <a:pt x="15872" y="10804"/>
                </a:lnTo>
                <a:lnTo>
                  <a:pt x="15877" y="10845"/>
                </a:lnTo>
                <a:lnTo>
                  <a:pt x="15894" y="10886"/>
                </a:lnTo>
                <a:lnTo>
                  <a:pt x="15935" y="10948"/>
                </a:lnTo>
                <a:lnTo>
                  <a:pt x="15967" y="10955"/>
                </a:lnTo>
                <a:lnTo>
                  <a:pt x="15962" y="10983"/>
                </a:lnTo>
                <a:lnTo>
                  <a:pt x="16010" y="11071"/>
                </a:lnTo>
                <a:lnTo>
                  <a:pt x="16020" y="11148"/>
                </a:lnTo>
                <a:lnTo>
                  <a:pt x="16000" y="11242"/>
                </a:lnTo>
                <a:lnTo>
                  <a:pt x="16037" y="11264"/>
                </a:lnTo>
                <a:lnTo>
                  <a:pt x="16068" y="11230"/>
                </a:lnTo>
                <a:lnTo>
                  <a:pt x="16133" y="11174"/>
                </a:lnTo>
                <a:lnTo>
                  <a:pt x="16170" y="11133"/>
                </a:lnTo>
                <a:lnTo>
                  <a:pt x="16196" y="11195"/>
                </a:lnTo>
                <a:lnTo>
                  <a:pt x="16206" y="11292"/>
                </a:lnTo>
                <a:lnTo>
                  <a:pt x="16228" y="11380"/>
                </a:lnTo>
                <a:lnTo>
                  <a:pt x="16249" y="11423"/>
                </a:lnTo>
                <a:lnTo>
                  <a:pt x="16244" y="11504"/>
                </a:lnTo>
                <a:lnTo>
                  <a:pt x="16266" y="11552"/>
                </a:lnTo>
                <a:lnTo>
                  <a:pt x="16249" y="11614"/>
                </a:lnTo>
                <a:lnTo>
                  <a:pt x="16254" y="11670"/>
                </a:lnTo>
                <a:lnTo>
                  <a:pt x="16239" y="11745"/>
                </a:lnTo>
                <a:lnTo>
                  <a:pt x="16233" y="11792"/>
                </a:lnTo>
                <a:lnTo>
                  <a:pt x="16244" y="11835"/>
                </a:lnTo>
                <a:lnTo>
                  <a:pt x="16254" y="11792"/>
                </a:lnTo>
                <a:lnTo>
                  <a:pt x="16281" y="11827"/>
                </a:lnTo>
                <a:lnTo>
                  <a:pt x="16313" y="11869"/>
                </a:lnTo>
                <a:lnTo>
                  <a:pt x="16324" y="11904"/>
                </a:lnTo>
                <a:lnTo>
                  <a:pt x="16346" y="11930"/>
                </a:lnTo>
                <a:lnTo>
                  <a:pt x="16356" y="11964"/>
                </a:lnTo>
                <a:lnTo>
                  <a:pt x="16351" y="12020"/>
                </a:lnTo>
                <a:lnTo>
                  <a:pt x="16372" y="12061"/>
                </a:lnTo>
                <a:lnTo>
                  <a:pt x="16382" y="12123"/>
                </a:lnTo>
                <a:lnTo>
                  <a:pt x="16414" y="12170"/>
                </a:lnTo>
                <a:lnTo>
                  <a:pt x="16419" y="12213"/>
                </a:lnTo>
                <a:lnTo>
                  <a:pt x="16489" y="12273"/>
                </a:lnTo>
                <a:lnTo>
                  <a:pt x="16542" y="12329"/>
                </a:lnTo>
                <a:lnTo>
                  <a:pt x="16585" y="12323"/>
                </a:lnTo>
                <a:lnTo>
                  <a:pt x="16585" y="12295"/>
                </a:lnTo>
                <a:lnTo>
                  <a:pt x="16564" y="12226"/>
                </a:lnTo>
                <a:lnTo>
                  <a:pt x="16542" y="12204"/>
                </a:lnTo>
                <a:lnTo>
                  <a:pt x="16537" y="12164"/>
                </a:lnTo>
                <a:lnTo>
                  <a:pt x="16532" y="12136"/>
                </a:lnTo>
                <a:lnTo>
                  <a:pt x="16537" y="12101"/>
                </a:lnTo>
                <a:lnTo>
                  <a:pt x="16532" y="12054"/>
                </a:lnTo>
                <a:lnTo>
                  <a:pt x="16505" y="12007"/>
                </a:lnTo>
                <a:lnTo>
                  <a:pt x="16472" y="11958"/>
                </a:lnTo>
                <a:lnTo>
                  <a:pt x="16457" y="11951"/>
                </a:lnTo>
                <a:lnTo>
                  <a:pt x="16426" y="11910"/>
                </a:lnTo>
                <a:lnTo>
                  <a:pt x="16387" y="11904"/>
                </a:lnTo>
                <a:lnTo>
                  <a:pt x="16356" y="11861"/>
                </a:lnTo>
                <a:lnTo>
                  <a:pt x="16346" y="11792"/>
                </a:lnTo>
                <a:lnTo>
                  <a:pt x="16324" y="11723"/>
                </a:lnTo>
                <a:lnTo>
                  <a:pt x="16286" y="11723"/>
                </a:lnTo>
                <a:lnTo>
                  <a:pt x="16281" y="11670"/>
                </a:lnTo>
                <a:lnTo>
                  <a:pt x="16303" y="11601"/>
                </a:lnTo>
                <a:lnTo>
                  <a:pt x="16334" y="11492"/>
                </a:lnTo>
                <a:lnTo>
                  <a:pt x="16339" y="11408"/>
                </a:lnTo>
                <a:lnTo>
                  <a:pt x="16392" y="11408"/>
                </a:lnTo>
                <a:lnTo>
                  <a:pt x="16382" y="11470"/>
                </a:lnTo>
                <a:lnTo>
                  <a:pt x="16431" y="11470"/>
                </a:lnTo>
                <a:lnTo>
                  <a:pt x="16484" y="11504"/>
                </a:lnTo>
                <a:lnTo>
                  <a:pt x="16515" y="11586"/>
                </a:lnTo>
                <a:lnTo>
                  <a:pt x="16537" y="11629"/>
                </a:lnTo>
                <a:lnTo>
                  <a:pt x="16585" y="11642"/>
                </a:lnTo>
                <a:lnTo>
                  <a:pt x="16627" y="11683"/>
                </a:lnTo>
                <a:lnTo>
                  <a:pt x="16612" y="11732"/>
                </a:lnTo>
                <a:lnTo>
                  <a:pt x="16632" y="11779"/>
                </a:lnTo>
                <a:lnTo>
                  <a:pt x="16707" y="11711"/>
                </a:lnTo>
                <a:lnTo>
                  <a:pt x="16755" y="11648"/>
                </a:lnTo>
                <a:lnTo>
                  <a:pt x="16825" y="11601"/>
                </a:lnTo>
                <a:lnTo>
                  <a:pt x="16871" y="11552"/>
                </a:lnTo>
                <a:lnTo>
                  <a:pt x="16878" y="11414"/>
                </a:lnTo>
                <a:lnTo>
                  <a:pt x="16851" y="11270"/>
                </a:lnTo>
                <a:lnTo>
                  <a:pt x="16813" y="11208"/>
                </a:lnTo>
                <a:lnTo>
                  <a:pt x="16760" y="11161"/>
                </a:lnTo>
                <a:lnTo>
                  <a:pt x="16707" y="11058"/>
                </a:lnTo>
                <a:lnTo>
                  <a:pt x="16665" y="10976"/>
                </a:lnTo>
                <a:lnTo>
                  <a:pt x="16675" y="10920"/>
                </a:lnTo>
                <a:lnTo>
                  <a:pt x="16723" y="10845"/>
                </a:lnTo>
                <a:lnTo>
                  <a:pt x="16803" y="10776"/>
                </a:lnTo>
                <a:lnTo>
                  <a:pt x="16830" y="10761"/>
                </a:lnTo>
                <a:lnTo>
                  <a:pt x="16909" y="10789"/>
                </a:lnTo>
                <a:lnTo>
                  <a:pt x="16893" y="10824"/>
                </a:lnTo>
                <a:lnTo>
                  <a:pt x="16909" y="10879"/>
                </a:lnTo>
                <a:lnTo>
                  <a:pt x="16941" y="10873"/>
                </a:lnTo>
                <a:lnTo>
                  <a:pt x="16963" y="10789"/>
                </a:lnTo>
                <a:lnTo>
                  <a:pt x="17026" y="10776"/>
                </a:lnTo>
                <a:lnTo>
                  <a:pt x="17105" y="10736"/>
                </a:lnTo>
                <a:lnTo>
                  <a:pt x="17137" y="10693"/>
                </a:lnTo>
                <a:lnTo>
                  <a:pt x="17159" y="10721"/>
                </a:lnTo>
                <a:lnTo>
                  <a:pt x="17197" y="10686"/>
                </a:lnTo>
                <a:lnTo>
                  <a:pt x="17260" y="10680"/>
                </a:lnTo>
                <a:lnTo>
                  <a:pt x="17340" y="10611"/>
                </a:lnTo>
                <a:lnTo>
                  <a:pt x="17420" y="10536"/>
                </a:lnTo>
                <a:lnTo>
                  <a:pt x="17473" y="10439"/>
                </a:lnTo>
                <a:lnTo>
                  <a:pt x="17521" y="10330"/>
                </a:lnTo>
                <a:lnTo>
                  <a:pt x="17563" y="10239"/>
                </a:lnTo>
                <a:lnTo>
                  <a:pt x="17596" y="10233"/>
                </a:lnTo>
                <a:lnTo>
                  <a:pt x="17611" y="10164"/>
                </a:lnTo>
                <a:lnTo>
                  <a:pt x="17622" y="10096"/>
                </a:lnTo>
                <a:lnTo>
                  <a:pt x="17589" y="10068"/>
                </a:lnTo>
                <a:lnTo>
                  <a:pt x="17574" y="10020"/>
                </a:lnTo>
                <a:lnTo>
                  <a:pt x="17611" y="9999"/>
                </a:lnTo>
                <a:lnTo>
                  <a:pt x="17611" y="9937"/>
                </a:lnTo>
                <a:lnTo>
                  <a:pt x="17574" y="9868"/>
                </a:lnTo>
                <a:lnTo>
                  <a:pt x="17536" y="9786"/>
                </a:lnTo>
                <a:lnTo>
                  <a:pt x="17516" y="9696"/>
                </a:lnTo>
                <a:lnTo>
                  <a:pt x="17451" y="9649"/>
                </a:lnTo>
                <a:lnTo>
                  <a:pt x="17483" y="9587"/>
                </a:lnTo>
                <a:lnTo>
                  <a:pt x="17543" y="9539"/>
                </a:lnTo>
                <a:lnTo>
                  <a:pt x="17569" y="9490"/>
                </a:lnTo>
                <a:lnTo>
                  <a:pt x="17654" y="9464"/>
                </a:lnTo>
                <a:lnTo>
                  <a:pt x="17642" y="9415"/>
                </a:lnTo>
                <a:lnTo>
                  <a:pt x="17606" y="9415"/>
                </a:lnTo>
                <a:lnTo>
                  <a:pt x="17553" y="9380"/>
                </a:lnTo>
                <a:lnTo>
                  <a:pt x="17489" y="9449"/>
                </a:lnTo>
                <a:lnTo>
                  <a:pt x="17441" y="9421"/>
                </a:lnTo>
                <a:lnTo>
                  <a:pt x="17441" y="9380"/>
                </a:lnTo>
                <a:lnTo>
                  <a:pt x="17393" y="9368"/>
                </a:lnTo>
                <a:lnTo>
                  <a:pt x="17361" y="9305"/>
                </a:lnTo>
                <a:lnTo>
                  <a:pt x="17393" y="9258"/>
                </a:lnTo>
                <a:lnTo>
                  <a:pt x="17451" y="9249"/>
                </a:lnTo>
                <a:lnTo>
                  <a:pt x="17489" y="9189"/>
                </a:lnTo>
                <a:lnTo>
                  <a:pt x="17553" y="9121"/>
                </a:lnTo>
                <a:lnTo>
                  <a:pt x="17606" y="9086"/>
                </a:lnTo>
                <a:lnTo>
                  <a:pt x="17637" y="9140"/>
                </a:lnTo>
                <a:lnTo>
                  <a:pt x="17589" y="9209"/>
                </a:lnTo>
                <a:lnTo>
                  <a:pt x="17601" y="9249"/>
                </a:lnTo>
                <a:lnTo>
                  <a:pt x="17569" y="9299"/>
                </a:lnTo>
                <a:lnTo>
                  <a:pt x="17632" y="9271"/>
                </a:lnTo>
                <a:lnTo>
                  <a:pt x="17659" y="9196"/>
                </a:lnTo>
                <a:lnTo>
                  <a:pt x="17739" y="9168"/>
                </a:lnTo>
                <a:lnTo>
                  <a:pt x="17765" y="9196"/>
                </a:lnTo>
                <a:lnTo>
                  <a:pt x="17797" y="9209"/>
                </a:lnTo>
                <a:lnTo>
                  <a:pt x="17802" y="9224"/>
                </a:lnTo>
                <a:lnTo>
                  <a:pt x="17787" y="9277"/>
                </a:lnTo>
                <a:lnTo>
                  <a:pt x="17792" y="9299"/>
                </a:lnTo>
                <a:lnTo>
                  <a:pt x="17775" y="9312"/>
                </a:lnTo>
                <a:lnTo>
                  <a:pt x="17760" y="9353"/>
                </a:lnTo>
                <a:lnTo>
                  <a:pt x="17775" y="9368"/>
                </a:lnTo>
                <a:lnTo>
                  <a:pt x="17792" y="9374"/>
                </a:lnTo>
                <a:lnTo>
                  <a:pt x="17792" y="9396"/>
                </a:lnTo>
                <a:lnTo>
                  <a:pt x="17809" y="9387"/>
                </a:lnTo>
                <a:lnTo>
                  <a:pt x="17814" y="9368"/>
                </a:lnTo>
                <a:lnTo>
                  <a:pt x="17840" y="9387"/>
                </a:lnTo>
                <a:lnTo>
                  <a:pt x="17882" y="9471"/>
                </a:lnTo>
                <a:lnTo>
                  <a:pt x="17840" y="9484"/>
                </a:lnTo>
                <a:lnTo>
                  <a:pt x="17867" y="9580"/>
                </a:lnTo>
                <a:lnTo>
                  <a:pt x="17855" y="9649"/>
                </a:lnTo>
                <a:lnTo>
                  <a:pt x="17862" y="9696"/>
                </a:lnTo>
                <a:lnTo>
                  <a:pt x="17915" y="9690"/>
                </a:lnTo>
                <a:lnTo>
                  <a:pt x="17961" y="9649"/>
                </a:lnTo>
                <a:lnTo>
                  <a:pt x="18015" y="9627"/>
                </a:lnTo>
                <a:lnTo>
                  <a:pt x="18036" y="9580"/>
                </a:lnTo>
                <a:lnTo>
                  <a:pt x="18036" y="9471"/>
                </a:lnTo>
                <a:lnTo>
                  <a:pt x="18021" y="9408"/>
                </a:lnTo>
                <a:lnTo>
                  <a:pt x="17973" y="9299"/>
                </a:lnTo>
                <a:lnTo>
                  <a:pt x="17942" y="9258"/>
                </a:lnTo>
                <a:lnTo>
                  <a:pt x="17920" y="9243"/>
                </a:lnTo>
                <a:lnTo>
                  <a:pt x="17925" y="9230"/>
                </a:lnTo>
                <a:lnTo>
                  <a:pt x="17925" y="9189"/>
                </a:lnTo>
                <a:lnTo>
                  <a:pt x="17952" y="9161"/>
                </a:lnTo>
                <a:lnTo>
                  <a:pt x="17988" y="9146"/>
                </a:lnTo>
                <a:lnTo>
                  <a:pt x="18010" y="9121"/>
                </a:lnTo>
                <a:lnTo>
                  <a:pt x="18021" y="9099"/>
                </a:lnTo>
                <a:lnTo>
                  <a:pt x="18053" y="9078"/>
                </a:lnTo>
                <a:lnTo>
                  <a:pt x="18053" y="9009"/>
                </a:lnTo>
                <a:lnTo>
                  <a:pt x="18068" y="8975"/>
                </a:lnTo>
                <a:lnTo>
                  <a:pt x="18094" y="8940"/>
                </a:lnTo>
                <a:lnTo>
                  <a:pt x="18116" y="8949"/>
                </a:lnTo>
                <a:lnTo>
                  <a:pt x="18128" y="8914"/>
                </a:lnTo>
                <a:lnTo>
                  <a:pt x="18207" y="8837"/>
                </a:lnTo>
                <a:lnTo>
                  <a:pt x="18244" y="8887"/>
                </a:lnTo>
                <a:lnTo>
                  <a:pt x="18281" y="8887"/>
                </a:lnTo>
                <a:lnTo>
                  <a:pt x="18360" y="8824"/>
                </a:lnTo>
                <a:lnTo>
                  <a:pt x="18399" y="8762"/>
                </a:lnTo>
                <a:lnTo>
                  <a:pt x="18478" y="8640"/>
                </a:lnTo>
                <a:lnTo>
                  <a:pt x="18558" y="8515"/>
                </a:lnTo>
                <a:lnTo>
                  <a:pt x="18580" y="8440"/>
                </a:lnTo>
                <a:lnTo>
                  <a:pt x="18670" y="8274"/>
                </a:lnTo>
                <a:lnTo>
                  <a:pt x="18696" y="8090"/>
                </a:lnTo>
                <a:lnTo>
                  <a:pt x="18701" y="7944"/>
                </a:lnTo>
                <a:lnTo>
                  <a:pt x="18749" y="7821"/>
                </a:lnTo>
                <a:lnTo>
                  <a:pt x="18749" y="7718"/>
                </a:lnTo>
                <a:lnTo>
                  <a:pt x="18665" y="7581"/>
                </a:lnTo>
                <a:lnTo>
                  <a:pt x="18600" y="7574"/>
                </a:lnTo>
                <a:lnTo>
                  <a:pt x="18563" y="7635"/>
                </a:lnTo>
                <a:lnTo>
                  <a:pt x="18505" y="7609"/>
                </a:lnTo>
                <a:lnTo>
                  <a:pt x="18478" y="7525"/>
                </a:lnTo>
                <a:lnTo>
                  <a:pt x="18387" y="7512"/>
                </a:lnTo>
                <a:lnTo>
                  <a:pt x="18611" y="7196"/>
                </a:lnTo>
                <a:lnTo>
                  <a:pt x="18803" y="6922"/>
                </a:lnTo>
                <a:lnTo>
                  <a:pt x="18994" y="6879"/>
                </a:lnTo>
                <a:lnTo>
                  <a:pt x="19175" y="6907"/>
                </a:lnTo>
                <a:lnTo>
                  <a:pt x="19250" y="6831"/>
                </a:lnTo>
                <a:lnTo>
                  <a:pt x="19339" y="6853"/>
                </a:lnTo>
                <a:lnTo>
                  <a:pt x="19334" y="6956"/>
                </a:lnTo>
                <a:lnTo>
                  <a:pt x="19424" y="6941"/>
                </a:lnTo>
                <a:lnTo>
                  <a:pt x="19552" y="6900"/>
                </a:lnTo>
                <a:lnTo>
                  <a:pt x="19504" y="6810"/>
                </a:lnTo>
                <a:lnTo>
                  <a:pt x="19649" y="6556"/>
                </a:lnTo>
                <a:lnTo>
                  <a:pt x="19797" y="6501"/>
                </a:lnTo>
                <a:lnTo>
                  <a:pt x="19845" y="6694"/>
                </a:lnTo>
                <a:lnTo>
                  <a:pt x="19994" y="6522"/>
                </a:lnTo>
                <a:lnTo>
                  <a:pt x="20031" y="6391"/>
                </a:lnTo>
                <a:lnTo>
                  <a:pt x="20101" y="6378"/>
                </a:lnTo>
                <a:lnTo>
                  <a:pt x="20053" y="6604"/>
                </a:lnTo>
                <a:lnTo>
                  <a:pt x="19946" y="6728"/>
                </a:lnTo>
                <a:lnTo>
                  <a:pt x="19845" y="6879"/>
                </a:lnTo>
                <a:lnTo>
                  <a:pt x="19738" y="7065"/>
                </a:lnTo>
                <a:lnTo>
                  <a:pt x="19649" y="7100"/>
                </a:lnTo>
                <a:lnTo>
                  <a:pt x="19644" y="7169"/>
                </a:lnTo>
                <a:lnTo>
                  <a:pt x="19595" y="7250"/>
                </a:lnTo>
                <a:lnTo>
                  <a:pt x="19569" y="7437"/>
                </a:lnTo>
                <a:lnTo>
                  <a:pt x="19600" y="7725"/>
                </a:lnTo>
                <a:lnTo>
                  <a:pt x="19627" y="7903"/>
                </a:lnTo>
                <a:lnTo>
                  <a:pt x="19649" y="7987"/>
                </a:lnTo>
                <a:lnTo>
                  <a:pt x="19733" y="7875"/>
                </a:lnTo>
                <a:lnTo>
                  <a:pt x="19750" y="7753"/>
                </a:lnTo>
                <a:lnTo>
                  <a:pt x="19835" y="7725"/>
                </a:lnTo>
                <a:lnTo>
                  <a:pt x="19856" y="7581"/>
                </a:lnTo>
                <a:lnTo>
                  <a:pt x="19956" y="7512"/>
                </a:lnTo>
                <a:lnTo>
                  <a:pt x="19930" y="7456"/>
                </a:lnTo>
                <a:lnTo>
                  <a:pt x="19956" y="7347"/>
                </a:lnTo>
                <a:lnTo>
                  <a:pt x="20009" y="7340"/>
                </a:lnTo>
                <a:lnTo>
                  <a:pt x="20016" y="7141"/>
                </a:lnTo>
                <a:lnTo>
                  <a:pt x="19951" y="7106"/>
                </a:lnTo>
                <a:lnTo>
                  <a:pt x="19951" y="7050"/>
                </a:lnTo>
                <a:lnTo>
                  <a:pt x="20021" y="6913"/>
                </a:lnTo>
                <a:lnTo>
                  <a:pt x="20043" y="6818"/>
                </a:lnTo>
                <a:lnTo>
                  <a:pt x="20122" y="6838"/>
                </a:lnTo>
                <a:lnTo>
                  <a:pt x="20181" y="6776"/>
                </a:lnTo>
                <a:lnTo>
                  <a:pt x="20207" y="6831"/>
                </a:lnTo>
                <a:lnTo>
                  <a:pt x="20362" y="6715"/>
                </a:lnTo>
                <a:lnTo>
                  <a:pt x="20446" y="6818"/>
                </a:lnTo>
                <a:lnTo>
                  <a:pt x="20468" y="6750"/>
                </a:lnTo>
                <a:lnTo>
                  <a:pt x="20553" y="6653"/>
                </a:lnTo>
                <a:lnTo>
                  <a:pt x="20643" y="6544"/>
                </a:lnTo>
                <a:lnTo>
                  <a:pt x="20696" y="6522"/>
                </a:lnTo>
                <a:lnTo>
                  <a:pt x="20860" y="6398"/>
                </a:lnTo>
                <a:lnTo>
                  <a:pt x="20967" y="6432"/>
                </a:lnTo>
                <a:lnTo>
                  <a:pt x="20983" y="6391"/>
                </a:lnTo>
                <a:lnTo>
                  <a:pt x="20978" y="6322"/>
                </a:lnTo>
                <a:lnTo>
                  <a:pt x="20952" y="6275"/>
                </a:lnTo>
                <a:lnTo>
                  <a:pt x="20914" y="6138"/>
                </a:lnTo>
                <a:lnTo>
                  <a:pt x="20860" y="6047"/>
                </a:lnTo>
                <a:lnTo>
                  <a:pt x="20935" y="6063"/>
                </a:lnTo>
                <a:lnTo>
                  <a:pt x="21010" y="5985"/>
                </a:lnTo>
                <a:lnTo>
                  <a:pt x="21042" y="5910"/>
                </a:lnTo>
                <a:lnTo>
                  <a:pt x="21015" y="5824"/>
                </a:lnTo>
                <a:lnTo>
                  <a:pt x="21015" y="5822"/>
                </a:lnTo>
                <a:lnTo>
                  <a:pt x="21017" y="5822"/>
                </a:lnTo>
                <a:lnTo>
                  <a:pt x="21085" y="5779"/>
                </a:lnTo>
                <a:lnTo>
                  <a:pt x="21073" y="5848"/>
                </a:lnTo>
                <a:lnTo>
                  <a:pt x="21106" y="5910"/>
                </a:lnTo>
                <a:lnTo>
                  <a:pt x="21174" y="5891"/>
                </a:lnTo>
                <a:lnTo>
                  <a:pt x="21233" y="5916"/>
                </a:lnTo>
                <a:lnTo>
                  <a:pt x="21244" y="6000"/>
                </a:lnTo>
                <a:lnTo>
                  <a:pt x="21324" y="6047"/>
                </a:lnTo>
                <a:lnTo>
                  <a:pt x="21366" y="6110"/>
                </a:lnTo>
                <a:lnTo>
                  <a:pt x="21419" y="6116"/>
                </a:lnTo>
                <a:lnTo>
                  <a:pt x="21445" y="6075"/>
                </a:lnTo>
                <a:lnTo>
                  <a:pt x="21445" y="5904"/>
                </a:lnTo>
                <a:lnTo>
                  <a:pt x="21542" y="5882"/>
                </a:lnTo>
                <a:lnTo>
                  <a:pt x="21600" y="5807"/>
                </a:lnTo>
                <a:lnTo>
                  <a:pt x="21484" y="5629"/>
                </a:lnTo>
                <a:lnTo>
                  <a:pt x="21329" y="5601"/>
                </a:lnTo>
                <a:lnTo>
                  <a:pt x="21339" y="5738"/>
                </a:lnTo>
                <a:lnTo>
                  <a:pt x="21302" y="5691"/>
                </a:lnTo>
                <a:lnTo>
                  <a:pt x="21307" y="5573"/>
                </a:lnTo>
                <a:lnTo>
                  <a:pt x="21153" y="5375"/>
                </a:lnTo>
                <a:lnTo>
                  <a:pt x="21037" y="5246"/>
                </a:lnTo>
                <a:lnTo>
                  <a:pt x="21037" y="5244"/>
                </a:lnTo>
                <a:lnTo>
                  <a:pt x="20957" y="5154"/>
                </a:lnTo>
                <a:lnTo>
                  <a:pt x="20787" y="5051"/>
                </a:lnTo>
                <a:lnTo>
                  <a:pt x="20664" y="5066"/>
                </a:lnTo>
                <a:lnTo>
                  <a:pt x="20478" y="5004"/>
                </a:lnTo>
                <a:lnTo>
                  <a:pt x="20451" y="5100"/>
                </a:lnTo>
                <a:lnTo>
                  <a:pt x="20500" y="5238"/>
                </a:lnTo>
                <a:lnTo>
                  <a:pt x="20425" y="5307"/>
                </a:lnTo>
                <a:lnTo>
                  <a:pt x="20323" y="5120"/>
                </a:lnTo>
                <a:lnTo>
                  <a:pt x="20212" y="5141"/>
                </a:lnTo>
                <a:lnTo>
                  <a:pt x="20101" y="5100"/>
                </a:lnTo>
                <a:lnTo>
                  <a:pt x="19999" y="5107"/>
                </a:lnTo>
                <a:lnTo>
                  <a:pt x="19920" y="5148"/>
                </a:lnTo>
                <a:lnTo>
                  <a:pt x="19845" y="5085"/>
                </a:lnTo>
                <a:lnTo>
                  <a:pt x="19850" y="4920"/>
                </a:lnTo>
                <a:lnTo>
                  <a:pt x="19803" y="4826"/>
                </a:lnTo>
                <a:lnTo>
                  <a:pt x="19685" y="4783"/>
                </a:lnTo>
                <a:lnTo>
                  <a:pt x="19451" y="4826"/>
                </a:lnTo>
                <a:lnTo>
                  <a:pt x="19298" y="4645"/>
                </a:lnTo>
                <a:lnTo>
                  <a:pt x="19250" y="4501"/>
                </a:lnTo>
                <a:lnTo>
                  <a:pt x="18723" y="4336"/>
                </a:lnTo>
                <a:lnTo>
                  <a:pt x="18648" y="4448"/>
                </a:lnTo>
                <a:lnTo>
                  <a:pt x="18691" y="4673"/>
                </a:lnTo>
                <a:lnTo>
                  <a:pt x="18595" y="4639"/>
                </a:lnTo>
                <a:lnTo>
                  <a:pt x="18553" y="4707"/>
                </a:lnTo>
                <a:lnTo>
                  <a:pt x="18440" y="4632"/>
                </a:lnTo>
                <a:lnTo>
                  <a:pt x="18340" y="4695"/>
                </a:lnTo>
                <a:lnTo>
                  <a:pt x="18244" y="4585"/>
                </a:lnTo>
                <a:lnTo>
                  <a:pt x="18186" y="4832"/>
                </a:lnTo>
                <a:lnTo>
                  <a:pt x="18094" y="4735"/>
                </a:lnTo>
                <a:lnTo>
                  <a:pt x="18021" y="4551"/>
                </a:lnTo>
                <a:lnTo>
                  <a:pt x="18053" y="4448"/>
                </a:lnTo>
                <a:lnTo>
                  <a:pt x="18026" y="4282"/>
                </a:lnTo>
                <a:lnTo>
                  <a:pt x="17930" y="4145"/>
                </a:lnTo>
                <a:lnTo>
                  <a:pt x="17835" y="4145"/>
                </a:lnTo>
                <a:lnTo>
                  <a:pt x="17712" y="4095"/>
                </a:lnTo>
                <a:lnTo>
                  <a:pt x="17707" y="4295"/>
                </a:lnTo>
                <a:lnTo>
                  <a:pt x="17463" y="4254"/>
                </a:lnTo>
                <a:lnTo>
                  <a:pt x="17446" y="4130"/>
                </a:lnTo>
                <a:lnTo>
                  <a:pt x="17260" y="4089"/>
                </a:lnTo>
                <a:lnTo>
                  <a:pt x="17164" y="4130"/>
                </a:lnTo>
                <a:lnTo>
                  <a:pt x="17137" y="4198"/>
                </a:lnTo>
                <a:lnTo>
                  <a:pt x="17105" y="4027"/>
                </a:lnTo>
                <a:lnTo>
                  <a:pt x="17052" y="4076"/>
                </a:lnTo>
                <a:lnTo>
                  <a:pt x="16968" y="4007"/>
                </a:lnTo>
                <a:lnTo>
                  <a:pt x="16893" y="3967"/>
                </a:lnTo>
                <a:lnTo>
                  <a:pt x="16936" y="3883"/>
                </a:lnTo>
                <a:lnTo>
                  <a:pt x="17091" y="3726"/>
                </a:lnTo>
                <a:lnTo>
                  <a:pt x="17154" y="3636"/>
                </a:lnTo>
                <a:lnTo>
                  <a:pt x="17207" y="3554"/>
                </a:lnTo>
                <a:lnTo>
                  <a:pt x="17159" y="3436"/>
                </a:lnTo>
                <a:lnTo>
                  <a:pt x="17026" y="3279"/>
                </a:lnTo>
                <a:lnTo>
                  <a:pt x="16856" y="3271"/>
                </a:lnTo>
                <a:lnTo>
                  <a:pt x="16803" y="3354"/>
                </a:lnTo>
                <a:lnTo>
                  <a:pt x="16786" y="3189"/>
                </a:lnTo>
                <a:lnTo>
                  <a:pt x="16653" y="3142"/>
                </a:lnTo>
                <a:lnTo>
                  <a:pt x="16733" y="3058"/>
                </a:lnTo>
                <a:lnTo>
                  <a:pt x="16632" y="2949"/>
                </a:lnTo>
                <a:close/>
                <a:moveTo>
                  <a:pt x="4857" y="3052"/>
                </a:moveTo>
                <a:lnTo>
                  <a:pt x="4835" y="3189"/>
                </a:lnTo>
                <a:lnTo>
                  <a:pt x="4903" y="3292"/>
                </a:lnTo>
                <a:lnTo>
                  <a:pt x="5021" y="3333"/>
                </a:lnTo>
                <a:lnTo>
                  <a:pt x="5080" y="3470"/>
                </a:lnTo>
                <a:lnTo>
                  <a:pt x="5090" y="3623"/>
                </a:lnTo>
                <a:lnTo>
                  <a:pt x="5111" y="3780"/>
                </a:lnTo>
                <a:lnTo>
                  <a:pt x="5266" y="3870"/>
                </a:lnTo>
                <a:lnTo>
                  <a:pt x="5356" y="3904"/>
                </a:lnTo>
                <a:lnTo>
                  <a:pt x="5479" y="3904"/>
                </a:lnTo>
                <a:lnTo>
                  <a:pt x="5643" y="3855"/>
                </a:lnTo>
                <a:lnTo>
                  <a:pt x="5723" y="3889"/>
                </a:lnTo>
                <a:lnTo>
                  <a:pt x="5808" y="3829"/>
                </a:lnTo>
                <a:lnTo>
                  <a:pt x="5846" y="3752"/>
                </a:lnTo>
                <a:lnTo>
                  <a:pt x="5829" y="3636"/>
                </a:lnTo>
                <a:lnTo>
                  <a:pt x="5771" y="3520"/>
                </a:lnTo>
                <a:lnTo>
                  <a:pt x="5675" y="3498"/>
                </a:lnTo>
                <a:lnTo>
                  <a:pt x="5553" y="3526"/>
                </a:lnTo>
                <a:lnTo>
                  <a:pt x="5462" y="3589"/>
                </a:lnTo>
                <a:lnTo>
                  <a:pt x="5377" y="3567"/>
                </a:lnTo>
                <a:lnTo>
                  <a:pt x="5297" y="3554"/>
                </a:lnTo>
                <a:lnTo>
                  <a:pt x="5261" y="3477"/>
                </a:lnTo>
                <a:lnTo>
                  <a:pt x="5196" y="3408"/>
                </a:lnTo>
                <a:lnTo>
                  <a:pt x="5208" y="3292"/>
                </a:lnTo>
                <a:lnTo>
                  <a:pt x="5159" y="3183"/>
                </a:lnTo>
                <a:lnTo>
                  <a:pt x="5043" y="3183"/>
                </a:lnTo>
                <a:lnTo>
                  <a:pt x="4978" y="3080"/>
                </a:lnTo>
                <a:lnTo>
                  <a:pt x="4857" y="3052"/>
                </a:lnTo>
                <a:close/>
                <a:moveTo>
                  <a:pt x="14484" y="3127"/>
                </a:moveTo>
                <a:lnTo>
                  <a:pt x="14366" y="3176"/>
                </a:lnTo>
                <a:lnTo>
                  <a:pt x="14271" y="3292"/>
                </a:lnTo>
                <a:lnTo>
                  <a:pt x="14074" y="3354"/>
                </a:lnTo>
                <a:lnTo>
                  <a:pt x="13883" y="3554"/>
                </a:lnTo>
                <a:lnTo>
                  <a:pt x="13750" y="3711"/>
                </a:lnTo>
                <a:lnTo>
                  <a:pt x="13766" y="3842"/>
                </a:lnTo>
                <a:lnTo>
                  <a:pt x="13627" y="4082"/>
                </a:lnTo>
                <a:lnTo>
                  <a:pt x="13680" y="4117"/>
                </a:lnTo>
                <a:lnTo>
                  <a:pt x="13563" y="4336"/>
                </a:lnTo>
                <a:lnTo>
                  <a:pt x="13568" y="4473"/>
                </a:lnTo>
                <a:lnTo>
                  <a:pt x="13505" y="4529"/>
                </a:lnTo>
                <a:lnTo>
                  <a:pt x="13515" y="4660"/>
                </a:lnTo>
                <a:lnTo>
                  <a:pt x="13622" y="4722"/>
                </a:lnTo>
                <a:lnTo>
                  <a:pt x="13638" y="4826"/>
                </a:lnTo>
                <a:lnTo>
                  <a:pt x="13829" y="4851"/>
                </a:lnTo>
                <a:lnTo>
                  <a:pt x="13861" y="4832"/>
                </a:lnTo>
                <a:lnTo>
                  <a:pt x="13750" y="4639"/>
                </a:lnTo>
                <a:lnTo>
                  <a:pt x="13740" y="4439"/>
                </a:lnTo>
                <a:lnTo>
                  <a:pt x="13829" y="4192"/>
                </a:lnTo>
                <a:lnTo>
                  <a:pt x="13919" y="3932"/>
                </a:lnTo>
                <a:lnTo>
                  <a:pt x="14100" y="3657"/>
                </a:lnTo>
                <a:lnTo>
                  <a:pt x="14276" y="3511"/>
                </a:lnTo>
                <a:lnTo>
                  <a:pt x="14484" y="3361"/>
                </a:lnTo>
                <a:lnTo>
                  <a:pt x="14521" y="3258"/>
                </a:lnTo>
                <a:lnTo>
                  <a:pt x="14484" y="3127"/>
                </a:lnTo>
                <a:close/>
                <a:moveTo>
                  <a:pt x="4106" y="3176"/>
                </a:moveTo>
                <a:lnTo>
                  <a:pt x="4052" y="3299"/>
                </a:lnTo>
                <a:lnTo>
                  <a:pt x="4139" y="3595"/>
                </a:lnTo>
                <a:lnTo>
                  <a:pt x="4037" y="3567"/>
                </a:lnTo>
                <a:lnTo>
                  <a:pt x="3931" y="3389"/>
                </a:lnTo>
                <a:lnTo>
                  <a:pt x="3766" y="3279"/>
                </a:lnTo>
                <a:lnTo>
                  <a:pt x="3713" y="3367"/>
                </a:lnTo>
                <a:lnTo>
                  <a:pt x="3634" y="3670"/>
                </a:lnTo>
                <a:lnTo>
                  <a:pt x="3713" y="3717"/>
                </a:lnTo>
                <a:lnTo>
                  <a:pt x="3979" y="3683"/>
                </a:lnTo>
                <a:lnTo>
                  <a:pt x="3856" y="3814"/>
                </a:lnTo>
                <a:lnTo>
                  <a:pt x="3866" y="3904"/>
                </a:lnTo>
                <a:lnTo>
                  <a:pt x="3953" y="3898"/>
                </a:lnTo>
                <a:lnTo>
                  <a:pt x="4101" y="3773"/>
                </a:lnTo>
                <a:lnTo>
                  <a:pt x="4298" y="3732"/>
                </a:lnTo>
                <a:lnTo>
                  <a:pt x="4335" y="3589"/>
                </a:lnTo>
                <a:lnTo>
                  <a:pt x="4325" y="3443"/>
                </a:lnTo>
                <a:lnTo>
                  <a:pt x="4260" y="3430"/>
                </a:lnTo>
                <a:lnTo>
                  <a:pt x="4212" y="3477"/>
                </a:lnTo>
                <a:lnTo>
                  <a:pt x="4185" y="3367"/>
                </a:lnTo>
                <a:lnTo>
                  <a:pt x="4170" y="3217"/>
                </a:lnTo>
                <a:lnTo>
                  <a:pt x="4106" y="3176"/>
                </a:lnTo>
                <a:close/>
                <a:moveTo>
                  <a:pt x="4755" y="3202"/>
                </a:moveTo>
                <a:lnTo>
                  <a:pt x="4751" y="3245"/>
                </a:lnTo>
                <a:lnTo>
                  <a:pt x="4671" y="3223"/>
                </a:lnTo>
                <a:lnTo>
                  <a:pt x="4579" y="3333"/>
                </a:lnTo>
                <a:lnTo>
                  <a:pt x="4516" y="3327"/>
                </a:lnTo>
                <a:lnTo>
                  <a:pt x="4521" y="3567"/>
                </a:lnTo>
                <a:lnTo>
                  <a:pt x="4618" y="3539"/>
                </a:lnTo>
                <a:lnTo>
                  <a:pt x="4618" y="3717"/>
                </a:lnTo>
                <a:lnTo>
                  <a:pt x="4681" y="3760"/>
                </a:lnTo>
                <a:lnTo>
                  <a:pt x="4777" y="3732"/>
                </a:lnTo>
                <a:lnTo>
                  <a:pt x="4804" y="3511"/>
                </a:lnTo>
                <a:lnTo>
                  <a:pt x="4797" y="3354"/>
                </a:lnTo>
                <a:lnTo>
                  <a:pt x="4755" y="3202"/>
                </a:lnTo>
                <a:close/>
                <a:moveTo>
                  <a:pt x="18606" y="3389"/>
                </a:moveTo>
                <a:lnTo>
                  <a:pt x="18532" y="3451"/>
                </a:lnTo>
                <a:lnTo>
                  <a:pt x="18500" y="3657"/>
                </a:lnTo>
                <a:lnTo>
                  <a:pt x="18616" y="3842"/>
                </a:lnTo>
                <a:lnTo>
                  <a:pt x="18713" y="3780"/>
                </a:lnTo>
                <a:lnTo>
                  <a:pt x="18926" y="3786"/>
                </a:lnTo>
                <a:lnTo>
                  <a:pt x="18972" y="3567"/>
                </a:lnTo>
                <a:lnTo>
                  <a:pt x="18759" y="3402"/>
                </a:lnTo>
                <a:lnTo>
                  <a:pt x="18606" y="3389"/>
                </a:lnTo>
                <a:close/>
                <a:moveTo>
                  <a:pt x="4968" y="3539"/>
                </a:moveTo>
                <a:lnTo>
                  <a:pt x="4883" y="3623"/>
                </a:lnTo>
                <a:lnTo>
                  <a:pt x="4850" y="3752"/>
                </a:lnTo>
                <a:lnTo>
                  <a:pt x="4925" y="3829"/>
                </a:lnTo>
                <a:lnTo>
                  <a:pt x="5010" y="3848"/>
                </a:lnTo>
                <a:lnTo>
                  <a:pt x="5043" y="3739"/>
                </a:lnTo>
                <a:lnTo>
                  <a:pt x="5021" y="3642"/>
                </a:lnTo>
                <a:lnTo>
                  <a:pt x="4968" y="3539"/>
                </a:lnTo>
                <a:close/>
                <a:moveTo>
                  <a:pt x="19047" y="3589"/>
                </a:moveTo>
                <a:lnTo>
                  <a:pt x="19032" y="3683"/>
                </a:lnTo>
                <a:lnTo>
                  <a:pt x="19143" y="3795"/>
                </a:lnTo>
                <a:lnTo>
                  <a:pt x="19233" y="3820"/>
                </a:lnTo>
                <a:lnTo>
                  <a:pt x="19303" y="3711"/>
                </a:lnTo>
                <a:lnTo>
                  <a:pt x="19153" y="3629"/>
                </a:lnTo>
                <a:lnTo>
                  <a:pt x="19047" y="3589"/>
                </a:lnTo>
                <a:close/>
                <a:moveTo>
                  <a:pt x="3409" y="3889"/>
                </a:moveTo>
                <a:lnTo>
                  <a:pt x="3213" y="3932"/>
                </a:lnTo>
                <a:lnTo>
                  <a:pt x="3271" y="4104"/>
                </a:lnTo>
                <a:lnTo>
                  <a:pt x="3218" y="4276"/>
                </a:lnTo>
                <a:lnTo>
                  <a:pt x="3175" y="4482"/>
                </a:lnTo>
                <a:lnTo>
                  <a:pt x="3155" y="4564"/>
                </a:lnTo>
                <a:lnTo>
                  <a:pt x="3288" y="4688"/>
                </a:lnTo>
                <a:lnTo>
                  <a:pt x="3319" y="4791"/>
                </a:lnTo>
                <a:lnTo>
                  <a:pt x="3474" y="4673"/>
                </a:lnTo>
                <a:lnTo>
                  <a:pt x="3474" y="4576"/>
                </a:lnTo>
                <a:lnTo>
                  <a:pt x="3547" y="4405"/>
                </a:lnTo>
                <a:lnTo>
                  <a:pt x="3687" y="4220"/>
                </a:lnTo>
                <a:lnTo>
                  <a:pt x="3760" y="4158"/>
                </a:lnTo>
                <a:lnTo>
                  <a:pt x="3697" y="4042"/>
                </a:lnTo>
                <a:lnTo>
                  <a:pt x="3643" y="3967"/>
                </a:lnTo>
                <a:lnTo>
                  <a:pt x="3494" y="3951"/>
                </a:lnTo>
                <a:lnTo>
                  <a:pt x="3409" y="3889"/>
                </a:lnTo>
                <a:close/>
                <a:moveTo>
                  <a:pt x="4990" y="3979"/>
                </a:moveTo>
                <a:lnTo>
                  <a:pt x="4930" y="4055"/>
                </a:lnTo>
                <a:lnTo>
                  <a:pt x="4898" y="4164"/>
                </a:lnTo>
                <a:lnTo>
                  <a:pt x="4898" y="4295"/>
                </a:lnTo>
                <a:lnTo>
                  <a:pt x="4937" y="4516"/>
                </a:lnTo>
                <a:lnTo>
                  <a:pt x="5000" y="4523"/>
                </a:lnTo>
                <a:lnTo>
                  <a:pt x="5063" y="4336"/>
                </a:lnTo>
                <a:lnTo>
                  <a:pt x="5133" y="4289"/>
                </a:lnTo>
                <a:lnTo>
                  <a:pt x="5223" y="4055"/>
                </a:lnTo>
                <a:lnTo>
                  <a:pt x="5111" y="3986"/>
                </a:lnTo>
                <a:lnTo>
                  <a:pt x="4990" y="3979"/>
                </a:lnTo>
                <a:close/>
                <a:moveTo>
                  <a:pt x="4649" y="4055"/>
                </a:moveTo>
                <a:lnTo>
                  <a:pt x="4579" y="4186"/>
                </a:lnTo>
                <a:lnTo>
                  <a:pt x="4644" y="4357"/>
                </a:lnTo>
                <a:lnTo>
                  <a:pt x="4521" y="4323"/>
                </a:lnTo>
                <a:lnTo>
                  <a:pt x="4521" y="4405"/>
                </a:lnTo>
                <a:lnTo>
                  <a:pt x="4664" y="4598"/>
                </a:lnTo>
                <a:lnTo>
                  <a:pt x="4707" y="4688"/>
                </a:lnTo>
                <a:lnTo>
                  <a:pt x="4760" y="4707"/>
                </a:lnTo>
                <a:lnTo>
                  <a:pt x="4857" y="4611"/>
                </a:lnTo>
                <a:lnTo>
                  <a:pt x="4867" y="4392"/>
                </a:lnTo>
                <a:lnTo>
                  <a:pt x="4782" y="4282"/>
                </a:lnTo>
                <a:lnTo>
                  <a:pt x="4835" y="4158"/>
                </a:lnTo>
                <a:lnTo>
                  <a:pt x="4819" y="4082"/>
                </a:lnTo>
                <a:lnTo>
                  <a:pt x="4717" y="4117"/>
                </a:lnTo>
                <a:lnTo>
                  <a:pt x="4649" y="4055"/>
                </a:lnTo>
                <a:close/>
                <a:moveTo>
                  <a:pt x="18798" y="4055"/>
                </a:moveTo>
                <a:lnTo>
                  <a:pt x="18723" y="4076"/>
                </a:lnTo>
                <a:lnTo>
                  <a:pt x="18670" y="4186"/>
                </a:lnTo>
                <a:lnTo>
                  <a:pt x="18680" y="4198"/>
                </a:lnTo>
                <a:lnTo>
                  <a:pt x="18798" y="4226"/>
                </a:lnTo>
                <a:lnTo>
                  <a:pt x="18887" y="4226"/>
                </a:lnTo>
                <a:lnTo>
                  <a:pt x="18877" y="4158"/>
                </a:lnTo>
                <a:lnTo>
                  <a:pt x="18798" y="4055"/>
                </a:lnTo>
                <a:close/>
                <a:moveTo>
                  <a:pt x="5495" y="4070"/>
                </a:moveTo>
                <a:lnTo>
                  <a:pt x="5346" y="4138"/>
                </a:lnTo>
                <a:lnTo>
                  <a:pt x="5282" y="4248"/>
                </a:lnTo>
                <a:lnTo>
                  <a:pt x="5239" y="4473"/>
                </a:lnTo>
                <a:lnTo>
                  <a:pt x="5256" y="4714"/>
                </a:lnTo>
                <a:lnTo>
                  <a:pt x="5341" y="4714"/>
                </a:lnTo>
                <a:lnTo>
                  <a:pt x="5282" y="4826"/>
                </a:lnTo>
                <a:lnTo>
                  <a:pt x="5329" y="4901"/>
                </a:lnTo>
                <a:lnTo>
                  <a:pt x="5420" y="4935"/>
                </a:lnTo>
                <a:lnTo>
                  <a:pt x="5548" y="5004"/>
                </a:lnTo>
                <a:lnTo>
                  <a:pt x="5761" y="5051"/>
                </a:lnTo>
                <a:lnTo>
                  <a:pt x="5867" y="5023"/>
                </a:lnTo>
                <a:lnTo>
                  <a:pt x="5894" y="4954"/>
                </a:lnTo>
                <a:lnTo>
                  <a:pt x="5941" y="5032"/>
                </a:lnTo>
                <a:lnTo>
                  <a:pt x="5994" y="5045"/>
                </a:lnTo>
                <a:lnTo>
                  <a:pt x="6054" y="5176"/>
                </a:lnTo>
                <a:lnTo>
                  <a:pt x="6015" y="5229"/>
                </a:lnTo>
                <a:lnTo>
                  <a:pt x="6138" y="5307"/>
                </a:lnTo>
                <a:lnTo>
                  <a:pt x="6223" y="5401"/>
                </a:lnTo>
                <a:lnTo>
                  <a:pt x="6250" y="5470"/>
                </a:lnTo>
                <a:lnTo>
                  <a:pt x="6266" y="5560"/>
                </a:lnTo>
                <a:lnTo>
                  <a:pt x="6187" y="5745"/>
                </a:lnTo>
                <a:lnTo>
                  <a:pt x="6170" y="5835"/>
                </a:lnTo>
                <a:lnTo>
                  <a:pt x="6187" y="5904"/>
                </a:lnTo>
                <a:lnTo>
                  <a:pt x="6069" y="5925"/>
                </a:lnTo>
                <a:lnTo>
                  <a:pt x="5957" y="5925"/>
                </a:lnTo>
                <a:lnTo>
                  <a:pt x="5921" y="6063"/>
                </a:lnTo>
                <a:lnTo>
                  <a:pt x="5967" y="6116"/>
                </a:lnTo>
                <a:lnTo>
                  <a:pt x="6138" y="6088"/>
                </a:lnTo>
                <a:lnTo>
                  <a:pt x="6138" y="6041"/>
                </a:lnTo>
                <a:lnTo>
                  <a:pt x="6223" y="6123"/>
                </a:lnTo>
                <a:lnTo>
                  <a:pt x="6308" y="6213"/>
                </a:lnTo>
                <a:lnTo>
                  <a:pt x="6286" y="6260"/>
                </a:lnTo>
                <a:lnTo>
                  <a:pt x="6356" y="6344"/>
                </a:lnTo>
                <a:lnTo>
                  <a:pt x="6484" y="6440"/>
                </a:lnTo>
                <a:lnTo>
                  <a:pt x="6644" y="6501"/>
                </a:lnTo>
                <a:lnTo>
                  <a:pt x="6632" y="6447"/>
                </a:lnTo>
                <a:lnTo>
                  <a:pt x="6574" y="6344"/>
                </a:lnTo>
                <a:lnTo>
                  <a:pt x="6489" y="6200"/>
                </a:lnTo>
                <a:lnTo>
                  <a:pt x="6639" y="6337"/>
                </a:lnTo>
                <a:lnTo>
                  <a:pt x="6707" y="6378"/>
                </a:lnTo>
                <a:lnTo>
                  <a:pt x="6728" y="6260"/>
                </a:lnTo>
                <a:lnTo>
                  <a:pt x="6692" y="6088"/>
                </a:lnTo>
                <a:lnTo>
                  <a:pt x="6670" y="6047"/>
                </a:lnTo>
                <a:lnTo>
                  <a:pt x="6591" y="5966"/>
                </a:lnTo>
                <a:lnTo>
                  <a:pt x="6526" y="5856"/>
                </a:lnTo>
                <a:lnTo>
                  <a:pt x="6532" y="5753"/>
                </a:lnTo>
                <a:lnTo>
                  <a:pt x="6612" y="5732"/>
                </a:lnTo>
                <a:lnTo>
                  <a:pt x="6702" y="5904"/>
                </a:lnTo>
                <a:lnTo>
                  <a:pt x="6772" y="5985"/>
                </a:lnTo>
                <a:lnTo>
                  <a:pt x="6878" y="5773"/>
                </a:lnTo>
                <a:lnTo>
                  <a:pt x="6893" y="5635"/>
                </a:lnTo>
                <a:lnTo>
                  <a:pt x="6803" y="5629"/>
                </a:lnTo>
                <a:lnTo>
                  <a:pt x="6719" y="5444"/>
                </a:lnTo>
                <a:lnTo>
                  <a:pt x="6627" y="5401"/>
                </a:lnTo>
                <a:lnTo>
                  <a:pt x="6489" y="5272"/>
                </a:lnTo>
                <a:lnTo>
                  <a:pt x="6596" y="5169"/>
                </a:lnTo>
                <a:lnTo>
                  <a:pt x="6542" y="4969"/>
                </a:lnTo>
                <a:lnTo>
                  <a:pt x="6489" y="4879"/>
                </a:lnTo>
                <a:lnTo>
                  <a:pt x="6346" y="4791"/>
                </a:lnTo>
                <a:lnTo>
                  <a:pt x="6286" y="4639"/>
                </a:lnTo>
                <a:lnTo>
                  <a:pt x="6180" y="4695"/>
                </a:lnTo>
                <a:lnTo>
                  <a:pt x="6170" y="4591"/>
                </a:lnTo>
                <a:lnTo>
                  <a:pt x="6090" y="4473"/>
                </a:lnTo>
                <a:lnTo>
                  <a:pt x="5962" y="4344"/>
                </a:lnTo>
                <a:lnTo>
                  <a:pt x="5904" y="4448"/>
                </a:lnTo>
                <a:lnTo>
                  <a:pt x="5793" y="4516"/>
                </a:lnTo>
                <a:lnTo>
                  <a:pt x="5798" y="4351"/>
                </a:lnTo>
                <a:lnTo>
                  <a:pt x="5701" y="4082"/>
                </a:lnTo>
                <a:lnTo>
                  <a:pt x="5553" y="4192"/>
                </a:lnTo>
                <a:lnTo>
                  <a:pt x="5500" y="4398"/>
                </a:lnTo>
                <a:lnTo>
                  <a:pt x="5452" y="4241"/>
                </a:lnTo>
                <a:lnTo>
                  <a:pt x="5495" y="4070"/>
                </a:lnTo>
                <a:close/>
                <a:moveTo>
                  <a:pt x="5814" y="4082"/>
                </a:moveTo>
                <a:lnTo>
                  <a:pt x="5788" y="4095"/>
                </a:lnTo>
                <a:lnTo>
                  <a:pt x="5781" y="4192"/>
                </a:lnTo>
                <a:lnTo>
                  <a:pt x="5846" y="4329"/>
                </a:lnTo>
                <a:lnTo>
                  <a:pt x="5867" y="4344"/>
                </a:lnTo>
                <a:lnTo>
                  <a:pt x="5931" y="4310"/>
                </a:lnTo>
                <a:lnTo>
                  <a:pt x="5989" y="4317"/>
                </a:lnTo>
                <a:lnTo>
                  <a:pt x="6054" y="4323"/>
                </a:lnTo>
                <a:lnTo>
                  <a:pt x="6047" y="4254"/>
                </a:lnTo>
                <a:lnTo>
                  <a:pt x="5947" y="4110"/>
                </a:lnTo>
                <a:lnTo>
                  <a:pt x="5814" y="4082"/>
                </a:lnTo>
                <a:close/>
                <a:moveTo>
                  <a:pt x="4362" y="4110"/>
                </a:moveTo>
                <a:lnTo>
                  <a:pt x="4282" y="4123"/>
                </a:lnTo>
                <a:lnTo>
                  <a:pt x="4260" y="4158"/>
                </a:lnTo>
                <a:lnTo>
                  <a:pt x="4352" y="4344"/>
                </a:lnTo>
                <a:lnTo>
                  <a:pt x="4405" y="4173"/>
                </a:lnTo>
                <a:lnTo>
                  <a:pt x="4362" y="4110"/>
                </a:lnTo>
                <a:close/>
                <a:moveTo>
                  <a:pt x="3781" y="4198"/>
                </a:moveTo>
                <a:lnTo>
                  <a:pt x="3622" y="4357"/>
                </a:lnTo>
                <a:lnTo>
                  <a:pt x="3585" y="4454"/>
                </a:lnTo>
                <a:lnTo>
                  <a:pt x="3537" y="4639"/>
                </a:lnTo>
                <a:lnTo>
                  <a:pt x="3639" y="4701"/>
                </a:lnTo>
                <a:lnTo>
                  <a:pt x="3728" y="4695"/>
                </a:lnTo>
                <a:lnTo>
                  <a:pt x="3590" y="4791"/>
                </a:lnTo>
                <a:lnTo>
                  <a:pt x="3622" y="4873"/>
                </a:lnTo>
                <a:lnTo>
                  <a:pt x="3707" y="4879"/>
                </a:lnTo>
                <a:lnTo>
                  <a:pt x="3830" y="4860"/>
                </a:lnTo>
                <a:lnTo>
                  <a:pt x="3941" y="4914"/>
                </a:lnTo>
                <a:lnTo>
                  <a:pt x="3866" y="4954"/>
                </a:lnTo>
                <a:lnTo>
                  <a:pt x="3781" y="4941"/>
                </a:lnTo>
                <a:lnTo>
                  <a:pt x="3692" y="4982"/>
                </a:lnTo>
                <a:lnTo>
                  <a:pt x="3653" y="5004"/>
                </a:lnTo>
                <a:lnTo>
                  <a:pt x="3728" y="5176"/>
                </a:lnTo>
                <a:lnTo>
                  <a:pt x="3776" y="5148"/>
                </a:lnTo>
                <a:lnTo>
                  <a:pt x="3856" y="5210"/>
                </a:lnTo>
                <a:lnTo>
                  <a:pt x="3888" y="5307"/>
                </a:lnTo>
                <a:lnTo>
                  <a:pt x="3968" y="5292"/>
                </a:lnTo>
                <a:lnTo>
                  <a:pt x="4144" y="5257"/>
                </a:lnTo>
                <a:lnTo>
                  <a:pt x="4250" y="5182"/>
                </a:lnTo>
                <a:lnTo>
                  <a:pt x="4318" y="5176"/>
                </a:lnTo>
                <a:lnTo>
                  <a:pt x="4420" y="5229"/>
                </a:lnTo>
                <a:lnTo>
                  <a:pt x="4526" y="5264"/>
                </a:lnTo>
                <a:lnTo>
                  <a:pt x="4543" y="5182"/>
                </a:lnTo>
                <a:lnTo>
                  <a:pt x="4505" y="5100"/>
                </a:lnTo>
                <a:lnTo>
                  <a:pt x="4606" y="5085"/>
                </a:lnTo>
                <a:lnTo>
                  <a:pt x="4611" y="4989"/>
                </a:lnTo>
                <a:lnTo>
                  <a:pt x="4505" y="4886"/>
                </a:lnTo>
                <a:lnTo>
                  <a:pt x="4405" y="4770"/>
                </a:lnTo>
                <a:lnTo>
                  <a:pt x="4388" y="4604"/>
                </a:lnTo>
                <a:lnTo>
                  <a:pt x="4352" y="4364"/>
                </a:lnTo>
                <a:lnTo>
                  <a:pt x="4287" y="4261"/>
                </a:lnTo>
                <a:lnTo>
                  <a:pt x="4229" y="4220"/>
                </a:lnTo>
                <a:lnTo>
                  <a:pt x="4175" y="4254"/>
                </a:lnTo>
                <a:lnTo>
                  <a:pt x="4219" y="4516"/>
                </a:lnTo>
                <a:lnTo>
                  <a:pt x="4192" y="4619"/>
                </a:lnTo>
                <a:lnTo>
                  <a:pt x="4144" y="4370"/>
                </a:lnTo>
                <a:lnTo>
                  <a:pt x="4091" y="4289"/>
                </a:lnTo>
                <a:lnTo>
                  <a:pt x="4021" y="4420"/>
                </a:lnTo>
                <a:lnTo>
                  <a:pt x="3941" y="4289"/>
                </a:lnTo>
                <a:lnTo>
                  <a:pt x="3813" y="4370"/>
                </a:lnTo>
                <a:lnTo>
                  <a:pt x="3840" y="4248"/>
                </a:lnTo>
                <a:lnTo>
                  <a:pt x="3781" y="4198"/>
                </a:lnTo>
                <a:close/>
                <a:moveTo>
                  <a:pt x="4947" y="4551"/>
                </a:moveTo>
                <a:lnTo>
                  <a:pt x="4877" y="4722"/>
                </a:lnTo>
                <a:lnTo>
                  <a:pt x="4872" y="4976"/>
                </a:lnTo>
                <a:lnTo>
                  <a:pt x="4942" y="5066"/>
                </a:lnTo>
                <a:lnTo>
                  <a:pt x="5005" y="5195"/>
                </a:lnTo>
                <a:lnTo>
                  <a:pt x="4978" y="5401"/>
                </a:lnTo>
                <a:lnTo>
                  <a:pt x="4930" y="5395"/>
                </a:lnTo>
                <a:lnTo>
                  <a:pt x="4893" y="5554"/>
                </a:lnTo>
                <a:lnTo>
                  <a:pt x="4893" y="5367"/>
                </a:lnTo>
                <a:lnTo>
                  <a:pt x="4804" y="5298"/>
                </a:lnTo>
                <a:lnTo>
                  <a:pt x="4751" y="5332"/>
                </a:lnTo>
                <a:lnTo>
                  <a:pt x="4760" y="5457"/>
                </a:lnTo>
                <a:lnTo>
                  <a:pt x="4676" y="5457"/>
                </a:lnTo>
                <a:lnTo>
                  <a:pt x="4584" y="5485"/>
                </a:lnTo>
                <a:lnTo>
                  <a:pt x="4478" y="5395"/>
                </a:lnTo>
                <a:lnTo>
                  <a:pt x="4415" y="5410"/>
                </a:lnTo>
                <a:lnTo>
                  <a:pt x="4357" y="5298"/>
                </a:lnTo>
                <a:lnTo>
                  <a:pt x="4308" y="5251"/>
                </a:lnTo>
                <a:lnTo>
                  <a:pt x="4260" y="5272"/>
                </a:lnTo>
                <a:lnTo>
                  <a:pt x="4192" y="5285"/>
                </a:lnTo>
                <a:lnTo>
                  <a:pt x="4154" y="5354"/>
                </a:lnTo>
                <a:lnTo>
                  <a:pt x="4212" y="5435"/>
                </a:lnTo>
                <a:lnTo>
                  <a:pt x="4149" y="5539"/>
                </a:lnTo>
                <a:lnTo>
                  <a:pt x="4086" y="5423"/>
                </a:lnTo>
                <a:lnTo>
                  <a:pt x="4037" y="5457"/>
                </a:lnTo>
                <a:lnTo>
                  <a:pt x="3878" y="5478"/>
                </a:lnTo>
                <a:lnTo>
                  <a:pt x="3776" y="5435"/>
                </a:lnTo>
                <a:lnTo>
                  <a:pt x="3856" y="5332"/>
                </a:lnTo>
                <a:lnTo>
                  <a:pt x="3776" y="5229"/>
                </a:lnTo>
                <a:lnTo>
                  <a:pt x="3718" y="5244"/>
                </a:lnTo>
                <a:lnTo>
                  <a:pt x="3639" y="5210"/>
                </a:lnTo>
                <a:lnTo>
                  <a:pt x="3506" y="5126"/>
                </a:lnTo>
                <a:lnTo>
                  <a:pt x="3414" y="5038"/>
                </a:lnTo>
                <a:lnTo>
                  <a:pt x="3346" y="5023"/>
                </a:lnTo>
                <a:lnTo>
                  <a:pt x="3319" y="5092"/>
                </a:lnTo>
                <a:lnTo>
                  <a:pt x="3250" y="5126"/>
                </a:lnTo>
                <a:lnTo>
                  <a:pt x="3240" y="4963"/>
                </a:lnTo>
                <a:lnTo>
                  <a:pt x="3165" y="5107"/>
                </a:lnTo>
                <a:lnTo>
                  <a:pt x="3063" y="4914"/>
                </a:lnTo>
                <a:lnTo>
                  <a:pt x="3027" y="4886"/>
                </a:lnTo>
                <a:lnTo>
                  <a:pt x="3010" y="4989"/>
                </a:lnTo>
                <a:lnTo>
                  <a:pt x="2969" y="5045"/>
                </a:lnTo>
                <a:lnTo>
                  <a:pt x="2930" y="4948"/>
                </a:lnTo>
                <a:lnTo>
                  <a:pt x="2836" y="5004"/>
                </a:lnTo>
                <a:lnTo>
                  <a:pt x="2744" y="5100"/>
                </a:lnTo>
                <a:lnTo>
                  <a:pt x="2659" y="5079"/>
                </a:lnTo>
                <a:lnTo>
                  <a:pt x="2590" y="5141"/>
                </a:lnTo>
                <a:lnTo>
                  <a:pt x="2536" y="5229"/>
                </a:lnTo>
                <a:lnTo>
                  <a:pt x="2473" y="5210"/>
                </a:lnTo>
                <a:lnTo>
                  <a:pt x="2384" y="5107"/>
                </a:lnTo>
                <a:lnTo>
                  <a:pt x="2277" y="5057"/>
                </a:lnTo>
                <a:lnTo>
                  <a:pt x="2212" y="5023"/>
                </a:lnTo>
                <a:lnTo>
                  <a:pt x="2123" y="4963"/>
                </a:lnTo>
                <a:lnTo>
                  <a:pt x="2048" y="4997"/>
                </a:lnTo>
                <a:lnTo>
                  <a:pt x="2000" y="4969"/>
                </a:lnTo>
                <a:lnTo>
                  <a:pt x="1888" y="4948"/>
                </a:lnTo>
                <a:lnTo>
                  <a:pt x="1765" y="4879"/>
                </a:lnTo>
                <a:lnTo>
                  <a:pt x="1707" y="4901"/>
                </a:lnTo>
                <a:lnTo>
                  <a:pt x="1617" y="4860"/>
                </a:lnTo>
                <a:lnTo>
                  <a:pt x="1622" y="4810"/>
                </a:lnTo>
                <a:lnTo>
                  <a:pt x="1521" y="4798"/>
                </a:lnTo>
                <a:lnTo>
                  <a:pt x="1494" y="4838"/>
                </a:lnTo>
                <a:lnTo>
                  <a:pt x="1453" y="4735"/>
                </a:lnTo>
                <a:lnTo>
                  <a:pt x="1366" y="4688"/>
                </a:lnTo>
                <a:lnTo>
                  <a:pt x="1277" y="4810"/>
                </a:lnTo>
                <a:lnTo>
                  <a:pt x="1223" y="4798"/>
                </a:lnTo>
                <a:lnTo>
                  <a:pt x="1112" y="4894"/>
                </a:lnTo>
                <a:lnTo>
                  <a:pt x="1054" y="4920"/>
                </a:lnTo>
                <a:lnTo>
                  <a:pt x="994" y="5023"/>
                </a:lnTo>
                <a:lnTo>
                  <a:pt x="979" y="5135"/>
                </a:lnTo>
                <a:lnTo>
                  <a:pt x="904" y="5229"/>
                </a:lnTo>
                <a:lnTo>
                  <a:pt x="803" y="5238"/>
                </a:lnTo>
                <a:lnTo>
                  <a:pt x="771" y="5341"/>
                </a:lnTo>
                <a:lnTo>
                  <a:pt x="851" y="5410"/>
                </a:lnTo>
                <a:lnTo>
                  <a:pt x="904" y="5491"/>
                </a:lnTo>
                <a:lnTo>
                  <a:pt x="947" y="5588"/>
                </a:lnTo>
                <a:lnTo>
                  <a:pt x="1021" y="5663"/>
                </a:lnTo>
                <a:lnTo>
                  <a:pt x="1069" y="5779"/>
                </a:lnTo>
                <a:lnTo>
                  <a:pt x="941" y="5788"/>
                </a:lnTo>
                <a:lnTo>
                  <a:pt x="952" y="5691"/>
                </a:lnTo>
                <a:lnTo>
                  <a:pt x="904" y="5691"/>
                </a:lnTo>
                <a:lnTo>
                  <a:pt x="771" y="5788"/>
                </a:lnTo>
                <a:lnTo>
                  <a:pt x="691" y="5863"/>
                </a:lnTo>
                <a:lnTo>
                  <a:pt x="766" y="5966"/>
                </a:lnTo>
                <a:lnTo>
                  <a:pt x="793" y="6041"/>
                </a:lnTo>
                <a:lnTo>
                  <a:pt x="878" y="6082"/>
                </a:lnTo>
                <a:lnTo>
                  <a:pt x="957" y="6063"/>
                </a:lnTo>
                <a:lnTo>
                  <a:pt x="1006" y="6097"/>
                </a:lnTo>
                <a:lnTo>
                  <a:pt x="1021" y="6063"/>
                </a:lnTo>
                <a:lnTo>
                  <a:pt x="1085" y="6020"/>
                </a:lnTo>
                <a:lnTo>
                  <a:pt x="1122" y="6020"/>
                </a:lnTo>
                <a:lnTo>
                  <a:pt x="1074" y="6088"/>
                </a:lnTo>
                <a:lnTo>
                  <a:pt x="1112" y="6116"/>
                </a:lnTo>
                <a:lnTo>
                  <a:pt x="1122" y="6200"/>
                </a:lnTo>
                <a:lnTo>
                  <a:pt x="1074" y="6247"/>
                </a:lnTo>
                <a:lnTo>
                  <a:pt x="1032" y="6234"/>
                </a:lnTo>
                <a:lnTo>
                  <a:pt x="984" y="6316"/>
                </a:lnTo>
                <a:lnTo>
                  <a:pt x="947" y="6288"/>
                </a:lnTo>
                <a:lnTo>
                  <a:pt x="899" y="6303"/>
                </a:lnTo>
                <a:lnTo>
                  <a:pt x="878" y="6385"/>
                </a:lnTo>
                <a:lnTo>
                  <a:pt x="829" y="6481"/>
                </a:lnTo>
                <a:lnTo>
                  <a:pt x="808" y="6569"/>
                </a:lnTo>
                <a:lnTo>
                  <a:pt x="851" y="6638"/>
                </a:lnTo>
                <a:lnTo>
                  <a:pt x="851" y="6722"/>
                </a:lnTo>
                <a:lnTo>
                  <a:pt x="894" y="6763"/>
                </a:lnTo>
                <a:lnTo>
                  <a:pt x="941" y="6831"/>
                </a:lnTo>
                <a:lnTo>
                  <a:pt x="1016" y="6803"/>
                </a:lnTo>
                <a:lnTo>
                  <a:pt x="1054" y="6853"/>
                </a:lnTo>
                <a:lnTo>
                  <a:pt x="1047" y="6907"/>
                </a:lnTo>
                <a:lnTo>
                  <a:pt x="1047" y="6997"/>
                </a:lnTo>
                <a:lnTo>
                  <a:pt x="1085" y="6997"/>
                </a:lnTo>
                <a:lnTo>
                  <a:pt x="1144" y="6941"/>
                </a:lnTo>
                <a:lnTo>
                  <a:pt x="1165" y="7010"/>
                </a:lnTo>
                <a:lnTo>
                  <a:pt x="1180" y="6962"/>
                </a:lnTo>
                <a:lnTo>
                  <a:pt x="1218" y="7031"/>
                </a:lnTo>
                <a:lnTo>
                  <a:pt x="1250" y="6982"/>
                </a:lnTo>
                <a:lnTo>
                  <a:pt x="1272" y="7003"/>
                </a:lnTo>
                <a:lnTo>
                  <a:pt x="1340" y="6962"/>
                </a:lnTo>
                <a:lnTo>
                  <a:pt x="1308" y="7044"/>
                </a:lnTo>
                <a:lnTo>
                  <a:pt x="1298" y="7153"/>
                </a:lnTo>
                <a:lnTo>
                  <a:pt x="1255" y="7203"/>
                </a:lnTo>
                <a:lnTo>
                  <a:pt x="1240" y="7231"/>
                </a:lnTo>
                <a:lnTo>
                  <a:pt x="1160" y="7312"/>
                </a:lnTo>
                <a:lnTo>
                  <a:pt x="1134" y="7368"/>
                </a:lnTo>
                <a:lnTo>
                  <a:pt x="1059" y="7381"/>
                </a:lnTo>
                <a:lnTo>
                  <a:pt x="1001" y="7456"/>
                </a:lnTo>
                <a:lnTo>
                  <a:pt x="941" y="7497"/>
                </a:lnTo>
                <a:lnTo>
                  <a:pt x="878" y="7559"/>
                </a:lnTo>
                <a:lnTo>
                  <a:pt x="888" y="7581"/>
                </a:lnTo>
                <a:lnTo>
                  <a:pt x="984" y="7546"/>
                </a:lnTo>
                <a:lnTo>
                  <a:pt x="1032" y="7497"/>
                </a:lnTo>
                <a:lnTo>
                  <a:pt x="1095" y="7456"/>
                </a:lnTo>
                <a:lnTo>
                  <a:pt x="1149" y="7415"/>
                </a:lnTo>
                <a:lnTo>
                  <a:pt x="1187" y="7428"/>
                </a:lnTo>
                <a:lnTo>
                  <a:pt x="1255" y="7368"/>
                </a:lnTo>
                <a:lnTo>
                  <a:pt x="1277" y="7306"/>
                </a:lnTo>
                <a:lnTo>
                  <a:pt x="1366" y="7237"/>
                </a:lnTo>
                <a:lnTo>
                  <a:pt x="1383" y="7175"/>
                </a:lnTo>
                <a:lnTo>
                  <a:pt x="1441" y="7134"/>
                </a:lnTo>
                <a:lnTo>
                  <a:pt x="1499" y="7072"/>
                </a:lnTo>
                <a:lnTo>
                  <a:pt x="1559" y="6969"/>
                </a:lnTo>
                <a:lnTo>
                  <a:pt x="1516" y="6900"/>
                </a:lnTo>
                <a:lnTo>
                  <a:pt x="1596" y="6791"/>
                </a:lnTo>
                <a:lnTo>
                  <a:pt x="1639" y="6687"/>
                </a:lnTo>
                <a:lnTo>
                  <a:pt x="1712" y="6604"/>
                </a:lnTo>
                <a:lnTo>
                  <a:pt x="1729" y="6638"/>
                </a:lnTo>
                <a:lnTo>
                  <a:pt x="1666" y="6687"/>
                </a:lnTo>
                <a:lnTo>
                  <a:pt x="1639" y="6838"/>
                </a:lnTo>
                <a:lnTo>
                  <a:pt x="1649" y="6928"/>
                </a:lnTo>
                <a:lnTo>
                  <a:pt x="1712" y="6894"/>
                </a:lnTo>
                <a:lnTo>
                  <a:pt x="1765" y="6844"/>
                </a:lnTo>
                <a:lnTo>
                  <a:pt x="1830" y="6810"/>
                </a:lnTo>
                <a:lnTo>
                  <a:pt x="1867" y="6803"/>
                </a:lnTo>
                <a:lnTo>
                  <a:pt x="1852" y="6700"/>
                </a:lnTo>
                <a:lnTo>
                  <a:pt x="1915" y="6666"/>
                </a:lnTo>
                <a:lnTo>
                  <a:pt x="1990" y="6728"/>
                </a:lnTo>
                <a:lnTo>
                  <a:pt x="2101" y="6803"/>
                </a:lnTo>
                <a:lnTo>
                  <a:pt x="2181" y="6791"/>
                </a:lnTo>
                <a:lnTo>
                  <a:pt x="2282" y="6838"/>
                </a:lnTo>
                <a:lnTo>
                  <a:pt x="2340" y="6872"/>
                </a:lnTo>
                <a:lnTo>
                  <a:pt x="2463" y="7025"/>
                </a:lnTo>
                <a:lnTo>
                  <a:pt x="2531" y="7065"/>
                </a:lnTo>
                <a:lnTo>
                  <a:pt x="2623" y="7065"/>
                </a:lnTo>
                <a:lnTo>
                  <a:pt x="2681" y="7078"/>
                </a:lnTo>
                <a:lnTo>
                  <a:pt x="2708" y="7209"/>
                </a:lnTo>
                <a:lnTo>
                  <a:pt x="2787" y="7319"/>
                </a:lnTo>
                <a:lnTo>
                  <a:pt x="2802" y="7437"/>
                </a:lnTo>
                <a:lnTo>
                  <a:pt x="2851" y="7478"/>
                </a:lnTo>
                <a:lnTo>
                  <a:pt x="2882" y="7525"/>
                </a:lnTo>
                <a:lnTo>
                  <a:pt x="2889" y="7594"/>
                </a:lnTo>
                <a:lnTo>
                  <a:pt x="2957" y="7690"/>
                </a:lnTo>
                <a:lnTo>
                  <a:pt x="2969" y="7787"/>
                </a:lnTo>
                <a:lnTo>
                  <a:pt x="3042" y="7841"/>
                </a:lnTo>
                <a:lnTo>
                  <a:pt x="3032" y="7918"/>
                </a:lnTo>
                <a:lnTo>
                  <a:pt x="3063" y="8021"/>
                </a:lnTo>
                <a:lnTo>
                  <a:pt x="3170" y="8075"/>
                </a:lnTo>
                <a:lnTo>
                  <a:pt x="3213" y="8124"/>
                </a:lnTo>
                <a:lnTo>
                  <a:pt x="3324" y="8234"/>
                </a:lnTo>
                <a:lnTo>
                  <a:pt x="3334" y="8234"/>
                </a:lnTo>
                <a:lnTo>
                  <a:pt x="3356" y="8330"/>
                </a:lnTo>
                <a:lnTo>
                  <a:pt x="3361" y="8418"/>
                </a:lnTo>
                <a:lnTo>
                  <a:pt x="3351" y="8453"/>
                </a:lnTo>
                <a:lnTo>
                  <a:pt x="3319" y="8343"/>
                </a:lnTo>
                <a:lnTo>
                  <a:pt x="3235" y="8309"/>
                </a:lnTo>
                <a:lnTo>
                  <a:pt x="3228" y="8330"/>
                </a:lnTo>
                <a:lnTo>
                  <a:pt x="3245" y="8384"/>
                </a:lnTo>
                <a:lnTo>
                  <a:pt x="3261" y="8474"/>
                </a:lnTo>
                <a:lnTo>
                  <a:pt x="3271" y="8625"/>
                </a:lnTo>
                <a:lnTo>
                  <a:pt x="3261" y="8811"/>
                </a:lnTo>
                <a:lnTo>
                  <a:pt x="3235" y="8914"/>
                </a:lnTo>
                <a:lnTo>
                  <a:pt x="3255" y="8990"/>
                </a:lnTo>
                <a:lnTo>
                  <a:pt x="3255" y="9071"/>
                </a:lnTo>
                <a:lnTo>
                  <a:pt x="3245" y="9155"/>
                </a:lnTo>
                <a:lnTo>
                  <a:pt x="3276" y="9209"/>
                </a:lnTo>
                <a:lnTo>
                  <a:pt x="3281" y="9292"/>
                </a:lnTo>
                <a:lnTo>
                  <a:pt x="3329" y="9368"/>
                </a:lnTo>
                <a:lnTo>
                  <a:pt x="3351" y="9402"/>
                </a:lnTo>
                <a:lnTo>
                  <a:pt x="3351" y="9421"/>
                </a:lnTo>
                <a:lnTo>
                  <a:pt x="3399" y="9552"/>
                </a:lnTo>
                <a:lnTo>
                  <a:pt x="3457" y="9649"/>
                </a:lnTo>
                <a:lnTo>
                  <a:pt x="3462" y="9696"/>
                </a:lnTo>
                <a:lnTo>
                  <a:pt x="3479" y="9711"/>
                </a:lnTo>
                <a:lnTo>
                  <a:pt x="3532" y="9718"/>
                </a:lnTo>
                <a:lnTo>
                  <a:pt x="3554" y="9746"/>
                </a:lnTo>
                <a:lnTo>
                  <a:pt x="3585" y="9752"/>
                </a:lnTo>
                <a:lnTo>
                  <a:pt x="3590" y="9773"/>
                </a:lnTo>
                <a:lnTo>
                  <a:pt x="3622" y="9786"/>
                </a:lnTo>
                <a:lnTo>
                  <a:pt x="3660" y="9842"/>
                </a:lnTo>
                <a:lnTo>
                  <a:pt x="3670" y="9883"/>
                </a:lnTo>
                <a:lnTo>
                  <a:pt x="3692" y="9965"/>
                </a:lnTo>
                <a:lnTo>
                  <a:pt x="3718" y="10033"/>
                </a:lnTo>
                <a:lnTo>
                  <a:pt x="3740" y="10089"/>
                </a:lnTo>
                <a:lnTo>
                  <a:pt x="3760" y="10143"/>
                </a:lnTo>
                <a:lnTo>
                  <a:pt x="3798" y="10171"/>
                </a:lnTo>
                <a:lnTo>
                  <a:pt x="3840" y="10233"/>
                </a:lnTo>
                <a:lnTo>
                  <a:pt x="3840" y="10267"/>
                </a:lnTo>
                <a:lnTo>
                  <a:pt x="3820" y="10302"/>
                </a:lnTo>
                <a:lnTo>
                  <a:pt x="3793" y="10295"/>
                </a:lnTo>
                <a:lnTo>
                  <a:pt x="3786" y="10302"/>
                </a:lnTo>
                <a:lnTo>
                  <a:pt x="3825" y="10349"/>
                </a:lnTo>
                <a:lnTo>
                  <a:pt x="3856" y="10370"/>
                </a:lnTo>
                <a:lnTo>
                  <a:pt x="3873" y="10392"/>
                </a:lnTo>
                <a:lnTo>
                  <a:pt x="3883" y="10383"/>
                </a:lnTo>
                <a:lnTo>
                  <a:pt x="3919" y="10418"/>
                </a:lnTo>
                <a:lnTo>
                  <a:pt x="3946" y="10446"/>
                </a:lnTo>
                <a:lnTo>
                  <a:pt x="3958" y="10486"/>
                </a:lnTo>
                <a:lnTo>
                  <a:pt x="3958" y="10549"/>
                </a:lnTo>
                <a:lnTo>
                  <a:pt x="3984" y="10570"/>
                </a:lnTo>
                <a:lnTo>
                  <a:pt x="4026" y="10611"/>
                </a:lnTo>
                <a:lnTo>
                  <a:pt x="4064" y="10658"/>
                </a:lnTo>
                <a:lnTo>
                  <a:pt x="4079" y="10708"/>
                </a:lnTo>
                <a:lnTo>
                  <a:pt x="4091" y="10708"/>
                </a:lnTo>
                <a:lnTo>
                  <a:pt x="4117" y="10680"/>
                </a:lnTo>
                <a:lnTo>
                  <a:pt x="4117" y="10667"/>
                </a:lnTo>
                <a:lnTo>
                  <a:pt x="4096" y="10624"/>
                </a:lnTo>
                <a:lnTo>
                  <a:pt x="4074" y="10590"/>
                </a:lnTo>
                <a:lnTo>
                  <a:pt x="4047" y="10590"/>
                </a:lnTo>
                <a:lnTo>
                  <a:pt x="4042" y="10542"/>
                </a:lnTo>
                <a:lnTo>
                  <a:pt x="4026" y="10508"/>
                </a:lnTo>
                <a:lnTo>
                  <a:pt x="4011" y="10467"/>
                </a:lnTo>
                <a:lnTo>
                  <a:pt x="3989" y="10392"/>
                </a:lnTo>
                <a:lnTo>
                  <a:pt x="3953" y="10349"/>
                </a:lnTo>
                <a:lnTo>
                  <a:pt x="3941" y="10315"/>
                </a:lnTo>
                <a:lnTo>
                  <a:pt x="3919" y="10295"/>
                </a:lnTo>
                <a:lnTo>
                  <a:pt x="3909" y="10239"/>
                </a:lnTo>
                <a:lnTo>
                  <a:pt x="3899" y="10239"/>
                </a:lnTo>
                <a:lnTo>
                  <a:pt x="3893" y="10212"/>
                </a:lnTo>
                <a:lnTo>
                  <a:pt x="3883" y="10205"/>
                </a:lnTo>
                <a:lnTo>
                  <a:pt x="3873" y="10186"/>
                </a:lnTo>
                <a:lnTo>
                  <a:pt x="3830" y="10130"/>
                </a:lnTo>
                <a:lnTo>
                  <a:pt x="3808" y="10096"/>
                </a:lnTo>
                <a:lnTo>
                  <a:pt x="3803" y="10027"/>
                </a:lnTo>
                <a:lnTo>
                  <a:pt x="3798" y="9986"/>
                </a:lnTo>
                <a:lnTo>
                  <a:pt x="3803" y="9952"/>
                </a:lnTo>
                <a:lnTo>
                  <a:pt x="3840" y="9971"/>
                </a:lnTo>
                <a:lnTo>
                  <a:pt x="3856" y="9971"/>
                </a:lnTo>
                <a:lnTo>
                  <a:pt x="3899" y="10005"/>
                </a:lnTo>
                <a:lnTo>
                  <a:pt x="3899" y="10040"/>
                </a:lnTo>
                <a:lnTo>
                  <a:pt x="3919" y="10102"/>
                </a:lnTo>
                <a:lnTo>
                  <a:pt x="3953" y="10171"/>
                </a:lnTo>
                <a:lnTo>
                  <a:pt x="3953" y="10199"/>
                </a:lnTo>
                <a:lnTo>
                  <a:pt x="3979" y="10239"/>
                </a:lnTo>
                <a:lnTo>
                  <a:pt x="4016" y="10280"/>
                </a:lnTo>
                <a:lnTo>
                  <a:pt x="4047" y="10289"/>
                </a:lnTo>
                <a:lnTo>
                  <a:pt x="4059" y="10349"/>
                </a:lnTo>
                <a:lnTo>
                  <a:pt x="4096" y="10392"/>
                </a:lnTo>
                <a:lnTo>
                  <a:pt x="4127" y="10411"/>
                </a:lnTo>
                <a:lnTo>
                  <a:pt x="4117" y="10461"/>
                </a:lnTo>
                <a:lnTo>
                  <a:pt x="4127" y="10480"/>
                </a:lnTo>
                <a:lnTo>
                  <a:pt x="4175" y="10514"/>
                </a:lnTo>
                <a:lnTo>
                  <a:pt x="4207" y="10570"/>
                </a:lnTo>
                <a:lnTo>
                  <a:pt x="4265" y="10632"/>
                </a:lnTo>
                <a:lnTo>
                  <a:pt x="4313" y="10714"/>
                </a:lnTo>
                <a:lnTo>
                  <a:pt x="4335" y="10755"/>
                </a:lnTo>
                <a:lnTo>
                  <a:pt x="4340" y="10783"/>
                </a:lnTo>
                <a:lnTo>
                  <a:pt x="4362" y="10824"/>
                </a:lnTo>
                <a:lnTo>
                  <a:pt x="4362" y="10852"/>
                </a:lnTo>
                <a:lnTo>
                  <a:pt x="4345" y="10873"/>
                </a:lnTo>
                <a:lnTo>
                  <a:pt x="4352" y="10892"/>
                </a:lnTo>
                <a:lnTo>
                  <a:pt x="4335" y="10899"/>
                </a:lnTo>
                <a:lnTo>
                  <a:pt x="4345" y="10942"/>
                </a:lnTo>
                <a:lnTo>
                  <a:pt x="4378" y="10989"/>
                </a:lnTo>
                <a:lnTo>
                  <a:pt x="4436" y="11036"/>
                </a:lnTo>
                <a:lnTo>
                  <a:pt x="4463" y="11071"/>
                </a:lnTo>
                <a:lnTo>
                  <a:pt x="4521" y="11099"/>
                </a:lnTo>
                <a:lnTo>
                  <a:pt x="4553" y="11099"/>
                </a:lnTo>
                <a:lnTo>
                  <a:pt x="4569" y="11120"/>
                </a:lnTo>
                <a:lnTo>
                  <a:pt x="4618" y="11161"/>
                </a:lnTo>
                <a:lnTo>
                  <a:pt x="4686" y="11195"/>
                </a:lnTo>
                <a:lnTo>
                  <a:pt x="4729" y="11208"/>
                </a:lnTo>
                <a:lnTo>
                  <a:pt x="4782" y="11242"/>
                </a:lnTo>
                <a:lnTo>
                  <a:pt x="4824" y="11257"/>
                </a:lnTo>
                <a:lnTo>
                  <a:pt x="4867" y="11277"/>
                </a:lnTo>
                <a:lnTo>
                  <a:pt x="4898" y="11270"/>
                </a:lnTo>
                <a:lnTo>
                  <a:pt x="4947" y="11242"/>
                </a:lnTo>
                <a:lnTo>
                  <a:pt x="4978" y="11236"/>
                </a:lnTo>
                <a:lnTo>
                  <a:pt x="5026" y="11257"/>
                </a:lnTo>
                <a:lnTo>
                  <a:pt x="5053" y="11277"/>
                </a:lnTo>
                <a:lnTo>
                  <a:pt x="5123" y="11367"/>
                </a:lnTo>
                <a:lnTo>
                  <a:pt x="5154" y="11395"/>
                </a:lnTo>
                <a:lnTo>
                  <a:pt x="5181" y="11414"/>
                </a:lnTo>
                <a:lnTo>
                  <a:pt x="5218" y="11414"/>
                </a:lnTo>
                <a:lnTo>
                  <a:pt x="5244" y="11429"/>
                </a:lnTo>
                <a:lnTo>
                  <a:pt x="5261" y="11442"/>
                </a:lnTo>
                <a:lnTo>
                  <a:pt x="5292" y="11449"/>
                </a:lnTo>
                <a:lnTo>
                  <a:pt x="5319" y="11464"/>
                </a:lnTo>
                <a:lnTo>
                  <a:pt x="5341" y="11470"/>
                </a:lnTo>
                <a:lnTo>
                  <a:pt x="5372" y="11470"/>
                </a:lnTo>
                <a:lnTo>
                  <a:pt x="5377" y="11457"/>
                </a:lnTo>
                <a:lnTo>
                  <a:pt x="5399" y="11464"/>
                </a:lnTo>
                <a:lnTo>
                  <a:pt x="5409" y="11483"/>
                </a:lnTo>
                <a:lnTo>
                  <a:pt x="5404" y="11492"/>
                </a:lnTo>
                <a:lnTo>
                  <a:pt x="5394" y="11476"/>
                </a:lnTo>
                <a:lnTo>
                  <a:pt x="5389" y="11492"/>
                </a:lnTo>
                <a:lnTo>
                  <a:pt x="5415" y="11526"/>
                </a:lnTo>
                <a:lnTo>
                  <a:pt x="5442" y="11545"/>
                </a:lnTo>
                <a:lnTo>
                  <a:pt x="5452" y="11573"/>
                </a:lnTo>
                <a:lnTo>
                  <a:pt x="5479" y="11607"/>
                </a:lnTo>
                <a:lnTo>
                  <a:pt x="5500" y="11629"/>
                </a:lnTo>
                <a:lnTo>
                  <a:pt x="5489" y="11642"/>
                </a:lnTo>
                <a:lnTo>
                  <a:pt x="5505" y="11655"/>
                </a:lnTo>
                <a:lnTo>
                  <a:pt x="5495" y="11676"/>
                </a:lnTo>
                <a:lnTo>
                  <a:pt x="5495" y="11704"/>
                </a:lnTo>
                <a:lnTo>
                  <a:pt x="5505" y="11717"/>
                </a:lnTo>
                <a:lnTo>
                  <a:pt x="5522" y="11723"/>
                </a:lnTo>
                <a:lnTo>
                  <a:pt x="5537" y="11745"/>
                </a:lnTo>
                <a:lnTo>
                  <a:pt x="5548" y="11732"/>
                </a:lnTo>
                <a:lnTo>
                  <a:pt x="5542" y="11704"/>
                </a:lnTo>
                <a:lnTo>
                  <a:pt x="5558" y="11717"/>
                </a:lnTo>
                <a:lnTo>
                  <a:pt x="5563" y="11745"/>
                </a:lnTo>
                <a:lnTo>
                  <a:pt x="5585" y="11751"/>
                </a:lnTo>
                <a:lnTo>
                  <a:pt x="5607" y="11766"/>
                </a:lnTo>
                <a:lnTo>
                  <a:pt x="5621" y="11786"/>
                </a:lnTo>
                <a:lnTo>
                  <a:pt x="5621" y="11801"/>
                </a:lnTo>
                <a:lnTo>
                  <a:pt x="5616" y="11814"/>
                </a:lnTo>
                <a:lnTo>
                  <a:pt x="5628" y="11827"/>
                </a:lnTo>
                <a:lnTo>
                  <a:pt x="5660" y="11848"/>
                </a:lnTo>
                <a:lnTo>
                  <a:pt x="5670" y="11861"/>
                </a:lnTo>
                <a:lnTo>
                  <a:pt x="5670" y="11842"/>
                </a:lnTo>
                <a:lnTo>
                  <a:pt x="5696" y="11842"/>
                </a:lnTo>
                <a:lnTo>
                  <a:pt x="5713" y="11848"/>
                </a:lnTo>
                <a:lnTo>
                  <a:pt x="5735" y="11854"/>
                </a:lnTo>
                <a:lnTo>
                  <a:pt x="5744" y="11889"/>
                </a:lnTo>
                <a:lnTo>
                  <a:pt x="5766" y="11889"/>
                </a:lnTo>
                <a:lnTo>
                  <a:pt x="5771" y="11876"/>
                </a:lnTo>
                <a:lnTo>
                  <a:pt x="5781" y="11923"/>
                </a:lnTo>
                <a:lnTo>
                  <a:pt x="5808" y="11917"/>
                </a:lnTo>
                <a:lnTo>
                  <a:pt x="5819" y="11910"/>
                </a:lnTo>
                <a:lnTo>
                  <a:pt x="5834" y="11895"/>
                </a:lnTo>
                <a:lnTo>
                  <a:pt x="5808" y="11854"/>
                </a:lnTo>
                <a:lnTo>
                  <a:pt x="5814" y="11842"/>
                </a:lnTo>
                <a:lnTo>
                  <a:pt x="5824" y="11842"/>
                </a:lnTo>
                <a:lnTo>
                  <a:pt x="5851" y="11820"/>
                </a:lnTo>
                <a:lnTo>
                  <a:pt x="5861" y="11792"/>
                </a:lnTo>
                <a:lnTo>
                  <a:pt x="5887" y="11786"/>
                </a:lnTo>
                <a:lnTo>
                  <a:pt x="5914" y="11807"/>
                </a:lnTo>
                <a:lnTo>
                  <a:pt x="5926" y="11835"/>
                </a:lnTo>
                <a:lnTo>
                  <a:pt x="5941" y="11842"/>
                </a:lnTo>
                <a:lnTo>
                  <a:pt x="5926" y="11861"/>
                </a:lnTo>
                <a:lnTo>
                  <a:pt x="5941" y="11904"/>
                </a:lnTo>
                <a:lnTo>
                  <a:pt x="5957" y="11923"/>
                </a:lnTo>
                <a:lnTo>
                  <a:pt x="5984" y="11964"/>
                </a:lnTo>
                <a:lnTo>
                  <a:pt x="5989" y="12026"/>
                </a:lnTo>
                <a:lnTo>
                  <a:pt x="5979" y="12048"/>
                </a:lnTo>
                <a:lnTo>
                  <a:pt x="5989" y="12116"/>
                </a:lnTo>
                <a:lnTo>
                  <a:pt x="5979" y="12157"/>
                </a:lnTo>
                <a:lnTo>
                  <a:pt x="6000" y="12179"/>
                </a:lnTo>
                <a:lnTo>
                  <a:pt x="5979" y="12220"/>
                </a:lnTo>
                <a:lnTo>
                  <a:pt x="5957" y="12260"/>
                </a:lnTo>
                <a:lnTo>
                  <a:pt x="5926" y="12267"/>
                </a:lnTo>
                <a:lnTo>
                  <a:pt x="5914" y="12295"/>
                </a:lnTo>
                <a:lnTo>
                  <a:pt x="5914" y="12335"/>
                </a:lnTo>
                <a:lnTo>
                  <a:pt x="5894" y="12335"/>
                </a:lnTo>
                <a:lnTo>
                  <a:pt x="5899" y="12363"/>
                </a:lnTo>
                <a:lnTo>
                  <a:pt x="5861" y="12391"/>
                </a:lnTo>
                <a:lnTo>
                  <a:pt x="5829" y="12404"/>
                </a:lnTo>
                <a:lnTo>
                  <a:pt x="5834" y="12439"/>
                </a:lnTo>
                <a:lnTo>
                  <a:pt x="5814" y="12488"/>
                </a:lnTo>
                <a:lnTo>
                  <a:pt x="5803" y="12535"/>
                </a:lnTo>
                <a:lnTo>
                  <a:pt x="5781" y="12542"/>
                </a:lnTo>
                <a:lnTo>
                  <a:pt x="5793" y="12610"/>
                </a:lnTo>
                <a:lnTo>
                  <a:pt x="5776" y="12632"/>
                </a:lnTo>
                <a:lnTo>
                  <a:pt x="5814" y="12666"/>
                </a:lnTo>
                <a:lnTo>
                  <a:pt x="5834" y="12632"/>
                </a:lnTo>
                <a:lnTo>
                  <a:pt x="5846" y="12666"/>
                </a:lnTo>
                <a:lnTo>
                  <a:pt x="5819" y="12720"/>
                </a:lnTo>
                <a:lnTo>
                  <a:pt x="5771" y="12769"/>
                </a:lnTo>
                <a:lnTo>
                  <a:pt x="5749" y="12823"/>
                </a:lnTo>
                <a:lnTo>
                  <a:pt x="5781" y="12892"/>
                </a:lnTo>
                <a:lnTo>
                  <a:pt x="5761" y="12926"/>
                </a:lnTo>
                <a:lnTo>
                  <a:pt x="5803" y="12954"/>
                </a:lnTo>
                <a:lnTo>
                  <a:pt x="5851" y="13003"/>
                </a:lnTo>
                <a:lnTo>
                  <a:pt x="5867" y="13064"/>
                </a:lnTo>
                <a:lnTo>
                  <a:pt x="5887" y="13098"/>
                </a:lnTo>
                <a:lnTo>
                  <a:pt x="5947" y="13250"/>
                </a:lnTo>
                <a:lnTo>
                  <a:pt x="6005" y="13388"/>
                </a:lnTo>
                <a:lnTo>
                  <a:pt x="6054" y="13491"/>
                </a:lnTo>
                <a:lnTo>
                  <a:pt x="6042" y="13510"/>
                </a:lnTo>
                <a:lnTo>
                  <a:pt x="6069" y="13572"/>
                </a:lnTo>
                <a:lnTo>
                  <a:pt x="6112" y="13622"/>
                </a:lnTo>
                <a:lnTo>
                  <a:pt x="6218" y="13710"/>
                </a:lnTo>
                <a:lnTo>
                  <a:pt x="6335" y="13785"/>
                </a:lnTo>
                <a:lnTo>
                  <a:pt x="6340" y="13819"/>
                </a:lnTo>
                <a:lnTo>
                  <a:pt x="6399" y="13862"/>
                </a:lnTo>
                <a:lnTo>
                  <a:pt x="6409" y="13978"/>
                </a:lnTo>
                <a:lnTo>
                  <a:pt x="6414" y="14109"/>
                </a:lnTo>
                <a:lnTo>
                  <a:pt x="6393" y="14288"/>
                </a:lnTo>
                <a:lnTo>
                  <a:pt x="6378" y="14459"/>
                </a:lnTo>
                <a:lnTo>
                  <a:pt x="6366" y="14625"/>
                </a:lnTo>
                <a:lnTo>
                  <a:pt x="6330" y="14728"/>
                </a:lnTo>
                <a:lnTo>
                  <a:pt x="6340" y="14831"/>
                </a:lnTo>
                <a:lnTo>
                  <a:pt x="6320" y="14906"/>
                </a:lnTo>
                <a:lnTo>
                  <a:pt x="6335" y="15037"/>
                </a:lnTo>
                <a:lnTo>
                  <a:pt x="6308" y="15168"/>
                </a:lnTo>
                <a:lnTo>
                  <a:pt x="6271" y="15318"/>
                </a:lnTo>
                <a:lnTo>
                  <a:pt x="6233" y="15469"/>
                </a:lnTo>
                <a:lnTo>
                  <a:pt x="6207" y="15469"/>
                </a:lnTo>
                <a:lnTo>
                  <a:pt x="6213" y="15580"/>
                </a:lnTo>
                <a:lnTo>
                  <a:pt x="6228" y="15668"/>
                </a:lnTo>
                <a:lnTo>
                  <a:pt x="6202" y="15737"/>
                </a:lnTo>
                <a:lnTo>
                  <a:pt x="6187" y="15924"/>
                </a:lnTo>
                <a:lnTo>
                  <a:pt x="6165" y="16068"/>
                </a:lnTo>
                <a:lnTo>
                  <a:pt x="6202" y="16081"/>
                </a:lnTo>
                <a:lnTo>
                  <a:pt x="6218" y="15958"/>
                </a:lnTo>
                <a:lnTo>
                  <a:pt x="6260" y="15978"/>
                </a:lnTo>
                <a:lnTo>
                  <a:pt x="6228" y="16199"/>
                </a:lnTo>
                <a:lnTo>
                  <a:pt x="6165" y="16156"/>
                </a:lnTo>
                <a:lnTo>
                  <a:pt x="6143" y="16336"/>
                </a:lnTo>
                <a:lnTo>
                  <a:pt x="6090" y="16431"/>
                </a:lnTo>
                <a:lnTo>
                  <a:pt x="6175" y="16465"/>
                </a:lnTo>
                <a:lnTo>
                  <a:pt x="6117" y="16549"/>
                </a:lnTo>
                <a:lnTo>
                  <a:pt x="6090" y="16659"/>
                </a:lnTo>
                <a:lnTo>
                  <a:pt x="6100" y="16858"/>
                </a:lnTo>
                <a:lnTo>
                  <a:pt x="6127" y="16933"/>
                </a:lnTo>
                <a:lnTo>
                  <a:pt x="6112" y="17002"/>
                </a:lnTo>
                <a:lnTo>
                  <a:pt x="6127" y="17084"/>
                </a:lnTo>
                <a:lnTo>
                  <a:pt x="6202" y="17152"/>
                </a:lnTo>
                <a:lnTo>
                  <a:pt x="6271" y="17243"/>
                </a:lnTo>
                <a:lnTo>
                  <a:pt x="6335" y="17283"/>
                </a:lnTo>
                <a:lnTo>
                  <a:pt x="6361" y="17277"/>
                </a:lnTo>
                <a:lnTo>
                  <a:pt x="6366" y="17161"/>
                </a:lnTo>
                <a:lnTo>
                  <a:pt x="6419" y="17118"/>
                </a:lnTo>
                <a:lnTo>
                  <a:pt x="6453" y="17084"/>
                </a:lnTo>
                <a:lnTo>
                  <a:pt x="6499" y="17084"/>
                </a:lnTo>
                <a:lnTo>
                  <a:pt x="6526" y="17092"/>
                </a:lnTo>
                <a:lnTo>
                  <a:pt x="6489" y="17024"/>
                </a:lnTo>
                <a:lnTo>
                  <a:pt x="6468" y="16899"/>
                </a:lnTo>
                <a:lnTo>
                  <a:pt x="6494" y="16843"/>
                </a:lnTo>
                <a:lnTo>
                  <a:pt x="6547" y="16796"/>
                </a:lnTo>
                <a:lnTo>
                  <a:pt x="6586" y="16659"/>
                </a:lnTo>
                <a:lnTo>
                  <a:pt x="6654" y="16596"/>
                </a:lnTo>
                <a:lnTo>
                  <a:pt x="6670" y="16493"/>
                </a:lnTo>
                <a:lnTo>
                  <a:pt x="6617" y="16474"/>
                </a:lnTo>
                <a:lnTo>
                  <a:pt x="6559" y="16390"/>
                </a:lnTo>
                <a:lnTo>
                  <a:pt x="6574" y="16315"/>
                </a:lnTo>
                <a:lnTo>
                  <a:pt x="6622" y="16259"/>
                </a:lnTo>
                <a:lnTo>
                  <a:pt x="6675" y="16259"/>
                </a:lnTo>
                <a:lnTo>
                  <a:pt x="6692" y="16199"/>
                </a:lnTo>
                <a:lnTo>
                  <a:pt x="6702" y="16096"/>
                </a:lnTo>
                <a:lnTo>
                  <a:pt x="6745" y="16034"/>
                </a:lnTo>
                <a:lnTo>
                  <a:pt x="6798" y="15999"/>
                </a:lnTo>
                <a:lnTo>
                  <a:pt x="6782" y="15943"/>
                </a:lnTo>
                <a:lnTo>
                  <a:pt x="6750" y="15978"/>
                </a:lnTo>
                <a:lnTo>
                  <a:pt x="6712" y="15950"/>
                </a:lnTo>
                <a:lnTo>
                  <a:pt x="6702" y="15847"/>
                </a:lnTo>
                <a:lnTo>
                  <a:pt x="6724" y="15821"/>
                </a:lnTo>
                <a:lnTo>
                  <a:pt x="6782" y="15862"/>
                </a:lnTo>
                <a:lnTo>
                  <a:pt x="6840" y="15847"/>
                </a:lnTo>
                <a:lnTo>
                  <a:pt x="6878" y="15812"/>
                </a:lnTo>
                <a:lnTo>
                  <a:pt x="6866" y="15759"/>
                </a:lnTo>
                <a:lnTo>
                  <a:pt x="6878" y="15690"/>
                </a:lnTo>
                <a:lnTo>
                  <a:pt x="6866" y="15628"/>
                </a:lnTo>
                <a:lnTo>
                  <a:pt x="6931" y="15641"/>
                </a:lnTo>
                <a:lnTo>
                  <a:pt x="7048" y="15621"/>
                </a:lnTo>
                <a:lnTo>
                  <a:pt x="7132" y="15565"/>
                </a:lnTo>
                <a:lnTo>
                  <a:pt x="7191" y="15449"/>
                </a:lnTo>
                <a:lnTo>
                  <a:pt x="7191" y="15400"/>
                </a:lnTo>
                <a:lnTo>
                  <a:pt x="7154" y="15359"/>
                </a:lnTo>
                <a:lnTo>
                  <a:pt x="7164" y="15297"/>
                </a:lnTo>
                <a:lnTo>
                  <a:pt x="7091" y="15215"/>
                </a:lnTo>
                <a:lnTo>
                  <a:pt x="7096" y="15168"/>
                </a:lnTo>
                <a:lnTo>
                  <a:pt x="7127" y="15222"/>
                </a:lnTo>
                <a:lnTo>
                  <a:pt x="7171" y="15215"/>
                </a:lnTo>
                <a:lnTo>
                  <a:pt x="7224" y="15256"/>
                </a:lnTo>
                <a:lnTo>
                  <a:pt x="7255" y="15250"/>
                </a:lnTo>
                <a:lnTo>
                  <a:pt x="7297" y="15263"/>
                </a:lnTo>
                <a:lnTo>
                  <a:pt x="7362" y="15215"/>
                </a:lnTo>
                <a:lnTo>
                  <a:pt x="7388" y="15160"/>
                </a:lnTo>
                <a:lnTo>
                  <a:pt x="7425" y="15106"/>
                </a:lnTo>
                <a:lnTo>
                  <a:pt x="7452" y="15022"/>
                </a:lnTo>
                <a:lnTo>
                  <a:pt x="7495" y="14981"/>
                </a:lnTo>
                <a:lnTo>
                  <a:pt x="7543" y="14913"/>
                </a:lnTo>
                <a:lnTo>
                  <a:pt x="7611" y="14756"/>
                </a:lnTo>
                <a:lnTo>
                  <a:pt x="7649" y="14713"/>
                </a:lnTo>
                <a:lnTo>
                  <a:pt x="7664" y="14666"/>
                </a:lnTo>
                <a:lnTo>
                  <a:pt x="7676" y="14584"/>
                </a:lnTo>
                <a:lnTo>
                  <a:pt x="7664" y="14535"/>
                </a:lnTo>
                <a:lnTo>
                  <a:pt x="7676" y="14472"/>
                </a:lnTo>
                <a:lnTo>
                  <a:pt x="7722" y="14391"/>
                </a:lnTo>
                <a:lnTo>
                  <a:pt x="7792" y="14328"/>
                </a:lnTo>
                <a:lnTo>
                  <a:pt x="7855" y="14300"/>
                </a:lnTo>
                <a:lnTo>
                  <a:pt x="7899" y="14266"/>
                </a:lnTo>
                <a:lnTo>
                  <a:pt x="7988" y="14232"/>
                </a:lnTo>
                <a:lnTo>
                  <a:pt x="8053" y="14232"/>
                </a:lnTo>
                <a:lnTo>
                  <a:pt x="8068" y="14185"/>
                </a:lnTo>
                <a:lnTo>
                  <a:pt x="8116" y="14150"/>
                </a:lnTo>
                <a:lnTo>
                  <a:pt x="8121" y="14069"/>
                </a:lnTo>
                <a:lnTo>
                  <a:pt x="8181" y="13965"/>
                </a:lnTo>
                <a:lnTo>
                  <a:pt x="8191" y="13854"/>
                </a:lnTo>
                <a:lnTo>
                  <a:pt x="8213" y="13828"/>
                </a:lnTo>
                <a:lnTo>
                  <a:pt x="8218" y="13772"/>
                </a:lnTo>
                <a:lnTo>
                  <a:pt x="8234" y="13656"/>
                </a:lnTo>
                <a:lnTo>
                  <a:pt x="8228" y="13510"/>
                </a:lnTo>
                <a:lnTo>
                  <a:pt x="8244" y="13450"/>
                </a:lnTo>
                <a:lnTo>
                  <a:pt x="8261" y="13450"/>
                </a:lnTo>
                <a:lnTo>
                  <a:pt x="8303" y="13388"/>
                </a:lnTo>
                <a:lnTo>
                  <a:pt x="8341" y="13298"/>
                </a:lnTo>
                <a:lnTo>
                  <a:pt x="8426" y="13195"/>
                </a:lnTo>
                <a:lnTo>
                  <a:pt x="8452" y="13141"/>
                </a:lnTo>
                <a:lnTo>
                  <a:pt x="8479" y="13016"/>
                </a:lnTo>
                <a:lnTo>
                  <a:pt x="8467" y="12969"/>
                </a:lnTo>
                <a:lnTo>
                  <a:pt x="8447" y="12879"/>
                </a:lnTo>
                <a:lnTo>
                  <a:pt x="8426" y="12851"/>
                </a:lnTo>
                <a:lnTo>
                  <a:pt x="8377" y="12851"/>
                </a:lnTo>
                <a:lnTo>
                  <a:pt x="8329" y="12823"/>
                </a:lnTo>
                <a:lnTo>
                  <a:pt x="8254" y="12741"/>
                </a:lnTo>
                <a:lnTo>
                  <a:pt x="8170" y="12679"/>
                </a:lnTo>
                <a:lnTo>
                  <a:pt x="8085" y="12686"/>
                </a:lnTo>
                <a:lnTo>
                  <a:pt x="7968" y="12645"/>
                </a:lnTo>
                <a:lnTo>
                  <a:pt x="7904" y="12666"/>
                </a:lnTo>
                <a:lnTo>
                  <a:pt x="7909" y="12625"/>
                </a:lnTo>
                <a:lnTo>
                  <a:pt x="7882" y="12582"/>
                </a:lnTo>
                <a:lnTo>
                  <a:pt x="7787" y="12535"/>
                </a:lnTo>
                <a:lnTo>
                  <a:pt x="7713" y="12507"/>
                </a:lnTo>
                <a:lnTo>
                  <a:pt x="7669" y="12557"/>
                </a:lnTo>
                <a:lnTo>
                  <a:pt x="7664" y="12479"/>
                </a:lnTo>
                <a:lnTo>
                  <a:pt x="7563" y="12473"/>
                </a:lnTo>
                <a:lnTo>
                  <a:pt x="7543" y="12445"/>
                </a:lnTo>
                <a:lnTo>
                  <a:pt x="7590" y="12385"/>
                </a:lnTo>
                <a:lnTo>
                  <a:pt x="7585" y="12335"/>
                </a:lnTo>
                <a:lnTo>
                  <a:pt x="7558" y="12323"/>
                </a:lnTo>
                <a:lnTo>
                  <a:pt x="7521" y="12192"/>
                </a:lnTo>
                <a:lnTo>
                  <a:pt x="7510" y="12151"/>
                </a:lnTo>
                <a:lnTo>
                  <a:pt x="7490" y="12157"/>
                </a:lnTo>
                <a:lnTo>
                  <a:pt x="7478" y="12123"/>
                </a:lnTo>
                <a:lnTo>
                  <a:pt x="7420" y="12061"/>
                </a:lnTo>
                <a:lnTo>
                  <a:pt x="7372" y="12041"/>
                </a:lnTo>
                <a:lnTo>
                  <a:pt x="7357" y="12033"/>
                </a:lnTo>
                <a:lnTo>
                  <a:pt x="7292" y="12013"/>
                </a:lnTo>
                <a:lnTo>
                  <a:pt x="7244" y="12020"/>
                </a:lnTo>
                <a:lnTo>
                  <a:pt x="7239" y="12033"/>
                </a:lnTo>
                <a:lnTo>
                  <a:pt x="7171" y="12020"/>
                </a:lnTo>
                <a:lnTo>
                  <a:pt x="7144" y="11992"/>
                </a:lnTo>
                <a:lnTo>
                  <a:pt x="7111" y="11951"/>
                </a:lnTo>
                <a:lnTo>
                  <a:pt x="7091" y="11951"/>
                </a:lnTo>
                <a:lnTo>
                  <a:pt x="7091" y="11917"/>
                </a:lnTo>
                <a:lnTo>
                  <a:pt x="7053" y="11861"/>
                </a:lnTo>
                <a:lnTo>
                  <a:pt x="7016" y="11835"/>
                </a:lnTo>
                <a:lnTo>
                  <a:pt x="6994" y="11820"/>
                </a:lnTo>
                <a:lnTo>
                  <a:pt x="6963" y="11820"/>
                </a:lnTo>
                <a:lnTo>
                  <a:pt x="6951" y="11758"/>
                </a:lnTo>
                <a:lnTo>
                  <a:pt x="6910" y="11723"/>
                </a:lnTo>
                <a:lnTo>
                  <a:pt x="6861" y="11717"/>
                </a:lnTo>
                <a:lnTo>
                  <a:pt x="6840" y="11683"/>
                </a:lnTo>
                <a:lnTo>
                  <a:pt x="6893" y="11655"/>
                </a:lnTo>
                <a:lnTo>
                  <a:pt x="6825" y="11663"/>
                </a:lnTo>
                <a:lnTo>
                  <a:pt x="6750" y="11663"/>
                </a:lnTo>
                <a:lnTo>
                  <a:pt x="6750" y="11683"/>
                </a:lnTo>
                <a:lnTo>
                  <a:pt x="6719" y="11704"/>
                </a:lnTo>
                <a:lnTo>
                  <a:pt x="6670" y="11698"/>
                </a:lnTo>
                <a:lnTo>
                  <a:pt x="6639" y="11663"/>
                </a:lnTo>
                <a:lnTo>
                  <a:pt x="6574" y="11670"/>
                </a:lnTo>
                <a:lnTo>
                  <a:pt x="6521" y="11670"/>
                </a:lnTo>
                <a:lnTo>
                  <a:pt x="6521" y="11642"/>
                </a:lnTo>
                <a:lnTo>
                  <a:pt x="6484" y="11601"/>
                </a:lnTo>
                <a:lnTo>
                  <a:pt x="6441" y="11601"/>
                </a:lnTo>
                <a:lnTo>
                  <a:pt x="6419" y="11545"/>
                </a:lnTo>
                <a:lnTo>
                  <a:pt x="6399" y="11573"/>
                </a:lnTo>
                <a:lnTo>
                  <a:pt x="6409" y="11607"/>
                </a:lnTo>
                <a:lnTo>
                  <a:pt x="6335" y="11642"/>
                </a:lnTo>
                <a:lnTo>
                  <a:pt x="6340" y="11698"/>
                </a:lnTo>
                <a:lnTo>
                  <a:pt x="6356" y="11723"/>
                </a:lnTo>
                <a:lnTo>
                  <a:pt x="6346" y="11779"/>
                </a:lnTo>
                <a:lnTo>
                  <a:pt x="6320" y="11786"/>
                </a:lnTo>
                <a:lnTo>
                  <a:pt x="6298" y="11723"/>
                </a:lnTo>
                <a:lnTo>
                  <a:pt x="6325" y="11676"/>
                </a:lnTo>
                <a:lnTo>
                  <a:pt x="6325" y="11642"/>
                </a:lnTo>
                <a:lnTo>
                  <a:pt x="6303" y="11607"/>
                </a:lnTo>
                <a:lnTo>
                  <a:pt x="6340" y="11595"/>
                </a:lnTo>
                <a:lnTo>
                  <a:pt x="6340" y="11580"/>
                </a:lnTo>
                <a:lnTo>
                  <a:pt x="6351" y="11552"/>
                </a:lnTo>
                <a:lnTo>
                  <a:pt x="6335" y="11532"/>
                </a:lnTo>
                <a:lnTo>
                  <a:pt x="6313" y="11526"/>
                </a:lnTo>
                <a:lnTo>
                  <a:pt x="6286" y="11567"/>
                </a:lnTo>
                <a:lnTo>
                  <a:pt x="6266" y="11580"/>
                </a:lnTo>
                <a:lnTo>
                  <a:pt x="6218" y="11620"/>
                </a:lnTo>
                <a:lnTo>
                  <a:pt x="6175" y="11614"/>
                </a:lnTo>
                <a:lnTo>
                  <a:pt x="6170" y="11629"/>
                </a:lnTo>
                <a:lnTo>
                  <a:pt x="6133" y="11629"/>
                </a:lnTo>
                <a:lnTo>
                  <a:pt x="6100" y="11663"/>
                </a:lnTo>
                <a:lnTo>
                  <a:pt x="6090" y="11732"/>
                </a:lnTo>
                <a:lnTo>
                  <a:pt x="6085" y="11751"/>
                </a:lnTo>
                <a:lnTo>
                  <a:pt x="6064" y="11766"/>
                </a:lnTo>
                <a:lnTo>
                  <a:pt x="6020" y="11814"/>
                </a:lnTo>
                <a:lnTo>
                  <a:pt x="5989" y="11814"/>
                </a:lnTo>
                <a:lnTo>
                  <a:pt x="5967" y="11792"/>
                </a:lnTo>
                <a:lnTo>
                  <a:pt x="5947" y="11773"/>
                </a:lnTo>
                <a:lnTo>
                  <a:pt x="5921" y="11758"/>
                </a:lnTo>
                <a:lnTo>
                  <a:pt x="5887" y="11751"/>
                </a:lnTo>
                <a:lnTo>
                  <a:pt x="5894" y="11745"/>
                </a:lnTo>
                <a:lnTo>
                  <a:pt x="5861" y="11745"/>
                </a:lnTo>
                <a:lnTo>
                  <a:pt x="5841" y="11766"/>
                </a:lnTo>
                <a:lnTo>
                  <a:pt x="5803" y="11779"/>
                </a:lnTo>
                <a:lnTo>
                  <a:pt x="5781" y="11801"/>
                </a:lnTo>
                <a:lnTo>
                  <a:pt x="5749" y="11807"/>
                </a:lnTo>
                <a:lnTo>
                  <a:pt x="5735" y="11786"/>
                </a:lnTo>
                <a:lnTo>
                  <a:pt x="5728" y="11792"/>
                </a:lnTo>
                <a:lnTo>
                  <a:pt x="5708" y="11786"/>
                </a:lnTo>
                <a:lnTo>
                  <a:pt x="5708" y="11773"/>
                </a:lnTo>
                <a:lnTo>
                  <a:pt x="5686" y="11745"/>
                </a:lnTo>
                <a:lnTo>
                  <a:pt x="5660" y="11711"/>
                </a:lnTo>
                <a:lnTo>
                  <a:pt x="5638" y="11683"/>
                </a:lnTo>
                <a:lnTo>
                  <a:pt x="5621" y="11642"/>
                </a:lnTo>
                <a:lnTo>
                  <a:pt x="5612" y="11629"/>
                </a:lnTo>
                <a:lnTo>
                  <a:pt x="5612" y="11607"/>
                </a:lnTo>
                <a:lnTo>
                  <a:pt x="5621" y="11586"/>
                </a:lnTo>
                <a:lnTo>
                  <a:pt x="5616" y="11567"/>
                </a:lnTo>
                <a:lnTo>
                  <a:pt x="5621" y="11539"/>
                </a:lnTo>
                <a:lnTo>
                  <a:pt x="5633" y="11526"/>
                </a:lnTo>
                <a:lnTo>
                  <a:pt x="5633" y="11492"/>
                </a:lnTo>
                <a:lnTo>
                  <a:pt x="5628" y="11476"/>
                </a:lnTo>
                <a:lnTo>
                  <a:pt x="5628" y="11442"/>
                </a:lnTo>
                <a:lnTo>
                  <a:pt x="5633" y="11408"/>
                </a:lnTo>
                <a:lnTo>
                  <a:pt x="5648" y="11380"/>
                </a:lnTo>
                <a:lnTo>
                  <a:pt x="5643" y="11354"/>
                </a:lnTo>
                <a:lnTo>
                  <a:pt x="5643" y="11339"/>
                </a:lnTo>
                <a:lnTo>
                  <a:pt x="5648" y="11326"/>
                </a:lnTo>
                <a:lnTo>
                  <a:pt x="5638" y="11305"/>
                </a:lnTo>
                <a:lnTo>
                  <a:pt x="5616" y="11298"/>
                </a:lnTo>
                <a:lnTo>
                  <a:pt x="5595" y="11277"/>
                </a:lnTo>
                <a:lnTo>
                  <a:pt x="5580" y="11264"/>
                </a:lnTo>
                <a:lnTo>
                  <a:pt x="5568" y="11264"/>
                </a:lnTo>
                <a:lnTo>
                  <a:pt x="5542" y="11251"/>
                </a:lnTo>
                <a:lnTo>
                  <a:pt x="5532" y="11257"/>
                </a:lnTo>
                <a:lnTo>
                  <a:pt x="5515" y="11257"/>
                </a:lnTo>
                <a:lnTo>
                  <a:pt x="5505" y="11257"/>
                </a:lnTo>
                <a:lnTo>
                  <a:pt x="5484" y="11251"/>
                </a:lnTo>
                <a:lnTo>
                  <a:pt x="5479" y="11257"/>
                </a:lnTo>
                <a:lnTo>
                  <a:pt x="5457" y="11270"/>
                </a:lnTo>
                <a:lnTo>
                  <a:pt x="5430" y="11270"/>
                </a:lnTo>
                <a:lnTo>
                  <a:pt x="5404" y="11264"/>
                </a:lnTo>
                <a:lnTo>
                  <a:pt x="5394" y="11264"/>
                </a:lnTo>
                <a:lnTo>
                  <a:pt x="5389" y="11264"/>
                </a:lnTo>
                <a:lnTo>
                  <a:pt x="5372" y="11264"/>
                </a:lnTo>
                <a:lnTo>
                  <a:pt x="5362" y="11277"/>
                </a:lnTo>
                <a:lnTo>
                  <a:pt x="5356" y="11270"/>
                </a:lnTo>
                <a:lnTo>
                  <a:pt x="5336" y="11264"/>
                </a:lnTo>
                <a:lnTo>
                  <a:pt x="5336" y="11270"/>
                </a:lnTo>
                <a:lnTo>
                  <a:pt x="5314" y="11257"/>
                </a:lnTo>
                <a:lnTo>
                  <a:pt x="5324" y="11230"/>
                </a:lnTo>
                <a:lnTo>
                  <a:pt x="5336" y="11230"/>
                </a:lnTo>
                <a:lnTo>
                  <a:pt x="5346" y="11208"/>
                </a:lnTo>
                <a:lnTo>
                  <a:pt x="5356" y="11167"/>
                </a:lnTo>
                <a:lnTo>
                  <a:pt x="5351" y="11161"/>
                </a:lnTo>
                <a:lnTo>
                  <a:pt x="5356" y="11133"/>
                </a:lnTo>
                <a:lnTo>
                  <a:pt x="5351" y="11120"/>
                </a:lnTo>
                <a:lnTo>
                  <a:pt x="5362" y="11086"/>
                </a:lnTo>
                <a:lnTo>
                  <a:pt x="5362" y="11064"/>
                </a:lnTo>
                <a:lnTo>
                  <a:pt x="5351" y="11064"/>
                </a:lnTo>
                <a:lnTo>
                  <a:pt x="5351" y="11058"/>
                </a:lnTo>
                <a:lnTo>
                  <a:pt x="5362" y="11051"/>
                </a:lnTo>
                <a:lnTo>
                  <a:pt x="5377" y="11071"/>
                </a:lnTo>
                <a:lnTo>
                  <a:pt x="5394" y="11010"/>
                </a:lnTo>
                <a:lnTo>
                  <a:pt x="5399" y="10976"/>
                </a:lnTo>
                <a:lnTo>
                  <a:pt x="5389" y="10961"/>
                </a:lnTo>
                <a:lnTo>
                  <a:pt x="5404" y="10914"/>
                </a:lnTo>
                <a:lnTo>
                  <a:pt x="5435" y="10864"/>
                </a:lnTo>
                <a:lnTo>
                  <a:pt x="5435" y="10830"/>
                </a:lnTo>
                <a:lnTo>
                  <a:pt x="5425" y="10811"/>
                </a:lnTo>
                <a:lnTo>
                  <a:pt x="5389" y="10817"/>
                </a:lnTo>
                <a:lnTo>
                  <a:pt x="5336" y="10817"/>
                </a:lnTo>
                <a:lnTo>
                  <a:pt x="5276" y="10839"/>
                </a:lnTo>
                <a:lnTo>
                  <a:pt x="5234" y="10858"/>
                </a:lnTo>
                <a:lnTo>
                  <a:pt x="5223" y="10879"/>
                </a:lnTo>
                <a:lnTo>
                  <a:pt x="5218" y="10948"/>
                </a:lnTo>
                <a:lnTo>
                  <a:pt x="5208" y="10995"/>
                </a:lnTo>
                <a:lnTo>
                  <a:pt x="5169" y="11023"/>
                </a:lnTo>
                <a:lnTo>
                  <a:pt x="5133" y="11036"/>
                </a:lnTo>
                <a:lnTo>
                  <a:pt x="5090" y="11051"/>
                </a:lnTo>
                <a:lnTo>
                  <a:pt x="5043" y="11058"/>
                </a:lnTo>
                <a:lnTo>
                  <a:pt x="4995" y="11086"/>
                </a:lnTo>
                <a:lnTo>
                  <a:pt x="4968" y="11051"/>
                </a:lnTo>
                <a:lnTo>
                  <a:pt x="4903" y="11030"/>
                </a:lnTo>
                <a:lnTo>
                  <a:pt x="4883" y="10989"/>
                </a:lnTo>
                <a:lnTo>
                  <a:pt x="4872" y="10948"/>
                </a:lnTo>
                <a:lnTo>
                  <a:pt x="4830" y="10886"/>
                </a:lnTo>
                <a:lnTo>
                  <a:pt x="4819" y="10824"/>
                </a:lnTo>
                <a:lnTo>
                  <a:pt x="4804" y="10783"/>
                </a:lnTo>
                <a:lnTo>
                  <a:pt x="4792" y="10742"/>
                </a:lnTo>
                <a:lnTo>
                  <a:pt x="4797" y="10701"/>
                </a:lnTo>
                <a:lnTo>
                  <a:pt x="4804" y="10590"/>
                </a:lnTo>
                <a:lnTo>
                  <a:pt x="4814" y="10529"/>
                </a:lnTo>
                <a:lnTo>
                  <a:pt x="4835" y="10461"/>
                </a:lnTo>
                <a:lnTo>
                  <a:pt x="4824" y="10433"/>
                </a:lnTo>
                <a:lnTo>
                  <a:pt x="4819" y="10392"/>
                </a:lnTo>
                <a:lnTo>
                  <a:pt x="4819" y="10330"/>
                </a:lnTo>
                <a:lnTo>
                  <a:pt x="4835" y="10295"/>
                </a:lnTo>
                <a:lnTo>
                  <a:pt x="4867" y="10255"/>
                </a:lnTo>
                <a:lnTo>
                  <a:pt x="4925" y="10212"/>
                </a:lnTo>
                <a:lnTo>
                  <a:pt x="4978" y="10151"/>
                </a:lnTo>
                <a:lnTo>
                  <a:pt x="5026" y="10130"/>
                </a:lnTo>
                <a:lnTo>
                  <a:pt x="5063" y="10124"/>
                </a:lnTo>
                <a:lnTo>
                  <a:pt x="5106" y="10143"/>
                </a:lnTo>
                <a:lnTo>
                  <a:pt x="5154" y="10136"/>
                </a:lnTo>
                <a:lnTo>
                  <a:pt x="5203" y="10177"/>
                </a:lnTo>
                <a:lnTo>
                  <a:pt x="5244" y="10186"/>
                </a:lnTo>
                <a:lnTo>
                  <a:pt x="5266" y="10164"/>
                </a:lnTo>
                <a:lnTo>
                  <a:pt x="5287" y="10177"/>
                </a:lnTo>
                <a:lnTo>
                  <a:pt x="5297" y="10171"/>
                </a:lnTo>
                <a:lnTo>
                  <a:pt x="5282" y="10151"/>
                </a:lnTo>
                <a:lnTo>
                  <a:pt x="5287" y="10117"/>
                </a:lnTo>
                <a:lnTo>
                  <a:pt x="5276" y="10089"/>
                </a:lnTo>
                <a:lnTo>
                  <a:pt x="5297" y="10083"/>
                </a:lnTo>
                <a:lnTo>
                  <a:pt x="5346" y="10074"/>
                </a:lnTo>
                <a:lnTo>
                  <a:pt x="5394" y="10083"/>
                </a:lnTo>
                <a:lnTo>
                  <a:pt x="5462" y="10074"/>
                </a:lnTo>
                <a:lnTo>
                  <a:pt x="5500" y="10096"/>
                </a:lnTo>
                <a:lnTo>
                  <a:pt x="5527" y="10136"/>
                </a:lnTo>
                <a:lnTo>
                  <a:pt x="5537" y="10136"/>
                </a:lnTo>
                <a:lnTo>
                  <a:pt x="5595" y="10096"/>
                </a:lnTo>
                <a:lnTo>
                  <a:pt x="5616" y="10108"/>
                </a:lnTo>
                <a:lnTo>
                  <a:pt x="5665" y="10186"/>
                </a:lnTo>
                <a:lnTo>
                  <a:pt x="5681" y="10233"/>
                </a:lnTo>
                <a:lnTo>
                  <a:pt x="5670" y="10289"/>
                </a:lnTo>
                <a:lnTo>
                  <a:pt x="5675" y="10323"/>
                </a:lnTo>
                <a:lnTo>
                  <a:pt x="5701" y="10383"/>
                </a:lnTo>
                <a:lnTo>
                  <a:pt x="5735" y="10461"/>
                </a:lnTo>
                <a:lnTo>
                  <a:pt x="5754" y="10474"/>
                </a:lnTo>
                <a:lnTo>
                  <a:pt x="5766" y="10514"/>
                </a:lnTo>
                <a:lnTo>
                  <a:pt x="5793" y="10521"/>
                </a:lnTo>
                <a:lnTo>
                  <a:pt x="5814" y="10514"/>
                </a:lnTo>
                <a:lnTo>
                  <a:pt x="5824" y="10461"/>
                </a:lnTo>
                <a:lnTo>
                  <a:pt x="5829" y="10433"/>
                </a:lnTo>
                <a:lnTo>
                  <a:pt x="5829" y="10370"/>
                </a:lnTo>
                <a:lnTo>
                  <a:pt x="5803" y="10274"/>
                </a:lnTo>
                <a:lnTo>
                  <a:pt x="5803" y="10239"/>
                </a:lnTo>
                <a:lnTo>
                  <a:pt x="5776" y="10177"/>
                </a:lnTo>
                <a:lnTo>
                  <a:pt x="5761" y="10102"/>
                </a:lnTo>
                <a:lnTo>
                  <a:pt x="5749" y="10040"/>
                </a:lnTo>
                <a:lnTo>
                  <a:pt x="5754" y="9980"/>
                </a:lnTo>
                <a:lnTo>
                  <a:pt x="5781" y="9930"/>
                </a:lnTo>
                <a:lnTo>
                  <a:pt x="5819" y="9889"/>
                </a:lnTo>
                <a:lnTo>
                  <a:pt x="5882" y="9827"/>
                </a:lnTo>
                <a:lnTo>
                  <a:pt x="5887" y="9799"/>
                </a:lnTo>
                <a:lnTo>
                  <a:pt x="5921" y="9765"/>
                </a:lnTo>
                <a:lnTo>
                  <a:pt x="5947" y="9758"/>
                </a:lnTo>
                <a:lnTo>
                  <a:pt x="5984" y="9705"/>
                </a:lnTo>
                <a:lnTo>
                  <a:pt x="6047" y="9677"/>
                </a:lnTo>
                <a:lnTo>
                  <a:pt x="6085" y="9608"/>
                </a:lnTo>
                <a:lnTo>
                  <a:pt x="6074" y="9518"/>
                </a:lnTo>
                <a:lnTo>
                  <a:pt x="6069" y="9484"/>
                </a:lnTo>
                <a:lnTo>
                  <a:pt x="6054" y="9477"/>
                </a:lnTo>
                <a:lnTo>
                  <a:pt x="6054" y="9387"/>
                </a:lnTo>
                <a:lnTo>
                  <a:pt x="6010" y="9361"/>
                </a:lnTo>
                <a:lnTo>
                  <a:pt x="6047" y="9374"/>
                </a:lnTo>
                <a:lnTo>
                  <a:pt x="6037" y="9312"/>
                </a:lnTo>
                <a:lnTo>
                  <a:pt x="6047" y="9271"/>
                </a:lnTo>
                <a:lnTo>
                  <a:pt x="6054" y="9353"/>
                </a:lnTo>
                <a:lnTo>
                  <a:pt x="6085" y="9387"/>
                </a:lnTo>
                <a:lnTo>
                  <a:pt x="6064" y="9449"/>
                </a:lnTo>
                <a:lnTo>
                  <a:pt x="6069" y="9456"/>
                </a:lnTo>
                <a:lnTo>
                  <a:pt x="6107" y="9380"/>
                </a:lnTo>
                <a:lnTo>
                  <a:pt x="6122" y="9340"/>
                </a:lnTo>
                <a:lnTo>
                  <a:pt x="6122" y="9305"/>
                </a:lnTo>
                <a:lnTo>
                  <a:pt x="6107" y="9292"/>
                </a:lnTo>
                <a:lnTo>
                  <a:pt x="6095" y="9237"/>
                </a:lnTo>
                <a:lnTo>
                  <a:pt x="6117" y="9265"/>
                </a:lnTo>
                <a:lnTo>
                  <a:pt x="6127" y="9265"/>
                </a:lnTo>
                <a:lnTo>
                  <a:pt x="6133" y="9292"/>
                </a:lnTo>
                <a:lnTo>
                  <a:pt x="6175" y="9215"/>
                </a:lnTo>
                <a:lnTo>
                  <a:pt x="6187" y="9146"/>
                </a:lnTo>
                <a:lnTo>
                  <a:pt x="6170" y="9140"/>
                </a:lnTo>
                <a:lnTo>
                  <a:pt x="6187" y="9112"/>
                </a:lnTo>
                <a:lnTo>
                  <a:pt x="6187" y="9127"/>
                </a:lnTo>
                <a:lnTo>
                  <a:pt x="6223" y="9127"/>
                </a:lnTo>
                <a:lnTo>
                  <a:pt x="6303" y="9099"/>
                </a:lnTo>
                <a:lnTo>
                  <a:pt x="6286" y="9078"/>
                </a:lnTo>
                <a:lnTo>
                  <a:pt x="6202" y="9099"/>
                </a:lnTo>
                <a:lnTo>
                  <a:pt x="6250" y="9065"/>
                </a:lnTo>
                <a:lnTo>
                  <a:pt x="6281" y="9065"/>
                </a:lnTo>
                <a:lnTo>
                  <a:pt x="6308" y="9058"/>
                </a:lnTo>
                <a:lnTo>
                  <a:pt x="6351" y="9037"/>
                </a:lnTo>
                <a:lnTo>
                  <a:pt x="6383" y="9043"/>
                </a:lnTo>
                <a:lnTo>
                  <a:pt x="6419" y="9024"/>
                </a:lnTo>
                <a:lnTo>
                  <a:pt x="6426" y="8996"/>
                </a:lnTo>
                <a:lnTo>
                  <a:pt x="6409" y="8975"/>
                </a:lnTo>
                <a:lnTo>
                  <a:pt x="6414" y="9009"/>
                </a:lnTo>
                <a:lnTo>
                  <a:pt x="6388" y="9009"/>
                </a:lnTo>
                <a:lnTo>
                  <a:pt x="6373" y="8955"/>
                </a:lnTo>
                <a:lnTo>
                  <a:pt x="6373" y="8899"/>
                </a:lnTo>
                <a:lnTo>
                  <a:pt x="6378" y="8887"/>
                </a:lnTo>
                <a:lnTo>
                  <a:pt x="6409" y="8818"/>
                </a:lnTo>
                <a:lnTo>
                  <a:pt x="6473" y="8783"/>
                </a:lnTo>
                <a:lnTo>
                  <a:pt x="6532" y="8749"/>
                </a:lnTo>
                <a:lnTo>
                  <a:pt x="6596" y="8700"/>
                </a:lnTo>
                <a:lnTo>
                  <a:pt x="6586" y="8665"/>
                </a:lnTo>
                <a:lnTo>
                  <a:pt x="6649" y="8652"/>
                </a:lnTo>
                <a:lnTo>
                  <a:pt x="6745" y="8646"/>
                </a:lnTo>
                <a:lnTo>
                  <a:pt x="6644" y="8734"/>
                </a:lnTo>
                <a:lnTo>
                  <a:pt x="6644" y="8824"/>
                </a:lnTo>
                <a:lnTo>
                  <a:pt x="6692" y="8831"/>
                </a:lnTo>
                <a:lnTo>
                  <a:pt x="6755" y="8756"/>
                </a:lnTo>
                <a:lnTo>
                  <a:pt x="6813" y="8715"/>
                </a:lnTo>
                <a:lnTo>
                  <a:pt x="6941" y="8652"/>
                </a:lnTo>
                <a:lnTo>
                  <a:pt x="7016" y="8577"/>
                </a:lnTo>
                <a:lnTo>
                  <a:pt x="6973" y="8543"/>
                </a:lnTo>
                <a:lnTo>
                  <a:pt x="6973" y="8459"/>
                </a:lnTo>
                <a:lnTo>
                  <a:pt x="6915" y="8584"/>
                </a:lnTo>
                <a:lnTo>
                  <a:pt x="6818" y="8597"/>
                </a:lnTo>
                <a:lnTo>
                  <a:pt x="6738" y="8543"/>
                </a:lnTo>
                <a:lnTo>
                  <a:pt x="6724" y="8459"/>
                </a:lnTo>
                <a:lnTo>
                  <a:pt x="6702" y="8343"/>
                </a:lnTo>
                <a:lnTo>
                  <a:pt x="6760" y="8268"/>
                </a:lnTo>
                <a:lnTo>
                  <a:pt x="6707" y="8212"/>
                </a:lnTo>
                <a:lnTo>
                  <a:pt x="6617" y="8219"/>
                </a:lnTo>
                <a:lnTo>
                  <a:pt x="6494" y="8315"/>
                </a:lnTo>
                <a:lnTo>
                  <a:pt x="6404" y="8459"/>
                </a:lnTo>
                <a:lnTo>
                  <a:pt x="6356" y="8481"/>
                </a:lnTo>
                <a:lnTo>
                  <a:pt x="6419" y="8378"/>
                </a:lnTo>
                <a:lnTo>
                  <a:pt x="6506" y="8227"/>
                </a:lnTo>
                <a:lnTo>
                  <a:pt x="6579" y="8178"/>
                </a:lnTo>
                <a:lnTo>
                  <a:pt x="6627" y="8096"/>
                </a:lnTo>
                <a:lnTo>
                  <a:pt x="6692" y="8090"/>
                </a:lnTo>
                <a:lnTo>
                  <a:pt x="6777" y="8090"/>
                </a:lnTo>
                <a:lnTo>
                  <a:pt x="6898" y="8109"/>
                </a:lnTo>
                <a:lnTo>
                  <a:pt x="6999" y="8096"/>
                </a:lnTo>
                <a:lnTo>
                  <a:pt x="7074" y="7993"/>
                </a:lnTo>
                <a:lnTo>
                  <a:pt x="7171" y="7952"/>
                </a:lnTo>
                <a:lnTo>
                  <a:pt x="7212" y="7909"/>
                </a:lnTo>
                <a:lnTo>
                  <a:pt x="7255" y="7862"/>
                </a:lnTo>
                <a:lnTo>
                  <a:pt x="7250" y="7725"/>
                </a:lnTo>
                <a:lnTo>
                  <a:pt x="7229" y="7677"/>
                </a:lnTo>
                <a:lnTo>
                  <a:pt x="7181" y="7662"/>
                </a:lnTo>
                <a:lnTo>
                  <a:pt x="7159" y="7553"/>
                </a:lnTo>
                <a:lnTo>
                  <a:pt x="7122" y="7512"/>
                </a:lnTo>
                <a:lnTo>
                  <a:pt x="7026" y="7478"/>
                </a:lnTo>
                <a:lnTo>
                  <a:pt x="6973" y="7403"/>
                </a:lnTo>
                <a:lnTo>
                  <a:pt x="6898" y="7325"/>
                </a:lnTo>
                <a:lnTo>
                  <a:pt x="6920" y="7237"/>
                </a:lnTo>
                <a:lnTo>
                  <a:pt x="6856" y="7072"/>
                </a:lnTo>
                <a:lnTo>
                  <a:pt x="6782" y="6887"/>
                </a:lnTo>
                <a:lnTo>
                  <a:pt x="6733" y="6750"/>
                </a:lnTo>
                <a:lnTo>
                  <a:pt x="6697" y="6818"/>
                </a:lnTo>
                <a:lnTo>
                  <a:pt x="6639" y="6982"/>
                </a:lnTo>
                <a:lnTo>
                  <a:pt x="6552" y="7065"/>
                </a:lnTo>
                <a:lnTo>
                  <a:pt x="6516" y="6975"/>
                </a:lnTo>
                <a:lnTo>
                  <a:pt x="6458" y="6956"/>
                </a:lnTo>
                <a:lnTo>
                  <a:pt x="6441" y="6769"/>
                </a:lnTo>
                <a:lnTo>
                  <a:pt x="6441" y="6638"/>
                </a:lnTo>
                <a:lnTo>
                  <a:pt x="6340" y="6625"/>
                </a:lnTo>
                <a:lnTo>
                  <a:pt x="6320" y="6563"/>
                </a:lnTo>
                <a:lnTo>
                  <a:pt x="6250" y="6475"/>
                </a:lnTo>
                <a:lnTo>
                  <a:pt x="6197" y="6419"/>
                </a:lnTo>
                <a:lnTo>
                  <a:pt x="6143" y="6460"/>
                </a:lnTo>
                <a:lnTo>
                  <a:pt x="6085" y="6447"/>
                </a:lnTo>
                <a:lnTo>
                  <a:pt x="5984" y="6398"/>
                </a:lnTo>
                <a:lnTo>
                  <a:pt x="5947" y="6440"/>
                </a:lnTo>
                <a:lnTo>
                  <a:pt x="5962" y="6687"/>
                </a:lnTo>
                <a:lnTo>
                  <a:pt x="5989" y="6825"/>
                </a:lnTo>
                <a:lnTo>
                  <a:pt x="5921" y="6975"/>
                </a:lnTo>
                <a:lnTo>
                  <a:pt x="5994" y="7085"/>
                </a:lnTo>
                <a:lnTo>
                  <a:pt x="6032" y="7203"/>
                </a:lnTo>
                <a:lnTo>
                  <a:pt x="6037" y="7300"/>
                </a:lnTo>
                <a:lnTo>
                  <a:pt x="6005" y="7388"/>
                </a:lnTo>
                <a:lnTo>
                  <a:pt x="5936" y="7484"/>
                </a:lnTo>
                <a:lnTo>
                  <a:pt x="5846" y="7546"/>
                </a:lnTo>
                <a:lnTo>
                  <a:pt x="5887" y="7615"/>
                </a:lnTo>
                <a:lnTo>
                  <a:pt x="5914" y="7815"/>
                </a:lnTo>
                <a:lnTo>
                  <a:pt x="5882" y="7937"/>
                </a:lnTo>
                <a:lnTo>
                  <a:pt x="5841" y="7978"/>
                </a:lnTo>
                <a:lnTo>
                  <a:pt x="5754" y="7862"/>
                </a:lnTo>
                <a:lnTo>
                  <a:pt x="5713" y="7725"/>
                </a:lnTo>
                <a:lnTo>
                  <a:pt x="5691" y="7594"/>
                </a:lnTo>
                <a:lnTo>
                  <a:pt x="5701" y="7484"/>
                </a:lnTo>
                <a:lnTo>
                  <a:pt x="5638" y="7471"/>
                </a:lnTo>
                <a:lnTo>
                  <a:pt x="5542" y="7463"/>
                </a:lnTo>
                <a:lnTo>
                  <a:pt x="5479" y="7409"/>
                </a:lnTo>
                <a:lnTo>
                  <a:pt x="5409" y="7368"/>
                </a:lnTo>
                <a:lnTo>
                  <a:pt x="5367" y="7306"/>
                </a:lnTo>
                <a:lnTo>
                  <a:pt x="5309" y="7250"/>
                </a:lnTo>
                <a:lnTo>
                  <a:pt x="5196" y="7196"/>
                </a:lnTo>
                <a:lnTo>
                  <a:pt x="5116" y="7222"/>
                </a:lnTo>
                <a:lnTo>
                  <a:pt x="5090" y="7113"/>
                </a:lnTo>
                <a:lnTo>
                  <a:pt x="5063" y="6982"/>
                </a:lnTo>
                <a:lnTo>
                  <a:pt x="4978" y="6956"/>
                </a:lnTo>
                <a:lnTo>
                  <a:pt x="4978" y="6784"/>
                </a:lnTo>
                <a:lnTo>
                  <a:pt x="5005" y="6666"/>
                </a:lnTo>
                <a:lnTo>
                  <a:pt x="5070" y="6488"/>
                </a:lnTo>
                <a:lnTo>
                  <a:pt x="5138" y="6357"/>
                </a:lnTo>
                <a:lnTo>
                  <a:pt x="5208" y="6337"/>
                </a:lnTo>
                <a:lnTo>
                  <a:pt x="5208" y="6226"/>
                </a:lnTo>
                <a:lnTo>
                  <a:pt x="5256" y="6151"/>
                </a:lnTo>
                <a:lnTo>
                  <a:pt x="5341" y="6144"/>
                </a:lnTo>
                <a:lnTo>
                  <a:pt x="5409" y="6020"/>
                </a:lnTo>
                <a:lnTo>
                  <a:pt x="5425" y="5944"/>
                </a:lnTo>
                <a:lnTo>
                  <a:pt x="5479" y="5794"/>
                </a:lnTo>
                <a:lnTo>
                  <a:pt x="5500" y="5697"/>
                </a:lnTo>
                <a:lnTo>
                  <a:pt x="5558" y="5753"/>
                </a:lnTo>
                <a:lnTo>
                  <a:pt x="5638" y="5725"/>
                </a:lnTo>
                <a:lnTo>
                  <a:pt x="5754" y="5588"/>
                </a:lnTo>
                <a:lnTo>
                  <a:pt x="5761" y="5498"/>
                </a:lnTo>
                <a:lnTo>
                  <a:pt x="5718" y="5388"/>
                </a:lnTo>
                <a:lnTo>
                  <a:pt x="5766" y="5279"/>
                </a:lnTo>
                <a:lnTo>
                  <a:pt x="5761" y="5176"/>
                </a:lnTo>
                <a:lnTo>
                  <a:pt x="5681" y="5072"/>
                </a:lnTo>
                <a:lnTo>
                  <a:pt x="5595" y="5038"/>
                </a:lnTo>
                <a:lnTo>
                  <a:pt x="5510" y="5017"/>
                </a:lnTo>
                <a:lnTo>
                  <a:pt x="5510" y="5257"/>
                </a:lnTo>
                <a:lnTo>
                  <a:pt x="5469" y="5429"/>
                </a:lnTo>
                <a:lnTo>
                  <a:pt x="5404" y="5573"/>
                </a:lnTo>
                <a:lnTo>
                  <a:pt x="5351" y="5444"/>
                </a:lnTo>
                <a:lnTo>
                  <a:pt x="5367" y="5292"/>
                </a:lnTo>
                <a:lnTo>
                  <a:pt x="5297" y="5154"/>
                </a:lnTo>
                <a:lnTo>
                  <a:pt x="5218" y="5319"/>
                </a:lnTo>
                <a:lnTo>
                  <a:pt x="5218" y="5107"/>
                </a:lnTo>
                <a:lnTo>
                  <a:pt x="5111" y="5057"/>
                </a:lnTo>
                <a:lnTo>
                  <a:pt x="5164" y="4954"/>
                </a:lnTo>
                <a:lnTo>
                  <a:pt x="5085" y="4695"/>
                </a:lnTo>
                <a:lnTo>
                  <a:pt x="5026" y="4591"/>
                </a:lnTo>
                <a:lnTo>
                  <a:pt x="4947" y="4551"/>
                </a:lnTo>
                <a:close/>
                <a:moveTo>
                  <a:pt x="21015" y="4639"/>
                </a:moveTo>
                <a:lnTo>
                  <a:pt x="21010" y="4645"/>
                </a:lnTo>
                <a:lnTo>
                  <a:pt x="20935" y="4748"/>
                </a:lnTo>
                <a:lnTo>
                  <a:pt x="20947" y="4817"/>
                </a:lnTo>
                <a:lnTo>
                  <a:pt x="21010" y="4804"/>
                </a:lnTo>
                <a:lnTo>
                  <a:pt x="21085" y="4791"/>
                </a:lnTo>
                <a:lnTo>
                  <a:pt x="21148" y="4735"/>
                </a:lnTo>
                <a:lnTo>
                  <a:pt x="21153" y="4707"/>
                </a:lnTo>
                <a:lnTo>
                  <a:pt x="21068" y="4639"/>
                </a:lnTo>
                <a:lnTo>
                  <a:pt x="21015" y="4639"/>
                </a:lnTo>
                <a:close/>
                <a:moveTo>
                  <a:pt x="4770" y="4963"/>
                </a:moveTo>
                <a:lnTo>
                  <a:pt x="4729" y="5057"/>
                </a:lnTo>
                <a:lnTo>
                  <a:pt x="4681" y="5126"/>
                </a:lnTo>
                <a:lnTo>
                  <a:pt x="4760" y="5223"/>
                </a:lnTo>
                <a:lnTo>
                  <a:pt x="4809" y="5195"/>
                </a:lnTo>
                <a:lnTo>
                  <a:pt x="4883" y="5257"/>
                </a:lnTo>
                <a:lnTo>
                  <a:pt x="4920" y="5188"/>
                </a:lnTo>
                <a:lnTo>
                  <a:pt x="4888" y="5107"/>
                </a:lnTo>
                <a:lnTo>
                  <a:pt x="4867" y="5066"/>
                </a:lnTo>
                <a:lnTo>
                  <a:pt x="4835" y="5023"/>
                </a:lnTo>
                <a:lnTo>
                  <a:pt x="4770" y="4963"/>
                </a:lnTo>
                <a:close/>
                <a:moveTo>
                  <a:pt x="6074" y="5354"/>
                </a:moveTo>
                <a:lnTo>
                  <a:pt x="6020" y="5388"/>
                </a:lnTo>
                <a:lnTo>
                  <a:pt x="5994" y="5498"/>
                </a:lnTo>
                <a:lnTo>
                  <a:pt x="6010" y="5594"/>
                </a:lnTo>
                <a:lnTo>
                  <a:pt x="6074" y="5581"/>
                </a:lnTo>
                <a:lnTo>
                  <a:pt x="6112" y="5526"/>
                </a:lnTo>
                <a:lnTo>
                  <a:pt x="6122" y="5498"/>
                </a:lnTo>
                <a:lnTo>
                  <a:pt x="6122" y="5416"/>
                </a:lnTo>
                <a:lnTo>
                  <a:pt x="6074" y="5354"/>
                </a:lnTo>
                <a:close/>
                <a:moveTo>
                  <a:pt x="9558" y="5704"/>
                </a:moveTo>
                <a:lnTo>
                  <a:pt x="9463" y="5801"/>
                </a:lnTo>
                <a:lnTo>
                  <a:pt x="9393" y="5753"/>
                </a:lnTo>
                <a:lnTo>
                  <a:pt x="9303" y="5848"/>
                </a:lnTo>
                <a:lnTo>
                  <a:pt x="9212" y="5725"/>
                </a:lnTo>
                <a:lnTo>
                  <a:pt x="9122" y="5753"/>
                </a:lnTo>
                <a:lnTo>
                  <a:pt x="9085" y="5869"/>
                </a:lnTo>
                <a:lnTo>
                  <a:pt x="9207" y="5916"/>
                </a:lnTo>
                <a:lnTo>
                  <a:pt x="9207" y="5966"/>
                </a:lnTo>
                <a:lnTo>
                  <a:pt x="9105" y="6000"/>
                </a:lnTo>
                <a:lnTo>
                  <a:pt x="9233" y="6088"/>
                </a:lnTo>
                <a:lnTo>
                  <a:pt x="9175" y="6166"/>
                </a:lnTo>
                <a:lnTo>
                  <a:pt x="9340" y="6219"/>
                </a:lnTo>
                <a:lnTo>
                  <a:pt x="9415" y="6241"/>
                </a:lnTo>
                <a:lnTo>
                  <a:pt x="9468" y="6213"/>
                </a:lnTo>
                <a:lnTo>
                  <a:pt x="9632" y="6097"/>
                </a:lnTo>
                <a:lnTo>
                  <a:pt x="9707" y="5959"/>
                </a:lnTo>
                <a:lnTo>
                  <a:pt x="9644" y="5835"/>
                </a:lnTo>
                <a:lnTo>
                  <a:pt x="9659" y="5719"/>
                </a:lnTo>
                <a:lnTo>
                  <a:pt x="9558" y="5704"/>
                </a:lnTo>
                <a:close/>
                <a:moveTo>
                  <a:pt x="5489" y="5848"/>
                </a:moveTo>
                <a:lnTo>
                  <a:pt x="5474" y="6013"/>
                </a:lnTo>
                <a:lnTo>
                  <a:pt x="5462" y="6151"/>
                </a:lnTo>
                <a:lnTo>
                  <a:pt x="5415" y="6234"/>
                </a:lnTo>
                <a:lnTo>
                  <a:pt x="5495" y="6219"/>
                </a:lnTo>
                <a:lnTo>
                  <a:pt x="5510" y="6316"/>
                </a:lnTo>
                <a:lnTo>
                  <a:pt x="5595" y="6234"/>
                </a:lnTo>
                <a:lnTo>
                  <a:pt x="5655" y="6138"/>
                </a:lnTo>
                <a:lnTo>
                  <a:pt x="5686" y="6219"/>
                </a:lnTo>
                <a:lnTo>
                  <a:pt x="5776" y="6260"/>
                </a:lnTo>
                <a:lnTo>
                  <a:pt x="5829" y="6206"/>
                </a:lnTo>
                <a:lnTo>
                  <a:pt x="5788" y="6151"/>
                </a:lnTo>
                <a:lnTo>
                  <a:pt x="5744" y="6166"/>
                </a:lnTo>
                <a:lnTo>
                  <a:pt x="5739" y="6082"/>
                </a:lnTo>
                <a:lnTo>
                  <a:pt x="5670" y="6028"/>
                </a:lnTo>
                <a:lnTo>
                  <a:pt x="5607" y="5966"/>
                </a:lnTo>
                <a:lnTo>
                  <a:pt x="5575" y="5916"/>
                </a:lnTo>
                <a:lnTo>
                  <a:pt x="5542" y="5944"/>
                </a:lnTo>
                <a:lnTo>
                  <a:pt x="5532" y="5863"/>
                </a:lnTo>
                <a:lnTo>
                  <a:pt x="5489" y="5848"/>
                </a:lnTo>
                <a:close/>
                <a:moveTo>
                  <a:pt x="479" y="6191"/>
                </a:moveTo>
                <a:lnTo>
                  <a:pt x="479" y="6260"/>
                </a:lnTo>
                <a:lnTo>
                  <a:pt x="489" y="6275"/>
                </a:lnTo>
                <a:lnTo>
                  <a:pt x="542" y="6260"/>
                </a:lnTo>
                <a:lnTo>
                  <a:pt x="563" y="6294"/>
                </a:lnTo>
                <a:lnTo>
                  <a:pt x="607" y="6329"/>
                </a:lnTo>
                <a:lnTo>
                  <a:pt x="655" y="6294"/>
                </a:lnTo>
                <a:lnTo>
                  <a:pt x="660" y="6275"/>
                </a:lnTo>
                <a:lnTo>
                  <a:pt x="602" y="6254"/>
                </a:lnTo>
                <a:lnTo>
                  <a:pt x="554" y="6213"/>
                </a:lnTo>
                <a:lnTo>
                  <a:pt x="515" y="6226"/>
                </a:lnTo>
                <a:lnTo>
                  <a:pt x="479" y="6191"/>
                </a:lnTo>
                <a:close/>
                <a:moveTo>
                  <a:pt x="5643" y="6344"/>
                </a:moveTo>
                <a:lnTo>
                  <a:pt x="5602" y="6419"/>
                </a:lnTo>
                <a:lnTo>
                  <a:pt x="5616" y="6460"/>
                </a:lnTo>
                <a:lnTo>
                  <a:pt x="5655" y="6466"/>
                </a:lnTo>
                <a:lnTo>
                  <a:pt x="5723" y="6378"/>
                </a:lnTo>
                <a:lnTo>
                  <a:pt x="5723" y="6344"/>
                </a:lnTo>
                <a:lnTo>
                  <a:pt x="5643" y="6344"/>
                </a:lnTo>
                <a:close/>
                <a:moveTo>
                  <a:pt x="5841" y="6425"/>
                </a:moveTo>
                <a:lnTo>
                  <a:pt x="5814" y="6475"/>
                </a:lnTo>
                <a:lnTo>
                  <a:pt x="5814" y="6488"/>
                </a:lnTo>
                <a:lnTo>
                  <a:pt x="5829" y="6535"/>
                </a:lnTo>
                <a:lnTo>
                  <a:pt x="5856" y="6550"/>
                </a:lnTo>
                <a:lnTo>
                  <a:pt x="5877" y="6466"/>
                </a:lnTo>
                <a:lnTo>
                  <a:pt x="5861" y="6432"/>
                </a:lnTo>
                <a:lnTo>
                  <a:pt x="5841" y="6425"/>
                </a:lnTo>
                <a:close/>
                <a:moveTo>
                  <a:pt x="788" y="6741"/>
                </a:moveTo>
                <a:lnTo>
                  <a:pt x="728" y="6769"/>
                </a:lnTo>
                <a:lnTo>
                  <a:pt x="766" y="6810"/>
                </a:lnTo>
                <a:lnTo>
                  <a:pt x="803" y="6838"/>
                </a:lnTo>
                <a:lnTo>
                  <a:pt x="841" y="6810"/>
                </a:lnTo>
                <a:lnTo>
                  <a:pt x="834" y="6756"/>
                </a:lnTo>
                <a:lnTo>
                  <a:pt x="788" y="6741"/>
                </a:lnTo>
                <a:close/>
                <a:moveTo>
                  <a:pt x="10212" y="7003"/>
                </a:moveTo>
                <a:lnTo>
                  <a:pt x="10164" y="7119"/>
                </a:lnTo>
                <a:lnTo>
                  <a:pt x="10143" y="7265"/>
                </a:lnTo>
                <a:lnTo>
                  <a:pt x="10176" y="7334"/>
                </a:lnTo>
                <a:lnTo>
                  <a:pt x="10181" y="7463"/>
                </a:lnTo>
                <a:lnTo>
                  <a:pt x="10207" y="7403"/>
                </a:lnTo>
                <a:lnTo>
                  <a:pt x="10229" y="7437"/>
                </a:lnTo>
                <a:lnTo>
                  <a:pt x="10207" y="7491"/>
                </a:lnTo>
                <a:lnTo>
                  <a:pt x="10222" y="7531"/>
                </a:lnTo>
                <a:lnTo>
                  <a:pt x="10292" y="7553"/>
                </a:lnTo>
                <a:lnTo>
                  <a:pt x="10329" y="7635"/>
                </a:lnTo>
                <a:lnTo>
                  <a:pt x="10324" y="7703"/>
                </a:lnTo>
                <a:lnTo>
                  <a:pt x="10239" y="7697"/>
                </a:lnTo>
                <a:lnTo>
                  <a:pt x="10222" y="7781"/>
                </a:lnTo>
                <a:lnTo>
                  <a:pt x="10256" y="7841"/>
                </a:lnTo>
                <a:lnTo>
                  <a:pt x="10196" y="7884"/>
                </a:lnTo>
                <a:lnTo>
                  <a:pt x="10212" y="7931"/>
                </a:lnTo>
                <a:lnTo>
                  <a:pt x="10302" y="7952"/>
                </a:lnTo>
                <a:lnTo>
                  <a:pt x="10256" y="7978"/>
                </a:lnTo>
                <a:lnTo>
                  <a:pt x="10164" y="8103"/>
                </a:lnTo>
                <a:lnTo>
                  <a:pt x="10196" y="8124"/>
                </a:lnTo>
                <a:lnTo>
                  <a:pt x="10239" y="8081"/>
                </a:lnTo>
                <a:lnTo>
                  <a:pt x="10292" y="8096"/>
                </a:lnTo>
                <a:lnTo>
                  <a:pt x="10329" y="8040"/>
                </a:lnTo>
                <a:lnTo>
                  <a:pt x="10355" y="8062"/>
                </a:lnTo>
                <a:lnTo>
                  <a:pt x="10457" y="8028"/>
                </a:lnTo>
                <a:lnTo>
                  <a:pt x="10537" y="8034"/>
                </a:lnTo>
                <a:lnTo>
                  <a:pt x="10590" y="7965"/>
                </a:lnTo>
                <a:lnTo>
                  <a:pt x="10563" y="7903"/>
                </a:lnTo>
                <a:lnTo>
                  <a:pt x="10595" y="7869"/>
                </a:lnTo>
                <a:lnTo>
                  <a:pt x="10601" y="7793"/>
                </a:lnTo>
                <a:lnTo>
                  <a:pt x="10532" y="7766"/>
                </a:lnTo>
                <a:lnTo>
                  <a:pt x="10515" y="7718"/>
                </a:lnTo>
                <a:lnTo>
                  <a:pt x="10478" y="7574"/>
                </a:lnTo>
                <a:lnTo>
                  <a:pt x="10442" y="7553"/>
                </a:lnTo>
                <a:lnTo>
                  <a:pt x="10382" y="7381"/>
                </a:lnTo>
                <a:lnTo>
                  <a:pt x="10324" y="7375"/>
                </a:lnTo>
                <a:lnTo>
                  <a:pt x="10372" y="7250"/>
                </a:lnTo>
                <a:lnTo>
                  <a:pt x="10389" y="7141"/>
                </a:lnTo>
                <a:lnTo>
                  <a:pt x="10324" y="7134"/>
                </a:lnTo>
                <a:lnTo>
                  <a:pt x="10266" y="7153"/>
                </a:lnTo>
                <a:lnTo>
                  <a:pt x="10329" y="7003"/>
                </a:lnTo>
                <a:lnTo>
                  <a:pt x="10261" y="7016"/>
                </a:lnTo>
                <a:lnTo>
                  <a:pt x="10212" y="7003"/>
                </a:lnTo>
                <a:close/>
                <a:moveTo>
                  <a:pt x="1559" y="7100"/>
                </a:moveTo>
                <a:lnTo>
                  <a:pt x="1526" y="7119"/>
                </a:lnTo>
                <a:lnTo>
                  <a:pt x="1479" y="7169"/>
                </a:lnTo>
                <a:lnTo>
                  <a:pt x="1484" y="7237"/>
                </a:lnTo>
                <a:lnTo>
                  <a:pt x="1516" y="7272"/>
                </a:lnTo>
                <a:lnTo>
                  <a:pt x="1574" y="7216"/>
                </a:lnTo>
                <a:lnTo>
                  <a:pt x="1622" y="7147"/>
                </a:lnTo>
                <a:lnTo>
                  <a:pt x="1601" y="7106"/>
                </a:lnTo>
                <a:lnTo>
                  <a:pt x="1559" y="7100"/>
                </a:lnTo>
                <a:close/>
                <a:moveTo>
                  <a:pt x="11228" y="7353"/>
                </a:moveTo>
                <a:lnTo>
                  <a:pt x="11138" y="7403"/>
                </a:lnTo>
                <a:lnTo>
                  <a:pt x="11148" y="7456"/>
                </a:lnTo>
                <a:lnTo>
                  <a:pt x="11206" y="7525"/>
                </a:lnTo>
                <a:lnTo>
                  <a:pt x="11245" y="7422"/>
                </a:lnTo>
                <a:lnTo>
                  <a:pt x="11228" y="7353"/>
                </a:lnTo>
                <a:close/>
                <a:moveTo>
                  <a:pt x="10111" y="7478"/>
                </a:moveTo>
                <a:lnTo>
                  <a:pt x="10063" y="7484"/>
                </a:lnTo>
                <a:lnTo>
                  <a:pt x="10016" y="7546"/>
                </a:lnTo>
                <a:lnTo>
                  <a:pt x="9936" y="7650"/>
                </a:lnTo>
                <a:lnTo>
                  <a:pt x="9968" y="7772"/>
                </a:lnTo>
                <a:lnTo>
                  <a:pt x="9920" y="7903"/>
                </a:lnTo>
                <a:lnTo>
                  <a:pt x="10005" y="7924"/>
                </a:lnTo>
                <a:lnTo>
                  <a:pt x="10106" y="7849"/>
                </a:lnTo>
                <a:lnTo>
                  <a:pt x="10154" y="7738"/>
                </a:lnTo>
                <a:lnTo>
                  <a:pt x="10143" y="7650"/>
                </a:lnTo>
                <a:lnTo>
                  <a:pt x="10176" y="7559"/>
                </a:lnTo>
                <a:lnTo>
                  <a:pt x="10111" y="7478"/>
                </a:lnTo>
                <a:close/>
                <a:moveTo>
                  <a:pt x="18829" y="7587"/>
                </a:moveTo>
                <a:lnTo>
                  <a:pt x="18803" y="7600"/>
                </a:lnTo>
                <a:lnTo>
                  <a:pt x="18829" y="7662"/>
                </a:lnTo>
                <a:lnTo>
                  <a:pt x="18776" y="7718"/>
                </a:lnTo>
                <a:lnTo>
                  <a:pt x="18771" y="7890"/>
                </a:lnTo>
                <a:lnTo>
                  <a:pt x="18803" y="8006"/>
                </a:lnTo>
                <a:lnTo>
                  <a:pt x="18803" y="8165"/>
                </a:lnTo>
                <a:lnTo>
                  <a:pt x="18786" y="8253"/>
                </a:lnTo>
                <a:lnTo>
                  <a:pt x="18793" y="8378"/>
                </a:lnTo>
                <a:lnTo>
                  <a:pt x="18786" y="8481"/>
                </a:lnTo>
                <a:lnTo>
                  <a:pt x="18798" y="8577"/>
                </a:lnTo>
                <a:lnTo>
                  <a:pt x="18834" y="8487"/>
                </a:lnTo>
                <a:lnTo>
                  <a:pt x="18882" y="8556"/>
                </a:lnTo>
                <a:lnTo>
                  <a:pt x="18882" y="8481"/>
                </a:lnTo>
                <a:lnTo>
                  <a:pt x="18824" y="8365"/>
                </a:lnTo>
                <a:lnTo>
                  <a:pt x="18861" y="8199"/>
                </a:lnTo>
                <a:lnTo>
                  <a:pt x="18946" y="8240"/>
                </a:lnTo>
                <a:lnTo>
                  <a:pt x="18887" y="8034"/>
                </a:lnTo>
                <a:lnTo>
                  <a:pt x="18866" y="7909"/>
                </a:lnTo>
                <a:lnTo>
                  <a:pt x="18866" y="7793"/>
                </a:lnTo>
                <a:lnTo>
                  <a:pt x="18846" y="7669"/>
                </a:lnTo>
                <a:lnTo>
                  <a:pt x="18829" y="7587"/>
                </a:lnTo>
                <a:close/>
                <a:moveTo>
                  <a:pt x="2729" y="7609"/>
                </a:moveTo>
                <a:lnTo>
                  <a:pt x="2729" y="7650"/>
                </a:lnTo>
                <a:lnTo>
                  <a:pt x="2739" y="7703"/>
                </a:lnTo>
                <a:lnTo>
                  <a:pt x="2766" y="7746"/>
                </a:lnTo>
                <a:lnTo>
                  <a:pt x="2787" y="7800"/>
                </a:lnTo>
                <a:lnTo>
                  <a:pt x="2824" y="7862"/>
                </a:lnTo>
                <a:lnTo>
                  <a:pt x="2846" y="7862"/>
                </a:lnTo>
                <a:lnTo>
                  <a:pt x="2797" y="7759"/>
                </a:lnTo>
                <a:lnTo>
                  <a:pt x="2814" y="7615"/>
                </a:lnTo>
                <a:lnTo>
                  <a:pt x="2761" y="7628"/>
                </a:lnTo>
                <a:lnTo>
                  <a:pt x="2729" y="7609"/>
                </a:lnTo>
                <a:close/>
                <a:moveTo>
                  <a:pt x="7244" y="7924"/>
                </a:moveTo>
                <a:lnTo>
                  <a:pt x="7191" y="7965"/>
                </a:lnTo>
                <a:lnTo>
                  <a:pt x="7154" y="8034"/>
                </a:lnTo>
                <a:lnTo>
                  <a:pt x="7096" y="8219"/>
                </a:lnTo>
                <a:lnTo>
                  <a:pt x="7048" y="8287"/>
                </a:lnTo>
                <a:lnTo>
                  <a:pt x="7074" y="8322"/>
                </a:lnTo>
                <a:lnTo>
                  <a:pt x="7038" y="8365"/>
                </a:lnTo>
                <a:lnTo>
                  <a:pt x="7043" y="8390"/>
                </a:lnTo>
                <a:lnTo>
                  <a:pt x="7159" y="8399"/>
                </a:lnTo>
                <a:lnTo>
                  <a:pt x="7224" y="8390"/>
                </a:lnTo>
                <a:lnTo>
                  <a:pt x="7277" y="8418"/>
                </a:lnTo>
                <a:lnTo>
                  <a:pt x="7234" y="8468"/>
                </a:lnTo>
                <a:lnTo>
                  <a:pt x="7270" y="8474"/>
                </a:lnTo>
                <a:lnTo>
                  <a:pt x="7340" y="8378"/>
                </a:lnTo>
                <a:lnTo>
                  <a:pt x="7357" y="8390"/>
                </a:lnTo>
                <a:lnTo>
                  <a:pt x="7340" y="8481"/>
                </a:lnTo>
                <a:lnTo>
                  <a:pt x="7377" y="8502"/>
                </a:lnTo>
                <a:lnTo>
                  <a:pt x="7403" y="8502"/>
                </a:lnTo>
                <a:lnTo>
                  <a:pt x="7430" y="8405"/>
                </a:lnTo>
                <a:lnTo>
                  <a:pt x="7415" y="8330"/>
                </a:lnTo>
                <a:lnTo>
                  <a:pt x="7403" y="8274"/>
                </a:lnTo>
                <a:lnTo>
                  <a:pt x="7367" y="8296"/>
                </a:lnTo>
                <a:lnTo>
                  <a:pt x="7383" y="8206"/>
                </a:lnTo>
                <a:lnTo>
                  <a:pt x="7324" y="8171"/>
                </a:lnTo>
                <a:lnTo>
                  <a:pt x="7297" y="8199"/>
                </a:lnTo>
                <a:lnTo>
                  <a:pt x="7244" y="8171"/>
                </a:lnTo>
                <a:lnTo>
                  <a:pt x="7265" y="8131"/>
                </a:lnTo>
                <a:lnTo>
                  <a:pt x="7229" y="8103"/>
                </a:lnTo>
                <a:lnTo>
                  <a:pt x="7191" y="8143"/>
                </a:lnTo>
                <a:lnTo>
                  <a:pt x="7229" y="8040"/>
                </a:lnTo>
                <a:lnTo>
                  <a:pt x="7260" y="7965"/>
                </a:lnTo>
                <a:lnTo>
                  <a:pt x="7270" y="7931"/>
                </a:lnTo>
                <a:lnTo>
                  <a:pt x="7244" y="7924"/>
                </a:lnTo>
                <a:close/>
                <a:moveTo>
                  <a:pt x="3010" y="8028"/>
                </a:moveTo>
                <a:lnTo>
                  <a:pt x="3005" y="8055"/>
                </a:lnTo>
                <a:lnTo>
                  <a:pt x="3032" y="8124"/>
                </a:lnTo>
                <a:lnTo>
                  <a:pt x="3090" y="8143"/>
                </a:lnTo>
                <a:lnTo>
                  <a:pt x="3102" y="8178"/>
                </a:lnTo>
                <a:lnTo>
                  <a:pt x="3155" y="8212"/>
                </a:lnTo>
                <a:lnTo>
                  <a:pt x="3170" y="8253"/>
                </a:lnTo>
                <a:lnTo>
                  <a:pt x="3266" y="8309"/>
                </a:lnTo>
                <a:lnTo>
                  <a:pt x="3293" y="8296"/>
                </a:lnTo>
                <a:lnTo>
                  <a:pt x="3271" y="8227"/>
                </a:lnTo>
                <a:lnTo>
                  <a:pt x="3213" y="8184"/>
                </a:lnTo>
                <a:lnTo>
                  <a:pt x="3186" y="8131"/>
                </a:lnTo>
                <a:lnTo>
                  <a:pt x="3165" y="8090"/>
                </a:lnTo>
                <a:lnTo>
                  <a:pt x="3112" y="8075"/>
                </a:lnTo>
                <a:lnTo>
                  <a:pt x="3075" y="8055"/>
                </a:lnTo>
                <a:lnTo>
                  <a:pt x="3010" y="8028"/>
                </a:lnTo>
                <a:close/>
                <a:moveTo>
                  <a:pt x="6760" y="8124"/>
                </a:moveTo>
                <a:lnTo>
                  <a:pt x="6738" y="8137"/>
                </a:lnTo>
                <a:lnTo>
                  <a:pt x="6792" y="8193"/>
                </a:lnTo>
                <a:lnTo>
                  <a:pt x="6866" y="8227"/>
                </a:lnTo>
                <a:lnTo>
                  <a:pt x="6898" y="8227"/>
                </a:lnTo>
                <a:lnTo>
                  <a:pt x="6893" y="8206"/>
                </a:lnTo>
                <a:lnTo>
                  <a:pt x="6835" y="8159"/>
                </a:lnTo>
                <a:lnTo>
                  <a:pt x="6760" y="8124"/>
                </a:lnTo>
                <a:close/>
                <a:moveTo>
                  <a:pt x="13494" y="8440"/>
                </a:moveTo>
                <a:lnTo>
                  <a:pt x="13542" y="8468"/>
                </a:lnTo>
                <a:lnTo>
                  <a:pt x="13600" y="8459"/>
                </a:lnTo>
                <a:lnTo>
                  <a:pt x="13612" y="8528"/>
                </a:lnTo>
                <a:lnTo>
                  <a:pt x="13600" y="8631"/>
                </a:lnTo>
                <a:lnTo>
                  <a:pt x="13547" y="8618"/>
                </a:lnTo>
                <a:lnTo>
                  <a:pt x="13500" y="8640"/>
                </a:lnTo>
                <a:lnTo>
                  <a:pt x="13500" y="8715"/>
                </a:lnTo>
                <a:lnTo>
                  <a:pt x="13440" y="8708"/>
                </a:lnTo>
                <a:lnTo>
                  <a:pt x="13440" y="8743"/>
                </a:lnTo>
                <a:lnTo>
                  <a:pt x="13474" y="8768"/>
                </a:lnTo>
                <a:lnTo>
                  <a:pt x="13500" y="8865"/>
                </a:lnTo>
                <a:lnTo>
                  <a:pt x="13568" y="8899"/>
                </a:lnTo>
                <a:lnTo>
                  <a:pt x="13580" y="8934"/>
                </a:lnTo>
                <a:lnTo>
                  <a:pt x="13563" y="8975"/>
                </a:lnTo>
                <a:lnTo>
                  <a:pt x="13568" y="9003"/>
                </a:lnTo>
                <a:lnTo>
                  <a:pt x="13585" y="9065"/>
                </a:lnTo>
                <a:lnTo>
                  <a:pt x="13590" y="8990"/>
                </a:lnTo>
                <a:lnTo>
                  <a:pt x="13638" y="8962"/>
                </a:lnTo>
                <a:lnTo>
                  <a:pt x="13653" y="9018"/>
                </a:lnTo>
                <a:lnTo>
                  <a:pt x="13696" y="9078"/>
                </a:lnTo>
                <a:lnTo>
                  <a:pt x="13643" y="9112"/>
                </a:lnTo>
                <a:lnTo>
                  <a:pt x="13590" y="9086"/>
                </a:lnTo>
                <a:lnTo>
                  <a:pt x="13580" y="9168"/>
                </a:lnTo>
                <a:lnTo>
                  <a:pt x="13617" y="9174"/>
                </a:lnTo>
                <a:lnTo>
                  <a:pt x="13600" y="9243"/>
                </a:lnTo>
                <a:lnTo>
                  <a:pt x="13648" y="9277"/>
                </a:lnTo>
                <a:lnTo>
                  <a:pt x="13638" y="9380"/>
                </a:lnTo>
                <a:lnTo>
                  <a:pt x="13648" y="9449"/>
                </a:lnTo>
                <a:lnTo>
                  <a:pt x="13643" y="9471"/>
                </a:lnTo>
                <a:lnTo>
                  <a:pt x="13553" y="9499"/>
                </a:lnTo>
                <a:lnTo>
                  <a:pt x="13467" y="9484"/>
                </a:lnTo>
                <a:lnTo>
                  <a:pt x="13425" y="9436"/>
                </a:lnTo>
                <a:lnTo>
                  <a:pt x="13372" y="9415"/>
                </a:lnTo>
                <a:lnTo>
                  <a:pt x="13356" y="9346"/>
                </a:lnTo>
                <a:lnTo>
                  <a:pt x="13356" y="9299"/>
                </a:lnTo>
                <a:lnTo>
                  <a:pt x="13377" y="9277"/>
                </a:lnTo>
                <a:lnTo>
                  <a:pt x="13387" y="9243"/>
                </a:lnTo>
                <a:lnTo>
                  <a:pt x="13399" y="9168"/>
                </a:lnTo>
                <a:lnTo>
                  <a:pt x="13447" y="9161"/>
                </a:lnTo>
                <a:lnTo>
                  <a:pt x="13430" y="9134"/>
                </a:lnTo>
                <a:lnTo>
                  <a:pt x="13404" y="9127"/>
                </a:lnTo>
                <a:lnTo>
                  <a:pt x="13372" y="9058"/>
                </a:lnTo>
                <a:lnTo>
                  <a:pt x="13341" y="8983"/>
                </a:lnTo>
                <a:lnTo>
                  <a:pt x="13276" y="8865"/>
                </a:lnTo>
                <a:lnTo>
                  <a:pt x="13281" y="8796"/>
                </a:lnTo>
                <a:lnTo>
                  <a:pt x="13228" y="8700"/>
                </a:lnTo>
                <a:lnTo>
                  <a:pt x="13287" y="8590"/>
                </a:lnTo>
                <a:lnTo>
                  <a:pt x="13346" y="8571"/>
                </a:lnTo>
                <a:lnTo>
                  <a:pt x="13372" y="8509"/>
                </a:lnTo>
                <a:lnTo>
                  <a:pt x="13425" y="8487"/>
                </a:lnTo>
                <a:lnTo>
                  <a:pt x="13494" y="8440"/>
                </a:lnTo>
                <a:close/>
                <a:moveTo>
                  <a:pt x="12792" y="8446"/>
                </a:moveTo>
                <a:lnTo>
                  <a:pt x="12792" y="8474"/>
                </a:lnTo>
                <a:lnTo>
                  <a:pt x="12707" y="8521"/>
                </a:lnTo>
                <a:lnTo>
                  <a:pt x="12739" y="8562"/>
                </a:lnTo>
                <a:lnTo>
                  <a:pt x="12691" y="8652"/>
                </a:lnTo>
                <a:lnTo>
                  <a:pt x="12649" y="8665"/>
                </a:lnTo>
                <a:lnTo>
                  <a:pt x="12696" y="8728"/>
                </a:lnTo>
                <a:lnTo>
                  <a:pt x="12766" y="8768"/>
                </a:lnTo>
                <a:lnTo>
                  <a:pt x="12840" y="8859"/>
                </a:lnTo>
                <a:lnTo>
                  <a:pt x="12862" y="8893"/>
                </a:lnTo>
                <a:lnTo>
                  <a:pt x="12894" y="8906"/>
                </a:lnTo>
                <a:lnTo>
                  <a:pt x="12925" y="8940"/>
                </a:lnTo>
                <a:lnTo>
                  <a:pt x="12942" y="9009"/>
                </a:lnTo>
                <a:lnTo>
                  <a:pt x="12930" y="9052"/>
                </a:lnTo>
                <a:lnTo>
                  <a:pt x="12862" y="9106"/>
                </a:lnTo>
                <a:lnTo>
                  <a:pt x="12814" y="9099"/>
                </a:lnTo>
                <a:lnTo>
                  <a:pt x="12744" y="9112"/>
                </a:lnTo>
                <a:lnTo>
                  <a:pt x="12659" y="9071"/>
                </a:lnTo>
                <a:lnTo>
                  <a:pt x="12558" y="9003"/>
                </a:lnTo>
                <a:lnTo>
                  <a:pt x="12463" y="9003"/>
                </a:lnTo>
                <a:lnTo>
                  <a:pt x="12393" y="9030"/>
                </a:lnTo>
                <a:lnTo>
                  <a:pt x="12323" y="9093"/>
                </a:lnTo>
                <a:lnTo>
                  <a:pt x="12212" y="9078"/>
                </a:lnTo>
                <a:lnTo>
                  <a:pt x="12210" y="9084"/>
                </a:lnTo>
                <a:lnTo>
                  <a:pt x="12159" y="9052"/>
                </a:lnTo>
                <a:lnTo>
                  <a:pt x="12154" y="9009"/>
                </a:lnTo>
                <a:lnTo>
                  <a:pt x="12132" y="8955"/>
                </a:lnTo>
                <a:lnTo>
                  <a:pt x="12154" y="8880"/>
                </a:lnTo>
                <a:lnTo>
                  <a:pt x="12185" y="8837"/>
                </a:lnTo>
                <a:lnTo>
                  <a:pt x="12202" y="8715"/>
                </a:lnTo>
                <a:lnTo>
                  <a:pt x="12217" y="8721"/>
                </a:lnTo>
                <a:lnTo>
                  <a:pt x="12244" y="8700"/>
                </a:lnTo>
                <a:lnTo>
                  <a:pt x="12244" y="8674"/>
                </a:lnTo>
                <a:lnTo>
                  <a:pt x="12287" y="8590"/>
                </a:lnTo>
                <a:lnTo>
                  <a:pt x="12308" y="8528"/>
                </a:lnTo>
                <a:lnTo>
                  <a:pt x="12362" y="8515"/>
                </a:lnTo>
                <a:lnTo>
                  <a:pt x="12367" y="8556"/>
                </a:lnTo>
                <a:lnTo>
                  <a:pt x="12456" y="8584"/>
                </a:lnTo>
                <a:lnTo>
                  <a:pt x="12473" y="8612"/>
                </a:lnTo>
                <a:lnTo>
                  <a:pt x="12415" y="8646"/>
                </a:lnTo>
                <a:lnTo>
                  <a:pt x="12403" y="8665"/>
                </a:lnTo>
                <a:lnTo>
                  <a:pt x="12468" y="8700"/>
                </a:lnTo>
                <a:lnTo>
                  <a:pt x="12456" y="8749"/>
                </a:lnTo>
                <a:lnTo>
                  <a:pt x="12490" y="8768"/>
                </a:lnTo>
                <a:lnTo>
                  <a:pt x="12569" y="8708"/>
                </a:lnTo>
                <a:lnTo>
                  <a:pt x="12633" y="8687"/>
                </a:lnTo>
                <a:lnTo>
                  <a:pt x="12643" y="8646"/>
                </a:lnTo>
                <a:lnTo>
                  <a:pt x="12584" y="8652"/>
                </a:lnTo>
                <a:lnTo>
                  <a:pt x="12558" y="8625"/>
                </a:lnTo>
                <a:lnTo>
                  <a:pt x="12553" y="8556"/>
                </a:lnTo>
                <a:lnTo>
                  <a:pt x="12601" y="8515"/>
                </a:lnTo>
                <a:lnTo>
                  <a:pt x="12654" y="8509"/>
                </a:lnTo>
                <a:lnTo>
                  <a:pt x="12691" y="8474"/>
                </a:lnTo>
                <a:lnTo>
                  <a:pt x="12739" y="8468"/>
                </a:lnTo>
                <a:lnTo>
                  <a:pt x="12792" y="8446"/>
                </a:lnTo>
                <a:close/>
                <a:moveTo>
                  <a:pt x="6765" y="8459"/>
                </a:moveTo>
                <a:lnTo>
                  <a:pt x="6745" y="8494"/>
                </a:lnTo>
                <a:lnTo>
                  <a:pt x="6760" y="8528"/>
                </a:lnTo>
                <a:lnTo>
                  <a:pt x="6835" y="8577"/>
                </a:lnTo>
                <a:lnTo>
                  <a:pt x="6856" y="8571"/>
                </a:lnTo>
                <a:lnTo>
                  <a:pt x="6883" y="8521"/>
                </a:lnTo>
                <a:lnTo>
                  <a:pt x="6830" y="8528"/>
                </a:lnTo>
                <a:lnTo>
                  <a:pt x="6787" y="8509"/>
                </a:lnTo>
                <a:lnTo>
                  <a:pt x="6765" y="8459"/>
                </a:lnTo>
                <a:close/>
                <a:moveTo>
                  <a:pt x="18793" y="8618"/>
                </a:moveTo>
                <a:lnTo>
                  <a:pt x="18771" y="8700"/>
                </a:lnTo>
                <a:lnTo>
                  <a:pt x="18754" y="8846"/>
                </a:lnTo>
                <a:lnTo>
                  <a:pt x="18696" y="8852"/>
                </a:lnTo>
                <a:lnTo>
                  <a:pt x="18665" y="8934"/>
                </a:lnTo>
                <a:lnTo>
                  <a:pt x="18675" y="9030"/>
                </a:lnTo>
                <a:lnTo>
                  <a:pt x="18739" y="9030"/>
                </a:lnTo>
                <a:lnTo>
                  <a:pt x="18771" y="8921"/>
                </a:lnTo>
                <a:lnTo>
                  <a:pt x="18861" y="8990"/>
                </a:lnTo>
                <a:lnTo>
                  <a:pt x="18914" y="8887"/>
                </a:lnTo>
                <a:lnTo>
                  <a:pt x="18999" y="8859"/>
                </a:lnTo>
                <a:lnTo>
                  <a:pt x="18984" y="8743"/>
                </a:lnTo>
                <a:lnTo>
                  <a:pt x="18946" y="8790"/>
                </a:lnTo>
                <a:lnTo>
                  <a:pt x="18904" y="8762"/>
                </a:lnTo>
                <a:lnTo>
                  <a:pt x="18861" y="8728"/>
                </a:lnTo>
                <a:lnTo>
                  <a:pt x="18793" y="8618"/>
                </a:lnTo>
                <a:close/>
                <a:moveTo>
                  <a:pt x="11271" y="8625"/>
                </a:moveTo>
                <a:lnTo>
                  <a:pt x="11319" y="8640"/>
                </a:lnTo>
                <a:lnTo>
                  <a:pt x="11308" y="8646"/>
                </a:lnTo>
                <a:lnTo>
                  <a:pt x="11308" y="8680"/>
                </a:lnTo>
                <a:lnTo>
                  <a:pt x="11324" y="8715"/>
                </a:lnTo>
                <a:lnTo>
                  <a:pt x="11339" y="8665"/>
                </a:lnTo>
                <a:lnTo>
                  <a:pt x="11378" y="8680"/>
                </a:lnTo>
                <a:lnTo>
                  <a:pt x="11378" y="8715"/>
                </a:lnTo>
                <a:lnTo>
                  <a:pt x="11404" y="8756"/>
                </a:lnTo>
                <a:lnTo>
                  <a:pt x="11393" y="8762"/>
                </a:lnTo>
                <a:lnTo>
                  <a:pt x="11441" y="8837"/>
                </a:lnTo>
                <a:lnTo>
                  <a:pt x="11494" y="8865"/>
                </a:lnTo>
                <a:lnTo>
                  <a:pt x="11526" y="8899"/>
                </a:lnTo>
                <a:lnTo>
                  <a:pt x="11579" y="8940"/>
                </a:lnTo>
                <a:lnTo>
                  <a:pt x="11605" y="8962"/>
                </a:lnTo>
                <a:lnTo>
                  <a:pt x="11622" y="8996"/>
                </a:lnTo>
                <a:lnTo>
                  <a:pt x="11639" y="9030"/>
                </a:lnTo>
                <a:lnTo>
                  <a:pt x="11649" y="9043"/>
                </a:lnTo>
                <a:lnTo>
                  <a:pt x="11644" y="9078"/>
                </a:lnTo>
                <a:lnTo>
                  <a:pt x="11639" y="9146"/>
                </a:lnTo>
                <a:lnTo>
                  <a:pt x="11644" y="9196"/>
                </a:lnTo>
                <a:lnTo>
                  <a:pt x="11675" y="9230"/>
                </a:lnTo>
                <a:lnTo>
                  <a:pt x="11675" y="9249"/>
                </a:lnTo>
                <a:lnTo>
                  <a:pt x="11685" y="9258"/>
                </a:lnTo>
                <a:lnTo>
                  <a:pt x="11692" y="9284"/>
                </a:lnTo>
                <a:lnTo>
                  <a:pt x="11723" y="9340"/>
                </a:lnTo>
                <a:lnTo>
                  <a:pt x="11745" y="9380"/>
                </a:lnTo>
                <a:lnTo>
                  <a:pt x="11755" y="9443"/>
                </a:lnTo>
                <a:lnTo>
                  <a:pt x="11777" y="9518"/>
                </a:lnTo>
                <a:lnTo>
                  <a:pt x="11825" y="9559"/>
                </a:lnTo>
                <a:lnTo>
                  <a:pt x="11861" y="9559"/>
                </a:lnTo>
                <a:lnTo>
                  <a:pt x="11840" y="9477"/>
                </a:lnTo>
                <a:lnTo>
                  <a:pt x="11878" y="9471"/>
                </a:lnTo>
                <a:lnTo>
                  <a:pt x="11861" y="9421"/>
                </a:lnTo>
                <a:lnTo>
                  <a:pt x="11914" y="9449"/>
                </a:lnTo>
                <a:lnTo>
                  <a:pt x="11914" y="9396"/>
                </a:lnTo>
                <a:lnTo>
                  <a:pt x="11888" y="9368"/>
                </a:lnTo>
                <a:lnTo>
                  <a:pt x="11856" y="9327"/>
                </a:lnTo>
                <a:lnTo>
                  <a:pt x="11878" y="9305"/>
                </a:lnTo>
                <a:lnTo>
                  <a:pt x="11851" y="9258"/>
                </a:lnTo>
                <a:lnTo>
                  <a:pt x="11840" y="9196"/>
                </a:lnTo>
                <a:lnTo>
                  <a:pt x="11851" y="9174"/>
                </a:lnTo>
                <a:lnTo>
                  <a:pt x="11883" y="9224"/>
                </a:lnTo>
                <a:lnTo>
                  <a:pt x="11914" y="9224"/>
                </a:lnTo>
                <a:lnTo>
                  <a:pt x="11946" y="9209"/>
                </a:lnTo>
                <a:lnTo>
                  <a:pt x="11905" y="9155"/>
                </a:lnTo>
                <a:lnTo>
                  <a:pt x="11973" y="9127"/>
                </a:lnTo>
                <a:lnTo>
                  <a:pt x="12004" y="9134"/>
                </a:lnTo>
                <a:lnTo>
                  <a:pt x="12042" y="9134"/>
                </a:lnTo>
                <a:lnTo>
                  <a:pt x="12042" y="9155"/>
                </a:lnTo>
                <a:lnTo>
                  <a:pt x="12057" y="9202"/>
                </a:lnTo>
                <a:lnTo>
                  <a:pt x="12106" y="9146"/>
                </a:lnTo>
                <a:lnTo>
                  <a:pt x="12132" y="9121"/>
                </a:lnTo>
                <a:lnTo>
                  <a:pt x="12200" y="9112"/>
                </a:lnTo>
                <a:lnTo>
                  <a:pt x="12185" y="9155"/>
                </a:lnTo>
                <a:lnTo>
                  <a:pt x="12096" y="9161"/>
                </a:lnTo>
                <a:lnTo>
                  <a:pt x="12031" y="9258"/>
                </a:lnTo>
                <a:lnTo>
                  <a:pt x="12069" y="9305"/>
                </a:lnTo>
                <a:lnTo>
                  <a:pt x="12042" y="9380"/>
                </a:lnTo>
                <a:lnTo>
                  <a:pt x="12084" y="9436"/>
                </a:lnTo>
                <a:lnTo>
                  <a:pt x="12122" y="9533"/>
                </a:lnTo>
                <a:lnTo>
                  <a:pt x="12185" y="9533"/>
                </a:lnTo>
                <a:lnTo>
                  <a:pt x="12244" y="9580"/>
                </a:lnTo>
                <a:lnTo>
                  <a:pt x="12287" y="9567"/>
                </a:lnTo>
                <a:lnTo>
                  <a:pt x="12303" y="9524"/>
                </a:lnTo>
                <a:lnTo>
                  <a:pt x="12367" y="9524"/>
                </a:lnTo>
                <a:lnTo>
                  <a:pt x="12415" y="9574"/>
                </a:lnTo>
                <a:lnTo>
                  <a:pt x="12505" y="9559"/>
                </a:lnTo>
                <a:lnTo>
                  <a:pt x="12548" y="9505"/>
                </a:lnTo>
                <a:lnTo>
                  <a:pt x="12596" y="9524"/>
                </a:lnTo>
                <a:lnTo>
                  <a:pt x="12633" y="9518"/>
                </a:lnTo>
                <a:lnTo>
                  <a:pt x="12611" y="9552"/>
                </a:lnTo>
                <a:lnTo>
                  <a:pt x="12633" y="9593"/>
                </a:lnTo>
                <a:lnTo>
                  <a:pt x="12616" y="9636"/>
                </a:lnTo>
                <a:lnTo>
                  <a:pt x="12623" y="9705"/>
                </a:lnTo>
                <a:lnTo>
                  <a:pt x="12596" y="9765"/>
                </a:lnTo>
                <a:lnTo>
                  <a:pt x="12574" y="9842"/>
                </a:lnTo>
                <a:lnTo>
                  <a:pt x="12563" y="9862"/>
                </a:lnTo>
                <a:lnTo>
                  <a:pt x="12553" y="9930"/>
                </a:lnTo>
                <a:lnTo>
                  <a:pt x="12536" y="9971"/>
                </a:lnTo>
                <a:lnTo>
                  <a:pt x="12543" y="9980"/>
                </a:lnTo>
                <a:lnTo>
                  <a:pt x="12526" y="10005"/>
                </a:lnTo>
                <a:lnTo>
                  <a:pt x="12500" y="10027"/>
                </a:lnTo>
                <a:lnTo>
                  <a:pt x="12451" y="10020"/>
                </a:lnTo>
                <a:lnTo>
                  <a:pt x="12403" y="9999"/>
                </a:lnTo>
                <a:lnTo>
                  <a:pt x="12388" y="10027"/>
                </a:lnTo>
                <a:lnTo>
                  <a:pt x="12372" y="9986"/>
                </a:lnTo>
                <a:lnTo>
                  <a:pt x="12330" y="9971"/>
                </a:lnTo>
                <a:lnTo>
                  <a:pt x="12277" y="9980"/>
                </a:lnTo>
                <a:lnTo>
                  <a:pt x="12250" y="10005"/>
                </a:lnTo>
                <a:lnTo>
                  <a:pt x="12207" y="10033"/>
                </a:lnTo>
                <a:lnTo>
                  <a:pt x="12180" y="10020"/>
                </a:lnTo>
                <a:lnTo>
                  <a:pt x="12122" y="9993"/>
                </a:lnTo>
                <a:lnTo>
                  <a:pt x="12064" y="9971"/>
                </a:lnTo>
                <a:lnTo>
                  <a:pt x="11984" y="9971"/>
                </a:lnTo>
                <a:lnTo>
                  <a:pt x="11968" y="9945"/>
                </a:lnTo>
                <a:lnTo>
                  <a:pt x="11910" y="9930"/>
                </a:lnTo>
                <a:lnTo>
                  <a:pt x="11893" y="9917"/>
                </a:lnTo>
                <a:lnTo>
                  <a:pt x="11871" y="9917"/>
                </a:lnTo>
                <a:lnTo>
                  <a:pt x="11851" y="9877"/>
                </a:lnTo>
                <a:lnTo>
                  <a:pt x="11772" y="9855"/>
                </a:lnTo>
                <a:lnTo>
                  <a:pt x="11728" y="9868"/>
                </a:lnTo>
                <a:lnTo>
                  <a:pt x="11685" y="9911"/>
                </a:lnTo>
                <a:lnTo>
                  <a:pt x="11670" y="9952"/>
                </a:lnTo>
                <a:lnTo>
                  <a:pt x="11685" y="10020"/>
                </a:lnTo>
                <a:lnTo>
                  <a:pt x="11659" y="10061"/>
                </a:lnTo>
                <a:lnTo>
                  <a:pt x="11632" y="10083"/>
                </a:lnTo>
                <a:lnTo>
                  <a:pt x="11569" y="10040"/>
                </a:lnTo>
                <a:lnTo>
                  <a:pt x="11489" y="10005"/>
                </a:lnTo>
                <a:lnTo>
                  <a:pt x="11436" y="9993"/>
                </a:lnTo>
                <a:lnTo>
                  <a:pt x="11409" y="9917"/>
                </a:lnTo>
                <a:lnTo>
                  <a:pt x="11329" y="9877"/>
                </a:lnTo>
                <a:lnTo>
                  <a:pt x="11281" y="9862"/>
                </a:lnTo>
                <a:lnTo>
                  <a:pt x="11255" y="9868"/>
                </a:lnTo>
                <a:lnTo>
                  <a:pt x="11186" y="9842"/>
                </a:lnTo>
                <a:lnTo>
                  <a:pt x="11165" y="9827"/>
                </a:lnTo>
                <a:lnTo>
                  <a:pt x="11148" y="9786"/>
                </a:lnTo>
                <a:lnTo>
                  <a:pt x="11117" y="9786"/>
                </a:lnTo>
                <a:lnTo>
                  <a:pt x="11107" y="9739"/>
                </a:lnTo>
                <a:lnTo>
                  <a:pt x="11143" y="9690"/>
                </a:lnTo>
                <a:lnTo>
                  <a:pt x="11148" y="9608"/>
                </a:lnTo>
                <a:lnTo>
                  <a:pt x="11127" y="9587"/>
                </a:lnTo>
                <a:lnTo>
                  <a:pt x="11127" y="9546"/>
                </a:lnTo>
                <a:lnTo>
                  <a:pt x="11153" y="9499"/>
                </a:lnTo>
                <a:lnTo>
                  <a:pt x="11148" y="9477"/>
                </a:lnTo>
                <a:lnTo>
                  <a:pt x="11100" y="9511"/>
                </a:lnTo>
                <a:lnTo>
                  <a:pt x="11100" y="9464"/>
                </a:lnTo>
                <a:lnTo>
                  <a:pt x="11058" y="9449"/>
                </a:lnTo>
                <a:lnTo>
                  <a:pt x="10994" y="9490"/>
                </a:lnTo>
                <a:lnTo>
                  <a:pt x="10952" y="9499"/>
                </a:lnTo>
                <a:lnTo>
                  <a:pt x="10930" y="9477"/>
                </a:lnTo>
                <a:lnTo>
                  <a:pt x="10867" y="9477"/>
                </a:lnTo>
                <a:lnTo>
                  <a:pt x="10814" y="9511"/>
                </a:lnTo>
                <a:lnTo>
                  <a:pt x="10781" y="9499"/>
                </a:lnTo>
                <a:lnTo>
                  <a:pt x="10686" y="9505"/>
                </a:lnTo>
                <a:lnTo>
                  <a:pt x="10585" y="9518"/>
                </a:lnTo>
                <a:lnTo>
                  <a:pt x="10527" y="9546"/>
                </a:lnTo>
                <a:lnTo>
                  <a:pt x="10488" y="9587"/>
                </a:lnTo>
                <a:lnTo>
                  <a:pt x="10425" y="9602"/>
                </a:lnTo>
                <a:lnTo>
                  <a:pt x="10367" y="9649"/>
                </a:lnTo>
                <a:lnTo>
                  <a:pt x="10340" y="9649"/>
                </a:lnTo>
                <a:lnTo>
                  <a:pt x="10282" y="9627"/>
                </a:lnTo>
                <a:lnTo>
                  <a:pt x="10229" y="9636"/>
                </a:lnTo>
                <a:lnTo>
                  <a:pt x="10202" y="9608"/>
                </a:lnTo>
                <a:lnTo>
                  <a:pt x="10222" y="9574"/>
                </a:lnTo>
                <a:lnTo>
                  <a:pt x="10261" y="9539"/>
                </a:lnTo>
                <a:lnTo>
                  <a:pt x="10314" y="9539"/>
                </a:lnTo>
                <a:lnTo>
                  <a:pt x="10389" y="9539"/>
                </a:lnTo>
                <a:lnTo>
                  <a:pt x="10430" y="9464"/>
                </a:lnTo>
                <a:lnTo>
                  <a:pt x="10473" y="9443"/>
                </a:lnTo>
                <a:lnTo>
                  <a:pt x="10483" y="9380"/>
                </a:lnTo>
                <a:lnTo>
                  <a:pt x="10515" y="9340"/>
                </a:lnTo>
                <a:lnTo>
                  <a:pt x="10495" y="9284"/>
                </a:lnTo>
                <a:lnTo>
                  <a:pt x="10515" y="9202"/>
                </a:lnTo>
                <a:lnTo>
                  <a:pt x="10553" y="9146"/>
                </a:lnTo>
                <a:lnTo>
                  <a:pt x="10558" y="9112"/>
                </a:lnTo>
                <a:lnTo>
                  <a:pt x="10633" y="9093"/>
                </a:lnTo>
                <a:lnTo>
                  <a:pt x="10686" y="9024"/>
                </a:lnTo>
                <a:lnTo>
                  <a:pt x="10681" y="8962"/>
                </a:lnTo>
                <a:lnTo>
                  <a:pt x="10686" y="8899"/>
                </a:lnTo>
                <a:lnTo>
                  <a:pt x="10771" y="8865"/>
                </a:lnTo>
                <a:lnTo>
                  <a:pt x="10887" y="8893"/>
                </a:lnTo>
                <a:lnTo>
                  <a:pt x="10940" y="8831"/>
                </a:lnTo>
                <a:lnTo>
                  <a:pt x="10967" y="8824"/>
                </a:lnTo>
                <a:lnTo>
                  <a:pt x="11000" y="8777"/>
                </a:lnTo>
                <a:lnTo>
                  <a:pt x="11027" y="8762"/>
                </a:lnTo>
                <a:lnTo>
                  <a:pt x="11073" y="8796"/>
                </a:lnTo>
                <a:lnTo>
                  <a:pt x="11100" y="8811"/>
                </a:lnTo>
                <a:lnTo>
                  <a:pt x="11117" y="8914"/>
                </a:lnTo>
                <a:lnTo>
                  <a:pt x="11153" y="8975"/>
                </a:lnTo>
                <a:lnTo>
                  <a:pt x="11206" y="9043"/>
                </a:lnTo>
                <a:lnTo>
                  <a:pt x="11255" y="9093"/>
                </a:lnTo>
                <a:lnTo>
                  <a:pt x="11298" y="9099"/>
                </a:lnTo>
                <a:lnTo>
                  <a:pt x="11324" y="9140"/>
                </a:lnTo>
                <a:lnTo>
                  <a:pt x="11361" y="9161"/>
                </a:lnTo>
                <a:lnTo>
                  <a:pt x="11378" y="9202"/>
                </a:lnTo>
                <a:lnTo>
                  <a:pt x="11404" y="9215"/>
                </a:lnTo>
                <a:lnTo>
                  <a:pt x="11419" y="9265"/>
                </a:lnTo>
                <a:lnTo>
                  <a:pt x="11441" y="9318"/>
                </a:lnTo>
                <a:lnTo>
                  <a:pt x="11431" y="9340"/>
                </a:lnTo>
                <a:lnTo>
                  <a:pt x="11419" y="9387"/>
                </a:lnTo>
                <a:lnTo>
                  <a:pt x="11419" y="9415"/>
                </a:lnTo>
                <a:lnTo>
                  <a:pt x="11446" y="9408"/>
                </a:lnTo>
                <a:lnTo>
                  <a:pt x="11479" y="9327"/>
                </a:lnTo>
                <a:lnTo>
                  <a:pt x="11506" y="9318"/>
                </a:lnTo>
                <a:lnTo>
                  <a:pt x="11511" y="9271"/>
                </a:lnTo>
                <a:lnTo>
                  <a:pt x="11467" y="9237"/>
                </a:lnTo>
                <a:lnTo>
                  <a:pt x="11494" y="9174"/>
                </a:lnTo>
                <a:lnTo>
                  <a:pt x="11547" y="9189"/>
                </a:lnTo>
                <a:lnTo>
                  <a:pt x="11579" y="9237"/>
                </a:lnTo>
                <a:lnTo>
                  <a:pt x="11590" y="9202"/>
                </a:lnTo>
                <a:lnTo>
                  <a:pt x="11585" y="9181"/>
                </a:lnTo>
                <a:lnTo>
                  <a:pt x="11537" y="9127"/>
                </a:lnTo>
                <a:lnTo>
                  <a:pt x="11494" y="9099"/>
                </a:lnTo>
                <a:lnTo>
                  <a:pt x="11441" y="9065"/>
                </a:lnTo>
                <a:lnTo>
                  <a:pt x="11457" y="9043"/>
                </a:lnTo>
                <a:lnTo>
                  <a:pt x="11441" y="9024"/>
                </a:lnTo>
                <a:lnTo>
                  <a:pt x="11393" y="9024"/>
                </a:lnTo>
                <a:lnTo>
                  <a:pt x="11329" y="8940"/>
                </a:lnTo>
                <a:lnTo>
                  <a:pt x="11298" y="8859"/>
                </a:lnTo>
                <a:lnTo>
                  <a:pt x="11245" y="8803"/>
                </a:lnTo>
                <a:lnTo>
                  <a:pt x="11223" y="8749"/>
                </a:lnTo>
                <a:lnTo>
                  <a:pt x="11228" y="8721"/>
                </a:lnTo>
                <a:lnTo>
                  <a:pt x="11223" y="8665"/>
                </a:lnTo>
                <a:lnTo>
                  <a:pt x="11271" y="8625"/>
                </a:lnTo>
                <a:close/>
                <a:moveTo>
                  <a:pt x="11053" y="8887"/>
                </a:moveTo>
                <a:lnTo>
                  <a:pt x="11015" y="8927"/>
                </a:lnTo>
                <a:lnTo>
                  <a:pt x="11005" y="8962"/>
                </a:lnTo>
                <a:lnTo>
                  <a:pt x="11015" y="9030"/>
                </a:lnTo>
                <a:lnTo>
                  <a:pt x="11042" y="9052"/>
                </a:lnTo>
                <a:lnTo>
                  <a:pt x="11063" y="8975"/>
                </a:lnTo>
                <a:lnTo>
                  <a:pt x="11053" y="8887"/>
                </a:lnTo>
                <a:close/>
                <a:moveTo>
                  <a:pt x="18754" y="9052"/>
                </a:moveTo>
                <a:lnTo>
                  <a:pt x="18691" y="9071"/>
                </a:lnTo>
                <a:lnTo>
                  <a:pt x="18670" y="9134"/>
                </a:lnTo>
                <a:lnTo>
                  <a:pt x="18680" y="9243"/>
                </a:lnTo>
                <a:lnTo>
                  <a:pt x="18643" y="9361"/>
                </a:lnTo>
                <a:lnTo>
                  <a:pt x="18611" y="9396"/>
                </a:lnTo>
                <a:lnTo>
                  <a:pt x="18520" y="9490"/>
                </a:lnTo>
                <a:lnTo>
                  <a:pt x="18483" y="9449"/>
                </a:lnTo>
                <a:lnTo>
                  <a:pt x="18425" y="9615"/>
                </a:lnTo>
                <a:lnTo>
                  <a:pt x="18360" y="9593"/>
                </a:lnTo>
                <a:lnTo>
                  <a:pt x="18244" y="9621"/>
                </a:lnTo>
                <a:lnTo>
                  <a:pt x="18201" y="9683"/>
                </a:lnTo>
                <a:lnTo>
                  <a:pt x="18143" y="9731"/>
                </a:lnTo>
                <a:lnTo>
                  <a:pt x="18111" y="9786"/>
                </a:lnTo>
                <a:lnTo>
                  <a:pt x="18058" y="9814"/>
                </a:lnTo>
                <a:lnTo>
                  <a:pt x="18080" y="9877"/>
                </a:lnTo>
                <a:lnTo>
                  <a:pt x="18116" y="9902"/>
                </a:lnTo>
                <a:lnTo>
                  <a:pt x="18106" y="9986"/>
                </a:lnTo>
                <a:lnTo>
                  <a:pt x="18133" y="10020"/>
                </a:lnTo>
                <a:lnTo>
                  <a:pt x="18169" y="9980"/>
                </a:lnTo>
                <a:lnTo>
                  <a:pt x="18207" y="9827"/>
                </a:lnTo>
                <a:lnTo>
                  <a:pt x="18148" y="9765"/>
                </a:lnTo>
                <a:lnTo>
                  <a:pt x="18217" y="9758"/>
                </a:lnTo>
                <a:lnTo>
                  <a:pt x="18287" y="9718"/>
                </a:lnTo>
                <a:lnTo>
                  <a:pt x="18387" y="9696"/>
                </a:lnTo>
                <a:lnTo>
                  <a:pt x="18394" y="9765"/>
                </a:lnTo>
                <a:lnTo>
                  <a:pt x="18430" y="9799"/>
                </a:lnTo>
                <a:lnTo>
                  <a:pt x="18515" y="9696"/>
                </a:lnTo>
                <a:lnTo>
                  <a:pt x="18616" y="9690"/>
                </a:lnTo>
                <a:lnTo>
                  <a:pt x="18691" y="9649"/>
                </a:lnTo>
                <a:lnTo>
                  <a:pt x="18723" y="9587"/>
                </a:lnTo>
                <a:lnTo>
                  <a:pt x="18713" y="9539"/>
                </a:lnTo>
                <a:lnTo>
                  <a:pt x="18733" y="9464"/>
                </a:lnTo>
                <a:lnTo>
                  <a:pt x="18733" y="9368"/>
                </a:lnTo>
                <a:lnTo>
                  <a:pt x="18786" y="9271"/>
                </a:lnTo>
                <a:lnTo>
                  <a:pt x="18786" y="9189"/>
                </a:lnTo>
                <a:lnTo>
                  <a:pt x="18754" y="9052"/>
                </a:lnTo>
                <a:close/>
                <a:moveTo>
                  <a:pt x="11042" y="9065"/>
                </a:moveTo>
                <a:lnTo>
                  <a:pt x="11010" y="9099"/>
                </a:lnTo>
                <a:lnTo>
                  <a:pt x="10979" y="9093"/>
                </a:lnTo>
                <a:lnTo>
                  <a:pt x="10994" y="9146"/>
                </a:lnTo>
                <a:lnTo>
                  <a:pt x="10994" y="9271"/>
                </a:lnTo>
                <a:lnTo>
                  <a:pt x="11015" y="9292"/>
                </a:lnTo>
                <a:lnTo>
                  <a:pt x="11042" y="9265"/>
                </a:lnTo>
                <a:lnTo>
                  <a:pt x="11068" y="9271"/>
                </a:lnTo>
                <a:lnTo>
                  <a:pt x="11073" y="9140"/>
                </a:lnTo>
                <a:lnTo>
                  <a:pt x="11042" y="9065"/>
                </a:lnTo>
                <a:close/>
                <a:moveTo>
                  <a:pt x="11409" y="9361"/>
                </a:moveTo>
                <a:lnTo>
                  <a:pt x="11366" y="9368"/>
                </a:lnTo>
                <a:lnTo>
                  <a:pt x="11308" y="9380"/>
                </a:lnTo>
                <a:lnTo>
                  <a:pt x="11240" y="9368"/>
                </a:lnTo>
                <a:lnTo>
                  <a:pt x="11228" y="9415"/>
                </a:lnTo>
                <a:lnTo>
                  <a:pt x="11313" y="9464"/>
                </a:lnTo>
                <a:lnTo>
                  <a:pt x="11339" y="9477"/>
                </a:lnTo>
                <a:lnTo>
                  <a:pt x="11388" y="9511"/>
                </a:lnTo>
                <a:lnTo>
                  <a:pt x="11399" y="9464"/>
                </a:lnTo>
                <a:lnTo>
                  <a:pt x="11388" y="9436"/>
                </a:lnTo>
                <a:lnTo>
                  <a:pt x="11409" y="9361"/>
                </a:lnTo>
                <a:close/>
                <a:moveTo>
                  <a:pt x="11888" y="9593"/>
                </a:moveTo>
                <a:lnTo>
                  <a:pt x="11878" y="9636"/>
                </a:lnTo>
                <a:lnTo>
                  <a:pt x="11946" y="9655"/>
                </a:lnTo>
                <a:lnTo>
                  <a:pt x="11946" y="9670"/>
                </a:lnTo>
                <a:lnTo>
                  <a:pt x="12031" y="9662"/>
                </a:lnTo>
                <a:lnTo>
                  <a:pt x="12037" y="9636"/>
                </a:lnTo>
                <a:lnTo>
                  <a:pt x="12004" y="9642"/>
                </a:lnTo>
                <a:lnTo>
                  <a:pt x="12011" y="9627"/>
                </a:lnTo>
                <a:lnTo>
                  <a:pt x="11963" y="9621"/>
                </a:lnTo>
                <a:lnTo>
                  <a:pt x="11919" y="9627"/>
                </a:lnTo>
                <a:lnTo>
                  <a:pt x="11888" y="9593"/>
                </a:lnTo>
                <a:close/>
                <a:moveTo>
                  <a:pt x="12521" y="9602"/>
                </a:moveTo>
                <a:lnTo>
                  <a:pt x="12468" y="9627"/>
                </a:lnTo>
                <a:lnTo>
                  <a:pt x="12425" y="9627"/>
                </a:lnTo>
                <a:lnTo>
                  <a:pt x="12420" y="9649"/>
                </a:lnTo>
                <a:lnTo>
                  <a:pt x="12415" y="9649"/>
                </a:lnTo>
                <a:lnTo>
                  <a:pt x="12388" y="9649"/>
                </a:lnTo>
                <a:lnTo>
                  <a:pt x="12398" y="9690"/>
                </a:lnTo>
                <a:lnTo>
                  <a:pt x="12430" y="9705"/>
                </a:lnTo>
                <a:lnTo>
                  <a:pt x="12490" y="9662"/>
                </a:lnTo>
                <a:lnTo>
                  <a:pt x="12490" y="9655"/>
                </a:lnTo>
                <a:lnTo>
                  <a:pt x="12483" y="9642"/>
                </a:lnTo>
                <a:lnTo>
                  <a:pt x="12521" y="9602"/>
                </a:lnTo>
                <a:close/>
                <a:moveTo>
                  <a:pt x="18319" y="9718"/>
                </a:moveTo>
                <a:lnTo>
                  <a:pt x="18297" y="9758"/>
                </a:lnTo>
                <a:lnTo>
                  <a:pt x="18261" y="9746"/>
                </a:lnTo>
                <a:lnTo>
                  <a:pt x="18227" y="9799"/>
                </a:lnTo>
                <a:lnTo>
                  <a:pt x="18227" y="9842"/>
                </a:lnTo>
                <a:lnTo>
                  <a:pt x="18266" y="9868"/>
                </a:lnTo>
                <a:lnTo>
                  <a:pt x="18281" y="9814"/>
                </a:lnTo>
                <a:lnTo>
                  <a:pt x="18314" y="9793"/>
                </a:lnTo>
                <a:lnTo>
                  <a:pt x="18334" y="9827"/>
                </a:lnTo>
                <a:lnTo>
                  <a:pt x="18372" y="9773"/>
                </a:lnTo>
                <a:lnTo>
                  <a:pt x="18360" y="9739"/>
                </a:lnTo>
                <a:lnTo>
                  <a:pt x="18319" y="9718"/>
                </a:lnTo>
                <a:close/>
                <a:moveTo>
                  <a:pt x="5962" y="10358"/>
                </a:moveTo>
                <a:lnTo>
                  <a:pt x="5962" y="10370"/>
                </a:lnTo>
                <a:lnTo>
                  <a:pt x="5989" y="10405"/>
                </a:lnTo>
                <a:lnTo>
                  <a:pt x="5989" y="10446"/>
                </a:lnTo>
                <a:lnTo>
                  <a:pt x="6000" y="10461"/>
                </a:lnTo>
                <a:lnTo>
                  <a:pt x="6010" y="10398"/>
                </a:lnTo>
                <a:lnTo>
                  <a:pt x="5962" y="10358"/>
                </a:lnTo>
                <a:close/>
                <a:moveTo>
                  <a:pt x="5921" y="10370"/>
                </a:moveTo>
                <a:lnTo>
                  <a:pt x="5894" y="10377"/>
                </a:lnTo>
                <a:lnTo>
                  <a:pt x="5899" y="10411"/>
                </a:lnTo>
                <a:lnTo>
                  <a:pt x="5962" y="10398"/>
                </a:lnTo>
                <a:lnTo>
                  <a:pt x="5962" y="10377"/>
                </a:lnTo>
                <a:lnTo>
                  <a:pt x="5921" y="10370"/>
                </a:lnTo>
                <a:close/>
                <a:moveTo>
                  <a:pt x="17596" y="10508"/>
                </a:moveTo>
                <a:lnTo>
                  <a:pt x="17548" y="10570"/>
                </a:lnTo>
                <a:lnTo>
                  <a:pt x="17516" y="10645"/>
                </a:lnTo>
                <a:lnTo>
                  <a:pt x="17521" y="10708"/>
                </a:lnTo>
                <a:lnTo>
                  <a:pt x="17553" y="10776"/>
                </a:lnTo>
                <a:lnTo>
                  <a:pt x="17579" y="10714"/>
                </a:lnTo>
                <a:lnTo>
                  <a:pt x="17611" y="10577"/>
                </a:lnTo>
                <a:lnTo>
                  <a:pt x="17622" y="10529"/>
                </a:lnTo>
                <a:lnTo>
                  <a:pt x="17596" y="10508"/>
                </a:lnTo>
                <a:close/>
                <a:moveTo>
                  <a:pt x="5941" y="10514"/>
                </a:moveTo>
                <a:lnTo>
                  <a:pt x="5926" y="10564"/>
                </a:lnTo>
                <a:lnTo>
                  <a:pt x="5952" y="10590"/>
                </a:lnTo>
                <a:lnTo>
                  <a:pt x="5962" y="10639"/>
                </a:lnTo>
                <a:lnTo>
                  <a:pt x="5979" y="10632"/>
                </a:lnTo>
                <a:lnTo>
                  <a:pt x="5979" y="10583"/>
                </a:lnTo>
                <a:lnTo>
                  <a:pt x="5957" y="10514"/>
                </a:lnTo>
                <a:lnTo>
                  <a:pt x="5941" y="10514"/>
                </a:lnTo>
                <a:close/>
                <a:moveTo>
                  <a:pt x="5701" y="10680"/>
                </a:moveTo>
                <a:lnTo>
                  <a:pt x="5686" y="10686"/>
                </a:lnTo>
                <a:lnTo>
                  <a:pt x="5643" y="10693"/>
                </a:lnTo>
                <a:lnTo>
                  <a:pt x="5612" y="10714"/>
                </a:lnTo>
                <a:lnTo>
                  <a:pt x="5590" y="10727"/>
                </a:lnTo>
                <a:lnTo>
                  <a:pt x="5575" y="10755"/>
                </a:lnTo>
                <a:lnTo>
                  <a:pt x="5542" y="10783"/>
                </a:lnTo>
                <a:lnTo>
                  <a:pt x="5568" y="10789"/>
                </a:lnTo>
                <a:lnTo>
                  <a:pt x="5595" y="10783"/>
                </a:lnTo>
                <a:lnTo>
                  <a:pt x="5607" y="10761"/>
                </a:lnTo>
                <a:lnTo>
                  <a:pt x="5633" y="10761"/>
                </a:lnTo>
                <a:lnTo>
                  <a:pt x="5670" y="10721"/>
                </a:lnTo>
                <a:lnTo>
                  <a:pt x="5728" y="10721"/>
                </a:lnTo>
                <a:lnTo>
                  <a:pt x="5708" y="10742"/>
                </a:lnTo>
                <a:lnTo>
                  <a:pt x="5728" y="10761"/>
                </a:lnTo>
                <a:lnTo>
                  <a:pt x="5803" y="10770"/>
                </a:lnTo>
                <a:lnTo>
                  <a:pt x="5824" y="10789"/>
                </a:lnTo>
                <a:lnTo>
                  <a:pt x="5877" y="10811"/>
                </a:lnTo>
                <a:lnTo>
                  <a:pt x="5909" y="10811"/>
                </a:lnTo>
                <a:lnTo>
                  <a:pt x="5926" y="10852"/>
                </a:lnTo>
                <a:lnTo>
                  <a:pt x="5941" y="10879"/>
                </a:lnTo>
                <a:lnTo>
                  <a:pt x="5979" y="10879"/>
                </a:lnTo>
                <a:lnTo>
                  <a:pt x="6005" y="10899"/>
                </a:lnTo>
                <a:lnTo>
                  <a:pt x="5967" y="10948"/>
                </a:lnTo>
                <a:lnTo>
                  <a:pt x="6047" y="10942"/>
                </a:lnTo>
                <a:lnTo>
                  <a:pt x="6090" y="10948"/>
                </a:lnTo>
                <a:lnTo>
                  <a:pt x="6127" y="10942"/>
                </a:lnTo>
                <a:lnTo>
                  <a:pt x="6170" y="10933"/>
                </a:lnTo>
                <a:lnTo>
                  <a:pt x="6175" y="10914"/>
                </a:lnTo>
                <a:lnTo>
                  <a:pt x="6133" y="10879"/>
                </a:lnTo>
                <a:lnTo>
                  <a:pt x="6085" y="10879"/>
                </a:lnTo>
                <a:lnTo>
                  <a:pt x="6090" y="10852"/>
                </a:lnTo>
                <a:lnTo>
                  <a:pt x="6059" y="10839"/>
                </a:lnTo>
                <a:lnTo>
                  <a:pt x="6037" y="10839"/>
                </a:lnTo>
                <a:lnTo>
                  <a:pt x="6000" y="10804"/>
                </a:lnTo>
                <a:lnTo>
                  <a:pt x="5952" y="10755"/>
                </a:lnTo>
                <a:lnTo>
                  <a:pt x="5931" y="10736"/>
                </a:lnTo>
                <a:lnTo>
                  <a:pt x="5877" y="10742"/>
                </a:lnTo>
                <a:lnTo>
                  <a:pt x="5851" y="10714"/>
                </a:lnTo>
                <a:lnTo>
                  <a:pt x="5798" y="10686"/>
                </a:lnTo>
                <a:lnTo>
                  <a:pt x="5754" y="10686"/>
                </a:lnTo>
                <a:lnTo>
                  <a:pt x="5701" y="10680"/>
                </a:lnTo>
                <a:close/>
                <a:moveTo>
                  <a:pt x="1187" y="10755"/>
                </a:moveTo>
                <a:lnTo>
                  <a:pt x="1180" y="10761"/>
                </a:lnTo>
                <a:lnTo>
                  <a:pt x="1175" y="10770"/>
                </a:lnTo>
                <a:lnTo>
                  <a:pt x="1197" y="10783"/>
                </a:lnTo>
                <a:lnTo>
                  <a:pt x="1202" y="10776"/>
                </a:lnTo>
                <a:lnTo>
                  <a:pt x="1202" y="10755"/>
                </a:lnTo>
                <a:lnTo>
                  <a:pt x="1187" y="10755"/>
                </a:lnTo>
                <a:close/>
                <a:moveTo>
                  <a:pt x="1282" y="10796"/>
                </a:moveTo>
                <a:lnTo>
                  <a:pt x="1267" y="10811"/>
                </a:lnTo>
                <a:lnTo>
                  <a:pt x="1277" y="10830"/>
                </a:lnTo>
                <a:lnTo>
                  <a:pt x="1293" y="10830"/>
                </a:lnTo>
                <a:lnTo>
                  <a:pt x="1298" y="10839"/>
                </a:lnTo>
                <a:lnTo>
                  <a:pt x="1303" y="10830"/>
                </a:lnTo>
                <a:lnTo>
                  <a:pt x="1287" y="10804"/>
                </a:lnTo>
                <a:lnTo>
                  <a:pt x="1282" y="10796"/>
                </a:lnTo>
                <a:close/>
                <a:moveTo>
                  <a:pt x="1325" y="10839"/>
                </a:moveTo>
                <a:lnTo>
                  <a:pt x="1320" y="10845"/>
                </a:lnTo>
                <a:lnTo>
                  <a:pt x="1351" y="10852"/>
                </a:lnTo>
                <a:lnTo>
                  <a:pt x="1356" y="10845"/>
                </a:lnTo>
                <a:lnTo>
                  <a:pt x="1325" y="10839"/>
                </a:lnTo>
                <a:close/>
                <a:moveTo>
                  <a:pt x="1361" y="10852"/>
                </a:moveTo>
                <a:lnTo>
                  <a:pt x="1356" y="10858"/>
                </a:lnTo>
                <a:lnTo>
                  <a:pt x="1356" y="10864"/>
                </a:lnTo>
                <a:lnTo>
                  <a:pt x="1366" y="10873"/>
                </a:lnTo>
                <a:lnTo>
                  <a:pt x="1373" y="10892"/>
                </a:lnTo>
                <a:lnTo>
                  <a:pt x="1393" y="10886"/>
                </a:lnTo>
                <a:lnTo>
                  <a:pt x="1400" y="10873"/>
                </a:lnTo>
                <a:lnTo>
                  <a:pt x="1383" y="10864"/>
                </a:lnTo>
                <a:lnTo>
                  <a:pt x="1361" y="10852"/>
                </a:lnTo>
                <a:close/>
                <a:moveTo>
                  <a:pt x="1405" y="10914"/>
                </a:moveTo>
                <a:lnTo>
                  <a:pt x="1405" y="10920"/>
                </a:lnTo>
                <a:lnTo>
                  <a:pt x="1410" y="10942"/>
                </a:lnTo>
                <a:lnTo>
                  <a:pt x="1400" y="10948"/>
                </a:lnTo>
                <a:lnTo>
                  <a:pt x="1393" y="10961"/>
                </a:lnTo>
                <a:lnTo>
                  <a:pt x="1405" y="10989"/>
                </a:lnTo>
                <a:lnTo>
                  <a:pt x="1405" y="11010"/>
                </a:lnTo>
                <a:lnTo>
                  <a:pt x="1415" y="11023"/>
                </a:lnTo>
                <a:lnTo>
                  <a:pt x="1426" y="11010"/>
                </a:lnTo>
                <a:lnTo>
                  <a:pt x="1441" y="10995"/>
                </a:lnTo>
                <a:lnTo>
                  <a:pt x="1468" y="10983"/>
                </a:lnTo>
                <a:lnTo>
                  <a:pt x="1468" y="10976"/>
                </a:lnTo>
                <a:lnTo>
                  <a:pt x="1453" y="10948"/>
                </a:lnTo>
                <a:lnTo>
                  <a:pt x="1441" y="10933"/>
                </a:lnTo>
                <a:lnTo>
                  <a:pt x="1436" y="10927"/>
                </a:lnTo>
                <a:lnTo>
                  <a:pt x="1410" y="10914"/>
                </a:lnTo>
                <a:lnTo>
                  <a:pt x="1405" y="10914"/>
                </a:lnTo>
                <a:close/>
                <a:moveTo>
                  <a:pt x="16936" y="10927"/>
                </a:moveTo>
                <a:lnTo>
                  <a:pt x="16871" y="10948"/>
                </a:lnTo>
                <a:lnTo>
                  <a:pt x="16845" y="10989"/>
                </a:lnTo>
                <a:lnTo>
                  <a:pt x="16845" y="11051"/>
                </a:lnTo>
                <a:lnTo>
                  <a:pt x="16893" y="11079"/>
                </a:lnTo>
                <a:lnTo>
                  <a:pt x="16946" y="11045"/>
                </a:lnTo>
                <a:lnTo>
                  <a:pt x="16958" y="10995"/>
                </a:lnTo>
                <a:lnTo>
                  <a:pt x="16984" y="10961"/>
                </a:lnTo>
                <a:lnTo>
                  <a:pt x="16972" y="10927"/>
                </a:lnTo>
                <a:lnTo>
                  <a:pt x="16936" y="10927"/>
                </a:lnTo>
                <a:close/>
                <a:moveTo>
                  <a:pt x="6233" y="10942"/>
                </a:moveTo>
                <a:lnTo>
                  <a:pt x="6218" y="10961"/>
                </a:lnTo>
                <a:lnTo>
                  <a:pt x="6255" y="10976"/>
                </a:lnTo>
                <a:lnTo>
                  <a:pt x="6255" y="11010"/>
                </a:lnTo>
                <a:lnTo>
                  <a:pt x="6281" y="11045"/>
                </a:lnTo>
                <a:lnTo>
                  <a:pt x="6260" y="11058"/>
                </a:lnTo>
                <a:lnTo>
                  <a:pt x="6218" y="11051"/>
                </a:lnTo>
                <a:lnTo>
                  <a:pt x="6165" y="11045"/>
                </a:lnTo>
                <a:lnTo>
                  <a:pt x="6160" y="11064"/>
                </a:lnTo>
                <a:lnTo>
                  <a:pt x="6192" y="11092"/>
                </a:lnTo>
                <a:lnTo>
                  <a:pt x="6218" y="11079"/>
                </a:lnTo>
                <a:lnTo>
                  <a:pt x="6250" y="11086"/>
                </a:lnTo>
                <a:lnTo>
                  <a:pt x="6281" y="11079"/>
                </a:lnTo>
                <a:lnTo>
                  <a:pt x="6320" y="11092"/>
                </a:lnTo>
                <a:lnTo>
                  <a:pt x="6320" y="11114"/>
                </a:lnTo>
                <a:lnTo>
                  <a:pt x="6335" y="11126"/>
                </a:lnTo>
                <a:lnTo>
                  <a:pt x="6361" y="11071"/>
                </a:lnTo>
                <a:lnTo>
                  <a:pt x="6378" y="11058"/>
                </a:lnTo>
                <a:lnTo>
                  <a:pt x="6388" y="11079"/>
                </a:lnTo>
                <a:lnTo>
                  <a:pt x="6409" y="11071"/>
                </a:lnTo>
                <a:lnTo>
                  <a:pt x="6419" y="11058"/>
                </a:lnTo>
                <a:lnTo>
                  <a:pt x="6441" y="11064"/>
                </a:lnTo>
                <a:lnTo>
                  <a:pt x="6468" y="11058"/>
                </a:lnTo>
                <a:lnTo>
                  <a:pt x="6494" y="11079"/>
                </a:lnTo>
                <a:lnTo>
                  <a:pt x="6516" y="11045"/>
                </a:lnTo>
                <a:lnTo>
                  <a:pt x="6489" y="11017"/>
                </a:lnTo>
                <a:lnTo>
                  <a:pt x="6463" y="11017"/>
                </a:lnTo>
                <a:lnTo>
                  <a:pt x="6463" y="10989"/>
                </a:lnTo>
                <a:lnTo>
                  <a:pt x="6431" y="10989"/>
                </a:lnTo>
                <a:lnTo>
                  <a:pt x="6419" y="10961"/>
                </a:lnTo>
                <a:lnTo>
                  <a:pt x="6404" y="10968"/>
                </a:lnTo>
                <a:lnTo>
                  <a:pt x="6373" y="10948"/>
                </a:lnTo>
                <a:lnTo>
                  <a:pt x="6325" y="10948"/>
                </a:lnTo>
                <a:lnTo>
                  <a:pt x="6320" y="10961"/>
                </a:lnTo>
                <a:lnTo>
                  <a:pt x="6266" y="10948"/>
                </a:lnTo>
                <a:lnTo>
                  <a:pt x="6233" y="10942"/>
                </a:lnTo>
                <a:close/>
                <a:moveTo>
                  <a:pt x="5962" y="11051"/>
                </a:moveTo>
                <a:lnTo>
                  <a:pt x="5936" y="11058"/>
                </a:lnTo>
                <a:lnTo>
                  <a:pt x="5931" y="11079"/>
                </a:lnTo>
                <a:lnTo>
                  <a:pt x="5962" y="11105"/>
                </a:lnTo>
                <a:lnTo>
                  <a:pt x="6000" y="11120"/>
                </a:lnTo>
                <a:lnTo>
                  <a:pt x="6015" y="11105"/>
                </a:lnTo>
                <a:lnTo>
                  <a:pt x="6059" y="11105"/>
                </a:lnTo>
                <a:lnTo>
                  <a:pt x="6047" y="11079"/>
                </a:lnTo>
                <a:lnTo>
                  <a:pt x="6015" y="11064"/>
                </a:lnTo>
                <a:lnTo>
                  <a:pt x="5979" y="11058"/>
                </a:lnTo>
                <a:lnTo>
                  <a:pt x="5962" y="11051"/>
                </a:lnTo>
                <a:close/>
                <a:moveTo>
                  <a:pt x="6586" y="11051"/>
                </a:moveTo>
                <a:lnTo>
                  <a:pt x="6579" y="11064"/>
                </a:lnTo>
                <a:lnTo>
                  <a:pt x="6586" y="11099"/>
                </a:lnTo>
                <a:lnTo>
                  <a:pt x="6617" y="11099"/>
                </a:lnTo>
                <a:lnTo>
                  <a:pt x="6659" y="11099"/>
                </a:lnTo>
                <a:lnTo>
                  <a:pt x="6675" y="11079"/>
                </a:lnTo>
                <a:lnTo>
                  <a:pt x="6665" y="11058"/>
                </a:lnTo>
                <a:lnTo>
                  <a:pt x="6632" y="11051"/>
                </a:lnTo>
                <a:lnTo>
                  <a:pt x="6586" y="11051"/>
                </a:lnTo>
                <a:close/>
                <a:moveTo>
                  <a:pt x="17548" y="11058"/>
                </a:moveTo>
                <a:lnTo>
                  <a:pt x="17531" y="11126"/>
                </a:lnTo>
                <a:lnTo>
                  <a:pt x="17526" y="11251"/>
                </a:lnTo>
                <a:lnTo>
                  <a:pt x="17499" y="11223"/>
                </a:lnTo>
                <a:lnTo>
                  <a:pt x="17504" y="11298"/>
                </a:lnTo>
                <a:lnTo>
                  <a:pt x="17509" y="11333"/>
                </a:lnTo>
                <a:lnTo>
                  <a:pt x="17543" y="11373"/>
                </a:lnTo>
                <a:lnTo>
                  <a:pt x="17548" y="11345"/>
                </a:lnTo>
                <a:lnTo>
                  <a:pt x="17569" y="11367"/>
                </a:lnTo>
                <a:lnTo>
                  <a:pt x="17548" y="11388"/>
                </a:lnTo>
                <a:lnTo>
                  <a:pt x="17548" y="11414"/>
                </a:lnTo>
                <a:lnTo>
                  <a:pt x="17574" y="11436"/>
                </a:lnTo>
                <a:lnTo>
                  <a:pt x="17627" y="11423"/>
                </a:lnTo>
                <a:lnTo>
                  <a:pt x="17664" y="11470"/>
                </a:lnTo>
                <a:lnTo>
                  <a:pt x="17681" y="11442"/>
                </a:lnTo>
                <a:lnTo>
                  <a:pt x="17702" y="11483"/>
                </a:lnTo>
                <a:lnTo>
                  <a:pt x="17744" y="11517"/>
                </a:lnTo>
                <a:lnTo>
                  <a:pt x="17755" y="11483"/>
                </a:lnTo>
                <a:lnTo>
                  <a:pt x="17734" y="11464"/>
                </a:lnTo>
                <a:lnTo>
                  <a:pt x="17739" y="11423"/>
                </a:lnTo>
                <a:lnTo>
                  <a:pt x="17664" y="11380"/>
                </a:lnTo>
                <a:lnTo>
                  <a:pt x="17637" y="11388"/>
                </a:lnTo>
                <a:lnTo>
                  <a:pt x="17611" y="11380"/>
                </a:lnTo>
                <a:lnTo>
                  <a:pt x="17596" y="11320"/>
                </a:lnTo>
                <a:lnTo>
                  <a:pt x="17606" y="11257"/>
                </a:lnTo>
                <a:lnTo>
                  <a:pt x="17637" y="11230"/>
                </a:lnTo>
                <a:lnTo>
                  <a:pt x="17654" y="11167"/>
                </a:lnTo>
                <a:lnTo>
                  <a:pt x="17632" y="11105"/>
                </a:lnTo>
                <a:lnTo>
                  <a:pt x="17642" y="11079"/>
                </a:lnTo>
                <a:lnTo>
                  <a:pt x="17637" y="11058"/>
                </a:lnTo>
                <a:lnTo>
                  <a:pt x="17622" y="11079"/>
                </a:lnTo>
                <a:lnTo>
                  <a:pt x="17584" y="11058"/>
                </a:lnTo>
                <a:lnTo>
                  <a:pt x="17548" y="11058"/>
                </a:lnTo>
                <a:close/>
                <a:moveTo>
                  <a:pt x="17526" y="11449"/>
                </a:moveTo>
                <a:lnTo>
                  <a:pt x="17558" y="11504"/>
                </a:lnTo>
                <a:lnTo>
                  <a:pt x="17579" y="11545"/>
                </a:lnTo>
                <a:lnTo>
                  <a:pt x="17596" y="11476"/>
                </a:lnTo>
                <a:lnTo>
                  <a:pt x="17579" y="11449"/>
                </a:lnTo>
                <a:lnTo>
                  <a:pt x="17526" y="11449"/>
                </a:lnTo>
                <a:close/>
                <a:moveTo>
                  <a:pt x="17755" y="11517"/>
                </a:moveTo>
                <a:lnTo>
                  <a:pt x="17792" y="11573"/>
                </a:lnTo>
                <a:lnTo>
                  <a:pt x="17792" y="11607"/>
                </a:lnTo>
                <a:lnTo>
                  <a:pt x="17760" y="11601"/>
                </a:lnTo>
                <a:lnTo>
                  <a:pt x="17770" y="11642"/>
                </a:lnTo>
                <a:lnTo>
                  <a:pt x="17787" y="11648"/>
                </a:lnTo>
                <a:lnTo>
                  <a:pt x="17787" y="11704"/>
                </a:lnTo>
                <a:lnTo>
                  <a:pt x="17819" y="11683"/>
                </a:lnTo>
                <a:lnTo>
                  <a:pt x="17802" y="11635"/>
                </a:lnTo>
                <a:lnTo>
                  <a:pt x="17802" y="11614"/>
                </a:lnTo>
                <a:lnTo>
                  <a:pt x="17845" y="11635"/>
                </a:lnTo>
                <a:lnTo>
                  <a:pt x="17829" y="11545"/>
                </a:lnTo>
                <a:lnTo>
                  <a:pt x="17814" y="11517"/>
                </a:lnTo>
                <a:lnTo>
                  <a:pt x="17755" y="11517"/>
                </a:lnTo>
                <a:close/>
                <a:moveTo>
                  <a:pt x="17616" y="11567"/>
                </a:moveTo>
                <a:lnTo>
                  <a:pt x="17627" y="11607"/>
                </a:lnTo>
                <a:lnTo>
                  <a:pt x="17622" y="11642"/>
                </a:lnTo>
                <a:lnTo>
                  <a:pt x="17627" y="11676"/>
                </a:lnTo>
                <a:lnTo>
                  <a:pt x="17664" y="11655"/>
                </a:lnTo>
                <a:lnTo>
                  <a:pt x="17691" y="11620"/>
                </a:lnTo>
                <a:lnTo>
                  <a:pt x="17691" y="11595"/>
                </a:lnTo>
                <a:lnTo>
                  <a:pt x="17654" y="11595"/>
                </a:lnTo>
                <a:lnTo>
                  <a:pt x="17616" y="11567"/>
                </a:lnTo>
                <a:close/>
                <a:moveTo>
                  <a:pt x="17478" y="11607"/>
                </a:moveTo>
                <a:lnTo>
                  <a:pt x="17451" y="11683"/>
                </a:lnTo>
                <a:lnTo>
                  <a:pt x="17415" y="11738"/>
                </a:lnTo>
                <a:lnTo>
                  <a:pt x="17371" y="11786"/>
                </a:lnTo>
                <a:lnTo>
                  <a:pt x="17345" y="11835"/>
                </a:lnTo>
                <a:lnTo>
                  <a:pt x="17420" y="11766"/>
                </a:lnTo>
                <a:lnTo>
                  <a:pt x="17451" y="11711"/>
                </a:lnTo>
                <a:lnTo>
                  <a:pt x="17489" y="11670"/>
                </a:lnTo>
                <a:lnTo>
                  <a:pt x="17478" y="11607"/>
                </a:lnTo>
                <a:close/>
                <a:moveTo>
                  <a:pt x="17744" y="11620"/>
                </a:moveTo>
                <a:lnTo>
                  <a:pt x="17702" y="11689"/>
                </a:lnTo>
                <a:lnTo>
                  <a:pt x="17712" y="11642"/>
                </a:lnTo>
                <a:lnTo>
                  <a:pt x="17681" y="11648"/>
                </a:lnTo>
                <a:lnTo>
                  <a:pt x="17676" y="11689"/>
                </a:lnTo>
                <a:lnTo>
                  <a:pt x="17659" y="11717"/>
                </a:lnTo>
                <a:lnTo>
                  <a:pt x="17649" y="11732"/>
                </a:lnTo>
                <a:lnTo>
                  <a:pt x="17686" y="11786"/>
                </a:lnTo>
                <a:lnTo>
                  <a:pt x="17702" y="11766"/>
                </a:lnTo>
                <a:lnTo>
                  <a:pt x="17717" y="11717"/>
                </a:lnTo>
                <a:lnTo>
                  <a:pt x="17739" y="11689"/>
                </a:lnTo>
                <a:lnTo>
                  <a:pt x="17744" y="11620"/>
                </a:lnTo>
                <a:close/>
                <a:moveTo>
                  <a:pt x="6936" y="11642"/>
                </a:moveTo>
                <a:lnTo>
                  <a:pt x="6905" y="11655"/>
                </a:lnTo>
                <a:lnTo>
                  <a:pt x="6905" y="11683"/>
                </a:lnTo>
                <a:lnTo>
                  <a:pt x="6888" y="11704"/>
                </a:lnTo>
                <a:lnTo>
                  <a:pt x="6898" y="11711"/>
                </a:lnTo>
                <a:lnTo>
                  <a:pt x="6946" y="11704"/>
                </a:lnTo>
                <a:lnTo>
                  <a:pt x="6951" y="11648"/>
                </a:lnTo>
                <a:lnTo>
                  <a:pt x="6936" y="11642"/>
                </a:lnTo>
                <a:close/>
                <a:moveTo>
                  <a:pt x="15181" y="11723"/>
                </a:moveTo>
                <a:lnTo>
                  <a:pt x="15154" y="11848"/>
                </a:lnTo>
                <a:lnTo>
                  <a:pt x="15164" y="11958"/>
                </a:lnTo>
                <a:lnTo>
                  <a:pt x="15196" y="12020"/>
                </a:lnTo>
                <a:lnTo>
                  <a:pt x="15244" y="11998"/>
                </a:lnTo>
                <a:lnTo>
                  <a:pt x="15270" y="11979"/>
                </a:lnTo>
                <a:lnTo>
                  <a:pt x="15275" y="11904"/>
                </a:lnTo>
                <a:lnTo>
                  <a:pt x="15249" y="11820"/>
                </a:lnTo>
                <a:lnTo>
                  <a:pt x="15222" y="11766"/>
                </a:lnTo>
                <a:lnTo>
                  <a:pt x="15181" y="11723"/>
                </a:lnTo>
                <a:close/>
                <a:moveTo>
                  <a:pt x="17824" y="11732"/>
                </a:moveTo>
                <a:lnTo>
                  <a:pt x="17829" y="11792"/>
                </a:lnTo>
                <a:lnTo>
                  <a:pt x="17787" y="11792"/>
                </a:lnTo>
                <a:lnTo>
                  <a:pt x="17775" y="11827"/>
                </a:lnTo>
                <a:lnTo>
                  <a:pt x="17734" y="11848"/>
                </a:lnTo>
                <a:lnTo>
                  <a:pt x="17712" y="11814"/>
                </a:lnTo>
                <a:lnTo>
                  <a:pt x="17681" y="11842"/>
                </a:lnTo>
                <a:lnTo>
                  <a:pt x="17642" y="11861"/>
                </a:lnTo>
                <a:lnTo>
                  <a:pt x="17622" y="11923"/>
                </a:lnTo>
                <a:lnTo>
                  <a:pt x="17632" y="11945"/>
                </a:lnTo>
                <a:lnTo>
                  <a:pt x="17676" y="11904"/>
                </a:lnTo>
                <a:lnTo>
                  <a:pt x="17702" y="11910"/>
                </a:lnTo>
                <a:lnTo>
                  <a:pt x="17717" y="11876"/>
                </a:lnTo>
                <a:lnTo>
                  <a:pt x="17755" y="11910"/>
                </a:lnTo>
                <a:lnTo>
                  <a:pt x="17739" y="11951"/>
                </a:lnTo>
                <a:lnTo>
                  <a:pt x="17755" y="12007"/>
                </a:lnTo>
                <a:lnTo>
                  <a:pt x="17824" y="12048"/>
                </a:lnTo>
                <a:lnTo>
                  <a:pt x="17840" y="12013"/>
                </a:lnTo>
                <a:lnTo>
                  <a:pt x="17819" y="11958"/>
                </a:lnTo>
                <a:lnTo>
                  <a:pt x="17850" y="11917"/>
                </a:lnTo>
                <a:lnTo>
                  <a:pt x="17872" y="11992"/>
                </a:lnTo>
                <a:lnTo>
                  <a:pt x="17888" y="11923"/>
                </a:lnTo>
                <a:lnTo>
                  <a:pt x="17888" y="11882"/>
                </a:lnTo>
                <a:lnTo>
                  <a:pt x="17882" y="11835"/>
                </a:lnTo>
                <a:lnTo>
                  <a:pt x="17877" y="11807"/>
                </a:lnTo>
                <a:lnTo>
                  <a:pt x="17872" y="11766"/>
                </a:lnTo>
                <a:lnTo>
                  <a:pt x="17824" y="11732"/>
                </a:lnTo>
                <a:close/>
                <a:moveTo>
                  <a:pt x="17318" y="11945"/>
                </a:moveTo>
                <a:lnTo>
                  <a:pt x="17287" y="12007"/>
                </a:lnTo>
                <a:lnTo>
                  <a:pt x="17243" y="12054"/>
                </a:lnTo>
                <a:lnTo>
                  <a:pt x="17190" y="12095"/>
                </a:lnTo>
                <a:lnTo>
                  <a:pt x="17170" y="12123"/>
                </a:lnTo>
                <a:lnTo>
                  <a:pt x="17144" y="12170"/>
                </a:lnTo>
                <a:lnTo>
                  <a:pt x="17100" y="12232"/>
                </a:lnTo>
                <a:lnTo>
                  <a:pt x="17031" y="12247"/>
                </a:lnTo>
                <a:lnTo>
                  <a:pt x="17004" y="12260"/>
                </a:lnTo>
                <a:lnTo>
                  <a:pt x="16994" y="12329"/>
                </a:lnTo>
                <a:lnTo>
                  <a:pt x="16946" y="12342"/>
                </a:lnTo>
                <a:lnTo>
                  <a:pt x="16904" y="12316"/>
                </a:lnTo>
                <a:lnTo>
                  <a:pt x="16871" y="12363"/>
                </a:lnTo>
                <a:lnTo>
                  <a:pt x="16861" y="12432"/>
                </a:lnTo>
                <a:lnTo>
                  <a:pt x="16871" y="12501"/>
                </a:lnTo>
                <a:lnTo>
                  <a:pt x="16898" y="12563"/>
                </a:lnTo>
                <a:lnTo>
                  <a:pt x="16931" y="12582"/>
                </a:lnTo>
                <a:lnTo>
                  <a:pt x="16936" y="12686"/>
                </a:lnTo>
                <a:lnTo>
                  <a:pt x="16984" y="12694"/>
                </a:lnTo>
                <a:lnTo>
                  <a:pt x="17026" y="12694"/>
                </a:lnTo>
                <a:lnTo>
                  <a:pt x="17047" y="12728"/>
                </a:lnTo>
                <a:lnTo>
                  <a:pt x="17117" y="12701"/>
                </a:lnTo>
                <a:lnTo>
                  <a:pt x="17144" y="12720"/>
                </a:lnTo>
                <a:lnTo>
                  <a:pt x="17185" y="12728"/>
                </a:lnTo>
                <a:lnTo>
                  <a:pt x="17207" y="12776"/>
                </a:lnTo>
                <a:lnTo>
                  <a:pt x="17277" y="12741"/>
                </a:lnTo>
                <a:lnTo>
                  <a:pt x="17282" y="12769"/>
                </a:lnTo>
                <a:lnTo>
                  <a:pt x="17308" y="12651"/>
                </a:lnTo>
                <a:lnTo>
                  <a:pt x="17308" y="12576"/>
                </a:lnTo>
                <a:lnTo>
                  <a:pt x="17361" y="12529"/>
                </a:lnTo>
                <a:lnTo>
                  <a:pt x="17361" y="12460"/>
                </a:lnTo>
                <a:lnTo>
                  <a:pt x="17383" y="12404"/>
                </a:lnTo>
                <a:lnTo>
                  <a:pt x="17451" y="12398"/>
                </a:lnTo>
                <a:lnTo>
                  <a:pt x="17383" y="12329"/>
                </a:lnTo>
                <a:lnTo>
                  <a:pt x="17393" y="12295"/>
                </a:lnTo>
                <a:lnTo>
                  <a:pt x="17350" y="12226"/>
                </a:lnTo>
                <a:lnTo>
                  <a:pt x="17383" y="12157"/>
                </a:lnTo>
                <a:lnTo>
                  <a:pt x="17425" y="12129"/>
                </a:lnTo>
                <a:lnTo>
                  <a:pt x="17420" y="12095"/>
                </a:lnTo>
                <a:lnTo>
                  <a:pt x="17456" y="12089"/>
                </a:lnTo>
                <a:lnTo>
                  <a:pt x="17463" y="12061"/>
                </a:lnTo>
                <a:lnTo>
                  <a:pt x="17410" y="12041"/>
                </a:lnTo>
                <a:lnTo>
                  <a:pt x="17371" y="12013"/>
                </a:lnTo>
                <a:lnTo>
                  <a:pt x="17371" y="11985"/>
                </a:lnTo>
                <a:lnTo>
                  <a:pt x="17340" y="11945"/>
                </a:lnTo>
                <a:lnTo>
                  <a:pt x="17318" y="11945"/>
                </a:lnTo>
                <a:close/>
                <a:moveTo>
                  <a:pt x="16068" y="12054"/>
                </a:moveTo>
                <a:lnTo>
                  <a:pt x="16068" y="12095"/>
                </a:lnTo>
                <a:lnTo>
                  <a:pt x="16133" y="12179"/>
                </a:lnTo>
                <a:lnTo>
                  <a:pt x="16175" y="12220"/>
                </a:lnTo>
                <a:lnTo>
                  <a:pt x="16206" y="12282"/>
                </a:lnTo>
                <a:lnTo>
                  <a:pt x="16259" y="12329"/>
                </a:lnTo>
                <a:lnTo>
                  <a:pt x="16281" y="12391"/>
                </a:lnTo>
                <a:lnTo>
                  <a:pt x="16298" y="12454"/>
                </a:lnTo>
                <a:lnTo>
                  <a:pt x="16351" y="12514"/>
                </a:lnTo>
                <a:lnTo>
                  <a:pt x="16392" y="12617"/>
                </a:lnTo>
                <a:lnTo>
                  <a:pt x="16426" y="12673"/>
                </a:lnTo>
                <a:lnTo>
                  <a:pt x="16467" y="12735"/>
                </a:lnTo>
                <a:lnTo>
                  <a:pt x="16494" y="12782"/>
                </a:lnTo>
                <a:lnTo>
                  <a:pt x="16569" y="12844"/>
                </a:lnTo>
                <a:lnTo>
                  <a:pt x="16617" y="12907"/>
                </a:lnTo>
                <a:lnTo>
                  <a:pt x="16680" y="12907"/>
                </a:lnTo>
                <a:lnTo>
                  <a:pt x="16680" y="12789"/>
                </a:lnTo>
                <a:lnTo>
                  <a:pt x="16697" y="12694"/>
                </a:lnTo>
                <a:lnTo>
                  <a:pt x="16670" y="12645"/>
                </a:lnTo>
                <a:lnTo>
                  <a:pt x="16627" y="12638"/>
                </a:lnTo>
                <a:lnTo>
                  <a:pt x="16605" y="12597"/>
                </a:lnTo>
                <a:lnTo>
                  <a:pt x="16595" y="12548"/>
                </a:lnTo>
                <a:lnTo>
                  <a:pt x="16574" y="12542"/>
                </a:lnTo>
                <a:lnTo>
                  <a:pt x="16542" y="12522"/>
                </a:lnTo>
                <a:lnTo>
                  <a:pt x="16564" y="12460"/>
                </a:lnTo>
                <a:lnTo>
                  <a:pt x="16520" y="12426"/>
                </a:lnTo>
                <a:lnTo>
                  <a:pt x="16489" y="12363"/>
                </a:lnTo>
                <a:lnTo>
                  <a:pt x="16436" y="12308"/>
                </a:lnTo>
                <a:lnTo>
                  <a:pt x="16377" y="12308"/>
                </a:lnTo>
                <a:lnTo>
                  <a:pt x="16324" y="12226"/>
                </a:lnTo>
                <a:lnTo>
                  <a:pt x="16293" y="12198"/>
                </a:lnTo>
                <a:lnTo>
                  <a:pt x="16244" y="12144"/>
                </a:lnTo>
                <a:lnTo>
                  <a:pt x="16196" y="12076"/>
                </a:lnTo>
                <a:lnTo>
                  <a:pt x="16107" y="12054"/>
                </a:lnTo>
                <a:lnTo>
                  <a:pt x="16068" y="12054"/>
                </a:lnTo>
                <a:close/>
                <a:moveTo>
                  <a:pt x="17973" y="12301"/>
                </a:moveTo>
                <a:lnTo>
                  <a:pt x="17952" y="12329"/>
                </a:lnTo>
                <a:lnTo>
                  <a:pt x="17942" y="12391"/>
                </a:lnTo>
                <a:lnTo>
                  <a:pt x="17957" y="12488"/>
                </a:lnTo>
                <a:lnTo>
                  <a:pt x="17983" y="12535"/>
                </a:lnTo>
                <a:lnTo>
                  <a:pt x="18000" y="12522"/>
                </a:lnTo>
                <a:lnTo>
                  <a:pt x="17973" y="12488"/>
                </a:lnTo>
                <a:lnTo>
                  <a:pt x="17983" y="12439"/>
                </a:lnTo>
                <a:lnTo>
                  <a:pt x="18010" y="12445"/>
                </a:lnTo>
                <a:lnTo>
                  <a:pt x="18015" y="12385"/>
                </a:lnTo>
                <a:lnTo>
                  <a:pt x="18010" y="12351"/>
                </a:lnTo>
                <a:lnTo>
                  <a:pt x="17973" y="12342"/>
                </a:lnTo>
                <a:lnTo>
                  <a:pt x="17973" y="12301"/>
                </a:lnTo>
                <a:close/>
                <a:moveTo>
                  <a:pt x="17802" y="12342"/>
                </a:moveTo>
                <a:lnTo>
                  <a:pt x="17744" y="12398"/>
                </a:lnTo>
                <a:lnTo>
                  <a:pt x="17681" y="12398"/>
                </a:lnTo>
                <a:lnTo>
                  <a:pt x="17606" y="12391"/>
                </a:lnTo>
                <a:lnTo>
                  <a:pt x="17558" y="12370"/>
                </a:lnTo>
                <a:lnTo>
                  <a:pt x="17509" y="12426"/>
                </a:lnTo>
                <a:lnTo>
                  <a:pt x="17499" y="12454"/>
                </a:lnTo>
                <a:lnTo>
                  <a:pt x="17468" y="12570"/>
                </a:lnTo>
                <a:lnTo>
                  <a:pt x="17463" y="12625"/>
                </a:lnTo>
                <a:lnTo>
                  <a:pt x="17436" y="12673"/>
                </a:lnTo>
                <a:lnTo>
                  <a:pt x="17456" y="12728"/>
                </a:lnTo>
                <a:lnTo>
                  <a:pt x="17478" y="12728"/>
                </a:lnTo>
                <a:lnTo>
                  <a:pt x="17489" y="12804"/>
                </a:lnTo>
                <a:lnTo>
                  <a:pt x="17473" y="12872"/>
                </a:lnTo>
                <a:lnTo>
                  <a:pt x="17494" y="12892"/>
                </a:lnTo>
                <a:lnTo>
                  <a:pt x="17531" y="12879"/>
                </a:lnTo>
                <a:lnTo>
                  <a:pt x="17531" y="12776"/>
                </a:lnTo>
                <a:lnTo>
                  <a:pt x="17526" y="12686"/>
                </a:lnTo>
                <a:lnTo>
                  <a:pt x="17563" y="12666"/>
                </a:lnTo>
                <a:lnTo>
                  <a:pt x="17558" y="12735"/>
                </a:lnTo>
                <a:lnTo>
                  <a:pt x="17601" y="12782"/>
                </a:lnTo>
                <a:lnTo>
                  <a:pt x="17596" y="12810"/>
                </a:lnTo>
                <a:lnTo>
                  <a:pt x="17611" y="12832"/>
                </a:lnTo>
                <a:lnTo>
                  <a:pt x="17664" y="12804"/>
                </a:lnTo>
                <a:lnTo>
                  <a:pt x="17637" y="12866"/>
                </a:lnTo>
                <a:lnTo>
                  <a:pt x="17659" y="12885"/>
                </a:lnTo>
                <a:lnTo>
                  <a:pt x="17691" y="12866"/>
                </a:lnTo>
                <a:lnTo>
                  <a:pt x="17691" y="12817"/>
                </a:lnTo>
                <a:lnTo>
                  <a:pt x="17642" y="12728"/>
                </a:lnTo>
                <a:lnTo>
                  <a:pt x="17654" y="12707"/>
                </a:lnTo>
                <a:lnTo>
                  <a:pt x="17596" y="12610"/>
                </a:lnTo>
                <a:lnTo>
                  <a:pt x="17649" y="12576"/>
                </a:lnTo>
                <a:lnTo>
                  <a:pt x="17676" y="12535"/>
                </a:lnTo>
                <a:lnTo>
                  <a:pt x="17696" y="12548"/>
                </a:lnTo>
                <a:lnTo>
                  <a:pt x="17702" y="12514"/>
                </a:lnTo>
                <a:lnTo>
                  <a:pt x="17596" y="12535"/>
                </a:lnTo>
                <a:lnTo>
                  <a:pt x="17563" y="12570"/>
                </a:lnTo>
                <a:lnTo>
                  <a:pt x="17509" y="12507"/>
                </a:lnTo>
                <a:lnTo>
                  <a:pt x="17521" y="12445"/>
                </a:lnTo>
                <a:lnTo>
                  <a:pt x="17569" y="12439"/>
                </a:lnTo>
                <a:lnTo>
                  <a:pt x="17669" y="12432"/>
                </a:lnTo>
                <a:lnTo>
                  <a:pt x="17722" y="12445"/>
                </a:lnTo>
                <a:lnTo>
                  <a:pt x="17765" y="12432"/>
                </a:lnTo>
                <a:lnTo>
                  <a:pt x="17814" y="12357"/>
                </a:lnTo>
                <a:lnTo>
                  <a:pt x="17802" y="12342"/>
                </a:lnTo>
                <a:close/>
                <a:moveTo>
                  <a:pt x="18227" y="12494"/>
                </a:moveTo>
                <a:lnTo>
                  <a:pt x="18201" y="12514"/>
                </a:lnTo>
                <a:lnTo>
                  <a:pt x="18121" y="12535"/>
                </a:lnTo>
                <a:lnTo>
                  <a:pt x="18148" y="12570"/>
                </a:lnTo>
                <a:lnTo>
                  <a:pt x="18201" y="12591"/>
                </a:lnTo>
                <a:lnTo>
                  <a:pt x="18222" y="12632"/>
                </a:lnTo>
                <a:lnTo>
                  <a:pt x="18307" y="12632"/>
                </a:lnTo>
                <a:lnTo>
                  <a:pt x="18314" y="12651"/>
                </a:lnTo>
                <a:lnTo>
                  <a:pt x="18271" y="12651"/>
                </a:lnTo>
                <a:lnTo>
                  <a:pt x="18207" y="12679"/>
                </a:lnTo>
                <a:lnTo>
                  <a:pt x="18254" y="12713"/>
                </a:lnTo>
                <a:lnTo>
                  <a:pt x="18254" y="12748"/>
                </a:lnTo>
                <a:lnTo>
                  <a:pt x="18266" y="12776"/>
                </a:lnTo>
                <a:lnTo>
                  <a:pt x="18287" y="12769"/>
                </a:lnTo>
                <a:lnTo>
                  <a:pt x="18307" y="12728"/>
                </a:lnTo>
                <a:lnTo>
                  <a:pt x="18394" y="12804"/>
                </a:lnTo>
                <a:lnTo>
                  <a:pt x="18440" y="12804"/>
                </a:lnTo>
                <a:lnTo>
                  <a:pt x="18553" y="12872"/>
                </a:lnTo>
                <a:lnTo>
                  <a:pt x="18585" y="12935"/>
                </a:lnTo>
                <a:lnTo>
                  <a:pt x="18595" y="13016"/>
                </a:lnTo>
                <a:lnTo>
                  <a:pt x="18563" y="13038"/>
                </a:lnTo>
                <a:lnTo>
                  <a:pt x="18537" y="13098"/>
                </a:lnTo>
                <a:lnTo>
                  <a:pt x="18611" y="13098"/>
                </a:lnTo>
                <a:lnTo>
                  <a:pt x="18626" y="13072"/>
                </a:lnTo>
                <a:lnTo>
                  <a:pt x="18686" y="13091"/>
                </a:lnTo>
                <a:lnTo>
                  <a:pt x="18733" y="13154"/>
                </a:lnTo>
                <a:lnTo>
                  <a:pt x="18798" y="13154"/>
                </a:lnTo>
                <a:lnTo>
                  <a:pt x="18829" y="13167"/>
                </a:lnTo>
                <a:lnTo>
                  <a:pt x="18877" y="13141"/>
                </a:lnTo>
                <a:lnTo>
                  <a:pt x="18866" y="13085"/>
                </a:lnTo>
                <a:lnTo>
                  <a:pt x="18904" y="13057"/>
                </a:lnTo>
                <a:lnTo>
                  <a:pt x="18952" y="13038"/>
                </a:lnTo>
                <a:lnTo>
                  <a:pt x="19025" y="13072"/>
                </a:lnTo>
                <a:lnTo>
                  <a:pt x="19059" y="13141"/>
                </a:lnTo>
                <a:lnTo>
                  <a:pt x="19090" y="13182"/>
                </a:lnTo>
                <a:lnTo>
                  <a:pt x="19138" y="13229"/>
                </a:lnTo>
                <a:lnTo>
                  <a:pt x="19196" y="13244"/>
                </a:lnTo>
                <a:lnTo>
                  <a:pt x="19245" y="13250"/>
                </a:lnTo>
                <a:lnTo>
                  <a:pt x="19260" y="13270"/>
                </a:lnTo>
                <a:lnTo>
                  <a:pt x="19298" y="13263"/>
                </a:lnTo>
                <a:lnTo>
                  <a:pt x="19308" y="13244"/>
                </a:lnTo>
                <a:lnTo>
                  <a:pt x="19245" y="13210"/>
                </a:lnTo>
                <a:lnTo>
                  <a:pt x="19260" y="13195"/>
                </a:lnTo>
                <a:lnTo>
                  <a:pt x="19218" y="13182"/>
                </a:lnTo>
                <a:lnTo>
                  <a:pt x="19218" y="13147"/>
                </a:lnTo>
                <a:lnTo>
                  <a:pt x="19185" y="13154"/>
                </a:lnTo>
                <a:lnTo>
                  <a:pt x="19148" y="13072"/>
                </a:lnTo>
                <a:lnTo>
                  <a:pt x="19095" y="13023"/>
                </a:lnTo>
                <a:lnTo>
                  <a:pt x="19085" y="12969"/>
                </a:lnTo>
                <a:lnTo>
                  <a:pt x="19138" y="12960"/>
                </a:lnTo>
                <a:lnTo>
                  <a:pt x="19122" y="12920"/>
                </a:lnTo>
                <a:lnTo>
                  <a:pt x="19025" y="12879"/>
                </a:lnTo>
                <a:lnTo>
                  <a:pt x="19015" y="12832"/>
                </a:lnTo>
                <a:lnTo>
                  <a:pt x="18984" y="12797"/>
                </a:lnTo>
                <a:lnTo>
                  <a:pt x="18941" y="12754"/>
                </a:lnTo>
                <a:lnTo>
                  <a:pt x="18834" y="12713"/>
                </a:lnTo>
                <a:lnTo>
                  <a:pt x="18733" y="12660"/>
                </a:lnTo>
                <a:lnTo>
                  <a:pt x="18670" y="12645"/>
                </a:lnTo>
                <a:lnTo>
                  <a:pt x="18626" y="12617"/>
                </a:lnTo>
                <a:lnTo>
                  <a:pt x="18580" y="12591"/>
                </a:lnTo>
                <a:lnTo>
                  <a:pt x="18527" y="12591"/>
                </a:lnTo>
                <a:lnTo>
                  <a:pt x="18457" y="12638"/>
                </a:lnTo>
                <a:lnTo>
                  <a:pt x="18409" y="12720"/>
                </a:lnTo>
                <a:lnTo>
                  <a:pt x="18350" y="12673"/>
                </a:lnTo>
                <a:lnTo>
                  <a:pt x="18334" y="12548"/>
                </a:lnTo>
                <a:lnTo>
                  <a:pt x="18324" y="12522"/>
                </a:lnTo>
                <a:lnTo>
                  <a:pt x="18227" y="12494"/>
                </a:lnTo>
                <a:close/>
                <a:moveTo>
                  <a:pt x="19313" y="12651"/>
                </a:moveTo>
                <a:lnTo>
                  <a:pt x="19298" y="12673"/>
                </a:lnTo>
                <a:lnTo>
                  <a:pt x="19339" y="12694"/>
                </a:lnTo>
                <a:lnTo>
                  <a:pt x="19371" y="12728"/>
                </a:lnTo>
                <a:lnTo>
                  <a:pt x="19398" y="12748"/>
                </a:lnTo>
                <a:lnTo>
                  <a:pt x="19414" y="12776"/>
                </a:lnTo>
                <a:lnTo>
                  <a:pt x="19424" y="12823"/>
                </a:lnTo>
                <a:lnTo>
                  <a:pt x="19441" y="12804"/>
                </a:lnTo>
                <a:lnTo>
                  <a:pt x="19436" y="12763"/>
                </a:lnTo>
                <a:lnTo>
                  <a:pt x="19414" y="12741"/>
                </a:lnTo>
                <a:lnTo>
                  <a:pt x="19388" y="12707"/>
                </a:lnTo>
                <a:lnTo>
                  <a:pt x="19366" y="12694"/>
                </a:lnTo>
                <a:lnTo>
                  <a:pt x="19344" y="12673"/>
                </a:lnTo>
                <a:lnTo>
                  <a:pt x="19313" y="12651"/>
                </a:lnTo>
                <a:close/>
                <a:moveTo>
                  <a:pt x="18053" y="12673"/>
                </a:moveTo>
                <a:lnTo>
                  <a:pt x="17983" y="12679"/>
                </a:lnTo>
                <a:lnTo>
                  <a:pt x="17968" y="12720"/>
                </a:lnTo>
                <a:lnTo>
                  <a:pt x="18010" y="12720"/>
                </a:lnTo>
                <a:lnTo>
                  <a:pt x="18041" y="12720"/>
                </a:lnTo>
                <a:lnTo>
                  <a:pt x="18089" y="12720"/>
                </a:lnTo>
                <a:lnTo>
                  <a:pt x="18143" y="12754"/>
                </a:lnTo>
                <a:lnTo>
                  <a:pt x="18121" y="12701"/>
                </a:lnTo>
                <a:lnTo>
                  <a:pt x="18053" y="12673"/>
                </a:lnTo>
                <a:close/>
                <a:moveTo>
                  <a:pt x="17915" y="12701"/>
                </a:moveTo>
                <a:lnTo>
                  <a:pt x="17855" y="12707"/>
                </a:lnTo>
                <a:lnTo>
                  <a:pt x="17867" y="12735"/>
                </a:lnTo>
                <a:lnTo>
                  <a:pt x="17908" y="12748"/>
                </a:lnTo>
                <a:lnTo>
                  <a:pt x="17930" y="12728"/>
                </a:lnTo>
                <a:lnTo>
                  <a:pt x="17915" y="12701"/>
                </a:lnTo>
                <a:close/>
                <a:moveTo>
                  <a:pt x="19351" y="12776"/>
                </a:moveTo>
                <a:lnTo>
                  <a:pt x="19356" y="12823"/>
                </a:lnTo>
                <a:lnTo>
                  <a:pt x="19324" y="12851"/>
                </a:lnTo>
                <a:lnTo>
                  <a:pt x="19308" y="12872"/>
                </a:lnTo>
                <a:lnTo>
                  <a:pt x="19271" y="12879"/>
                </a:lnTo>
                <a:lnTo>
                  <a:pt x="19265" y="12838"/>
                </a:lnTo>
                <a:lnTo>
                  <a:pt x="19260" y="12844"/>
                </a:lnTo>
                <a:lnTo>
                  <a:pt x="19250" y="12879"/>
                </a:lnTo>
                <a:lnTo>
                  <a:pt x="19218" y="12885"/>
                </a:lnTo>
                <a:lnTo>
                  <a:pt x="19165" y="12872"/>
                </a:lnTo>
                <a:lnTo>
                  <a:pt x="19158" y="12900"/>
                </a:lnTo>
                <a:lnTo>
                  <a:pt x="19196" y="12920"/>
                </a:lnTo>
                <a:lnTo>
                  <a:pt x="19245" y="12941"/>
                </a:lnTo>
                <a:lnTo>
                  <a:pt x="19271" y="12941"/>
                </a:lnTo>
                <a:lnTo>
                  <a:pt x="19303" y="12920"/>
                </a:lnTo>
                <a:lnTo>
                  <a:pt x="19334" y="12907"/>
                </a:lnTo>
                <a:lnTo>
                  <a:pt x="19344" y="12885"/>
                </a:lnTo>
                <a:lnTo>
                  <a:pt x="19378" y="12879"/>
                </a:lnTo>
                <a:lnTo>
                  <a:pt x="19393" y="12832"/>
                </a:lnTo>
                <a:lnTo>
                  <a:pt x="19393" y="12789"/>
                </a:lnTo>
                <a:lnTo>
                  <a:pt x="19383" y="12776"/>
                </a:lnTo>
                <a:lnTo>
                  <a:pt x="19351" y="12776"/>
                </a:lnTo>
                <a:close/>
                <a:moveTo>
                  <a:pt x="19531" y="12844"/>
                </a:moveTo>
                <a:lnTo>
                  <a:pt x="19521" y="12851"/>
                </a:lnTo>
                <a:lnTo>
                  <a:pt x="19537" y="12907"/>
                </a:lnTo>
                <a:lnTo>
                  <a:pt x="19564" y="12954"/>
                </a:lnTo>
                <a:lnTo>
                  <a:pt x="19584" y="12982"/>
                </a:lnTo>
                <a:lnTo>
                  <a:pt x="19600" y="12975"/>
                </a:lnTo>
                <a:lnTo>
                  <a:pt x="19610" y="12954"/>
                </a:lnTo>
                <a:lnTo>
                  <a:pt x="19584" y="12935"/>
                </a:lnTo>
                <a:lnTo>
                  <a:pt x="19552" y="12885"/>
                </a:lnTo>
                <a:lnTo>
                  <a:pt x="19537" y="12866"/>
                </a:lnTo>
                <a:lnTo>
                  <a:pt x="19531" y="12844"/>
                </a:lnTo>
                <a:close/>
                <a:moveTo>
                  <a:pt x="18355" y="12872"/>
                </a:moveTo>
                <a:lnTo>
                  <a:pt x="18340" y="12900"/>
                </a:lnTo>
                <a:lnTo>
                  <a:pt x="18329" y="12926"/>
                </a:lnTo>
                <a:lnTo>
                  <a:pt x="18340" y="12982"/>
                </a:lnTo>
                <a:lnTo>
                  <a:pt x="18367" y="12935"/>
                </a:lnTo>
                <a:lnTo>
                  <a:pt x="18367" y="12900"/>
                </a:lnTo>
                <a:lnTo>
                  <a:pt x="18355" y="12872"/>
                </a:lnTo>
                <a:close/>
                <a:moveTo>
                  <a:pt x="16697" y="12907"/>
                </a:moveTo>
                <a:lnTo>
                  <a:pt x="16653" y="12982"/>
                </a:lnTo>
                <a:lnTo>
                  <a:pt x="16707" y="12988"/>
                </a:lnTo>
                <a:lnTo>
                  <a:pt x="16718" y="13016"/>
                </a:lnTo>
                <a:lnTo>
                  <a:pt x="16825" y="13051"/>
                </a:lnTo>
                <a:lnTo>
                  <a:pt x="16851" y="13038"/>
                </a:lnTo>
                <a:lnTo>
                  <a:pt x="16893" y="13051"/>
                </a:lnTo>
                <a:lnTo>
                  <a:pt x="16958" y="13079"/>
                </a:lnTo>
                <a:lnTo>
                  <a:pt x="17016" y="13091"/>
                </a:lnTo>
                <a:lnTo>
                  <a:pt x="17074" y="13098"/>
                </a:lnTo>
                <a:lnTo>
                  <a:pt x="17127" y="13091"/>
                </a:lnTo>
                <a:lnTo>
                  <a:pt x="17190" y="13126"/>
                </a:lnTo>
                <a:lnTo>
                  <a:pt x="17255" y="13091"/>
                </a:lnTo>
                <a:lnTo>
                  <a:pt x="17185" y="13051"/>
                </a:lnTo>
                <a:lnTo>
                  <a:pt x="17100" y="13038"/>
                </a:lnTo>
                <a:lnTo>
                  <a:pt x="17079" y="12988"/>
                </a:lnTo>
                <a:lnTo>
                  <a:pt x="16968" y="12948"/>
                </a:lnTo>
                <a:lnTo>
                  <a:pt x="16958" y="12982"/>
                </a:lnTo>
                <a:lnTo>
                  <a:pt x="16845" y="12975"/>
                </a:lnTo>
                <a:lnTo>
                  <a:pt x="16835" y="12948"/>
                </a:lnTo>
                <a:lnTo>
                  <a:pt x="16813" y="12941"/>
                </a:lnTo>
                <a:lnTo>
                  <a:pt x="16765" y="12913"/>
                </a:lnTo>
                <a:lnTo>
                  <a:pt x="16697" y="12907"/>
                </a:lnTo>
                <a:close/>
                <a:moveTo>
                  <a:pt x="19644" y="12960"/>
                </a:moveTo>
                <a:lnTo>
                  <a:pt x="19637" y="12975"/>
                </a:lnTo>
                <a:lnTo>
                  <a:pt x="19664" y="13003"/>
                </a:lnTo>
                <a:lnTo>
                  <a:pt x="19685" y="13023"/>
                </a:lnTo>
                <a:lnTo>
                  <a:pt x="19702" y="13016"/>
                </a:lnTo>
                <a:lnTo>
                  <a:pt x="19675" y="12995"/>
                </a:lnTo>
                <a:lnTo>
                  <a:pt x="19644" y="12960"/>
                </a:lnTo>
                <a:close/>
                <a:moveTo>
                  <a:pt x="19750" y="13016"/>
                </a:moveTo>
                <a:lnTo>
                  <a:pt x="19738" y="13023"/>
                </a:lnTo>
                <a:lnTo>
                  <a:pt x="19760" y="13051"/>
                </a:lnTo>
                <a:lnTo>
                  <a:pt x="19792" y="13079"/>
                </a:lnTo>
                <a:lnTo>
                  <a:pt x="19840" y="13106"/>
                </a:lnTo>
                <a:lnTo>
                  <a:pt x="19835" y="13091"/>
                </a:lnTo>
                <a:lnTo>
                  <a:pt x="19823" y="13072"/>
                </a:lnTo>
                <a:lnTo>
                  <a:pt x="19777" y="13038"/>
                </a:lnTo>
                <a:lnTo>
                  <a:pt x="19750" y="13016"/>
                </a:lnTo>
                <a:close/>
                <a:moveTo>
                  <a:pt x="17388" y="13072"/>
                </a:moveTo>
                <a:lnTo>
                  <a:pt x="17371" y="13098"/>
                </a:lnTo>
                <a:lnTo>
                  <a:pt x="17340" y="13098"/>
                </a:lnTo>
                <a:lnTo>
                  <a:pt x="17318" y="13147"/>
                </a:lnTo>
                <a:lnTo>
                  <a:pt x="17350" y="13147"/>
                </a:lnTo>
                <a:lnTo>
                  <a:pt x="17388" y="13132"/>
                </a:lnTo>
                <a:lnTo>
                  <a:pt x="17456" y="13119"/>
                </a:lnTo>
                <a:lnTo>
                  <a:pt x="17441" y="13085"/>
                </a:lnTo>
                <a:lnTo>
                  <a:pt x="17410" y="13091"/>
                </a:lnTo>
                <a:lnTo>
                  <a:pt x="17388" y="13072"/>
                </a:lnTo>
                <a:close/>
                <a:moveTo>
                  <a:pt x="17676" y="13072"/>
                </a:moveTo>
                <a:lnTo>
                  <a:pt x="17627" y="13098"/>
                </a:lnTo>
                <a:lnTo>
                  <a:pt x="17584" y="13106"/>
                </a:lnTo>
                <a:lnTo>
                  <a:pt x="17548" y="13085"/>
                </a:lnTo>
                <a:lnTo>
                  <a:pt x="17504" y="13098"/>
                </a:lnTo>
                <a:lnTo>
                  <a:pt x="17504" y="13126"/>
                </a:lnTo>
                <a:lnTo>
                  <a:pt x="17579" y="13141"/>
                </a:lnTo>
                <a:lnTo>
                  <a:pt x="17669" y="13119"/>
                </a:lnTo>
                <a:lnTo>
                  <a:pt x="17676" y="13072"/>
                </a:lnTo>
                <a:close/>
                <a:moveTo>
                  <a:pt x="17915" y="13085"/>
                </a:moveTo>
                <a:lnTo>
                  <a:pt x="17898" y="13098"/>
                </a:lnTo>
                <a:lnTo>
                  <a:pt x="17855" y="13098"/>
                </a:lnTo>
                <a:lnTo>
                  <a:pt x="17802" y="13119"/>
                </a:lnTo>
                <a:lnTo>
                  <a:pt x="17797" y="13132"/>
                </a:lnTo>
                <a:lnTo>
                  <a:pt x="17739" y="13167"/>
                </a:lnTo>
                <a:lnTo>
                  <a:pt x="17717" y="13210"/>
                </a:lnTo>
                <a:lnTo>
                  <a:pt x="17712" y="13235"/>
                </a:lnTo>
                <a:lnTo>
                  <a:pt x="17717" y="13244"/>
                </a:lnTo>
                <a:lnTo>
                  <a:pt x="17765" y="13229"/>
                </a:lnTo>
                <a:lnTo>
                  <a:pt x="17802" y="13175"/>
                </a:lnTo>
                <a:lnTo>
                  <a:pt x="17855" y="13154"/>
                </a:lnTo>
                <a:lnTo>
                  <a:pt x="17915" y="13119"/>
                </a:lnTo>
                <a:lnTo>
                  <a:pt x="17935" y="13098"/>
                </a:lnTo>
                <a:lnTo>
                  <a:pt x="17915" y="13085"/>
                </a:lnTo>
                <a:close/>
                <a:moveTo>
                  <a:pt x="19876" y="13091"/>
                </a:moveTo>
                <a:lnTo>
                  <a:pt x="19888" y="13132"/>
                </a:lnTo>
                <a:lnTo>
                  <a:pt x="19930" y="13201"/>
                </a:lnTo>
                <a:lnTo>
                  <a:pt x="19941" y="13188"/>
                </a:lnTo>
                <a:lnTo>
                  <a:pt x="19920" y="13154"/>
                </a:lnTo>
                <a:lnTo>
                  <a:pt x="19898" y="13091"/>
                </a:lnTo>
                <a:lnTo>
                  <a:pt x="19876" y="13091"/>
                </a:lnTo>
                <a:close/>
                <a:moveTo>
                  <a:pt x="19823" y="13160"/>
                </a:moveTo>
                <a:lnTo>
                  <a:pt x="19823" y="13188"/>
                </a:lnTo>
                <a:lnTo>
                  <a:pt x="19835" y="13201"/>
                </a:lnTo>
                <a:lnTo>
                  <a:pt x="19871" y="13210"/>
                </a:lnTo>
                <a:lnTo>
                  <a:pt x="19893" y="13210"/>
                </a:lnTo>
                <a:lnTo>
                  <a:pt x="19883" y="13188"/>
                </a:lnTo>
                <a:lnTo>
                  <a:pt x="19866" y="13175"/>
                </a:lnTo>
                <a:lnTo>
                  <a:pt x="19823" y="13160"/>
                </a:lnTo>
                <a:close/>
                <a:moveTo>
                  <a:pt x="17504" y="13167"/>
                </a:moveTo>
                <a:lnTo>
                  <a:pt x="17446" y="13188"/>
                </a:lnTo>
                <a:lnTo>
                  <a:pt x="17526" y="13235"/>
                </a:lnTo>
                <a:lnTo>
                  <a:pt x="17548" y="13235"/>
                </a:lnTo>
                <a:lnTo>
                  <a:pt x="17553" y="13216"/>
                </a:lnTo>
                <a:lnTo>
                  <a:pt x="17531" y="13195"/>
                </a:lnTo>
                <a:lnTo>
                  <a:pt x="17504" y="13167"/>
                </a:lnTo>
                <a:close/>
                <a:moveTo>
                  <a:pt x="19920" y="13235"/>
                </a:moveTo>
                <a:lnTo>
                  <a:pt x="19941" y="13285"/>
                </a:lnTo>
                <a:lnTo>
                  <a:pt x="19983" y="13285"/>
                </a:lnTo>
                <a:lnTo>
                  <a:pt x="19968" y="13257"/>
                </a:lnTo>
                <a:lnTo>
                  <a:pt x="19956" y="13250"/>
                </a:lnTo>
                <a:lnTo>
                  <a:pt x="19920" y="13235"/>
                </a:lnTo>
                <a:close/>
                <a:moveTo>
                  <a:pt x="18824" y="13270"/>
                </a:moveTo>
                <a:lnTo>
                  <a:pt x="18803" y="13298"/>
                </a:lnTo>
                <a:lnTo>
                  <a:pt x="18798" y="13319"/>
                </a:lnTo>
                <a:lnTo>
                  <a:pt x="18786" y="13360"/>
                </a:lnTo>
                <a:lnTo>
                  <a:pt x="18776" y="13401"/>
                </a:lnTo>
                <a:lnTo>
                  <a:pt x="18781" y="13429"/>
                </a:lnTo>
                <a:lnTo>
                  <a:pt x="18771" y="13441"/>
                </a:lnTo>
                <a:lnTo>
                  <a:pt x="18766" y="13504"/>
                </a:lnTo>
                <a:lnTo>
                  <a:pt x="18771" y="13545"/>
                </a:lnTo>
                <a:lnTo>
                  <a:pt x="18766" y="13566"/>
                </a:lnTo>
                <a:lnTo>
                  <a:pt x="18776" y="13607"/>
                </a:lnTo>
                <a:lnTo>
                  <a:pt x="18754" y="13669"/>
                </a:lnTo>
                <a:lnTo>
                  <a:pt x="18749" y="13710"/>
                </a:lnTo>
                <a:lnTo>
                  <a:pt x="18739" y="13744"/>
                </a:lnTo>
                <a:lnTo>
                  <a:pt x="18728" y="13785"/>
                </a:lnTo>
                <a:lnTo>
                  <a:pt x="18686" y="13813"/>
                </a:lnTo>
                <a:lnTo>
                  <a:pt x="18633" y="13785"/>
                </a:lnTo>
                <a:lnTo>
                  <a:pt x="18621" y="13766"/>
                </a:lnTo>
                <a:lnTo>
                  <a:pt x="18595" y="13744"/>
                </a:lnTo>
                <a:lnTo>
                  <a:pt x="18573" y="13744"/>
                </a:lnTo>
                <a:lnTo>
                  <a:pt x="18537" y="13697"/>
                </a:lnTo>
                <a:lnTo>
                  <a:pt x="18505" y="13669"/>
                </a:lnTo>
                <a:lnTo>
                  <a:pt x="18457" y="13648"/>
                </a:lnTo>
                <a:lnTo>
                  <a:pt x="18414" y="13600"/>
                </a:lnTo>
                <a:lnTo>
                  <a:pt x="18409" y="13579"/>
                </a:lnTo>
                <a:lnTo>
                  <a:pt x="18430" y="13545"/>
                </a:lnTo>
                <a:lnTo>
                  <a:pt x="18447" y="13504"/>
                </a:lnTo>
                <a:lnTo>
                  <a:pt x="18440" y="13469"/>
                </a:lnTo>
                <a:lnTo>
                  <a:pt x="18462" y="13469"/>
                </a:lnTo>
                <a:lnTo>
                  <a:pt x="18483" y="13441"/>
                </a:lnTo>
                <a:lnTo>
                  <a:pt x="18500" y="13401"/>
                </a:lnTo>
                <a:lnTo>
                  <a:pt x="18473" y="13360"/>
                </a:lnTo>
                <a:lnTo>
                  <a:pt x="18457" y="13373"/>
                </a:lnTo>
                <a:lnTo>
                  <a:pt x="18435" y="13366"/>
                </a:lnTo>
                <a:lnTo>
                  <a:pt x="18404" y="13388"/>
                </a:lnTo>
                <a:lnTo>
                  <a:pt x="18367" y="13366"/>
                </a:lnTo>
                <a:lnTo>
                  <a:pt x="18350" y="13373"/>
                </a:lnTo>
                <a:lnTo>
                  <a:pt x="18297" y="13353"/>
                </a:lnTo>
                <a:lnTo>
                  <a:pt x="18266" y="13326"/>
                </a:lnTo>
                <a:lnTo>
                  <a:pt x="18227" y="13304"/>
                </a:lnTo>
                <a:lnTo>
                  <a:pt x="18196" y="13319"/>
                </a:lnTo>
                <a:lnTo>
                  <a:pt x="18239" y="13338"/>
                </a:lnTo>
                <a:lnTo>
                  <a:pt x="18244" y="13381"/>
                </a:lnTo>
                <a:lnTo>
                  <a:pt x="18191" y="13394"/>
                </a:lnTo>
                <a:lnTo>
                  <a:pt x="18164" y="13388"/>
                </a:lnTo>
                <a:lnTo>
                  <a:pt x="18128" y="13416"/>
                </a:lnTo>
                <a:lnTo>
                  <a:pt x="18101" y="13457"/>
                </a:lnTo>
                <a:lnTo>
                  <a:pt x="18111" y="13476"/>
                </a:lnTo>
                <a:lnTo>
                  <a:pt x="18084" y="13497"/>
                </a:lnTo>
                <a:lnTo>
                  <a:pt x="18058" y="13560"/>
                </a:lnTo>
                <a:lnTo>
                  <a:pt x="18068" y="13600"/>
                </a:lnTo>
                <a:lnTo>
                  <a:pt x="18031" y="13594"/>
                </a:lnTo>
                <a:lnTo>
                  <a:pt x="17995" y="13594"/>
                </a:lnTo>
                <a:lnTo>
                  <a:pt x="17961" y="13545"/>
                </a:lnTo>
                <a:lnTo>
                  <a:pt x="17920" y="13510"/>
                </a:lnTo>
                <a:lnTo>
                  <a:pt x="17893" y="13525"/>
                </a:lnTo>
                <a:lnTo>
                  <a:pt x="17867" y="13532"/>
                </a:lnTo>
                <a:lnTo>
                  <a:pt x="17867" y="13553"/>
                </a:lnTo>
                <a:lnTo>
                  <a:pt x="17840" y="13545"/>
                </a:lnTo>
                <a:lnTo>
                  <a:pt x="17840" y="13566"/>
                </a:lnTo>
                <a:lnTo>
                  <a:pt x="17809" y="13579"/>
                </a:lnTo>
                <a:lnTo>
                  <a:pt x="17797" y="13607"/>
                </a:lnTo>
                <a:lnTo>
                  <a:pt x="17765" y="13648"/>
                </a:lnTo>
                <a:lnTo>
                  <a:pt x="17755" y="13703"/>
                </a:lnTo>
                <a:lnTo>
                  <a:pt x="17734" y="13691"/>
                </a:lnTo>
                <a:lnTo>
                  <a:pt x="17712" y="13725"/>
                </a:lnTo>
                <a:lnTo>
                  <a:pt x="17734" y="13766"/>
                </a:lnTo>
                <a:lnTo>
                  <a:pt x="17707" y="13779"/>
                </a:lnTo>
                <a:lnTo>
                  <a:pt x="17686" y="13710"/>
                </a:lnTo>
                <a:lnTo>
                  <a:pt x="17642" y="13779"/>
                </a:lnTo>
                <a:lnTo>
                  <a:pt x="17642" y="13819"/>
                </a:lnTo>
                <a:lnTo>
                  <a:pt x="17637" y="13854"/>
                </a:lnTo>
                <a:lnTo>
                  <a:pt x="17606" y="13897"/>
                </a:lnTo>
                <a:lnTo>
                  <a:pt x="17589" y="13938"/>
                </a:lnTo>
                <a:lnTo>
                  <a:pt x="17558" y="13972"/>
                </a:lnTo>
                <a:lnTo>
                  <a:pt x="17494" y="13991"/>
                </a:lnTo>
                <a:lnTo>
                  <a:pt x="17463" y="13991"/>
                </a:lnTo>
                <a:lnTo>
                  <a:pt x="17451" y="14000"/>
                </a:lnTo>
                <a:lnTo>
                  <a:pt x="17441" y="14019"/>
                </a:lnTo>
                <a:lnTo>
                  <a:pt x="17403" y="14026"/>
                </a:lnTo>
                <a:lnTo>
                  <a:pt x="17361" y="14054"/>
                </a:lnTo>
                <a:lnTo>
                  <a:pt x="17345" y="14047"/>
                </a:lnTo>
                <a:lnTo>
                  <a:pt x="17318" y="14054"/>
                </a:lnTo>
                <a:lnTo>
                  <a:pt x="17270" y="14081"/>
                </a:lnTo>
                <a:lnTo>
                  <a:pt x="17243" y="14116"/>
                </a:lnTo>
                <a:lnTo>
                  <a:pt x="17197" y="14144"/>
                </a:lnTo>
                <a:lnTo>
                  <a:pt x="17170" y="14197"/>
                </a:lnTo>
                <a:lnTo>
                  <a:pt x="17164" y="14137"/>
                </a:lnTo>
                <a:lnTo>
                  <a:pt x="17144" y="14191"/>
                </a:lnTo>
                <a:lnTo>
                  <a:pt x="17149" y="14240"/>
                </a:lnTo>
                <a:lnTo>
                  <a:pt x="17144" y="14281"/>
                </a:lnTo>
                <a:lnTo>
                  <a:pt x="17127" y="14300"/>
                </a:lnTo>
                <a:lnTo>
                  <a:pt x="17122" y="14350"/>
                </a:lnTo>
                <a:lnTo>
                  <a:pt x="17137" y="14378"/>
                </a:lnTo>
                <a:lnTo>
                  <a:pt x="17144" y="14404"/>
                </a:lnTo>
                <a:lnTo>
                  <a:pt x="17170" y="14466"/>
                </a:lnTo>
                <a:lnTo>
                  <a:pt x="17170" y="14507"/>
                </a:lnTo>
                <a:lnTo>
                  <a:pt x="17154" y="14481"/>
                </a:lnTo>
                <a:lnTo>
                  <a:pt x="17127" y="14453"/>
                </a:lnTo>
                <a:lnTo>
                  <a:pt x="17144" y="14528"/>
                </a:lnTo>
                <a:lnTo>
                  <a:pt x="17122" y="14494"/>
                </a:lnTo>
                <a:lnTo>
                  <a:pt x="17127" y="14528"/>
                </a:lnTo>
                <a:lnTo>
                  <a:pt x="17159" y="14597"/>
                </a:lnTo>
                <a:lnTo>
                  <a:pt x="17170" y="14666"/>
                </a:lnTo>
                <a:lnTo>
                  <a:pt x="17197" y="14700"/>
                </a:lnTo>
                <a:lnTo>
                  <a:pt x="17197" y="14721"/>
                </a:lnTo>
                <a:lnTo>
                  <a:pt x="17217" y="14775"/>
                </a:lnTo>
                <a:lnTo>
                  <a:pt x="17217" y="14831"/>
                </a:lnTo>
                <a:lnTo>
                  <a:pt x="17228" y="14878"/>
                </a:lnTo>
                <a:lnTo>
                  <a:pt x="17255" y="14968"/>
                </a:lnTo>
                <a:lnTo>
                  <a:pt x="17265" y="15016"/>
                </a:lnTo>
                <a:lnTo>
                  <a:pt x="17255" y="15078"/>
                </a:lnTo>
                <a:lnTo>
                  <a:pt x="17260" y="15112"/>
                </a:lnTo>
                <a:lnTo>
                  <a:pt x="17250" y="15134"/>
                </a:lnTo>
                <a:lnTo>
                  <a:pt x="17217" y="15147"/>
                </a:lnTo>
                <a:lnTo>
                  <a:pt x="17217" y="15194"/>
                </a:lnTo>
                <a:lnTo>
                  <a:pt x="17250" y="15215"/>
                </a:lnTo>
                <a:lnTo>
                  <a:pt x="17313" y="15271"/>
                </a:lnTo>
                <a:lnTo>
                  <a:pt x="17350" y="15271"/>
                </a:lnTo>
                <a:lnTo>
                  <a:pt x="17393" y="15278"/>
                </a:lnTo>
                <a:lnTo>
                  <a:pt x="17420" y="15250"/>
                </a:lnTo>
                <a:lnTo>
                  <a:pt x="17451" y="15222"/>
                </a:lnTo>
                <a:lnTo>
                  <a:pt x="17468" y="15222"/>
                </a:lnTo>
                <a:lnTo>
                  <a:pt x="17499" y="15175"/>
                </a:lnTo>
                <a:lnTo>
                  <a:pt x="17543" y="15175"/>
                </a:lnTo>
                <a:lnTo>
                  <a:pt x="17584" y="15160"/>
                </a:lnTo>
                <a:lnTo>
                  <a:pt x="17637" y="15181"/>
                </a:lnTo>
                <a:lnTo>
                  <a:pt x="17669" y="15175"/>
                </a:lnTo>
                <a:lnTo>
                  <a:pt x="17722" y="15168"/>
                </a:lnTo>
                <a:lnTo>
                  <a:pt x="17744" y="15134"/>
                </a:lnTo>
                <a:lnTo>
                  <a:pt x="17755" y="15084"/>
                </a:lnTo>
                <a:lnTo>
                  <a:pt x="17802" y="15065"/>
                </a:lnTo>
                <a:lnTo>
                  <a:pt x="17867" y="15016"/>
                </a:lnTo>
                <a:lnTo>
                  <a:pt x="17925" y="15022"/>
                </a:lnTo>
                <a:lnTo>
                  <a:pt x="17988" y="14996"/>
                </a:lnTo>
                <a:lnTo>
                  <a:pt x="18063" y="14962"/>
                </a:lnTo>
                <a:lnTo>
                  <a:pt x="18169" y="14953"/>
                </a:lnTo>
                <a:lnTo>
                  <a:pt x="18222" y="14996"/>
                </a:lnTo>
                <a:lnTo>
                  <a:pt x="18266" y="15003"/>
                </a:lnTo>
                <a:lnTo>
                  <a:pt x="18340" y="15056"/>
                </a:lnTo>
                <a:lnTo>
                  <a:pt x="18329" y="15078"/>
                </a:lnTo>
                <a:lnTo>
                  <a:pt x="18360" y="15106"/>
                </a:lnTo>
                <a:lnTo>
                  <a:pt x="18399" y="15175"/>
                </a:lnTo>
                <a:lnTo>
                  <a:pt x="18399" y="15222"/>
                </a:lnTo>
                <a:lnTo>
                  <a:pt x="18440" y="15256"/>
                </a:lnTo>
                <a:lnTo>
                  <a:pt x="18462" y="15187"/>
                </a:lnTo>
                <a:lnTo>
                  <a:pt x="18500" y="15153"/>
                </a:lnTo>
                <a:lnTo>
                  <a:pt x="18547" y="15078"/>
                </a:lnTo>
                <a:lnTo>
                  <a:pt x="18553" y="15147"/>
                </a:lnTo>
                <a:lnTo>
                  <a:pt x="18532" y="15187"/>
                </a:lnTo>
                <a:lnTo>
                  <a:pt x="18520" y="15243"/>
                </a:lnTo>
                <a:lnTo>
                  <a:pt x="18488" y="15291"/>
                </a:lnTo>
                <a:lnTo>
                  <a:pt x="18542" y="15278"/>
                </a:lnTo>
                <a:lnTo>
                  <a:pt x="18568" y="15215"/>
                </a:lnTo>
                <a:lnTo>
                  <a:pt x="18585" y="15284"/>
                </a:lnTo>
                <a:lnTo>
                  <a:pt x="18563" y="15325"/>
                </a:lnTo>
                <a:lnTo>
                  <a:pt x="18621" y="15340"/>
                </a:lnTo>
                <a:lnTo>
                  <a:pt x="18648" y="15374"/>
                </a:lnTo>
                <a:lnTo>
                  <a:pt x="18665" y="15422"/>
                </a:lnTo>
                <a:lnTo>
                  <a:pt x="18675" y="15490"/>
                </a:lnTo>
                <a:lnTo>
                  <a:pt x="18713" y="15553"/>
                </a:lnTo>
                <a:lnTo>
                  <a:pt x="18771" y="15580"/>
                </a:lnTo>
                <a:lnTo>
                  <a:pt x="18803" y="15587"/>
                </a:lnTo>
                <a:lnTo>
                  <a:pt x="18834" y="15600"/>
                </a:lnTo>
                <a:lnTo>
                  <a:pt x="18887" y="15628"/>
                </a:lnTo>
                <a:lnTo>
                  <a:pt x="18936" y="15559"/>
                </a:lnTo>
                <a:lnTo>
                  <a:pt x="18967" y="15537"/>
                </a:lnTo>
                <a:lnTo>
                  <a:pt x="18962" y="15593"/>
                </a:lnTo>
                <a:lnTo>
                  <a:pt x="18994" y="15606"/>
                </a:lnTo>
                <a:lnTo>
                  <a:pt x="19042" y="15649"/>
                </a:lnTo>
                <a:lnTo>
                  <a:pt x="19078" y="15606"/>
                </a:lnTo>
                <a:lnTo>
                  <a:pt x="19105" y="15572"/>
                </a:lnTo>
                <a:lnTo>
                  <a:pt x="19158" y="15531"/>
                </a:lnTo>
                <a:lnTo>
                  <a:pt x="19228" y="15531"/>
                </a:lnTo>
                <a:lnTo>
                  <a:pt x="19260" y="15497"/>
                </a:lnTo>
                <a:lnTo>
                  <a:pt x="19255" y="15462"/>
                </a:lnTo>
                <a:lnTo>
                  <a:pt x="19265" y="15400"/>
                </a:lnTo>
                <a:lnTo>
                  <a:pt x="19276" y="15331"/>
                </a:lnTo>
                <a:lnTo>
                  <a:pt x="19303" y="15284"/>
                </a:lnTo>
                <a:lnTo>
                  <a:pt x="19318" y="15209"/>
                </a:lnTo>
                <a:lnTo>
                  <a:pt x="19339" y="15160"/>
                </a:lnTo>
                <a:lnTo>
                  <a:pt x="19361" y="15091"/>
                </a:lnTo>
                <a:lnTo>
                  <a:pt x="19404" y="15050"/>
                </a:lnTo>
                <a:lnTo>
                  <a:pt x="19431" y="14968"/>
                </a:lnTo>
                <a:lnTo>
                  <a:pt x="19441" y="14906"/>
                </a:lnTo>
                <a:lnTo>
                  <a:pt x="19441" y="14859"/>
                </a:lnTo>
                <a:lnTo>
                  <a:pt x="19451" y="14775"/>
                </a:lnTo>
                <a:lnTo>
                  <a:pt x="19462" y="14741"/>
                </a:lnTo>
                <a:lnTo>
                  <a:pt x="19467" y="14666"/>
                </a:lnTo>
                <a:lnTo>
                  <a:pt x="19441" y="14590"/>
                </a:lnTo>
                <a:lnTo>
                  <a:pt x="19446" y="14535"/>
                </a:lnTo>
                <a:lnTo>
                  <a:pt x="19441" y="14494"/>
                </a:lnTo>
                <a:lnTo>
                  <a:pt x="19424" y="14425"/>
                </a:lnTo>
                <a:lnTo>
                  <a:pt x="19383" y="14356"/>
                </a:lnTo>
                <a:lnTo>
                  <a:pt x="19351" y="14322"/>
                </a:lnTo>
                <a:lnTo>
                  <a:pt x="19313" y="14275"/>
                </a:lnTo>
                <a:lnTo>
                  <a:pt x="19303" y="14191"/>
                </a:lnTo>
                <a:lnTo>
                  <a:pt x="19286" y="14197"/>
                </a:lnTo>
                <a:lnTo>
                  <a:pt x="19265" y="14163"/>
                </a:lnTo>
                <a:lnTo>
                  <a:pt x="19238" y="14185"/>
                </a:lnTo>
                <a:lnTo>
                  <a:pt x="19218" y="14094"/>
                </a:lnTo>
                <a:lnTo>
                  <a:pt x="19185" y="14047"/>
                </a:lnTo>
                <a:lnTo>
                  <a:pt x="19192" y="14026"/>
                </a:lnTo>
                <a:lnTo>
                  <a:pt x="19153" y="13991"/>
                </a:lnTo>
                <a:lnTo>
                  <a:pt x="19112" y="13950"/>
                </a:lnTo>
                <a:lnTo>
                  <a:pt x="19047" y="13910"/>
                </a:lnTo>
                <a:lnTo>
                  <a:pt x="19032" y="13862"/>
                </a:lnTo>
                <a:lnTo>
                  <a:pt x="19037" y="13819"/>
                </a:lnTo>
                <a:lnTo>
                  <a:pt x="19020" y="13751"/>
                </a:lnTo>
                <a:lnTo>
                  <a:pt x="19005" y="13744"/>
                </a:lnTo>
                <a:lnTo>
                  <a:pt x="18994" y="13703"/>
                </a:lnTo>
                <a:lnTo>
                  <a:pt x="18984" y="13635"/>
                </a:lnTo>
                <a:lnTo>
                  <a:pt x="18989" y="13600"/>
                </a:lnTo>
                <a:lnTo>
                  <a:pt x="18962" y="13572"/>
                </a:lnTo>
                <a:lnTo>
                  <a:pt x="18941" y="13538"/>
                </a:lnTo>
                <a:lnTo>
                  <a:pt x="18904" y="13566"/>
                </a:lnTo>
                <a:lnTo>
                  <a:pt x="18882" y="13504"/>
                </a:lnTo>
                <a:lnTo>
                  <a:pt x="18887" y="13476"/>
                </a:lnTo>
                <a:lnTo>
                  <a:pt x="18882" y="13435"/>
                </a:lnTo>
                <a:lnTo>
                  <a:pt x="18861" y="13394"/>
                </a:lnTo>
                <a:lnTo>
                  <a:pt x="18856" y="13366"/>
                </a:lnTo>
                <a:lnTo>
                  <a:pt x="18846" y="13353"/>
                </a:lnTo>
                <a:lnTo>
                  <a:pt x="18839" y="13304"/>
                </a:lnTo>
                <a:lnTo>
                  <a:pt x="18824" y="13270"/>
                </a:lnTo>
                <a:close/>
                <a:moveTo>
                  <a:pt x="13377" y="13373"/>
                </a:moveTo>
                <a:lnTo>
                  <a:pt x="13356" y="13407"/>
                </a:lnTo>
                <a:lnTo>
                  <a:pt x="13356" y="13457"/>
                </a:lnTo>
                <a:lnTo>
                  <a:pt x="13324" y="13510"/>
                </a:lnTo>
                <a:lnTo>
                  <a:pt x="13297" y="13497"/>
                </a:lnTo>
                <a:lnTo>
                  <a:pt x="13307" y="13532"/>
                </a:lnTo>
                <a:lnTo>
                  <a:pt x="13287" y="13572"/>
                </a:lnTo>
                <a:lnTo>
                  <a:pt x="13239" y="13622"/>
                </a:lnTo>
                <a:lnTo>
                  <a:pt x="13208" y="13663"/>
                </a:lnTo>
                <a:lnTo>
                  <a:pt x="13181" y="13663"/>
                </a:lnTo>
                <a:lnTo>
                  <a:pt x="13159" y="13676"/>
                </a:lnTo>
                <a:lnTo>
                  <a:pt x="13128" y="13697"/>
                </a:lnTo>
                <a:lnTo>
                  <a:pt x="13101" y="13697"/>
                </a:lnTo>
                <a:lnTo>
                  <a:pt x="13090" y="13744"/>
                </a:lnTo>
                <a:lnTo>
                  <a:pt x="13068" y="13794"/>
                </a:lnTo>
                <a:lnTo>
                  <a:pt x="13075" y="13862"/>
                </a:lnTo>
                <a:lnTo>
                  <a:pt x="13085" y="13910"/>
                </a:lnTo>
                <a:lnTo>
                  <a:pt x="13101" y="13950"/>
                </a:lnTo>
                <a:lnTo>
                  <a:pt x="13095" y="14000"/>
                </a:lnTo>
                <a:lnTo>
                  <a:pt x="13068" y="14060"/>
                </a:lnTo>
                <a:lnTo>
                  <a:pt x="13063" y="14088"/>
                </a:lnTo>
                <a:lnTo>
                  <a:pt x="13036" y="14103"/>
                </a:lnTo>
                <a:lnTo>
                  <a:pt x="13026" y="14163"/>
                </a:lnTo>
                <a:lnTo>
                  <a:pt x="13031" y="14219"/>
                </a:lnTo>
                <a:lnTo>
                  <a:pt x="13053" y="14288"/>
                </a:lnTo>
                <a:lnTo>
                  <a:pt x="13058" y="14356"/>
                </a:lnTo>
                <a:lnTo>
                  <a:pt x="13075" y="14397"/>
                </a:lnTo>
                <a:lnTo>
                  <a:pt x="13121" y="14431"/>
                </a:lnTo>
                <a:lnTo>
                  <a:pt x="13154" y="14453"/>
                </a:lnTo>
                <a:lnTo>
                  <a:pt x="13208" y="14419"/>
                </a:lnTo>
                <a:lnTo>
                  <a:pt x="13254" y="14397"/>
                </a:lnTo>
                <a:lnTo>
                  <a:pt x="13281" y="14300"/>
                </a:lnTo>
                <a:lnTo>
                  <a:pt x="13302" y="14185"/>
                </a:lnTo>
                <a:lnTo>
                  <a:pt x="13341" y="14034"/>
                </a:lnTo>
                <a:lnTo>
                  <a:pt x="13367" y="13923"/>
                </a:lnTo>
                <a:lnTo>
                  <a:pt x="13387" y="13834"/>
                </a:lnTo>
                <a:lnTo>
                  <a:pt x="13394" y="13766"/>
                </a:lnTo>
                <a:lnTo>
                  <a:pt x="13409" y="13751"/>
                </a:lnTo>
                <a:lnTo>
                  <a:pt x="13414" y="13716"/>
                </a:lnTo>
                <a:lnTo>
                  <a:pt x="13404" y="13656"/>
                </a:lnTo>
                <a:lnTo>
                  <a:pt x="13414" y="13635"/>
                </a:lnTo>
                <a:lnTo>
                  <a:pt x="13435" y="13682"/>
                </a:lnTo>
                <a:lnTo>
                  <a:pt x="13447" y="13656"/>
                </a:lnTo>
                <a:lnTo>
                  <a:pt x="13452" y="13622"/>
                </a:lnTo>
                <a:lnTo>
                  <a:pt x="13435" y="13588"/>
                </a:lnTo>
                <a:lnTo>
                  <a:pt x="13425" y="13491"/>
                </a:lnTo>
                <a:lnTo>
                  <a:pt x="13409" y="13441"/>
                </a:lnTo>
                <a:lnTo>
                  <a:pt x="13394" y="13407"/>
                </a:lnTo>
                <a:lnTo>
                  <a:pt x="13377" y="13373"/>
                </a:lnTo>
                <a:close/>
                <a:moveTo>
                  <a:pt x="20229" y="13572"/>
                </a:moveTo>
                <a:lnTo>
                  <a:pt x="20234" y="13635"/>
                </a:lnTo>
                <a:lnTo>
                  <a:pt x="20239" y="13656"/>
                </a:lnTo>
                <a:lnTo>
                  <a:pt x="20249" y="13648"/>
                </a:lnTo>
                <a:lnTo>
                  <a:pt x="20265" y="13663"/>
                </a:lnTo>
                <a:lnTo>
                  <a:pt x="20260" y="13600"/>
                </a:lnTo>
                <a:lnTo>
                  <a:pt x="20229" y="13572"/>
                </a:lnTo>
                <a:close/>
                <a:moveTo>
                  <a:pt x="20265" y="13669"/>
                </a:moveTo>
                <a:lnTo>
                  <a:pt x="20260" y="13691"/>
                </a:lnTo>
                <a:lnTo>
                  <a:pt x="20282" y="13725"/>
                </a:lnTo>
                <a:lnTo>
                  <a:pt x="20302" y="13716"/>
                </a:lnTo>
                <a:lnTo>
                  <a:pt x="20265" y="13669"/>
                </a:lnTo>
                <a:close/>
                <a:moveTo>
                  <a:pt x="0" y="13682"/>
                </a:moveTo>
                <a:lnTo>
                  <a:pt x="0" y="13716"/>
                </a:lnTo>
                <a:lnTo>
                  <a:pt x="10" y="13682"/>
                </a:lnTo>
                <a:lnTo>
                  <a:pt x="0" y="13682"/>
                </a:lnTo>
                <a:close/>
                <a:moveTo>
                  <a:pt x="21010" y="13682"/>
                </a:moveTo>
                <a:lnTo>
                  <a:pt x="20978" y="13710"/>
                </a:lnTo>
                <a:lnTo>
                  <a:pt x="20957" y="13716"/>
                </a:lnTo>
                <a:lnTo>
                  <a:pt x="20930" y="13731"/>
                </a:lnTo>
                <a:lnTo>
                  <a:pt x="20935" y="13759"/>
                </a:lnTo>
                <a:lnTo>
                  <a:pt x="20973" y="13744"/>
                </a:lnTo>
                <a:lnTo>
                  <a:pt x="21010" y="13725"/>
                </a:lnTo>
                <a:lnTo>
                  <a:pt x="21010" y="13682"/>
                </a:lnTo>
                <a:close/>
                <a:moveTo>
                  <a:pt x="20872" y="13785"/>
                </a:moveTo>
                <a:lnTo>
                  <a:pt x="20850" y="13813"/>
                </a:lnTo>
                <a:lnTo>
                  <a:pt x="20855" y="13847"/>
                </a:lnTo>
                <a:lnTo>
                  <a:pt x="20887" y="13862"/>
                </a:lnTo>
                <a:lnTo>
                  <a:pt x="20925" y="13847"/>
                </a:lnTo>
                <a:lnTo>
                  <a:pt x="20935" y="13807"/>
                </a:lnTo>
                <a:lnTo>
                  <a:pt x="20914" y="13785"/>
                </a:lnTo>
                <a:lnTo>
                  <a:pt x="20899" y="13800"/>
                </a:lnTo>
                <a:lnTo>
                  <a:pt x="20872" y="13785"/>
                </a:lnTo>
                <a:close/>
                <a:moveTo>
                  <a:pt x="20079" y="14006"/>
                </a:moveTo>
                <a:lnTo>
                  <a:pt x="20084" y="14034"/>
                </a:lnTo>
                <a:lnTo>
                  <a:pt x="20127" y="14088"/>
                </a:lnTo>
                <a:lnTo>
                  <a:pt x="20164" y="14129"/>
                </a:lnTo>
                <a:lnTo>
                  <a:pt x="20202" y="14163"/>
                </a:lnTo>
                <a:lnTo>
                  <a:pt x="20239" y="14191"/>
                </a:lnTo>
                <a:lnTo>
                  <a:pt x="20260" y="14172"/>
                </a:lnTo>
                <a:lnTo>
                  <a:pt x="20229" y="14129"/>
                </a:lnTo>
                <a:lnTo>
                  <a:pt x="20181" y="14081"/>
                </a:lnTo>
                <a:lnTo>
                  <a:pt x="20159" y="14060"/>
                </a:lnTo>
                <a:lnTo>
                  <a:pt x="20137" y="14034"/>
                </a:lnTo>
                <a:lnTo>
                  <a:pt x="20106" y="14006"/>
                </a:lnTo>
                <a:lnTo>
                  <a:pt x="20079" y="14006"/>
                </a:lnTo>
                <a:close/>
                <a:moveTo>
                  <a:pt x="20601" y="15222"/>
                </a:moveTo>
                <a:lnTo>
                  <a:pt x="20579" y="15228"/>
                </a:lnTo>
                <a:lnTo>
                  <a:pt x="20606" y="15291"/>
                </a:lnTo>
                <a:lnTo>
                  <a:pt x="20648" y="15374"/>
                </a:lnTo>
                <a:lnTo>
                  <a:pt x="20681" y="15415"/>
                </a:lnTo>
                <a:lnTo>
                  <a:pt x="20674" y="15428"/>
                </a:lnTo>
                <a:lnTo>
                  <a:pt x="20701" y="15490"/>
                </a:lnTo>
                <a:lnTo>
                  <a:pt x="20701" y="15553"/>
                </a:lnTo>
                <a:lnTo>
                  <a:pt x="20691" y="15628"/>
                </a:lnTo>
                <a:lnTo>
                  <a:pt x="20654" y="15662"/>
                </a:lnTo>
                <a:lnTo>
                  <a:pt x="20648" y="15696"/>
                </a:lnTo>
                <a:lnTo>
                  <a:pt x="20712" y="15737"/>
                </a:lnTo>
                <a:lnTo>
                  <a:pt x="20734" y="15787"/>
                </a:lnTo>
                <a:lnTo>
                  <a:pt x="20696" y="15868"/>
                </a:lnTo>
                <a:lnTo>
                  <a:pt x="20722" y="15881"/>
                </a:lnTo>
                <a:lnTo>
                  <a:pt x="20734" y="15909"/>
                </a:lnTo>
                <a:lnTo>
                  <a:pt x="20776" y="15868"/>
                </a:lnTo>
                <a:lnTo>
                  <a:pt x="20807" y="15799"/>
                </a:lnTo>
                <a:lnTo>
                  <a:pt x="20829" y="15752"/>
                </a:lnTo>
                <a:lnTo>
                  <a:pt x="20834" y="15731"/>
                </a:lnTo>
                <a:lnTo>
                  <a:pt x="20829" y="15690"/>
                </a:lnTo>
                <a:lnTo>
                  <a:pt x="20845" y="15662"/>
                </a:lnTo>
                <a:lnTo>
                  <a:pt x="20894" y="15662"/>
                </a:lnTo>
                <a:lnTo>
                  <a:pt x="20909" y="15606"/>
                </a:lnTo>
                <a:lnTo>
                  <a:pt x="20925" y="15518"/>
                </a:lnTo>
                <a:lnTo>
                  <a:pt x="20894" y="15512"/>
                </a:lnTo>
                <a:lnTo>
                  <a:pt x="20860" y="15546"/>
                </a:lnTo>
                <a:lnTo>
                  <a:pt x="20824" y="15537"/>
                </a:lnTo>
                <a:lnTo>
                  <a:pt x="20776" y="15512"/>
                </a:lnTo>
                <a:lnTo>
                  <a:pt x="20766" y="15434"/>
                </a:lnTo>
                <a:lnTo>
                  <a:pt x="20739" y="15409"/>
                </a:lnTo>
                <a:lnTo>
                  <a:pt x="20739" y="15477"/>
                </a:lnTo>
                <a:lnTo>
                  <a:pt x="20696" y="15374"/>
                </a:lnTo>
                <a:lnTo>
                  <a:pt x="20681" y="15291"/>
                </a:lnTo>
                <a:lnTo>
                  <a:pt x="20633" y="15271"/>
                </a:lnTo>
                <a:lnTo>
                  <a:pt x="20601" y="15222"/>
                </a:lnTo>
                <a:close/>
                <a:moveTo>
                  <a:pt x="20589" y="15793"/>
                </a:moveTo>
                <a:lnTo>
                  <a:pt x="20548" y="15840"/>
                </a:lnTo>
                <a:lnTo>
                  <a:pt x="20541" y="15896"/>
                </a:lnTo>
                <a:lnTo>
                  <a:pt x="20521" y="15915"/>
                </a:lnTo>
                <a:lnTo>
                  <a:pt x="20495" y="15993"/>
                </a:lnTo>
                <a:lnTo>
                  <a:pt x="20456" y="16046"/>
                </a:lnTo>
                <a:lnTo>
                  <a:pt x="20408" y="16102"/>
                </a:lnTo>
                <a:lnTo>
                  <a:pt x="20367" y="16143"/>
                </a:lnTo>
                <a:lnTo>
                  <a:pt x="20328" y="16165"/>
                </a:lnTo>
                <a:lnTo>
                  <a:pt x="20255" y="16268"/>
                </a:lnTo>
                <a:lnTo>
                  <a:pt x="20222" y="16343"/>
                </a:lnTo>
                <a:lnTo>
                  <a:pt x="20234" y="16384"/>
                </a:lnTo>
                <a:lnTo>
                  <a:pt x="20297" y="16390"/>
                </a:lnTo>
                <a:lnTo>
                  <a:pt x="20335" y="16424"/>
                </a:lnTo>
                <a:lnTo>
                  <a:pt x="20388" y="16431"/>
                </a:lnTo>
                <a:lnTo>
                  <a:pt x="20415" y="16397"/>
                </a:lnTo>
                <a:lnTo>
                  <a:pt x="20461" y="16349"/>
                </a:lnTo>
                <a:lnTo>
                  <a:pt x="20495" y="16240"/>
                </a:lnTo>
                <a:lnTo>
                  <a:pt x="20510" y="16171"/>
                </a:lnTo>
                <a:lnTo>
                  <a:pt x="20563" y="16137"/>
                </a:lnTo>
                <a:lnTo>
                  <a:pt x="20606" y="16130"/>
                </a:lnTo>
                <a:lnTo>
                  <a:pt x="20584" y="16081"/>
                </a:lnTo>
                <a:lnTo>
                  <a:pt x="20616" y="16040"/>
                </a:lnTo>
                <a:lnTo>
                  <a:pt x="20654" y="15965"/>
                </a:lnTo>
                <a:lnTo>
                  <a:pt x="20674" y="15915"/>
                </a:lnTo>
                <a:lnTo>
                  <a:pt x="20674" y="15875"/>
                </a:lnTo>
                <a:lnTo>
                  <a:pt x="20659" y="15834"/>
                </a:lnTo>
                <a:lnTo>
                  <a:pt x="20616" y="15875"/>
                </a:lnTo>
                <a:lnTo>
                  <a:pt x="20601" y="15834"/>
                </a:lnTo>
                <a:lnTo>
                  <a:pt x="20589" y="15793"/>
                </a:lnTo>
                <a:close/>
                <a:moveTo>
                  <a:pt x="18952" y="15812"/>
                </a:moveTo>
                <a:lnTo>
                  <a:pt x="18952" y="15862"/>
                </a:lnTo>
                <a:lnTo>
                  <a:pt x="18984" y="15943"/>
                </a:lnTo>
                <a:lnTo>
                  <a:pt x="18994" y="16012"/>
                </a:lnTo>
                <a:lnTo>
                  <a:pt x="19025" y="16102"/>
                </a:lnTo>
                <a:lnTo>
                  <a:pt x="19064" y="16102"/>
                </a:lnTo>
                <a:lnTo>
                  <a:pt x="19073" y="16109"/>
                </a:lnTo>
                <a:lnTo>
                  <a:pt x="19117" y="16040"/>
                </a:lnTo>
                <a:lnTo>
                  <a:pt x="19138" y="16068"/>
                </a:lnTo>
                <a:lnTo>
                  <a:pt x="19143" y="15984"/>
                </a:lnTo>
                <a:lnTo>
                  <a:pt x="19165" y="15950"/>
                </a:lnTo>
                <a:lnTo>
                  <a:pt x="19158" y="15827"/>
                </a:lnTo>
                <a:lnTo>
                  <a:pt x="19122" y="15821"/>
                </a:lnTo>
                <a:lnTo>
                  <a:pt x="19078" y="15840"/>
                </a:lnTo>
                <a:lnTo>
                  <a:pt x="19047" y="15855"/>
                </a:lnTo>
                <a:lnTo>
                  <a:pt x="18989" y="15821"/>
                </a:lnTo>
                <a:lnTo>
                  <a:pt x="18952" y="15812"/>
                </a:lnTo>
                <a:close/>
                <a:moveTo>
                  <a:pt x="14526" y="16652"/>
                </a:moveTo>
                <a:lnTo>
                  <a:pt x="14526" y="16671"/>
                </a:lnTo>
                <a:lnTo>
                  <a:pt x="14516" y="16721"/>
                </a:lnTo>
                <a:lnTo>
                  <a:pt x="14516" y="16783"/>
                </a:lnTo>
                <a:lnTo>
                  <a:pt x="14606" y="16774"/>
                </a:lnTo>
                <a:lnTo>
                  <a:pt x="14622" y="16727"/>
                </a:lnTo>
                <a:lnTo>
                  <a:pt x="14622" y="16699"/>
                </a:lnTo>
                <a:lnTo>
                  <a:pt x="14564" y="16686"/>
                </a:lnTo>
                <a:lnTo>
                  <a:pt x="14526" y="16652"/>
                </a:lnTo>
                <a:close/>
                <a:moveTo>
                  <a:pt x="7084" y="16940"/>
                </a:moveTo>
                <a:lnTo>
                  <a:pt x="7053" y="16989"/>
                </a:lnTo>
                <a:lnTo>
                  <a:pt x="6999" y="16961"/>
                </a:lnTo>
                <a:lnTo>
                  <a:pt x="6931" y="17030"/>
                </a:lnTo>
                <a:lnTo>
                  <a:pt x="6963" y="17084"/>
                </a:lnTo>
                <a:lnTo>
                  <a:pt x="7011" y="17030"/>
                </a:lnTo>
                <a:lnTo>
                  <a:pt x="7038" y="17071"/>
                </a:lnTo>
                <a:lnTo>
                  <a:pt x="7117" y="17036"/>
                </a:lnTo>
                <a:lnTo>
                  <a:pt x="7132" y="16996"/>
                </a:lnTo>
                <a:lnTo>
                  <a:pt x="7084" y="16940"/>
                </a:lnTo>
                <a:close/>
                <a:moveTo>
                  <a:pt x="6458" y="17112"/>
                </a:moveTo>
                <a:lnTo>
                  <a:pt x="6404" y="17167"/>
                </a:lnTo>
                <a:lnTo>
                  <a:pt x="6383" y="17249"/>
                </a:lnTo>
                <a:lnTo>
                  <a:pt x="6356" y="17311"/>
                </a:lnTo>
                <a:lnTo>
                  <a:pt x="6276" y="17264"/>
                </a:lnTo>
                <a:lnTo>
                  <a:pt x="6197" y="17180"/>
                </a:lnTo>
                <a:lnTo>
                  <a:pt x="6148" y="17152"/>
                </a:lnTo>
                <a:lnTo>
                  <a:pt x="6228" y="17290"/>
                </a:lnTo>
                <a:lnTo>
                  <a:pt x="6286" y="17367"/>
                </a:lnTo>
                <a:lnTo>
                  <a:pt x="6361" y="17436"/>
                </a:lnTo>
                <a:lnTo>
                  <a:pt x="6419" y="17455"/>
                </a:lnTo>
                <a:lnTo>
                  <a:pt x="6463" y="17496"/>
                </a:lnTo>
                <a:lnTo>
                  <a:pt x="6526" y="17511"/>
                </a:lnTo>
                <a:lnTo>
                  <a:pt x="6574" y="17470"/>
                </a:lnTo>
                <a:lnTo>
                  <a:pt x="6596" y="17414"/>
                </a:lnTo>
                <a:lnTo>
                  <a:pt x="6627" y="17462"/>
                </a:lnTo>
                <a:lnTo>
                  <a:pt x="6680" y="17455"/>
                </a:lnTo>
                <a:lnTo>
                  <a:pt x="6707" y="17387"/>
                </a:lnTo>
                <a:lnTo>
                  <a:pt x="6627" y="17359"/>
                </a:lnTo>
                <a:lnTo>
                  <a:pt x="6547" y="17277"/>
                </a:lnTo>
                <a:lnTo>
                  <a:pt x="6521" y="17187"/>
                </a:lnTo>
                <a:lnTo>
                  <a:pt x="6499" y="17127"/>
                </a:lnTo>
                <a:lnTo>
                  <a:pt x="6458" y="17112"/>
                </a:lnTo>
                <a:close/>
                <a:moveTo>
                  <a:pt x="7127" y="18651"/>
                </a:moveTo>
                <a:lnTo>
                  <a:pt x="7084" y="18673"/>
                </a:lnTo>
                <a:lnTo>
                  <a:pt x="7053" y="18720"/>
                </a:lnTo>
                <a:lnTo>
                  <a:pt x="7011" y="18767"/>
                </a:lnTo>
                <a:lnTo>
                  <a:pt x="6963" y="18789"/>
                </a:lnTo>
                <a:lnTo>
                  <a:pt x="6920" y="18823"/>
                </a:lnTo>
                <a:lnTo>
                  <a:pt x="6883" y="18870"/>
                </a:lnTo>
                <a:lnTo>
                  <a:pt x="6825" y="18886"/>
                </a:lnTo>
                <a:lnTo>
                  <a:pt x="6792" y="18933"/>
                </a:lnTo>
                <a:lnTo>
                  <a:pt x="6760" y="18982"/>
                </a:lnTo>
                <a:lnTo>
                  <a:pt x="6733" y="19057"/>
                </a:lnTo>
                <a:lnTo>
                  <a:pt x="6685" y="19111"/>
                </a:lnTo>
                <a:lnTo>
                  <a:pt x="6649" y="19167"/>
                </a:lnTo>
                <a:lnTo>
                  <a:pt x="6612" y="19242"/>
                </a:lnTo>
                <a:lnTo>
                  <a:pt x="6579" y="19298"/>
                </a:lnTo>
                <a:lnTo>
                  <a:pt x="6547" y="19379"/>
                </a:lnTo>
                <a:lnTo>
                  <a:pt x="6559" y="19463"/>
                </a:lnTo>
                <a:lnTo>
                  <a:pt x="6569" y="19545"/>
                </a:lnTo>
                <a:lnTo>
                  <a:pt x="6559" y="19626"/>
                </a:lnTo>
                <a:lnTo>
                  <a:pt x="6537" y="19710"/>
                </a:lnTo>
                <a:lnTo>
                  <a:pt x="6511" y="19792"/>
                </a:lnTo>
                <a:lnTo>
                  <a:pt x="6506" y="19876"/>
                </a:lnTo>
                <a:lnTo>
                  <a:pt x="6506" y="19964"/>
                </a:lnTo>
                <a:lnTo>
                  <a:pt x="6521" y="20039"/>
                </a:lnTo>
                <a:lnTo>
                  <a:pt x="6542" y="20129"/>
                </a:lnTo>
                <a:lnTo>
                  <a:pt x="6559" y="20219"/>
                </a:lnTo>
                <a:lnTo>
                  <a:pt x="6579" y="20314"/>
                </a:lnTo>
                <a:lnTo>
                  <a:pt x="6586" y="20410"/>
                </a:lnTo>
                <a:lnTo>
                  <a:pt x="6574" y="20520"/>
                </a:lnTo>
                <a:lnTo>
                  <a:pt x="6537" y="20597"/>
                </a:lnTo>
                <a:lnTo>
                  <a:pt x="6479" y="20651"/>
                </a:lnTo>
                <a:lnTo>
                  <a:pt x="6404" y="20685"/>
                </a:lnTo>
                <a:lnTo>
                  <a:pt x="6325" y="20720"/>
                </a:lnTo>
                <a:lnTo>
                  <a:pt x="6255" y="20754"/>
                </a:lnTo>
                <a:lnTo>
                  <a:pt x="6192" y="20823"/>
                </a:lnTo>
                <a:lnTo>
                  <a:pt x="6133" y="20878"/>
                </a:lnTo>
                <a:lnTo>
                  <a:pt x="6054" y="20906"/>
                </a:lnTo>
                <a:lnTo>
                  <a:pt x="6015" y="20816"/>
                </a:lnTo>
                <a:lnTo>
                  <a:pt x="5957" y="20760"/>
                </a:lnTo>
                <a:lnTo>
                  <a:pt x="5877" y="20788"/>
                </a:lnTo>
                <a:lnTo>
                  <a:pt x="5819" y="20685"/>
                </a:lnTo>
                <a:lnTo>
                  <a:pt x="5793" y="20775"/>
                </a:lnTo>
                <a:lnTo>
                  <a:pt x="5749" y="20878"/>
                </a:lnTo>
                <a:lnTo>
                  <a:pt x="5681" y="20816"/>
                </a:lnTo>
                <a:lnTo>
                  <a:pt x="5607" y="20788"/>
                </a:lnTo>
                <a:lnTo>
                  <a:pt x="5532" y="20775"/>
                </a:lnTo>
                <a:lnTo>
                  <a:pt x="5484" y="20672"/>
                </a:lnTo>
                <a:lnTo>
                  <a:pt x="5409" y="20700"/>
                </a:lnTo>
                <a:lnTo>
                  <a:pt x="5341" y="20651"/>
                </a:lnTo>
                <a:lnTo>
                  <a:pt x="5297" y="20541"/>
                </a:lnTo>
                <a:lnTo>
                  <a:pt x="5244" y="20735"/>
                </a:lnTo>
                <a:lnTo>
                  <a:pt x="5169" y="20754"/>
                </a:lnTo>
                <a:lnTo>
                  <a:pt x="5106" y="20692"/>
                </a:lnTo>
                <a:lnTo>
                  <a:pt x="5036" y="20726"/>
                </a:lnTo>
                <a:lnTo>
                  <a:pt x="4957" y="20775"/>
                </a:lnTo>
                <a:lnTo>
                  <a:pt x="4883" y="20810"/>
                </a:lnTo>
                <a:lnTo>
                  <a:pt x="4804" y="20795"/>
                </a:lnTo>
                <a:lnTo>
                  <a:pt x="4777" y="20707"/>
                </a:lnTo>
                <a:lnTo>
                  <a:pt x="4717" y="20631"/>
                </a:lnTo>
                <a:lnTo>
                  <a:pt x="4649" y="20589"/>
                </a:lnTo>
                <a:lnTo>
                  <a:pt x="4574" y="20604"/>
                </a:lnTo>
                <a:lnTo>
                  <a:pt x="4495" y="20589"/>
                </a:lnTo>
                <a:lnTo>
                  <a:pt x="4451" y="20554"/>
                </a:lnTo>
                <a:lnTo>
                  <a:pt x="4473" y="20747"/>
                </a:lnTo>
                <a:lnTo>
                  <a:pt x="4485" y="20844"/>
                </a:lnTo>
                <a:lnTo>
                  <a:pt x="4521" y="20947"/>
                </a:lnTo>
                <a:lnTo>
                  <a:pt x="4596" y="20966"/>
                </a:lnTo>
                <a:lnTo>
                  <a:pt x="4623" y="21063"/>
                </a:lnTo>
                <a:lnTo>
                  <a:pt x="4659" y="21160"/>
                </a:lnTo>
                <a:lnTo>
                  <a:pt x="4628" y="21291"/>
                </a:lnTo>
                <a:lnTo>
                  <a:pt x="4548" y="21235"/>
                </a:lnTo>
                <a:lnTo>
                  <a:pt x="4473" y="21194"/>
                </a:lnTo>
                <a:lnTo>
                  <a:pt x="4383" y="21181"/>
                </a:lnTo>
                <a:lnTo>
                  <a:pt x="4308" y="21235"/>
                </a:lnTo>
                <a:lnTo>
                  <a:pt x="4229" y="21250"/>
                </a:lnTo>
                <a:lnTo>
                  <a:pt x="4159" y="21173"/>
                </a:lnTo>
                <a:lnTo>
                  <a:pt x="4079" y="21138"/>
                </a:lnTo>
                <a:lnTo>
                  <a:pt x="4011" y="21029"/>
                </a:lnTo>
                <a:lnTo>
                  <a:pt x="3946" y="21119"/>
                </a:lnTo>
                <a:lnTo>
                  <a:pt x="3909" y="21022"/>
                </a:lnTo>
                <a:lnTo>
                  <a:pt x="3893" y="20926"/>
                </a:lnTo>
                <a:lnTo>
                  <a:pt x="3851" y="20838"/>
                </a:lnTo>
                <a:lnTo>
                  <a:pt x="3793" y="20932"/>
                </a:lnTo>
                <a:lnTo>
                  <a:pt x="3723" y="20982"/>
                </a:lnTo>
                <a:lnTo>
                  <a:pt x="3648" y="20926"/>
                </a:lnTo>
                <a:lnTo>
                  <a:pt x="3574" y="20966"/>
                </a:lnTo>
                <a:lnTo>
                  <a:pt x="3516" y="21050"/>
                </a:lnTo>
                <a:lnTo>
                  <a:pt x="3436" y="21063"/>
                </a:lnTo>
                <a:lnTo>
                  <a:pt x="3351" y="21057"/>
                </a:lnTo>
                <a:lnTo>
                  <a:pt x="3266" y="21050"/>
                </a:lnTo>
                <a:lnTo>
                  <a:pt x="3186" y="21063"/>
                </a:lnTo>
                <a:lnTo>
                  <a:pt x="3095" y="21029"/>
                </a:lnTo>
                <a:lnTo>
                  <a:pt x="3022" y="21009"/>
                </a:lnTo>
                <a:lnTo>
                  <a:pt x="2942" y="21044"/>
                </a:lnTo>
                <a:lnTo>
                  <a:pt x="2862" y="21050"/>
                </a:lnTo>
                <a:lnTo>
                  <a:pt x="2782" y="21001"/>
                </a:lnTo>
                <a:lnTo>
                  <a:pt x="2696" y="21035"/>
                </a:lnTo>
                <a:lnTo>
                  <a:pt x="2659" y="21016"/>
                </a:lnTo>
                <a:lnTo>
                  <a:pt x="2611" y="21001"/>
                </a:lnTo>
                <a:lnTo>
                  <a:pt x="2543" y="21063"/>
                </a:lnTo>
                <a:lnTo>
                  <a:pt x="2478" y="21119"/>
                </a:lnTo>
                <a:lnTo>
                  <a:pt x="2399" y="21188"/>
                </a:lnTo>
                <a:lnTo>
                  <a:pt x="2319" y="21216"/>
                </a:lnTo>
                <a:lnTo>
                  <a:pt x="2239" y="21222"/>
                </a:lnTo>
                <a:lnTo>
                  <a:pt x="2171" y="21297"/>
                </a:lnTo>
                <a:lnTo>
                  <a:pt x="2079" y="21359"/>
                </a:lnTo>
                <a:lnTo>
                  <a:pt x="2048" y="21256"/>
                </a:lnTo>
                <a:lnTo>
                  <a:pt x="1968" y="21310"/>
                </a:lnTo>
                <a:lnTo>
                  <a:pt x="1951" y="21413"/>
                </a:lnTo>
                <a:lnTo>
                  <a:pt x="1985" y="21600"/>
                </a:lnTo>
                <a:lnTo>
                  <a:pt x="6393" y="21600"/>
                </a:lnTo>
                <a:lnTo>
                  <a:pt x="6511" y="21503"/>
                </a:lnTo>
                <a:lnTo>
                  <a:pt x="6579" y="21435"/>
                </a:lnTo>
                <a:lnTo>
                  <a:pt x="6659" y="21387"/>
                </a:lnTo>
                <a:lnTo>
                  <a:pt x="6750" y="21276"/>
                </a:lnTo>
                <a:lnTo>
                  <a:pt x="6782" y="21181"/>
                </a:lnTo>
                <a:lnTo>
                  <a:pt x="6808" y="21078"/>
                </a:lnTo>
                <a:lnTo>
                  <a:pt x="6888" y="21035"/>
                </a:lnTo>
                <a:lnTo>
                  <a:pt x="6920" y="20947"/>
                </a:lnTo>
                <a:lnTo>
                  <a:pt x="6951" y="20838"/>
                </a:lnTo>
                <a:lnTo>
                  <a:pt x="6963" y="20692"/>
                </a:lnTo>
                <a:lnTo>
                  <a:pt x="6941" y="20597"/>
                </a:lnTo>
                <a:lnTo>
                  <a:pt x="6941" y="20494"/>
                </a:lnTo>
                <a:lnTo>
                  <a:pt x="6920" y="20404"/>
                </a:lnTo>
                <a:lnTo>
                  <a:pt x="6915" y="20185"/>
                </a:lnTo>
                <a:lnTo>
                  <a:pt x="6898" y="20095"/>
                </a:lnTo>
                <a:lnTo>
                  <a:pt x="6866" y="20019"/>
                </a:lnTo>
                <a:lnTo>
                  <a:pt x="6851" y="19936"/>
                </a:lnTo>
                <a:lnTo>
                  <a:pt x="6840" y="19854"/>
                </a:lnTo>
                <a:lnTo>
                  <a:pt x="6813" y="19772"/>
                </a:lnTo>
                <a:lnTo>
                  <a:pt x="6772" y="19704"/>
                </a:lnTo>
                <a:lnTo>
                  <a:pt x="6724" y="19654"/>
                </a:lnTo>
                <a:lnTo>
                  <a:pt x="6692" y="19592"/>
                </a:lnTo>
                <a:lnTo>
                  <a:pt x="6670" y="19504"/>
                </a:lnTo>
                <a:lnTo>
                  <a:pt x="6680" y="19435"/>
                </a:lnTo>
                <a:lnTo>
                  <a:pt x="6719" y="19345"/>
                </a:lnTo>
                <a:lnTo>
                  <a:pt x="6750" y="19291"/>
                </a:lnTo>
                <a:lnTo>
                  <a:pt x="6782" y="19223"/>
                </a:lnTo>
                <a:lnTo>
                  <a:pt x="6840" y="19208"/>
                </a:lnTo>
                <a:lnTo>
                  <a:pt x="6878" y="19167"/>
                </a:lnTo>
                <a:lnTo>
                  <a:pt x="6851" y="19105"/>
                </a:lnTo>
                <a:lnTo>
                  <a:pt x="6845" y="19036"/>
                </a:lnTo>
                <a:lnTo>
                  <a:pt x="6856" y="18967"/>
                </a:lnTo>
                <a:lnTo>
                  <a:pt x="6883" y="18913"/>
                </a:lnTo>
                <a:lnTo>
                  <a:pt x="6925" y="18864"/>
                </a:lnTo>
                <a:lnTo>
                  <a:pt x="6968" y="18830"/>
                </a:lnTo>
                <a:lnTo>
                  <a:pt x="7016" y="18810"/>
                </a:lnTo>
                <a:lnTo>
                  <a:pt x="7058" y="18836"/>
                </a:lnTo>
                <a:lnTo>
                  <a:pt x="7084" y="18802"/>
                </a:lnTo>
                <a:lnTo>
                  <a:pt x="7144" y="18748"/>
                </a:lnTo>
                <a:lnTo>
                  <a:pt x="7164" y="18692"/>
                </a:lnTo>
                <a:lnTo>
                  <a:pt x="7127" y="18651"/>
                </a:lnTo>
                <a:close/>
                <a:moveTo>
                  <a:pt x="18387" y="19001"/>
                </a:moveTo>
                <a:lnTo>
                  <a:pt x="18387" y="19077"/>
                </a:lnTo>
                <a:lnTo>
                  <a:pt x="18372" y="19167"/>
                </a:lnTo>
                <a:lnTo>
                  <a:pt x="18319" y="19180"/>
                </a:lnTo>
                <a:lnTo>
                  <a:pt x="18266" y="19201"/>
                </a:lnTo>
                <a:lnTo>
                  <a:pt x="18196" y="19201"/>
                </a:lnTo>
                <a:lnTo>
                  <a:pt x="18138" y="19208"/>
                </a:lnTo>
                <a:lnTo>
                  <a:pt x="18075" y="19242"/>
                </a:lnTo>
                <a:lnTo>
                  <a:pt x="18021" y="19270"/>
                </a:lnTo>
                <a:lnTo>
                  <a:pt x="17968" y="19257"/>
                </a:lnTo>
                <a:lnTo>
                  <a:pt x="17915" y="19236"/>
                </a:lnTo>
                <a:lnTo>
                  <a:pt x="17867" y="19236"/>
                </a:lnTo>
                <a:lnTo>
                  <a:pt x="17809" y="19263"/>
                </a:lnTo>
                <a:lnTo>
                  <a:pt x="17749" y="19248"/>
                </a:lnTo>
                <a:lnTo>
                  <a:pt x="17696" y="19223"/>
                </a:lnTo>
                <a:lnTo>
                  <a:pt x="17642" y="19236"/>
                </a:lnTo>
                <a:lnTo>
                  <a:pt x="17606" y="19298"/>
                </a:lnTo>
                <a:lnTo>
                  <a:pt x="17558" y="19352"/>
                </a:lnTo>
                <a:lnTo>
                  <a:pt x="17499" y="19373"/>
                </a:lnTo>
                <a:lnTo>
                  <a:pt x="17425" y="19352"/>
                </a:lnTo>
                <a:lnTo>
                  <a:pt x="17356" y="19304"/>
                </a:lnTo>
                <a:lnTo>
                  <a:pt x="17313" y="19257"/>
                </a:lnTo>
                <a:lnTo>
                  <a:pt x="17250" y="19263"/>
                </a:lnTo>
                <a:lnTo>
                  <a:pt x="17212" y="19201"/>
                </a:lnTo>
                <a:lnTo>
                  <a:pt x="17180" y="19145"/>
                </a:lnTo>
                <a:lnTo>
                  <a:pt x="17132" y="19105"/>
                </a:lnTo>
                <a:lnTo>
                  <a:pt x="17091" y="19145"/>
                </a:lnTo>
                <a:lnTo>
                  <a:pt x="17026" y="19154"/>
                </a:lnTo>
                <a:lnTo>
                  <a:pt x="16989" y="19208"/>
                </a:lnTo>
                <a:lnTo>
                  <a:pt x="16936" y="19263"/>
                </a:lnTo>
                <a:lnTo>
                  <a:pt x="16878" y="19291"/>
                </a:lnTo>
                <a:lnTo>
                  <a:pt x="16813" y="19311"/>
                </a:lnTo>
                <a:lnTo>
                  <a:pt x="16760" y="19311"/>
                </a:lnTo>
                <a:lnTo>
                  <a:pt x="16702" y="19304"/>
                </a:lnTo>
                <a:lnTo>
                  <a:pt x="16627" y="19195"/>
                </a:lnTo>
                <a:lnTo>
                  <a:pt x="16590" y="19126"/>
                </a:lnTo>
                <a:lnTo>
                  <a:pt x="16542" y="19077"/>
                </a:lnTo>
                <a:lnTo>
                  <a:pt x="16505" y="19051"/>
                </a:lnTo>
                <a:lnTo>
                  <a:pt x="16431" y="19188"/>
                </a:lnTo>
                <a:lnTo>
                  <a:pt x="16392" y="19242"/>
                </a:lnTo>
                <a:lnTo>
                  <a:pt x="16361" y="19304"/>
                </a:lnTo>
                <a:lnTo>
                  <a:pt x="16324" y="19367"/>
                </a:lnTo>
                <a:lnTo>
                  <a:pt x="16266" y="19339"/>
                </a:lnTo>
                <a:lnTo>
                  <a:pt x="16213" y="19367"/>
                </a:lnTo>
                <a:lnTo>
                  <a:pt x="16148" y="19367"/>
                </a:lnTo>
                <a:lnTo>
                  <a:pt x="16095" y="19394"/>
                </a:lnTo>
                <a:lnTo>
                  <a:pt x="16047" y="19352"/>
                </a:lnTo>
                <a:lnTo>
                  <a:pt x="16000" y="19339"/>
                </a:lnTo>
                <a:lnTo>
                  <a:pt x="15962" y="19360"/>
                </a:lnTo>
                <a:lnTo>
                  <a:pt x="15909" y="19352"/>
                </a:lnTo>
                <a:lnTo>
                  <a:pt x="15851" y="19339"/>
                </a:lnTo>
                <a:lnTo>
                  <a:pt x="15792" y="19367"/>
                </a:lnTo>
                <a:lnTo>
                  <a:pt x="15739" y="19345"/>
                </a:lnTo>
                <a:lnTo>
                  <a:pt x="15691" y="19311"/>
                </a:lnTo>
                <a:lnTo>
                  <a:pt x="15659" y="19223"/>
                </a:lnTo>
                <a:lnTo>
                  <a:pt x="15638" y="19167"/>
                </a:lnTo>
                <a:lnTo>
                  <a:pt x="15611" y="19298"/>
                </a:lnTo>
                <a:lnTo>
                  <a:pt x="15568" y="19345"/>
                </a:lnTo>
                <a:lnTo>
                  <a:pt x="15505" y="19339"/>
                </a:lnTo>
                <a:lnTo>
                  <a:pt x="15447" y="19360"/>
                </a:lnTo>
                <a:lnTo>
                  <a:pt x="15393" y="19379"/>
                </a:lnTo>
                <a:lnTo>
                  <a:pt x="15335" y="19360"/>
                </a:lnTo>
                <a:lnTo>
                  <a:pt x="15292" y="19386"/>
                </a:lnTo>
                <a:lnTo>
                  <a:pt x="15260" y="19429"/>
                </a:lnTo>
                <a:lnTo>
                  <a:pt x="15229" y="19489"/>
                </a:lnTo>
                <a:lnTo>
                  <a:pt x="15181" y="19532"/>
                </a:lnTo>
                <a:lnTo>
                  <a:pt x="15122" y="19579"/>
                </a:lnTo>
                <a:lnTo>
                  <a:pt x="15079" y="19661"/>
                </a:lnTo>
                <a:lnTo>
                  <a:pt x="15063" y="19738"/>
                </a:lnTo>
                <a:lnTo>
                  <a:pt x="15036" y="19820"/>
                </a:lnTo>
                <a:lnTo>
                  <a:pt x="14978" y="19854"/>
                </a:lnTo>
                <a:lnTo>
                  <a:pt x="14920" y="19882"/>
                </a:lnTo>
                <a:lnTo>
                  <a:pt x="14850" y="19888"/>
                </a:lnTo>
                <a:lnTo>
                  <a:pt x="14813" y="19910"/>
                </a:lnTo>
                <a:lnTo>
                  <a:pt x="14787" y="20019"/>
                </a:lnTo>
                <a:lnTo>
                  <a:pt x="14770" y="20095"/>
                </a:lnTo>
                <a:lnTo>
                  <a:pt x="14734" y="20163"/>
                </a:lnTo>
                <a:lnTo>
                  <a:pt x="14702" y="20238"/>
                </a:lnTo>
                <a:lnTo>
                  <a:pt x="14680" y="20329"/>
                </a:lnTo>
                <a:lnTo>
                  <a:pt x="14649" y="20425"/>
                </a:lnTo>
                <a:lnTo>
                  <a:pt x="14584" y="20466"/>
                </a:lnTo>
                <a:lnTo>
                  <a:pt x="14516" y="20438"/>
                </a:lnTo>
                <a:lnTo>
                  <a:pt x="14468" y="20363"/>
                </a:lnTo>
                <a:lnTo>
                  <a:pt x="14499" y="20266"/>
                </a:lnTo>
                <a:lnTo>
                  <a:pt x="14526" y="20176"/>
                </a:lnTo>
                <a:lnTo>
                  <a:pt x="14537" y="20088"/>
                </a:lnTo>
                <a:lnTo>
                  <a:pt x="14468" y="20095"/>
                </a:lnTo>
                <a:lnTo>
                  <a:pt x="14463" y="20004"/>
                </a:lnTo>
                <a:lnTo>
                  <a:pt x="14511" y="19923"/>
                </a:lnTo>
                <a:lnTo>
                  <a:pt x="14564" y="19867"/>
                </a:lnTo>
                <a:lnTo>
                  <a:pt x="14569" y="19772"/>
                </a:lnTo>
                <a:lnTo>
                  <a:pt x="14574" y="19717"/>
                </a:lnTo>
                <a:lnTo>
                  <a:pt x="14526" y="19504"/>
                </a:lnTo>
                <a:lnTo>
                  <a:pt x="14468" y="19504"/>
                </a:lnTo>
                <a:lnTo>
                  <a:pt x="14409" y="19489"/>
                </a:lnTo>
                <a:lnTo>
                  <a:pt x="14356" y="19463"/>
                </a:lnTo>
                <a:lnTo>
                  <a:pt x="14298" y="19442"/>
                </a:lnTo>
                <a:lnTo>
                  <a:pt x="14245" y="19401"/>
                </a:lnTo>
                <a:lnTo>
                  <a:pt x="14192" y="19476"/>
                </a:lnTo>
                <a:lnTo>
                  <a:pt x="14143" y="19517"/>
                </a:lnTo>
                <a:lnTo>
                  <a:pt x="14090" y="19504"/>
                </a:lnTo>
                <a:lnTo>
                  <a:pt x="14042" y="19448"/>
                </a:lnTo>
                <a:lnTo>
                  <a:pt x="14006" y="19401"/>
                </a:lnTo>
                <a:lnTo>
                  <a:pt x="13931" y="19373"/>
                </a:lnTo>
                <a:lnTo>
                  <a:pt x="13899" y="19326"/>
                </a:lnTo>
                <a:lnTo>
                  <a:pt x="13846" y="19257"/>
                </a:lnTo>
                <a:lnTo>
                  <a:pt x="13839" y="19173"/>
                </a:lnTo>
                <a:lnTo>
                  <a:pt x="13793" y="19126"/>
                </a:lnTo>
                <a:lnTo>
                  <a:pt x="13740" y="19105"/>
                </a:lnTo>
                <a:lnTo>
                  <a:pt x="13686" y="19098"/>
                </a:lnTo>
                <a:lnTo>
                  <a:pt x="13633" y="19111"/>
                </a:lnTo>
                <a:lnTo>
                  <a:pt x="13573" y="19139"/>
                </a:lnTo>
                <a:lnTo>
                  <a:pt x="13527" y="19173"/>
                </a:lnTo>
                <a:lnTo>
                  <a:pt x="13479" y="19229"/>
                </a:lnTo>
                <a:lnTo>
                  <a:pt x="13467" y="19298"/>
                </a:lnTo>
                <a:lnTo>
                  <a:pt x="13420" y="19339"/>
                </a:lnTo>
                <a:lnTo>
                  <a:pt x="13361" y="19339"/>
                </a:lnTo>
                <a:lnTo>
                  <a:pt x="13324" y="19386"/>
                </a:lnTo>
                <a:lnTo>
                  <a:pt x="13271" y="19463"/>
                </a:lnTo>
                <a:lnTo>
                  <a:pt x="13218" y="19435"/>
                </a:lnTo>
                <a:lnTo>
                  <a:pt x="13174" y="19476"/>
                </a:lnTo>
                <a:lnTo>
                  <a:pt x="13121" y="19523"/>
                </a:lnTo>
                <a:lnTo>
                  <a:pt x="13080" y="19573"/>
                </a:lnTo>
                <a:lnTo>
                  <a:pt x="13010" y="19607"/>
                </a:lnTo>
                <a:lnTo>
                  <a:pt x="12952" y="19641"/>
                </a:lnTo>
                <a:lnTo>
                  <a:pt x="12894" y="19710"/>
                </a:lnTo>
                <a:lnTo>
                  <a:pt x="12840" y="19745"/>
                </a:lnTo>
                <a:lnTo>
                  <a:pt x="12819" y="19833"/>
                </a:lnTo>
                <a:lnTo>
                  <a:pt x="12761" y="19888"/>
                </a:lnTo>
                <a:lnTo>
                  <a:pt x="12717" y="19833"/>
                </a:lnTo>
                <a:lnTo>
                  <a:pt x="12676" y="19757"/>
                </a:lnTo>
                <a:lnTo>
                  <a:pt x="12616" y="19772"/>
                </a:lnTo>
                <a:lnTo>
                  <a:pt x="12563" y="19723"/>
                </a:lnTo>
                <a:lnTo>
                  <a:pt x="12543" y="19648"/>
                </a:lnTo>
                <a:lnTo>
                  <a:pt x="12478" y="19620"/>
                </a:lnTo>
                <a:lnTo>
                  <a:pt x="12446" y="19689"/>
                </a:lnTo>
                <a:lnTo>
                  <a:pt x="12415" y="19807"/>
                </a:lnTo>
                <a:lnTo>
                  <a:pt x="12372" y="19860"/>
                </a:lnTo>
                <a:lnTo>
                  <a:pt x="12313" y="19882"/>
                </a:lnTo>
                <a:lnTo>
                  <a:pt x="12255" y="19923"/>
                </a:lnTo>
                <a:lnTo>
                  <a:pt x="12207" y="19985"/>
                </a:lnTo>
                <a:lnTo>
                  <a:pt x="12144" y="20013"/>
                </a:lnTo>
                <a:lnTo>
                  <a:pt x="12084" y="20039"/>
                </a:lnTo>
                <a:lnTo>
                  <a:pt x="12021" y="20047"/>
                </a:lnTo>
                <a:lnTo>
                  <a:pt x="11951" y="20047"/>
                </a:lnTo>
                <a:lnTo>
                  <a:pt x="11888" y="20054"/>
                </a:lnTo>
                <a:lnTo>
                  <a:pt x="11818" y="20095"/>
                </a:lnTo>
                <a:lnTo>
                  <a:pt x="11782" y="20026"/>
                </a:lnTo>
                <a:lnTo>
                  <a:pt x="11755" y="19951"/>
                </a:lnTo>
                <a:lnTo>
                  <a:pt x="11692" y="19936"/>
                </a:lnTo>
                <a:lnTo>
                  <a:pt x="11627" y="19916"/>
                </a:lnTo>
                <a:lnTo>
                  <a:pt x="11569" y="19910"/>
                </a:lnTo>
                <a:lnTo>
                  <a:pt x="11499" y="19916"/>
                </a:lnTo>
                <a:lnTo>
                  <a:pt x="11436" y="19944"/>
                </a:lnTo>
                <a:lnTo>
                  <a:pt x="11388" y="20026"/>
                </a:lnTo>
                <a:lnTo>
                  <a:pt x="11366" y="19944"/>
                </a:lnTo>
                <a:lnTo>
                  <a:pt x="11286" y="19929"/>
                </a:lnTo>
                <a:lnTo>
                  <a:pt x="11228" y="19991"/>
                </a:lnTo>
                <a:lnTo>
                  <a:pt x="11201" y="20082"/>
                </a:lnTo>
                <a:lnTo>
                  <a:pt x="11138" y="20122"/>
                </a:lnTo>
                <a:lnTo>
                  <a:pt x="11100" y="20047"/>
                </a:lnTo>
                <a:lnTo>
                  <a:pt x="11058" y="19936"/>
                </a:lnTo>
                <a:lnTo>
                  <a:pt x="11000" y="19970"/>
                </a:lnTo>
                <a:lnTo>
                  <a:pt x="10957" y="19916"/>
                </a:lnTo>
                <a:lnTo>
                  <a:pt x="10921" y="19991"/>
                </a:lnTo>
                <a:lnTo>
                  <a:pt x="10872" y="20039"/>
                </a:lnTo>
                <a:lnTo>
                  <a:pt x="10802" y="20073"/>
                </a:lnTo>
                <a:lnTo>
                  <a:pt x="10744" y="20129"/>
                </a:lnTo>
                <a:lnTo>
                  <a:pt x="10681" y="20163"/>
                </a:lnTo>
                <a:lnTo>
                  <a:pt x="10616" y="20191"/>
                </a:lnTo>
                <a:lnTo>
                  <a:pt x="10553" y="20232"/>
                </a:lnTo>
                <a:lnTo>
                  <a:pt x="10488" y="20314"/>
                </a:lnTo>
                <a:lnTo>
                  <a:pt x="10468" y="20219"/>
                </a:lnTo>
                <a:lnTo>
                  <a:pt x="10399" y="20204"/>
                </a:lnTo>
                <a:lnTo>
                  <a:pt x="10324" y="20232"/>
                </a:lnTo>
                <a:lnTo>
                  <a:pt x="10249" y="20273"/>
                </a:lnTo>
                <a:lnTo>
                  <a:pt x="10181" y="20260"/>
                </a:lnTo>
                <a:lnTo>
                  <a:pt x="10164" y="20170"/>
                </a:lnTo>
                <a:lnTo>
                  <a:pt x="10101" y="20150"/>
                </a:lnTo>
                <a:lnTo>
                  <a:pt x="10074" y="20238"/>
                </a:lnTo>
                <a:lnTo>
                  <a:pt x="10069" y="20329"/>
                </a:lnTo>
                <a:lnTo>
                  <a:pt x="10000" y="20314"/>
                </a:lnTo>
                <a:lnTo>
                  <a:pt x="9973" y="20238"/>
                </a:lnTo>
                <a:lnTo>
                  <a:pt x="9903" y="20226"/>
                </a:lnTo>
                <a:lnTo>
                  <a:pt x="9862" y="20288"/>
                </a:lnTo>
                <a:lnTo>
                  <a:pt x="9835" y="20404"/>
                </a:lnTo>
                <a:lnTo>
                  <a:pt x="9787" y="20500"/>
                </a:lnTo>
                <a:lnTo>
                  <a:pt x="9729" y="20576"/>
                </a:lnTo>
                <a:lnTo>
                  <a:pt x="9664" y="20638"/>
                </a:lnTo>
                <a:lnTo>
                  <a:pt x="9601" y="20685"/>
                </a:lnTo>
                <a:lnTo>
                  <a:pt x="9564" y="20769"/>
                </a:lnTo>
                <a:lnTo>
                  <a:pt x="9543" y="20878"/>
                </a:lnTo>
                <a:lnTo>
                  <a:pt x="9606" y="20947"/>
                </a:lnTo>
                <a:lnTo>
                  <a:pt x="9591" y="21057"/>
                </a:lnTo>
                <a:lnTo>
                  <a:pt x="9531" y="21138"/>
                </a:lnTo>
                <a:lnTo>
                  <a:pt x="9484" y="21235"/>
                </a:lnTo>
                <a:lnTo>
                  <a:pt x="9398" y="21325"/>
                </a:lnTo>
                <a:lnTo>
                  <a:pt x="9335" y="21400"/>
                </a:lnTo>
                <a:lnTo>
                  <a:pt x="9265" y="21469"/>
                </a:lnTo>
                <a:lnTo>
                  <a:pt x="9192" y="21531"/>
                </a:lnTo>
                <a:lnTo>
                  <a:pt x="9105" y="21579"/>
                </a:lnTo>
                <a:lnTo>
                  <a:pt x="8979" y="21600"/>
                </a:lnTo>
                <a:lnTo>
                  <a:pt x="20048" y="21600"/>
                </a:lnTo>
                <a:lnTo>
                  <a:pt x="20069" y="21463"/>
                </a:lnTo>
                <a:lnTo>
                  <a:pt x="20089" y="21332"/>
                </a:lnTo>
                <a:lnTo>
                  <a:pt x="20132" y="21241"/>
                </a:lnTo>
                <a:lnTo>
                  <a:pt x="20176" y="21132"/>
                </a:lnTo>
                <a:lnTo>
                  <a:pt x="20195" y="21022"/>
                </a:lnTo>
                <a:lnTo>
                  <a:pt x="20275" y="20960"/>
                </a:lnTo>
                <a:lnTo>
                  <a:pt x="20308" y="20863"/>
                </a:lnTo>
                <a:lnTo>
                  <a:pt x="20382" y="20823"/>
                </a:lnTo>
                <a:lnTo>
                  <a:pt x="20415" y="20713"/>
                </a:lnTo>
                <a:lnTo>
                  <a:pt x="20435" y="20623"/>
                </a:lnTo>
                <a:lnTo>
                  <a:pt x="20456" y="20507"/>
                </a:lnTo>
                <a:lnTo>
                  <a:pt x="20488" y="20425"/>
                </a:lnTo>
                <a:lnTo>
                  <a:pt x="20500" y="20329"/>
                </a:lnTo>
                <a:lnTo>
                  <a:pt x="20456" y="20260"/>
                </a:lnTo>
                <a:lnTo>
                  <a:pt x="20393" y="20211"/>
                </a:lnTo>
                <a:lnTo>
                  <a:pt x="20335" y="20157"/>
                </a:lnTo>
                <a:lnTo>
                  <a:pt x="20270" y="20122"/>
                </a:lnTo>
                <a:lnTo>
                  <a:pt x="20202" y="20107"/>
                </a:lnTo>
                <a:lnTo>
                  <a:pt x="20132" y="20107"/>
                </a:lnTo>
                <a:lnTo>
                  <a:pt x="20069" y="20095"/>
                </a:lnTo>
                <a:lnTo>
                  <a:pt x="19999" y="20101"/>
                </a:lnTo>
                <a:lnTo>
                  <a:pt x="19936" y="20067"/>
                </a:lnTo>
                <a:lnTo>
                  <a:pt x="19888" y="19985"/>
                </a:lnTo>
                <a:lnTo>
                  <a:pt x="19823" y="19936"/>
                </a:lnTo>
                <a:lnTo>
                  <a:pt x="19797" y="19848"/>
                </a:lnTo>
                <a:lnTo>
                  <a:pt x="19728" y="19826"/>
                </a:lnTo>
                <a:lnTo>
                  <a:pt x="19659" y="19807"/>
                </a:lnTo>
                <a:lnTo>
                  <a:pt x="19605" y="19751"/>
                </a:lnTo>
                <a:lnTo>
                  <a:pt x="19564" y="19689"/>
                </a:lnTo>
                <a:lnTo>
                  <a:pt x="19511" y="19626"/>
                </a:lnTo>
                <a:lnTo>
                  <a:pt x="19472" y="19695"/>
                </a:lnTo>
                <a:lnTo>
                  <a:pt x="19404" y="19695"/>
                </a:lnTo>
                <a:lnTo>
                  <a:pt x="19344" y="19661"/>
                </a:lnTo>
                <a:lnTo>
                  <a:pt x="19265" y="19626"/>
                </a:lnTo>
                <a:lnTo>
                  <a:pt x="19192" y="19592"/>
                </a:lnTo>
                <a:lnTo>
                  <a:pt x="19127" y="19545"/>
                </a:lnTo>
                <a:lnTo>
                  <a:pt x="19064" y="19498"/>
                </a:lnTo>
                <a:lnTo>
                  <a:pt x="19025" y="19435"/>
                </a:lnTo>
                <a:lnTo>
                  <a:pt x="19037" y="19367"/>
                </a:lnTo>
                <a:lnTo>
                  <a:pt x="18994" y="19304"/>
                </a:lnTo>
                <a:lnTo>
                  <a:pt x="18931" y="19291"/>
                </a:lnTo>
                <a:lnTo>
                  <a:pt x="18856" y="19276"/>
                </a:lnTo>
                <a:lnTo>
                  <a:pt x="18798" y="19283"/>
                </a:lnTo>
                <a:lnTo>
                  <a:pt x="18723" y="19283"/>
                </a:lnTo>
                <a:lnTo>
                  <a:pt x="18670" y="19298"/>
                </a:lnTo>
                <a:lnTo>
                  <a:pt x="18595" y="19298"/>
                </a:lnTo>
                <a:lnTo>
                  <a:pt x="18527" y="19311"/>
                </a:lnTo>
                <a:lnTo>
                  <a:pt x="18478" y="19276"/>
                </a:lnTo>
                <a:lnTo>
                  <a:pt x="18452" y="19214"/>
                </a:lnTo>
                <a:lnTo>
                  <a:pt x="18435" y="19139"/>
                </a:lnTo>
                <a:lnTo>
                  <a:pt x="18425" y="19051"/>
                </a:lnTo>
                <a:lnTo>
                  <a:pt x="18387" y="19001"/>
                </a:lnTo>
                <a:close/>
                <a:moveTo>
                  <a:pt x="6404" y="19695"/>
                </a:moveTo>
                <a:lnTo>
                  <a:pt x="6351" y="19729"/>
                </a:lnTo>
                <a:lnTo>
                  <a:pt x="6320" y="19826"/>
                </a:lnTo>
                <a:lnTo>
                  <a:pt x="6320" y="20004"/>
                </a:lnTo>
                <a:lnTo>
                  <a:pt x="6313" y="20088"/>
                </a:lnTo>
                <a:lnTo>
                  <a:pt x="6298" y="20204"/>
                </a:lnTo>
                <a:lnTo>
                  <a:pt x="6228" y="20198"/>
                </a:lnTo>
                <a:lnTo>
                  <a:pt x="6192" y="20226"/>
                </a:lnTo>
                <a:lnTo>
                  <a:pt x="6127" y="20322"/>
                </a:lnTo>
                <a:lnTo>
                  <a:pt x="6127" y="20417"/>
                </a:lnTo>
                <a:lnTo>
                  <a:pt x="6175" y="20494"/>
                </a:lnTo>
                <a:lnTo>
                  <a:pt x="6240" y="20460"/>
                </a:lnTo>
                <a:lnTo>
                  <a:pt x="6308" y="20425"/>
                </a:lnTo>
                <a:lnTo>
                  <a:pt x="6276" y="20520"/>
                </a:lnTo>
                <a:lnTo>
                  <a:pt x="6356" y="20528"/>
                </a:lnTo>
                <a:lnTo>
                  <a:pt x="6419" y="20473"/>
                </a:lnTo>
                <a:lnTo>
                  <a:pt x="6489" y="20445"/>
                </a:lnTo>
                <a:lnTo>
                  <a:pt x="6506" y="20348"/>
                </a:lnTo>
                <a:lnTo>
                  <a:pt x="6516" y="20260"/>
                </a:lnTo>
                <a:lnTo>
                  <a:pt x="6511" y="20150"/>
                </a:lnTo>
                <a:lnTo>
                  <a:pt x="6494" y="20047"/>
                </a:lnTo>
                <a:lnTo>
                  <a:pt x="6473" y="19951"/>
                </a:lnTo>
                <a:lnTo>
                  <a:pt x="6446" y="19854"/>
                </a:lnTo>
                <a:lnTo>
                  <a:pt x="6436" y="19772"/>
                </a:lnTo>
                <a:lnTo>
                  <a:pt x="6404" y="19695"/>
                </a:lnTo>
                <a:close/>
                <a:moveTo>
                  <a:pt x="4569" y="20335"/>
                </a:moveTo>
                <a:lnTo>
                  <a:pt x="4531" y="20376"/>
                </a:lnTo>
                <a:lnTo>
                  <a:pt x="4564" y="20473"/>
                </a:lnTo>
                <a:lnTo>
                  <a:pt x="4623" y="20520"/>
                </a:lnTo>
                <a:lnTo>
                  <a:pt x="4702" y="20507"/>
                </a:lnTo>
                <a:lnTo>
                  <a:pt x="4770" y="20520"/>
                </a:lnTo>
                <a:lnTo>
                  <a:pt x="4845" y="20507"/>
                </a:lnTo>
                <a:lnTo>
                  <a:pt x="4888" y="20528"/>
                </a:lnTo>
                <a:lnTo>
                  <a:pt x="4857" y="20391"/>
                </a:lnTo>
                <a:lnTo>
                  <a:pt x="4792" y="20417"/>
                </a:lnTo>
                <a:lnTo>
                  <a:pt x="4729" y="20382"/>
                </a:lnTo>
                <a:lnTo>
                  <a:pt x="4644" y="20363"/>
                </a:lnTo>
                <a:lnTo>
                  <a:pt x="4569" y="20335"/>
                </a:lnTo>
                <a:close/>
                <a:moveTo>
                  <a:pt x="3117" y="20713"/>
                </a:moveTo>
                <a:lnTo>
                  <a:pt x="3075" y="20769"/>
                </a:lnTo>
                <a:lnTo>
                  <a:pt x="3155" y="20844"/>
                </a:lnTo>
                <a:lnTo>
                  <a:pt x="3228" y="20872"/>
                </a:lnTo>
                <a:lnTo>
                  <a:pt x="3266" y="20885"/>
                </a:lnTo>
                <a:lnTo>
                  <a:pt x="3175" y="20775"/>
                </a:lnTo>
                <a:lnTo>
                  <a:pt x="3117" y="20713"/>
                </a:lnTo>
                <a:close/>
                <a:moveTo>
                  <a:pt x="3361" y="20735"/>
                </a:moveTo>
                <a:lnTo>
                  <a:pt x="3346" y="20823"/>
                </a:lnTo>
                <a:lnTo>
                  <a:pt x="3404" y="20919"/>
                </a:lnTo>
                <a:lnTo>
                  <a:pt x="3484" y="20941"/>
                </a:lnTo>
                <a:lnTo>
                  <a:pt x="3542" y="20872"/>
                </a:lnTo>
                <a:lnTo>
                  <a:pt x="3574" y="20775"/>
                </a:lnTo>
                <a:lnTo>
                  <a:pt x="3506" y="20823"/>
                </a:lnTo>
                <a:lnTo>
                  <a:pt x="3431" y="20782"/>
                </a:lnTo>
                <a:lnTo>
                  <a:pt x="3361" y="20735"/>
                </a:lnTo>
                <a:close/>
              </a:path>
            </a:pathLst>
          </a:custGeom>
          <a:solidFill>
            <a:schemeClr val="accent2">
              <a:lumMod val="20000"/>
              <a:lumOff val="80000"/>
            </a:schemeClr>
          </a:solidFill>
          <a:ln>
            <a:solidFill>
              <a:schemeClr val="accent2">
                <a:lumMod val="40000"/>
                <a:lumOff val="60000"/>
              </a:schemeClr>
            </a:solidFill>
          </a:ln>
        </p:spPr>
        <p:txBody>
          <a:bodyPr lIns="45718" tIns="45718" rIns="45718" bIns="45718" anchor="ctr"/>
          <a:lstStyle/>
          <a:p>
            <a:pPr>
              <a:defRPr sz="1800">
                <a:solidFill>
                  <a:srgbClr val="000000"/>
                </a:solidFill>
              </a:defRPr>
            </a:pPr>
            <a:endParaRPr dirty="0"/>
          </a:p>
        </p:txBody>
      </p:sp>
      <p:sp>
        <p:nvSpPr>
          <p:cNvPr id="2" name="Titre 1"/>
          <p:cNvSpPr>
            <a:spLocks noGrp="1"/>
          </p:cNvSpPr>
          <p:nvPr>
            <p:ph type="title"/>
          </p:nvPr>
        </p:nvSpPr>
        <p:spPr>
          <a:xfrm>
            <a:off x="521109" y="365126"/>
            <a:ext cx="5967613" cy="643328"/>
          </a:xfrm>
        </p:spPr>
        <p:txBody>
          <a:bodyPr>
            <a:normAutofit fontScale="90000"/>
          </a:bodyPr>
          <a:lstStyle/>
          <a:p>
            <a:r>
              <a:rPr lang="fr-FR" dirty="0" smtClean="0"/>
              <a:t>Enquête ponctuelle de prévalence de l’usage des antibiotiques</a:t>
            </a:r>
            <a:endParaRPr lang="fr-FR" dirty="0"/>
          </a:p>
        </p:txBody>
      </p:sp>
      <p:sp>
        <p:nvSpPr>
          <p:cNvPr id="5" name="Larme 4"/>
          <p:cNvSpPr/>
          <p:nvPr/>
        </p:nvSpPr>
        <p:spPr>
          <a:xfrm rot="8166973">
            <a:off x="8851550" y="3303376"/>
            <a:ext cx="153801" cy="155684"/>
          </a:xfrm>
          <a:prstGeom prst="teardrop">
            <a:avLst>
              <a:gd name="adj" fmla="val 200000"/>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grpSp>
        <p:nvGrpSpPr>
          <p:cNvPr id="18" name="Groupe 17"/>
          <p:cNvGrpSpPr/>
          <p:nvPr/>
        </p:nvGrpSpPr>
        <p:grpSpPr>
          <a:xfrm>
            <a:off x="7185747" y="4221623"/>
            <a:ext cx="2578013" cy="1895598"/>
            <a:chOff x="7185747" y="4221623"/>
            <a:chExt cx="2578013" cy="1895598"/>
          </a:xfrm>
        </p:grpSpPr>
        <p:pic>
          <p:nvPicPr>
            <p:cNvPr id="8" name="Slide"/>
            <p:cNvPicPr>
              <a:picLocks noChangeAspect="1"/>
            </p:cNvPicPr>
            <p:nvPr/>
          </p:nvPicPr>
          <p:blipFill rotWithShape="1">
            <a:blip r:embed="rId3"/>
            <a:srcRect t="49074" r="61042"/>
            <a:stretch/>
          </p:blipFill>
          <p:spPr>
            <a:xfrm>
              <a:off x="7185747" y="4221623"/>
              <a:ext cx="2578013" cy="1895598"/>
            </a:xfrm>
            <a:prstGeom prst="rect">
              <a:avLst/>
            </a:prstGeom>
            <a:effectLst>
              <a:outerShdw blurRad="50800" dist="38100" dir="2700000" algn="tl" rotWithShape="0">
                <a:prstClr val="black">
                  <a:alpha val="40000"/>
                </a:prstClr>
              </a:outerShdw>
            </a:effectLst>
          </p:spPr>
        </p:pic>
        <p:sp>
          <p:nvSpPr>
            <p:cNvPr id="10" name="ZoneTexte 9"/>
            <p:cNvSpPr txBox="1"/>
            <p:nvPr/>
          </p:nvSpPr>
          <p:spPr>
            <a:xfrm>
              <a:off x="9015774" y="5932555"/>
              <a:ext cx="378630" cy="184666"/>
            </a:xfrm>
            <a:prstGeom prst="rect">
              <a:avLst/>
            </a:prstGeom>
            <a:noFill/>
          </p:spPr>
          <p:txBody>
            <a:bodyPr wrap="none" rtlCol="0">
              <a:spAutoFit/>
            </a:bodyPr>
            <a:lstStyle/>
            <a:p>
              <a:r>
                <a:rPr lang="fr-FR" sz="600" dirty="0" smtClean="0">
                  <a:solidFill>
                    <a:schemeClr val="tx2"/>
                  </a:solidFill>
                </a:rPr>
                <a:t>n=100</a:t>
              </a:r>
              <a:endParaRPr lang="fr-FR" sz="600" dirty="0">
                <a:solidFill>
                  <a:schemeClr val="tx2"/>
                </a:solidFill>
              </a:endParaRPr>
            </a:p>
          </p:txBody>
        </p:sp>
      </p:grpSp>
      <p:sp>
        <p:nvSpPr>
          <p:cNvPr id="12" name="Rectangle 11"/>
          <p:cNvSpPr/>
          <p:nvPr/>
        </p:nvSpPr>
        <p:spPr>
          <a:xfrm>
            <a:off x="7433930" y="6191783"/>
            <a:ext cx="3872663" cy="461665"/>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none">
            <a:spAutoFit/>
          </a:bodyPr>
          <a:lstStyle/>
          <a:p>
            <a:r>
              <a:rPr lang="fr-FR" sz="1200" b="1" dirty="0">
                <a:solidFill>
                  <a:schemeClr val="tx2"/>
                </a:solidFill>
              </a:rPr>
              <a:t>&lt; 1/20 </a:t>
            </a:r>
            <a:r>
              <a:rPr lang="fr-FR" sz="1200" dirty="0">
                <a:solidFill>
                  <a:schemeClr val="tx2"/>
                </a:solidFill>
              </a:rPr>
              <a:t>prélèvement microbiologique envoyé au </a:t>
            </a:r>
            <a:r>
              <a:rPr lang="fr-FR" sz="1200" dirty="0" smtClean="0">
                <a:solidFill>
                  <a:schemeClr val="tx2"/>
                </a:solidFill>
              </a:rPr>
              <a:t>laboratoire</a:t>
            </a:r>
          </a:p>
          <a:p>
            <a:r>
              <a:rPr lang="fr-FR" sz="1200" b="1" dirty="0" smtClean="0">
                <a:solidFill>
                  <a:schemeClr val="tx2"/>
                </a:solidFill>
              </a:rPr>
              <a:t>&lt; 15% </a:t>
            </a:r>
            <a:r>
              <a:rPr lang="fr-FR" sz="1200" dirty="0" smtClean="0">
                <a:solidFill>
                  <a:schemeClr val="tx2"/>
                </a:solidFill>
              </a:rPr>
              <a:t>antibiothérapies conformes aux guidelines </a:t>
            </a:r>
            <a:endParaRPr lang="fr-FR" sz="1200" dirty="0">
              <a:solidFill>
                <a:schemeClr val="tx2"/>
              </a:solidFill>
            </a:endParaRPr>
          </a:p>
        </p:txBody>
      </p:sp>
      <p:pic>
        <p:nvPicPr>
          <p:cNvPr id="14" name="Slide"/>
          <p:cNvPicPr>
            <a:picLocks noChangeAspect="1"/>
          </p:cNvPicPr>
          <p:nvPr/>
        </p:nvPicPr>
        <p:blipFill rotWithShape="1">
          <a:blip r:embed="rId3"/>
          <a:srcRect l="41303" t="49202" r="32553" b="1690"/>
          <a:stretch/>
        </p:blipFill>
        <p:spPr>
          <a:xfrm>
            <a:off x="9845893" y="4569721"/>
            <a:ext cx="1378538" cy="1470437"/>
          </a:xfrm>
          <a:prstGeom prst="rect">
            <a:avLst/>
          </a:prstGeom>
          <a:effectLst>
            <a:outerShdw blurRad="50800" dist="38100" dir="2700000" algn="tl" rotWithShape="0">
              <a:prstClr val="black">
                <a:alpha val="40000"/>
              </a:prstClr>
            </a:outerShdw>
          </a:effectLst>
        </p:spPr>
      </p:pic>
      <p:sp>
        <p:nvSpPr>
          <p:cNvPr id="15" name="ZoneTexte 14"/>
          <p:cNvSpPr txBox="1"/>
          <p:nvPr/>
        </p:nvSpPr>
        <p:spPr>
          <a:xfrm>
            <a:off x="7207117" y="3702755"/>
            <a:ext cx="3850991" cy="400110"/>
          </a:xfrm>
          <a:prstGeom prst="rect">
            <a:avLst/>
          </a:prstGeom>
          <a:noFill/>
        </p:spPr>
        <p:txBody>
          <a:bodyPr wrap="none" rtlCol="0">
            <a:spAutoFit/>
          </a:bodyPr>
          <a:lstStyle/>
          <a:p>
            <a:r>
              <a:rPr lang="fr-FR" sz="2000" b="1" dirty="0" err="1" smtClean="0">
                <a:solidFill>
                  <a:schemeClr val="tx2"/>
                </a:solidFill>
              </a:rPr>
              <a:t>Prévalence</a:t>
            </a:r>
            <a:r>
              <a:rPr lang="fr-FR" sz="2000" baseline="-25000" dirty="0" err="1" smtClean="0">
                <a:solidFill>
                  <a:schemeClr val="tx2"/>
                </a:solidFill>
              </a:rPr>
              <a:t>usage</a:t>
            </a:r>
            <a:r>
              <a:rPr lang="fr-FR" sz="2000" baseline="-25000" dirty="0" smtClean="0">
                <a:solidFill>
                  <a:schemeClr val="tx2"/>
                </a:solidFill>
              </a:rPr>
              <a:t> </a:t>
            </a:r>
            <a:r>
              <a:rPr lang="fr-FR" sz="2000" baseline="-25000" dirty="0">
                <a:solidFill>
                  <a:schemeClr val="tx2"/>
                </a:solidFill>
              </a:rPr>
              <a:t>des antibiotiques</a:t>
            </a:r>
            <a:r>
              <a:rPr lang="fr-FR" sz="2000" b="1" baseline="-25000" dirty="0" smtClean="0">
                <a:solidFill>
                  <a:schemeClr val="tx2"/>
                </a:solidFill>
              </a:rPr>
              <a:t> </a:t>
            </a:r>
            <a:r>
              <a:rPr lang="fr-FR" sz="2000" b="1" dirty="0" smtClean="0">
                <a:solidFill>
                  <a:schemeClr val="tx2"/>
                </a:solidFill>
              </a:rPr>
              <a:t>= 58,8%</a:t>
            </a:r>
            <a:endParaRPr lang="fr-FR" sz="1600" dirty="0">
              <a:solidFill>
                <a:schemeClr val="tx2"/>
              </a:solidFill>
            </a:endParaRPr>
          </a:p>
        </p:txBody>
      </p:sp>
      <p:grpSp>
        <p:nvGrpSpPr>
          <p:cNvPr id="19" name="Groupe"/>
          <p:cNvGrpSpPr/>
          <p:nvPr/>
        </p:nvGrpSpPr>
        <p:grpSpPr>
          <a:xfrm>
            <a:off x="521109" y="1521282"/>
            <a:ext cx="5244640" cy="3048439"/>
            <a:chOff x="0" y="116980"/>
            <a:chExt cx="5244639" cy="3048438"/>
          </a:xfrm>
        </p:grpSpPr>
        <p:sp>
          <p:nvSpPr>
            <p:cNvPr id="20" name="Rectangle aux angles arrondis"/>
            <p:cNvSpPr/>
            <p:nvPr/>
          </p:nvSpPr>
          <p:spPr>
            <a:xfrm>
              <a:off x="0" y="410336"/>
              <a:ext cx="5244639" cy="2755082"/>
            </a:xfrm>
            <a:prstGeom prst="roundRect">
              <a:avLst>
                <a:gd name="adj" fmla="val 21273"/>
              </a:avLst>
            </a:prstGeom>
            <a:solidFill>
              <a:schemeClr val="accent3">
                <a:satOff val="-2338"/>
                <a:lumOff val="25490"/>
              </a:schemeClr>
            </a:solidFill>
            <a:ln w="12700" cap="flat">
              <a:solidFill>
                <a:srgbClr val="FFFFFF"/>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ormation des cliniciens à :…"/>
            <p:cNvSpPr txBox="1"/>
            <p:nvPr/>
          </p:nvSpPr>
          <p:spPr>
            <a:xfrm>
              <a:off x="116359" y="180664"/>
              <a:ext cx="5011918" cy="235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noAutofit/>
            </a:bodyPr>
            <a:lstStyle/>
            <a:p>
              <a:pPr marL="254000" marR="0" lvl="0" indent="-254000" algn="l" defTabSz="914400" rtl="0" eaLnBrk="1" fontAlgn="auto" latinLnBrk="0" hangingPunct="1">
                <a:lnSpc>
                  <a:spcPct val="90000"/>
                </a:lnSpc>
                <a:spcBef>
                  <a:spcPts val="1000"/>
                </a:spcBef>
                <a:spcAft>
                  <a:spcPts val="0"/>
                </a:spcAft>
                <a:buClrTx/>
                <a:buSzPct val="100000"/>
                <a:buFont typeface="Arial"/>
                <a:buChar char="•"/>
                <a:tabLst/>
                <a:defRPr sz="1500"/>
              </a:pPr>
              <a:endParaRPr kumimoji="0" sz="15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1" i="0" u="none" strike="noStrike" kern="1200" cap="none" spc="0" normalizeH="0" baseline="0" noProof="0" dirty="0">
                  <a:ln>
                    <a:noFill/>
                  </a:ln>
                  <a:solidFill>
                    <a:srgbClr val="0B394D"/>
                  </a:solidFill>
                  <a:effectLst/>
                  <a:uLnTx/>
                  <a:uFillTx/>
                  <a:latin typeface="Calibri" panose="020F0502020204030204"/>
                  <a:ea typeface="+mn-ea"/>
                  <a:cs typeface="+mn-cs"/>
                </a:rPr>
                <a:t>Formation</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cliniciens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lang="fr-FR" sz="1500" b="0" i="0" u="none" strike="noStrike" kern="1200" cap="none" spc="0" normalizeH="0" baseline="0" noProof="0" dirty="0" smtClean="0">
                  <a:ln>
                    <a:noFill/>
                  </a:ln>
                  <a:solidFill>
                    <a:srgbClr val="0B394D"/>
                  </a:solidFill>
                  <a:effectLst/>
                  <a:uLnTx/>
                  <a:uFillTx/>
                  <a:latin typeface="Calibri" panose="020F0502020204030204"/>
                  <a:ea typeface="+mn-ea"/>
                  <a:cs typeface="+mn-cs"/>
                </a:rPr>
                <a:t>:</a:t>
              </a:r>
            </a:p>
            <a:p>
              <a:pPr marL="711200" lvl="1" indent="-254000">
                <a:lnSpc>
                  <a:spcPct val="90000"/>
                </a:lnSpc>
                <a:spcBef>
                  <a:spcPts val="1000"/>
                </a:spcBef>
                <a:buSzPct val="100000"/>
                <a:buFont typeface="Arial"/>
                <a:buChar char="•"/>
                <a:defRPr sz="1500"/>
              </a:pPr>
              <a:r>
                <a:rPr kumimoji="0" sz="1500" b="0" i="0" u="none" strike="noStrike" kern="1200" cap="none" spc="0" normalizeH="0" baseline="0" noProof="0" dirty="0" smtClean="0">
                  <a:ln>
                    <a:noFill/>
                  </a:ln>
                  <a:solidFill>
                    <a:srgbClr val="0B394D"/>
                  </a:solidFill>
                  <a:effectLst/>
                  <a:uLnTx/>
                  <a:uFillTx/>
                  <a:latin typeface="Calibri" panose="020F0502020204030204"/>
                  <a:ea typeface="+mn-ea"/>
                  <a:cs typeface="+mn-cs"/>
                </a:rPr>
                <a:t>à</a:t>
              </a:r>
              <a:r>
                <a:rPr kumimoji="0" lang="fr-FR" sz="1500" b="0" i="0" u="none" strike="noStrike" kern="1200" cap="none" spc="0" normalizeH="0" noProof="0" dirty="0" smtClean="0">
                  <a:ln>
                    <a:noFill/>
                  </a:ln>
                  <a:solidFill>
                    <a:srgbClr val="0B394D"/>
                  </a:solidFill>
                  <a:effectLst/>
                  <a:uLnTx/>
                  <a:uFillTx/>
                  <a:latin typeface="Calibri" panose="020F0502020204030204"/>
                  <a:ea typeface="+mn-ea"/>
                  <a:cs typeface="+mn-cs"/>
                </a:rPr>
                <a:t> </a:t>
              </a:r>
              <a:r>
                <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l</a:t>
              </a:r>
              <a:r>
                <a:rPr kumimoji="0"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’envoi </a:t>
              </a:r>
              <a:r>
                <a:rPr kumimoji="0" sz="1400" b="0" i="0" u="none" strike="noStrike" kern="1200" cap="none" spc="0" normalizeH="0" baseline="0" noProof="0" dirty="0">
                  <a:ln>
                    <a:noFill/>
                  </a:ln>
                  <a:solidFill>
                    <a:srgbClr val="0B394D"/>
                  </a:solidFill>
                  <a:effectLst/>
                  <a:uLnTx/>
                  <a:uFillTx/>
                  <a:latin typeface="Calibri" panose="020F0502020204030204"/>
                  <a:ea typeface="+mn-ea"/>
                  <a:cs typeface="+mn-cs"/>
                </a:rPr>
                <a:t>de </a:t>
              </a:r>
              <a:r>
                <a:rPr kumimoji="0" sz="1400" b="0" i="0" u="none" strike="noStrike" kern="1200" cap="none" spc="0" normalizeH="0" baseline="0" noProof="0" dirty="0" err="1">
                  <a:ln>
                    <a:noFill/>
                  </a:ln>
                  <a:solidFill>
                    <a:srgbClr val="0B394D"/>
                  </a:solidFill>
                  <a:effectLst/>
                  <a:uLnTx/>
                  <a:uFillTx/>
                  <a:latin typeface="Calibri" panose="020F0502020204030204"/>
                  <a:ea typeface="+mn-ea"/>
                  <a:cs typeface="+mn-cs"/>
                </a:rPr>
                <a:t>prélèvements</a:t>
              </a:r>
              <a:r>
                <a:rPr kumimoji="0" sz="1400" b="0" i="0" u="none" strike="noStrike" kern="1200" cap="none" spc="0" normalizeH="0" baseline="0" noProof="0" dirty="0">
                  <a:ln>
                    <a:noFill/>
                  </a:ln>
                  <a:solidFill>
                    <a:srgbClr val="0B394D"/>
                  </a:solidFill>
                  <a:effectLst/>
                  <a:uLnTx/>
                  <a:uFillTx/>
                  <a:latin typeface="Calibri" panose="020F0502020204030204"/>
                  <a:ea typeface="+mn-ea"/>
                  <a:cs typeface="+mn-cs"/>
                </a:rPr>
                <a:t> au </a:t>
              </a:r>
              <a:r>
                <a:rPr kumimoji="0" sz="14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a:t>
              </a:r>
              <a:r>
                <a:rPr kumimoji="0" sz="14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400" b="0" i="0" u="none" strike="noStrike" kern="1200" cap="none" spc="0" normalizeH="0" baseline="0" noProof="0" dirty="0" err="1">
                  <a:ln>
                    <a:noFill/>
                  </a:ln>
                  <a:solidFill>
                    <a:srgbClr val="0B394D"/>
                  </a:solidFill>
                  <a:effectLst/>
                  <a:uLnTx/>
                  <a:uFillTx/>
                  <a:latin typeface="Calibri" panose="020F0502020204030204"/>
                  <a:ea typeface="+mn-ea"/>
                  <a:cs typeface="+mn-cs"/>
                </a:rPr>
                <a:t>microbiologie</a:t>
              </a:r>
              <a:endParaRPr kumimoji="0" sz="14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400"/>
              </a:pPr>
              <a:r>
                <a:rPr kumimoji="0" sz="1400" b="0" i="0" u="none" strike="noStrike" kern="1200" cap="none" spc="0" normalizeH="0" baseline="0" noProof="0" dirty="0">
                  <a:ln>
                    <a:noFill/>
                  </a:ln>
                  <a:solidFill>
                    <a:srgbClr val="0B394D"/>
                  </a:solidFill>
                  <a:effectLst/>
                  <a:uLnTx/>
                  <a:uFillTx/>
                  <a:latin typeface="Calibri" panose="020F0502020204030204"/>
                  <a:ea typeface="+mn-ea"/>
                  <a:cs typeface="+mn-cs"/>
                </a:rPr>
                <a:t>La consultation des guidelines </a:t>
              </a:r>
              <a:endPar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endParaRPr>
            </a:p>
            <a:p>
              <a:pPr marL="254000" indent="-254000">
                <a:lnSpc>
                  <a:spcPct val="90000"/>
                </a:lnSpc>
                <a:spcBef>
                  <a:spcPts val="1000"/>
                </a:spcBef>
                <a:buSzPct val="100000"/>
                <a:buFont typeface="Arial"/>
                <a:buChar char="•"/>
                <a:defRPr sz="1400"/>
              </a:pPr>
              <a:r>
                <a:rPr kumimoji="0" sz="1500" b="1" i="0" u="none" strike="noStrike" kern="1200" cap="none" spc="0" normalizeH="0" baseline="0" noProof="0" dirty="0" smtClean="0">
                  <a:ln>
                    <a:noFill/>
                  </a:ln>
                  <a:solidFill>
                    <a:srgbClr val="0B394D"/>
                  </a:solidFill>
                  <a:effectLst/>
                  <a:uLnTx/>
                  <a:uFillTx/>
                  <a:latin typeface="Calibri" panose="020F0502020204030204"/>
                  <a:ea typeface="+mn-ea"/>
                  <a:cs typeface="+mn-cs"/>
                </a:rPr>
                <a:t>EPP </a:t>
              </a:r>
              <a:r>
                <a:rPr kumimoji="0" sz="1500" b="1" i="0" u="none" strike="noStrike" kern="1200" cap="none" spc="0" normalizeH="0" baseline="0" noProof="0" dirty="0" err="1">
                  <a:ln>
                    <a:noFill/>
                  </a:ln>
                  <a:solidFill>
                    <a:srgbClr val="0B394D"/>
                  </a:solidFill>
                  <a:effectLst/>
                  <a:uLnTx/>
                  <a:uFillTx/>
                  <a:latin typeface="Calibri" panose="020F0502020204030204"/>
                  <a:ea typeface="+mn-ea"/>
                  <a:cs typeface="+mn-cs"/>
                </a:rPr>
                <a:t>répétées</a:t>
              </a:r>
              <a:r>
                <a:rPr kumimoji="0" sz="1500" b="1"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dans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le temps </a:t>
              </a:r>
            </a:p>
            <a:p>
              <a:pPr marL="254000" marR="0" lvl="0"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Inclusion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d’autres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sites pour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améliorer</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une</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représentativité</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smtClean="0">
                  <a:ln>
                    <a:noFill/>
                  </a:ln>
                  <a:solidFill>
                    <a:srgbClr val="0B394D"/>
                  </a:solidFill>
                  <a:effectLst/>
                  <a:uLnTx/>
                  <a:uFillTx/>
                  <a:latin typeface="Calibri" panose="020F0502020204030204"/>
                  <a:ea typeface="+mn-ea"/>
                  <a:cs typeface="+mn-cs"/>
                </a:rPr>
                <a:t>nationale</a:t>
              </a:r>
              <a:endParaRPr kumimoji="0" lang="fr-FR" sz="1500" b="0" i="0" u="none" strike="noStrike" kern="1200" cap="none" spc="0" normalizeH="0" baseline="0" noProof="0" dirty="0" smtClean="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Tx/>
                <a:buSzPct val="100000"/>
                <a:buFont typeface="Arial"/>
                <a:buChar char="•"/>
                <a:tabLst/>
                <a:defRPr sz="1500"/>
              </a:pPr>
              <a:r>
                <a:rPr lang="fr-FR" sz="1500" b="1" dirty="0" smtClean="0">
                  <a:solidFill>
                    <a:srgbClr val="0B394D"/>
                  </a:solidFill>
                  <a:latin typeface="Calibri" panose="020F0502020204030204"/>
                </a:rPr>
                <a:t>Système de surveillance longitudinaux </a:t>
              </a:r>
              <a:r>
                <a:rPr lang="fr-FR" sz="1500" b="1" dirty="0" err="1" smtClean="0">
                  <a:solidFill>
                    <a:srgbClr val="0B394D"/>
                  </a:solidFill>
                  <a:latin typeface="Calibri" panose="020F0502020204030204"/>
                </a:rPr>
                <a:t>clinico</a:t>
              </a:r>
              <a:r>
                <a:rPr lang="fr-FR" sz="1500" b="1" dirty="0" smtClean="0">
                  <a:solidFill>
                    <a:srgbClr val="0B394D"/>
                  </a:solidFill>
                  <a:latin typeface="Calibri" panose="020F0502020204030204"/>
                </a:rPr>
                <a:t>-biologiques </a:t>
              </a:r>
              <a:r>
                <a:rPr lang="fr-FR" sz="1500" dirty="0" smtClean="0">
                  <a:solidFill>
                    <a:srgbClr val="0B394D"/>
                  </a:solidFill>
                  <a:latin typeface="Calibri" panose="020F0502020204030204"/>
                </a:rPr>
                <a:t>pour monitorer l’usage des ATB</a:t>
              </a:r>
              <a:endParaRPr kumimoji="0" sz="15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22" name="Actions prioritaires"/>
            <p:cNvSpPr txBox="1"/>
            <p:nvPr/>
          </p:nvSpPr>
          <p:spPr>
            <a:xfrm>
              <a:off x="3090575" y="116980"/>
              <a:ext cx="1856110" cy="35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noAutofit/>
            </a:bodyPr>
            <a:lstStyle>
              <a:lvl1pPr>
                <a:lnSpc>
                  <a:spcPct val="90000"/>
                </a:lnSpc>
                <a:spcBef>
                  <a:spcPts val="1000"/>
                </a:spcBef>
                <a:defRPr sz="1700" b="1">
                  <a:solidFill>
                    <a:schemeClr val="accent3">
                      <a:satOff val="-2338"/>
                      <a:lumOff val="12745"/>
                    </a:schemeClr>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sz="1700" b="1" i="0" u="none" strike="noStrike" kern="1200" cap="none" spc="0" normalizeH="0" baseline="0" noProof="0" dirty="0">
                  <a:ln>
                    <a:noFill/>
                  </a:ln>
                  <a:solidFill>
                    <a:srgbClr val="C96731">
                      <a:satOff val="-2338"/>
                      <a:lumOff val="12745"/>
                    </a:srgbClr>
                  </a:solidFill>
                  <a:effectLst/>
                  <a:uLnTx/>
                  <a:uFillTx/>
                  <a:latin typeface="Calibri" panose="020F0502020204030204"/>
                  <a:ea typeface="+mn-ea"/>
                  <a:cs typeface="+mn-cs"/>
                </a:rPr>
                <a:t>Actions </a:t>
              </a:r>
              <a:r>
                <a:rPr kumimoji="0" sz="1700" b="1" i="0" u="none" strike="noStrike" kern="1200" cap="none" spc="0" normalizeH="0" baseline="0" noProof="0" dirty="0" err="1">
                  <a:ln>
                    <a:noFill/>
                  </a:ln>
                  <a:solidFill>
                    <a:srgbClr val="C96731">
                      <a:satOff val="-2338"/>
                      <a:lumOff val="12745"/>
                    </a:srgbClr>
                  </a:solidFill>
                  <a:effectLst/>
                  <a:uLnTx/>
                  <a:uFillTx/>
                  <a:latin typeface="Calibri" panose="020F0502020204030204"/>
                  <a:ea typeface="+mn-ea"/>
                  <a:cs typeface="+mn-cs"/>
                </a:rPr>
                <a:t>prioritaires</a:t>
              </a:r>
              <a:r>
                <a:rPr kumimoji="0" sz="1700" b="1" i="0" u="none" strike="noStrike" kern="1200" cap="none" spc="0" normalizeH="0" baseline="0" noProof="0" dirty="0">
                  <a:ln>
                    <a:noFill/>
                  </a:ln>
                  <a:solidFill>
                    <a:srgbClr val="C96731">
                      <a:satOff val="-2338"/>
                      <a:lumOff val="12745"/>
                    </a:srgbClr>
                  </a:solidFill>
                  <a:effectLst/>
                  <a:uLnTx/>
                  <a:uFillTx/>
                  <a:latin typeface="Calibri" panose="020F0502020204030204"/>
                  <a:ea typeface="+mn-ea"/>
                  <a:cs typeface="+mn-cs"/>
                </a:rPr>
                <a:t> </a:t>
              </a:r>
            </a:p>
          </p:txBody>
        </p:sp>
      </p:grpSp>
      <p:sp>
        <p:nvSpPr>
          <p:cNvPr id="24" name="WHO Methodology for Point Prevalence Survey on Antibiotic Use in Hospitals"/>
          <p:cNvSpPr txBox="1"/>
          <p:nvPr/>
        </p:nvSpPr>
        <p:spPr>
          <a:xfrm>
            <a:off x="373787" y="6436569"/>
            <a:ext cx="7012493" cy="463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49580">
              <a:lnSpc>
                <a:spcPct val="115000"/>
              </a:lnSpc>
              <a:defRPr sz="900"/>
            </a:lvl1pPr>
          </a:lstStyle>
          <a:p>
            <a:pPr algn="l"/>
            <a:r>
              <a:rPr sz="700" dirty="0">
                <a:solidFill>
                  <a:schemeClr val="tx2"/>
                </a:solidFill>
              </a:rPr>
              <a:t>WHO Methodology for Point Prevalence Survey on Antibiotic Use in </a:t>
            </a:r>
            <a:r>
              <a:rPr sz="700" dirty="0" smtClean="0">
                <a:solidFill>
                  <a:schemeClr val="tx2"/>
                </a:solidFill>
              </a:rPr>
              <a:t>Hospitals</a:t>
            </a:r>
            <a:endParaRPr lang="fr-FR" sz="700" dirty="0" smtClean="0">
              <a:solidFill>
                <a:schemeClr val="tx2"/>
              </a:solidFill>
            </a:endParaRPr>
          </a:p>
          <a:p>
            <a:pPr algn="l"/>
            <a:r>
              <a:rPr lang="fr-FR" sz="700" dirty="0" smtClean="0">
                <a:solidFill>
                  <a:schemeClr val="tx2"/>
                </a:solidFill>
              </a:rPr>
              <a:t>Elias C, et al. </a:t>
            </a:r>
            <a:r>
              <a:rPr lang="fr-FR" sz="700" dirty="0" err="1" smtClean="0">
                <a:solidFill>
                  <a:schemeClr val="tx2"/>
                </a:solidFill>
              </a:rPr>
              <a:t>Antibiotic</a:t>
            </a:r>
            <a:r>
              <a:rPr lang="fr-FR" sz="700" dirty="0" smtClean="0">
                <a:solidFill>
                  <a:schemeClr val="tx2"/>
                </a:solidFill>
              </a:rPr>
              <a:t> </a:t>
            </a:r>
            <a:r>
              <a:rPr lang="fr-FR" sz="700" dirty="0" err="1" smtClean="0">
                <a:solidFill>
                  <a:schemeClr val="tx2"/>
                </a:solidFill>
              </a:rPr>
              <a:t>prescribing</a:t>
            </a:r>
            <a:r>
              <a:rPr lang="fr-FR" sz="700" dirty="0" smtClean="0">
                <a:solidFill>
                  <a:schemeClr val="tx2"/>
                </a:solidFill>
              </a:rPr>
              <a:t> practices and </a:t>
            </a:r>
            <a:r>
              <a:rPr lang="fr-FR" sz="700" dirty="0" err="1" smtClean="0">
                <a:solidFill>
                  <a:schemeClr val="tx2"/>
                </a:solidFill>
              </a:rPr>
              <a:t>antibiotic</a:t>
            </a:r>
            <a:r>
              <a:rPr lang="fr-FR" sz="700" dirty="0" smtClean="0">
                <a:solidFill>
                  <a:schemeClr val="tx2"/>
                </a:solidFill>
              </a:rPr>
              <a:t> use </a:t>
            </a:r>
            <a:r>
              <a:rPr lang="fr-FR" sz="700" dirty="0" err="1" smtClean="0">
                <a:solidFill>
                  <a:schemeClr val="tx2"/>
                </a:solidFill>
              </a:rPr>
              <a:t>quality</a:t>
            </a:r>
            <a:r>
              <a:rPr lang="fr-FR" sz="700" dirty="0" smtClean="0">
                <a:solidFill>
                  <a:schemeClr val="tx2"/>
                </a:solidFill>
              </a:rPr>
              <a:t> </a:t>
            </a:r>
            <a:r>
              <a:rPr lang="fr-FR" sz="700" dirty="0" err="1" smtClean="0">
                <a:solidFill>
                  <a:schemeClr val="tx2"/>
                </a:solidFill>
              </a:rPr>
              <a:t>indicators</a:t>
            </a:r>
            <a:r>
              <a:rPr lang="fr-FR" sz="700" dirty="0" smtClean="0">
                <a:solidFill>
                  <a:schemeClr val="tx2"/>
                </a:solidFill>
              </a:rPr>
              <a:t> in </a:t>
            </a:r>
            <a:r>
              <a:rPr lang="fr-FR" sz="700" dirty="0" err="1" smtClean="0">
                <a:solidFill>
                  <a:schemeClr val="tx2"/>
                </a:solidFill>
              </a:rPr>
              <a:t>Luang</a:t>
            </a:r>
            <a:r>
              <a:rPr lang="fr-FR" sz="700" dirty="0" smtClean="0">
                <a:solidFill>
                  <a:schemeClr val="tx2"/>
                </a:solidFill>
              </a:rPr>
              <a:t> </a:t>
            </a:r>
            <a:r>
              <a:rPr lang="fr-FR" sz="700" dirty="0" err="1" smtClean="0">
                <a:solidFill>
                  <a:schemeClr val="tx2"/>
                </a:solidFill>
              </a:rPr>
              <a:t>Prabang</a:t>
            </a:r>
            <a:r>
              <a:rPr lang="fr-FR" sz="700" dirty="0" smtClean="0">
                <a:solidFill>
                  <a:schemeClr val="tx2"/>
                </a:solidFill>
              </a:rPr>
              <a:t>, Lao PDR: a point </a:t>
            </a:r>
            <a:r>
              <a:rPr lang="fr-FR" sz="700" dirty="0" err="1" smtClean="0">
                <a:solidFill>
                  <a:schemeClr val="tx2"/>
                </a:solidFill>
              </a:rPr>
              <a:t>prevalence</a:t>
            </a:r>
            <a:r>
              <a:rPr lang="fr-FR" sz="700" dirty="0" smtClean="0">
                <a:solidFill>
                  <a:schemeClr val="tx2"/>
                </a:solidFill>
              </a:rPr>
              <a:t> </a:t>
            </a:r>
            <a:r>
              <a:rPr lang="fr-FR" sz="700" dirty="0" err="1" smtClean="0">
                <a:solidFill>
                  <a:schemeClr val="tx2"/>
                </a:solidFill>
              </a:rPr>
              <a:t>survey</a:t>
            </a:r>
            <a:r>
              <a:rPr lang="fr-FR" sz="700" dirty="0" smtClean="0">
                <a:solidFill>
                  <a:schemeClr val="tx2"/>
                </a:solidFill>
              </a:rPr>
              <a:t> in a </a:t>
            </a:r>
            <a:r>
              <a:rPr lang="fr-FR" sz="700" dirty="0" err="1" smtClean="0">
                <a:solidFill>
                  <a:schemeClr val="tx2"/>
                </a:solidFill>
              </a:rPr>
              <a:t>tertiary</a:t>
            </a:r>
            <a:r>
              <a:rPr lang="fr-FR" sz="700" dirty="0" smtClean="0">
                <a:solidFill>
                  <a:schemeClr val="tx2"/>
                </a:solidFill>
              </a:rPr>
              <a:t> care </a:t>
            </a:r>
            <a:r>
              <a:rPr lang="fr-FR" sz="700" dirty="0" err="1" smtClean="0">
                <a:solidFill>
                  <a:schemeClr val="tx2"/>
                </a:solidFill>
              </a:rPr>
              <a:t>hospital</a:t>
            </a:r>
            <a:r>
              <a:rPr lang="fr-FR" sz="700" dirty="0" smtClean="0">
                <a:solidFill>
                  <a:schemeClr val="tx2"/>
                </a:solidFill>
              </a:rPr>
              <a:t>. BMC Infect Dis. 2024 </a:t>
            </a:r>
            <a:r>
              <a:rPr lang="fr-FR" sz="700" dirty="0" err="1" smtClean="0">
                <a:solidFill>
                  <a:schemeClr val="tx2"/>
                </a:solidFill>
              </a:rPr>
              <a:t>Aug</a:t>
            </a:r>
            <a:r>
              <a:rPr lang="fr-FR" sz="700" dirty="0" smtClean="0">
                <a:solidFill>
                  <a:schemeClr val="tx2"/>
                </a:solidFill>
              </a:rPr>
              <a:t> 13</a:t>
            </a:r>
          </a:p>
          <a:p>
            <a:pPr algn="l"/>
            <a:r>
              <a:rPr lang="fr-FR" sz="700" dirty="0" smtClean="0">
                <a:solidFill>
                  <a:schemeClr val="tx2"/>
                </a:solidFill>
              </a:rPr>
              <a:t>Final report on WHO PPS on </a:t>
            </a:r>
            <a:r>
              <a:rPr lang="fr-FR" sz="700" dirty="0" err="1" smtClean="0">
                <a:solidFill>
                  <a:schemeClr val="tx2"/>
                </a:solidFill>
              </a:rPr>
              <a:t>antibiotic</a:t>
            </a:r>
            <a:r>
              <a:rPr lang="fr-FR" sz="700" dirty="0" smtClean="0">
                <a:solidFill>
                  <a:schemeClr val="tx2"/>
                </a:solidFill>
              </a:rPr>
              <a:t> use in </a:t>
            </a:r>
            <a:r>
              <a:rPr lang="fr-FR" sz="700" dirty="0" err="1" smtClean="0">
                <a:solidFill>
                  <a:schemeClr val="tx2"/>
                </a:solidFill>
              </a:rPr>
              <a:t>hospitals</a:t>
            </a:r>
            <a:r>
              <a:rPr lang="fr-FR" sz="700" dirty="0" smtClean="0">
                <a:solidFill>
                  <a:schemeClr val="tx2"/>
                </a:solidFill>
              </a:rPr>
              <a:t>, </a:t>
            </a:r>
            <a:r>
              <a:rPr lang="fr-FR" sz="700" dirty="0" err="1" smtClean="0">
                <a:solidFill>
                  <a:schemeClr val="tx2"/>
                </a:solidFill>
              </a:rPr>
              <a:t>Tajikistan</a:t>
            </a:r>
            <a:r>
              <a:rPr lang="fr-FR" sz="700" dirty="0" smtClean="0">
                <a:solidFill>
                  <a:schemeClr val="tx2"/>
                </a:solidFill>
              </a:rPr>
              <a:t>, </a:t>
            </a:r>
            <a:r>
              <a:rPr lang="fr-FR" sz="700" dirty="0" err="1" smtClean="0">
                <a:solidFill>
                  <a:schemeClr val="tx2"/>
                </a:solidFill>
              </a:rPr>
              <a:t>dec</a:t>
            </a:r>
            <a:r>
              <a:rPr lang="fr-FR" sz="700" dirty="0" smtClean="0">
                <a:solidFill>
                  <a:schemeClr val="tx2"/>
                </a:solidFill>
              </a:rPr>
              <a:t> 2025</a:t>
            </a:r>
            <a:endParaRPr sz="700" dirty="0">
              <a:solidFill>
                <a:schemeClr val="tx2"/>
              </a:solidFill>
            </a:endParaRPr>
          </a:p>
        </p:txBody>
      </p:sp>
      <p:pic>
        <p:nvPicPr>
          <p:cNvPr id="25" name="Image 24"/>
          <p:cNvPicPr>
            <a:picLocks noChangeAspect="1"/>
          </p:cNvPicPr>
          <p:nvPr/>
        </p:nvPicPr>
        <p:blipFill>
          <a:blip r:embed="rId4"/>
          <a:stretch>
            <a:fillRect/>
          </a:stretch>
        </p:blipFill>
        <p:spPr>
          <a:xfrm>
            <a:off x="431742" y="5065897"/>
            <a:ext cx="823947" cy="1229483"/>
          </a:xfrm>
          <a:prstGeom prst="rect">
            <a:avLst/>
          </a:prstGeom>
        </p:spPr>
      </p:pic>
      <p:grpSp>
        <p:nvGrpSpPr>
          <p:cNvPr id="28" name="Groupe 27"/>
          <p:cNvGrpSpPr/>
          <p:nvPr/>
        </p:nvGrpSpPr>
        <p:grpSpPr>
          <a:xfrm>
            <a:off x="7237960" y="66088"/>
            <a:ext cx="3908699" cy="3169811"/>
            <a:chOff x="7237960" y="66088"/>
            <a:chExt cx="3908699" cy="3169811"/>
          </a:xfrm>
        </p:grpSpPr>
        <p:sp>
          <p:nvSpPr>
            <p:cNvPr id="6" name="Larme 5"/>
            <p:cNvSpPr/>
            <p:nvPr/>
          </p:nvSpPr>
          <p:spPr>
            <a:xfrm rot="8166973">
              <a:off x="7824347" y="2750198"/>
              <a:ext cx="153801" cy="155684"/>
            </a:xfrm>
            <a:prstGeom prst="teardrop">
              <a:avLst>
                <a:gd name="adj" fmla="val 200000"/>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grpSp>
          <p:nvGrpSpPr>
            <p:cNvPr id="17" name="Groupe 16"/>
            <p:cNvGrpSpPr/>
            <p:nvPr/>
          </p:nvGrpSpPr>
          <p:grpSpPr>
            <a:xfrm>
              <a:off x="7295428" y="476962"/>
              <a:ext cx="3468546" cy="1874092"/>
              <a:chOff x="7295428" y="476962"/>
              <a:chExt cx="3468546" cy="1874092"/>
            </a:xfrm>
          </p:grpSpPr>
          <p:pic>
            <p:nvPicPr>
              <p:cNvPr id="9" name="Espace réservé du contenu 3"/>
              <p:cNvPicPr>
                <a:picLocks noChangeAspect="1"/>
              </p:cNvPicPr>
              <p:nvPr/>
            </p:nvPicPr>
            <p:blipFill rotWithShape="1">
              <a:blip r:embed="rId5">
                <a:extLst>
                  <a:ext uri="{28A0092B-C50C-407E-A947-70E740481C1C}">
                    <a14:useLocalDpi xmlns:a14="http://schemas.microsoft.com/office/drawing/2010/main" val="0"/>
                  </a:ext>
                </a:extLst>
              </a:blip>
              <a:srcRect t="8048" r="2301"/>
              <a:stretch/>
            </p:blipFill>
            <p:spPr>
              <a:xfrm>
                <a:off x="7295428" y="476962"/>
                <a:ext cx="3468546" cy="1837035"/>
              </a:xfrm>
              <a:prstGeom prst="rect">
                <a:avLst/>
              </a:prstGeom>
              <a:effectLst>
                <a:outerShdw blurRad="50800" dist="38100" dir="2700000" algn="tl" rotWithShape="0">
                  <a:prstClr val="black">
                    <a:alpha val="40000"/>
                  </a:prstClr>
                </a:outerShdw>
              </a:effectLst>
            </p:spPr>
          </p:pic>
          <p:sp>
            <p:nvSpPr>
              <p:cNvPr id="11" name="ZoneTexte 10"/>
              <p:cNvSpPr txBox="1"/>
              <p:nvPr/>
            </p:nvSpPr>
            <p:spPr>
              <a:xfrm>
                <a:off x="9656578" y="2166388"/>
                <a:ext cx="378630" cy="184666"/>
              </a:xfrm>
              <a:prstGeom prst="rect">
                <a:avLst/>
              </a:prstGeom>
              <a:noFill/>
            </p:spPr>
            <p:txBody>
              <a:bodyPr wrap="none" rtlCol="0">
                <a:spAutoFit/>
              </a:bodyPr>
              <a:lstStyle/>
              <a:p>
                <a:r>
                  <a:rPr lang="fr-FR" sz="600" dirty="0" smtClean="0">
                    <a:solidFill>
                      <a:schemeClr val="tx2"/>
                    </a:solidFill>
                  </a:rPr>
                  <a:t>n=678</a:t>
                </a:r>
                <a:endParaRPr lang="fr-FR" sz="600" dirty="0">
                  <a:solidFill>
                    <a:schemeClr val="tx2"/>
                  </a:solidFill>
                </a:endParaRPr>
              </a:p>
            </p:txBody>
          </p:sp>
        </p:grpSp>
        <p:sp>
          <p:nvSpPr>
            <p:cNvPr id="13" name="Rectangle 12"/>
            <p:cNvSpPr/>
            <p:nvPr/>
          </p:nvSpPr>
          <p:spPr>
            <a:xfrm>
              <a:off x="7277507" y="2360069"/>
              <a:ext cx="3789307" cy="276999"/>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none">
              <a:spAutoFit/>
            </a:bodyPr>
            <a:lstStyle/>
            <a:p>
              <a:r>
                <a:rPr lang="fr-FR" sz="1200" b="1" dirty="0" smtClean="0">
                  <a:solidFill>
                    <a:schemeClr val="tx2"/>
                  </a:solidFill>
                </a:rPr>
                <a:t>1/10 </a:t>
              </a:r>
              <a:r>
                <a:rPr lang="fr-FR" sz="1200" dirty="0" smtClean="0">
                  <a:solidFill>
                    <a:schemeClr val="tx2"/>
                  </a:solidFill>
                </a:rPr>
                <a:t>prélèvement </a:t>
              </a:r>
              <a:r>
                <a:rPr lang="fr-FR" sz="1200" dirty="0">
                  <a:solidFill>
                    <a:schemeClr val="tx2"/>
                  </a:solidFill>
                </a:rPr>
                <a:t>microbiologique envoyé au laboratoire </a:t>
              </a:r>
            </a:p>
          </p:txBody>
        </p:sp>
        <p:sp>
          <p:nvSpPr>
            <p:cNvPr id="23" name="ZoneTexte 22"/>
            <p:cNvSpPr txBox="1"/>
            <p:nvPr/>
          </p:nvSpPr>
          <p:spPr>
            <a:xfrm>
              <a:off x="7237960" y="66088"/>
              <a:ext cx="3908699" cy="400110"/>
            </a:xfrm>
            <a:prstGeom prst="rect">
              <a:avLst/>
            </a:prstGeom>
            <a:noFill/>
          </p:spPr>
          <p:txBody>
            <a:bodyPr wrap="none" rtlCol="0">
              <a:spAutoFit/>
            </a:bodyPr>
            <a:lstStyle/>
            <a:p>
              <a:r>
                <a:rPr lang="fr-FR" sz="2000" b="1" dirty="0" err="1" smtClean="0">
                  <a:solidFill>
                    <a:schemeClr val="tx2"/>
                  </a:solidFill>
                </a:rPr>
                <a:t>Prévalence</a:t>
              </a:r>
              <a:r>
                <a:rPr lang="fr-FR" sz="2000" baseline="-25000" dirty="0" err="1" smtClean="0">
                  <a:solidFill>
                    <a:schemeClr val="tx2"/>
                  </a:solidFill>
                </a:rPr>
                <a:t>usage</a:t>
              </a:r>
              <a:r>
                <a:rPr lang="fr-FR" sz="2000" baseline="-25000" dirty="0" smtClean="0">
                  <a:solidFill>
                    <a:schemeClr val="tx2"/>
                  </a:solidFill>
                </a:rPr>
                <a:t> </a:t>
              </a:r>
              <a:r>
                <a:rPr lang="fr-FR" sz="2000" baseline="-25000" dirty="0">
                  <a:solidFill>
                    <a:schemeClr val="tx2"/>
                  </a:solidFill>
                </a:rPr>
                <a:t>des antibiotiques</a:t>
              </a:r>
              <a:r>
                <a:rPr lang="fr-FR" sz="2000" b="1" baseline="-25000" dirty="0" smtClean="0">
                  <a:solidFill>
                    <a:schemeClr val="tx2"/>
                  </a:solidFill>
                </a:rPr>
                <a:t> </a:t>
              </a:r>
              <a:r>
                <a:rPr lang="fr-FR" sz="2000" b="1" dirty="0" smtClean="0">
                  <a:solidFill>
                    <a:schemeClr val="tx2"/>
                  </a:solidFill>
                </a:rPr>
                <a:t>= 49,7%</a:t>
              </a:r>
              <a:endParaRPr lang="fr-FR" sz="1600" dirty="0">
                <a:solidFill>
                  <a:schemeClr val="tx2"/>
                </a:solidFill>
              </a:endParaRPr>
            </a:p>
          </p:txBody>
        </p:sp>
        <p:sp>
          <p:nvSpPr>
            <p:cNvPr id="26" name="ZoneTexte 25"/>
            <p:cNvSpPr txBox="1"/>
            <p:nvPr/>
          </p:nvSpPr>
          <p:spPr>
            <a:xfrm>
              <a:off x="7534555" y="2974289"/>
              <a:ext cx="798617" cy="261610"/>
            </a:xfrm>
            <a:prstGeom prst="rect">
              <a:avLst/>
            </a:prstGeom>
            <a:noFill/>
          </p:spPr>
          <p:txBody>
            <a:bodyPr wrap="none" rtlCol="0">
              <a:spAutoFit/>
            </a:bodyPr>
            <a:lstStyle/>
            <a:p>
              <a:r>
                <a:rPr lang="fr-FR" sz="1050" dirty="0" smtClean="0">
                  <a:solidFill>
                    <a:schemeClr val="tx2"/>
                  </a:solidFill>
                </a:rPr>
                <a:t>Tadjikistan</a:t>
              </a:r>
              <a:endParaRPr lang="fr-FR" sz="1050" dirty="0">
                <a:solidFill>
                  <a:schemeClr val="tx2"/>
                </a:solidFill>
              </a:endParaRPr>
            </a:p>
          </p:txBody>
        </p:sp>
      </p:grpSp>
      <p:sp>
        <p:nvSpPr>
          <p:cNvPr id="27" name="ZoneTexte 26"/>
          <p:cNvSpPr txBox="1"/>
          <p:nvPr/>
        </p:nvSpPr>
        <p:spPr>
          <a:xfrm>
            <a:off x="8704290" y="3085870"/>
            <a:ext cx="428322" cy="253916"/>
          </a:xfrm>
          <a:prstGeom prst="rect">
            <a:avLst/>
          </a:prstGeom>
          <a:noFill/>
        </p:spPr>
        <p:txBody>
          <a:bodyPr wrap="none" rtlCol="0">
            <a:spAutoFit/>
          </a:bodyPr>
          <a:lstStyle/>
          <a:p>
            <a:r>
              <a:rPr lang="fr-FR" sz="1050" dirty="0" smtClean="0">
                <a:solidFill>
                  <a:schemeClr val="tx2"/>
                </a:solidFill>
              </a:rPr>
              <a:t>Laos</a:t>
            </a:r>
            <a:endParaRPr lang="fr-FR" sz="1050" dirty="0">
              <a:solidFill>
                <a:schemeClr val="tx2"/>
              </a:solidFill>
            </a:endParaRPr>
          </a:p>
        </p:txBody>
      </p:sp>
      <p:sp>
        <p:nvSpPr>
          <p:cNvPr id="29" name="ZoneTexte 28"/>
          <p:cNvSpPr txBox="1"/>
          <p:nvPr/>
        </p:nvSpPr>
        <p:spPr>
          <a:xfrm>
            <a:off x="9537454" y="1072009"/>
            <a:ext cx="1769139" cy="830997"/>
          </a:xfrm>
          <a:prstGeom prst="rect">
            <a:avLst/>
          </a:prstGeom>
          <a:noFill/>
        </p:spPr>
        <p:txBody>
          <a:bodyPr wrap="none" rtlCol="0">
            <a:spAutoFit/>
          </a:bodyPr>
          <a:lstStyle/>
          <a:p>
            <a:r>
              <a:rPr lang="fr-FR" sz="1200" b="1" dirty="0" smtClean="0">
                <a:solidFill>
                  <a:schemeClr val="tx2"/>
                </a:solidFill>
              </a:rPr>
              <a:t>30.3% Access</a:t>
            </a:r>
          </a:p>
          <a:p>
            <a:r>
              <a:rPr lang="fr-FR" sz="1200" b="1" dirty="0" smtClean="0">
                <a:solidFill>
                  <a:schemeClr val="tx2"/>
                </a:solidFill>
              </a:rPr>
              <a:t>62.8% Watch</a:t>
            </a:r>
          </a:p>
          <a:p>
            <a:r>
              <a:rPr lang="fr-FR" sz="1200" b="1" dirty="0" smtClean="0">
                <a:solidFill>
                  <a:schemeClr val="tx2"/>
                </a:solidFill>
              </a:rPr>
              <a:t>2.1 % Not </a:t>
            </a:r>
            <a:r>
              <a:rPr lang="fr-FR" sz="1200" b="1" dirty="0" err="1" smtClean="0">
                <a:solidFill>
                  <a:schemeClr val="tx2"/>
                </a:solidFill>
              </a:rPr>
              <a:t>recommended</a:t>
            </a:r>
            <a:endParaRPr lang="fr-FR" sz="1200" b="1" dirty="0" smtClean="0">
              <a:solidFill>
                <a:schemeClr val="tx2"/>
              </a:solidFill>
            </a:endParaRPr>
          </a:p>
          <a:p>
            <a:r>
              <a:rPr lang="fr-FR" sz="1200" b="1" dirty="0" smtClean="0">
                <a:solidFill>
                  <a:schemeClr val="tx2"/>
                </a:solidFill>
              </a:rPr>
              <a:t>4.9% </a:t>
            </a:r>
            <a:r>
              <a:rPr lang="fr-FR" sz="1200" b="1" dirty="0" err="1" smtClean="0">
                <a:solidFill>
                  <a:schemeClr val="tx2"/>
                </a:solidFill>
              </a:rPr>
              <a:t>Unclassified</a:t>
            </a:r>
            <a:endParaRPr lang="fr-FR" sz="1200" b="1" dirty="0">
              <a:solidFill>
                <a:schemeClr val="tx2"/>
              </a:solidFill>
            </a:endParaRPr>
          </a:p>
        </p:txBody>
      </p:sp>
    </p:spTree>
    <p:extLst>
      <p:ext uri="{BB962C8B-B14F-4D97-AF65-F5344CB8AC3E}">
        <p14:creationId xmlns:p14="http://schemas.microsoft.com/office/powerpoint/2010/main" val="2936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ercle"/>
          <p:cNvSpPr/>
          <p:nvPr/>
        </p:nvSpPr>
        <p:spPr>
          <a:xfrm>
            <a:off x="5278632" y="5385304"/>
            <a:ext cx="1271807" cy="1274975"/>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2" name="Cercle"/>
          <p:cNvSpPr/>
          <p:nvPr/>
        </p:nvSpPr>
        <p:spPr>
          <a:xfrm>
            <a:off x="7928780" y="1932286"/>
            <a:ext cx="2001384" cy="2002890"/>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3" name="Cercle"/>
          <p:cNvSpPr/>
          <p:nvPr/>
        </p:nvSpPr>
        <p:spPr>
          <a:xfrm>
            <a:off x="1898907" y="1930547"/>
            <a:ext cx="2001384" cy="2006369"/>
          </a:xfrm>
          <a:prstGeom prst="ellipse">
            <a:avLst/>
          </a:prstGeom>
          <a:solidFill>
            <a:srgbClr val="FFFFFF"/>
          </a:solidFill>
          <a:ln w="25400">
            <a:solidFill>
              <a:schemeClr val="accent2">
                <a:lumOff val="8529"/>
              </a:schemeClr>
            </a:solidFill>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294" name="Systèmes de surveillance clinico-biologique de la résistance aux antibiotiques"/>
          <p:cNvSpPr txBox="1">
            <a:spLocks noGrp="1"/>
          </p:cNvSpPr>
          <p:nvPr>
            <p:ph type="title"/>
          </p:nvPr>
        </p:nvSpPr>
        <p:spPr/>
        <p:txBody>
          <a:bodyPr>
            <a:normAutofit fontScale="90000"/>
          </a:bodyPr>
          <a:lstStyle/>
          <a:p>
            <a:r>
              <a:rPr lang="fr-FR" smtClean="0"/>
              <a:t>Systèmes de surveillance clinico-biologique de la résistance aux antibiotiques</a:t>
            </a:r>
            <a:endParaRPr lang="fr-FR"/>
          </a:p>
        </p:txBody>
      </p:sp>
      <p:sp>
        <p:nvSpPr>
          <p:cNvPr id="5" name="Espace réservé du contenu 4"/>
          <p:cNvSpPr>
            <a:spLocks noGrp="1"/>
          </p:cNvSpPr>
          <p:nvPr>
            <p:ph idx="1"/>
          </p:nvPr>
        </p:nvSpPr>
        <p:spPr>
          <a:xfrm>
            <a:off x="442087" y="1779044"/>
            <a:ext cx="11169445" cy="4760949"/>
          </a:xfrm>
        </p:spPr>
        <p:txBody>
          <a:bodyPr/>
          <a:lstStyle/>
          <a:p>
            <a:endParaRPr lang="fr-FR"/>
          </a:p>
        </p:txBody>
      </p:sp>
      <p:sp>
        <p:nvSpPr>
          <p:cNvPr id="295"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96" name="Microscope"/>
          <p:cNvSpPr/>
          <p:nvPr/>
        </p:nvSpPr>
        <p:spPr>
          <a:xfrm>
            <a:off x="2552960" y="2437183"/>
            <a:ext cx="693279" cy="99309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299" name="Groupe"/>
          <p:cNvGrpSpPr/>
          <p:nvPr/>
        </p:nvGrpSpPr>
        <p:grpSpPr>
          <a:xfrm>
            <a:off x="8443824" y="2550628"/>
            <a:ext cx="971296" cy="766206"/>
            <a:chOff x="0" y="0"/>
            <a:chExt cx="971295" cy="766204"/>
          </a:xfrm>
        </p:grpSpPr>
        <p:sp>
          <p:nvSpPr>
            <p:cNvPr id="297" name="Dormir"/>
            <p:cNvSpPr/>
            <p:nvPr/>
          </p:nvSpPr>
          <p:spPr>
            <a:xfrm flipH="1">
              <a:off x="-1" y="170906"/>
              <a:ext cx="971297" cy="59529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8" name="Thermomètre"/>
            <p:cNvSpPr/>
            <p:nvPr/>
          </p:nvSpPr>
          <p:spPr>
            <a:xfrm>
              <a:off x="597714" y="0"/>
              <a:ext cx="96804" cy="2743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00" name="Graphique à barres"/>
          <p:cNvSpPr/>
          <p:nvPr/>
        </p:nvSpPr>
        <p:spPr>
          <a:xfrm>
            <a:off x="5543149" y="3399851"/>
            <a:ext cx="742773" cy="740805"/>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6" y="20628"/>
                  <a:pt x="970" y="20539"/>
                  <a:pt x="970" y="20432"/>
                </a:cubicBezTo>
                <a:lnTo>
                  <a:pt x="970" y="194"/>
                </a:lnTo>
                <a:cubicBezTo>
                  <a:pt x="970" y="87"/>
                  <a:pt x="883" y="0"/>
                  <a:pt x="776" y="0"/>
                </a:cubicBezTo>
                <a:lnTo>
                  <a:pt x="194" y="0"/>
                </a:lnTo>
                <a:close/>
                <a:moveTo>
                  <a:pt x="16860" y="3004"/>
                </a:moveTo>
                <a:lnTo>
                  <a:pt x="16860" y="19065"/>
                </a:lnTo>
                <a:lnTo>
                  <a:pt x="19553" y="19065"/>
                </a:lnTo>
                <a:lnTo>
                  <a:pt x="19553" y="3004"/>
                </a:lnTo>
                <a:lnTo>
                  <a:pt x="16860" y="3004"/>
                </a:lnTo>
                <a:close/>
                <a:moveTo>
                  <a:pt x="7272" y="6922"/>
                </a:moveTo>
                <a:lnTo>
                  <a:pt x="7272" y="19065"/>
                </a:lnTo>
                <a:lnTo>
                  <a:pt x="9965" y="19065"/>
                </a:lnTo>
                <a:lnTo>
                  <a:pt x="9965" y="6922"/>
                </a:lnTo>
                <a:lnTo>
                  <a:pt x="7272" y="6922"/>
                </a:lnTo>
                <a:close/>
                <a:moveTo>
                  <a:pt x="12066" y="10127"/>
                </a:moveTo>
                <a:lnTo>
                  <a:pt x="12066" y="19065"/>
                </a:lnTo>
                <a:lnTo>
                  <a:pt x="14759" y="19065"/>
                </a:lnTo>
                <a:lnTo>
                  <a:pt x="14759" y="10127"/>
                </a:lnTo>
                <a:lnTo>
                  <a:pt x="12066" y="10127"/>
                </a:lnTo>
                <a:close/>
                <a:moveTo>
                  <a:pt x="2478" y="15151"/>
                </a:moveTo>
                <a:lnTo>
                  <a:pt x="2478" y="19065"/>
                </a:lnTo>
                <a:lnTo>
                  <a:pt x="5171" y="19065"/>
                </a:lnTo>
                <a:lnTo>
                  <a:pt x="5171" y="15151"/>
                </a:lnTo>
                <a:lnTo>
                  <a:pt x="2478" y="15151"/>
                </a:lnTo>
                <a:close/>
              </a:path>
            </a:pathLst>
          </a:custGeom>
          <a:solidFill>
            <a:srgbClr val="002448"/>
          </a:solidFill>
          <a:ln w="25400">
            <a:solidFill>
              <a:srgbClr val="002448"/>
            </a:solidFill>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1" name="Scrutin"/>
          <p:cNvSpPr/>
          <p:nvPr/>
        </p:nvSpPr>
        <p:spPr>
          <a:xfrm>
            <a:off x="5567896" y="5561086"/>
            <a:ext cx="693279" cy="9234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3" name="Ligne"/>
          <p:cNvSpPr/>
          <p:nvPr/>
        </p:nvSpPr>
        <p:spPr>
          <a:xfrm>
            <a:off x="3972505" y="2933731"/>
            <a:ext cx="3963004" cy="1"/>
          </a:xfrm>
          <a:prstGeom prst="line">
            <a:avLst/>
          </a:prstGeom>
          <a:ln w="25400">
            <a:solidFill>
              <a:schemeClr val="accent2">
                <a:satOff val="-6318"/>
                <a:lumOff val="-13176"/>
              </a:schemeClr>
            </a:solidFill>
            <a:custDash>
              <a:ds d="600000" sp="600000"/>
            </a:custDash>
            <a:miter lim="400000"/>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4" name="Ligne"/>
          <p:cNvSpPr/>
          <p:nvPr/>
        </p:nvSpPr>
        <p:spPr>
          <a:xfrm>
            <a:off x="5914535" y="4594075"/>
            <a:ext cx="1" cy="623710"/>
          </a:xfrm>
          <a:prstGeom prst="line">
            <a:avLst/>
          </a:prstGeom>
          <a:ln w="25400">
            <a:solidFill>
              <a:schemeClr val="accent3"/>
            </a:solidFill>
            <a:miter lim="400000"/>
            <a:tailEnd type="stealth"/>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6" name="Centré sur le laboratoire"/>
          <p:cNvSpPr txBox="1"/>
          <p:nvPr/>
        </p:nvSpPr>
        <p:spPr>
          <a:xfrm>
            <a:off x="1720604" y="1938490"/>
            <a:ext cx="2357990"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Centré</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sur le </a:t>
            </a: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a:t>
            </a:r>
            <a:endParaRPr kumimoji="0"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19" name="Centré sur le laboratoire"/>
          <p:cNvSpPr txBox="1"/>
          <p:nvPr/>
        </p:nvSpPr>
        <p:spPr>
          <a:xfrm>
            <a:off x="6987781" y="1938490"/>
            <a:ext cx="41075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1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B394D"/>
                </a:solidFill>
                <a:effectLst/>
                <a:uLnTx/>
                <a:uFillTx/>
                <a:latin typeface="Calibri" panose="020F0502020204030204"/>
                <a:ea typeface="+mn-ea"/>
                <a:cs typeface="+mn-cs"/>
              </a:rPr>
              <a:t>Centré</a:t>
            </a:r>
            <a:r>
              <a:rPr kumimoji="0" sz="1800" b="0" i="0" u="none" strike="noStrike" kern="1200" cap="none" spc="0" normalizeH="0" baseline="0" noProof="0" dirty="0">
                <a:ln>
                  <a:noFill/>
                </a:ln>
                <a:solidFill>
                  <a:srgbClr val="0B394D"/>
                </a:solidFill>
                <a:effectLst/>
                <a:uLnTx/>
                <a:uFillTx/>
                <a:latin typeface="Calibri" panose="020F0502020204030204"/>
                <a:ea typeface="+mn-ea"/>
                <a:cs typeface="+mn-cs"/>
              </a:rPr>
              <a:t> sur le </a:t>
            </a:r>
            <a:r>
              <a:rPr lang="fr-FR" dirty="0" smtClean="0">
                <a:solidFill>
                  <a:srgbClr val="0B394D"/>
                </a:solidFill>
                <a:latin typeface="Calibri" panose="020F0502020204030204"/>
              </a:rPr>
              <a:t>patient (syndrome infectieux)</a:t>
            </a:r>
            <a:endParaRPr kumimoji="0"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18" name="Ligne"/>
          <p:cNvSpPr/>
          <p:nvPr/>
        </p:nvSpPr>
        <p:spPr>
          <a:xfrm>
            <a:off x="2899598" y="1250852"/>
            <a:ext cx="1" cy="623710"/>
          </a:xfrm>
          <a:prstGeom prst="line">
            <a:avLst/>
          </a:prstGeom>
          <a:ln w="25400">
            <a:solidFill>
              <a:schemeClr val="accent3"/>
            </a:solidFill>
            <a:miter lim="400000"/>
            <a:tailEnd type="stealth"/>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28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re 3"/>
          <p:cNvSpPr txBox="1">
            <a:spLocks noGrp="1"/>
          </p:cNvSpPr>
          <p:nvPr>
            <p:ph type="title"/>
          </p:nvPr>
        </p:nvSpPr>
        <p:spPr/>
        <p:txBody>
          <a:bodyPr>
            <a:normAutofit fontScale="90000"/>
          </a:bodyPr>
          <a:lstStyle/>
          <a:p>
            <a:r>
              <a:rPr lang="fr-FR" dirty="0" smtClean="0"/>
              <a:t>Système de surveillance </a:t>
            </a:r>
            <a:r>
              <a:rPr lang="fr-FR" dirty="0" err="1" smtClean="0"/>
              <a:t>clinico</a:t>
            </a:r>
            <a:r>
              <a:rPr lang="fr-FR" dirty="0" smtClean="0"/>
              <a:t>-biologique </a:t>
            </a:r>
            <a:r>
              <a:rPr lang="fr-FR" dirty="0" smtClean="0"/>
              <a:t>- </a:t>
            </a:r>
            <a:r>
              <a:rPr lang="fr-FR" sz="2200" dirty="0" smtClean="0"/>
              <a:t>Analyse contextuelle du terrain avant mise en </a:t>
            </a:r>
            <a:r>
              <a:rPr lang="fr-FR" sz="2200" dirty="0" smtClean="0"/>
              <a:t>œuvre </a:t>
            </a:r>
            <a:r>
              <a:rPr lang="fr-FR" sz="1800" dirty="0" smtClean="0"/>
              <a:t>(exemple du Laos et de Madagascar)</a:t>
            </a:r>
            <a:endParaRPr lang="fr-FR" sz="1800" dirty="0"/>
          </a:p>
        </p:txBody>
      </p:sp>
      <p:sp>
        <p:nvSpPr>
          <p:cNvPr id="319"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20" name="Sites sentinelles déjà impliqués dans GLASS-AMR…"/>
          <p:cNvSpPr txBox="1"/>
          <p:nvPr/>
        </p:nvSpPr>
        <p:spPr>
          <a:xfrm>
            <a:off x="546454" y="2531088"/>
            <a:ext cx="2663906" cy="3392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Sites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sentinelles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déjà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impliqués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dans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GLASS-AMR</a:t>
            </a:r>
          </a:p>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Soutien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la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Fondation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Mérieux</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Réseau</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RESAMAD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actuellement</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place (Madagascar)</a:t>
            </a:r>
          </a:p>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Identification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praticiens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très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motivés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et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désireux</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travailler</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sur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l’antibiorésistance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et la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prévention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et le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contrôle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des infections</a:t>
            </a:r>
          </a:p>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Présence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plusieurs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sociétés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savantes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(maladies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infectieuses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pédiatrie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biologie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médicale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à Madagascar</a:t>
            </a:r>
          </a:p>
          <a:p>
            <a:pPr marL="254000" marR="0" lvl="0" indent="-254000" algn="l" defTabSz="914400" rtl="0" eaLnBrk="1" fontAlgn="auto" latinLnBrk="0" hangingPunct="1">
              <a:lnSpc>
                <a:spcPct val="90000"/>
              </a:lnSpc>
              <a:spcBef>
                <a:spcPts val="1000"/>
              </a:spcBef>
              <a:spcAft>
                <a:spcPts val="0"/>
              </a:spcAft>
              <a:buClr>
                <a:srgbClr val="9BAFB5">
                  <a:satOff val="-6318"/>
                  <a:lumOff val="-13176"/>
                </a:srgbClr>
              </a:buClr>
              <a:buSzPts val="1100"/>
              <a:buFont typeface="Symbol"/>
              <a:buChar char="·"/>
              <a:tabLst/>
              <a:defRPr/>
            </a:pP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Existence de plans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d’action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nationaux</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contre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la résistance aux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antibiotiques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à Madagascar et au Laos. </a:t>
            </a:r>
          </a:p>
        </p:txBody>
      </p:sp>
      <p:sp>
        <p:nvSpPr>
          <p:cNvPr id="321" name="Rectangle 12"/>
          <p:cNvSpPr txBox="1"/>
          <p:nvPr/>
        </p:nvSpPr>
        <p:spPr>
          <a:xfrm>
            <a:off x="521109" y="6490101"/>
            <a:ext cx="7245647" cy="25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600" baseline="29333"/>
            </a:pPr>
            <a:r>
              <a:rPr kumimoji="0" sz="800" b="0" i="0" u="none" strike="noStrike" kern="1200" cap="none" spc="0" normalizeH="0" noProof="0" dirty="0">
                <a:ln>
                  <a:noFill/>
                </a:ln>
                <a:solidFill>
                  <a:srgbClr val="0B394D"/>
                </a:solidFill>
                <a:effectLst/>
                <a:uLnTx/>
                <a:uFillTx/>
                <a:latin typeface="Calibri" panose="020F0502020204030204"/>
                <a:ea typeface="+mn-ea"/>
                <a:cs typeface="+mn-cs"/>
              </a:rPr>
              <a:t>EUCAST : European Committee on Antimicrobial Susceptibility Testing ; le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comité</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européen</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des tests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sensibilité</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aux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antibiotiques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est</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un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comité</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scientifique</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chargé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définir</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des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lignes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directrices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pour les tests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sensibilité</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aux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antibiotiques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au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laboratoire</a:t>
            </a:r>
            <a:endParaRPr kumimoji="0" sz="800" b="0" i="0" u="none" strike="noStrike" kern="1200" cap="none" spc="0" normalizeH="0" noProof="0" dirty="0">
              <a:ln>
                <a:noFill/>
              </a:ln>
              <a:solidFill>
                <a:srgbClr val="0B394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600" baseline="29333"/>
            </a:pPr>
            <a:r>
              <a:rPr kumimoji="0" sz="800" b="0" i="0" u="none" strike="noStrike" kern="1200" cap="none" spc="0" normalizeH="0" noProof="0" dirty="0">
                <a:ln>
                  <a:noFill/>
                </a:ln>
                <a:solidFill>
                  <a:srgbClr val="0B394D"/>
                </a:solidFill>
                <a:effectLst/>
                <a:uLnTx/>
                <a:uFillTx/>
                <a:latin typeface="Calibri" panose="020F0502020204030204"/>
                <a:ea typeface="+mn-ea"/>
                <a:cs typeface="+mn-cs"/>
              </a:rPr>
              <a:t>CLSI : Clinical and Laboratory Standards Institute ;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L'institut</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des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normes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cliniques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et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laboratoire</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est</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une</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organisation</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à but non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lucratif</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d'élaboration</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normes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et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lignes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directrices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notamment</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sur les tests de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sensibilité</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aux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antibiotiques</a:t>
            </a:r>
            <a:r>
              <a:rPr kumimoji="0" sz="800" b="0" i="0" u="none" strike="noStrike" kern="1200" cap="none" spc="0" normalizeH="0" noProof="0" dirty="0">
                <a:ln>
                  <a:noFill/>
                </a:ln>
                <a:solidFill>
                  <a:srgbClr val="0B394D"/>
                </a:solidFill>
                <a:effectLst/>
                <a:uLnTx/>
                <a:uFillTx/>
                <a:latin typeface="Calibri" panose="020F0502020204030204"/>
                <a:ea typeface="+mn-ea"/>
                <a:cs typeface="+mn-cs"/>
              </a:rPr>
              <a:t> au </a:t>
            </a:r>
            <a:r>
              <a:rPr kumimoji="0" sz="800" b="0" i="0" u="none" strike="noStrike" kern="1200" cap="none" spc="0" normalizeH="0" noProof="0" dirty="0" err="1">
                <a:ln>
                  <a:noFill/>
                </a:ln>
                <a:solidFill>
                  <a:srgbClr val="0B394D"/>
                </a:solidFill>
                <a:effectLst/>
                <a:uLnTx/>
                <a:uFillTx/>
                <a:latin typeface="Calibri" panose="020F0502020204030204"/>
                <a:ea typeface="+mn-ea"/>
                <a:cs typeface="+mn-cs"/>
              </a:rPr>
              <a:t>laboratoire</a:t>
            </a:r>
            <a:endParaRPr kumimoji="0" sz="800" b="0" i="0" u="none" strike="noStrike" kern="1200" cap="none" spc="0" normalizeH="0" noProof="0" dirty="0">
              <a:ln>
                <a:noFill/>
              </a:ln>
              <a:solidFill>
                <a:srgbClr val="0B394D"/>
              </a:solidFill>
              <a:effectLst/>
              <a:uLnTx/>
              <a:uFillTx/>
              <a:latin typeface="Calibri" panose="020F0502020204030204"/>
              <a:ea typeface="+mn-ea"/>
              <a:cs typeface="+mn-cs"/>
            </a:endParaRPr>
          </a:p>
        </p:txBody>
      </p:sp>
      <p:sp>
        <p:nvSpPr>
          <p:cNvPr id="322" name="Cercle"/>
          <p:cNvSpPr/>
          <p:nvPr/>
        </p:nvSpPr>
        <p:spPr>
          <a:xfrm>
            <a:off x="1500265" y="1205720"/>
            <a:ext cx="756284" cy="756283"/>
          </a:xfrm>
          <a:prstGeom prst="ellipse">
            <a:avLst/>
          </a:prstGeom>
          <a:solidFill>
            <a:schemeClr val="accent4">
              <a:lumOff val="21176"/>
            </a:schemeClr>
          </a:solidFill>
          <a:ln w="12700">
            <a:solidFill>
              <a:schemeClr val="accent4"/>
            </a:solidFill>
          </a:ln>
          <a:effectLst>
            <a:outerShdw blurRad="50800" dist="63500" dir="27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FFFFFF"/>
                </a:solidFill>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3" name="Pouce vers le haut"/>
          <p:cNvSpPr/>
          <p:nvPr/>
        </p:nvSpPr>
        <p:spPr>
          <a:xfrm flipH="1">
            <a:off x="1748407" y="1441344"/>
            <a:ext cx="260001" cy="285035"/>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FFFFF"/>
          </a:solidFill>
          <a:ln>
            <a:solidFill>
              <a:srgbClr val="000000"/>
            </a:solidFill>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26" name="Groupe"/>
          <p:cNvGrpSpPr/>
          <p:nvPr/>
        </p:nvGrpSpPr>
        <p:grpSpPr>
          <a:xfrm>
            <a:off x="552764" y="1954055"/>
            <a:ext cx="2651287" cy="300455"/>
            <a:chOff x="19049" y="0"/>
            <a:chExt cx="2651285" cy="300454"/>
          </a:xfrm>
        </p:grpSpPr>
        <p:sp>
          <p:nvSpPr>
            <p:cNvPr id="324" name="Ligne"/>
            <p:cNvSpPr/>
            <p:nvPr/>
          </p:nvSpPr>
          <p:spPr>
            <a:xfrm>
              <a:off x="19049" y="300454"/>
              <a:ext cx="2651287" cy="1"/>
            </a:xfrm>
            <a:prstGeom prst="line">
              <a:avLst/>
            </a:prstGeom>
            <a:noFill/>
            <a:ln w="12700" cap="flat">
              <a:solidFill>
                <a:schemeClr val="accent4"/>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5" name="Ligne"/>
            <p:cNvSpPr/>
            <p:nvPr/>
          </p:nvSpPr>
          <p:spPr>
            <a:xfrm>
              <a:off x="1344692" y="0"/>
              <a:ext cx="1" cy="294559"/>
            </a:xfrm>
            <a:prstGeom prst="line">
              <a:avLst/>
            </a:prstGeom>
            <a:noFill/>
            <a:ln w="12700" cap="flat">
              <a:solidFill>
                <a:schemeClr val="accent4"/>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27" name="Forces"/>
          <p:cNvSpPr txBox="1"/>
          <p:nvPr/>
        </p:nvSpPr>
        <p:spPr>
          <a:xfrm>
            <a:off x="1876807" y="2002846"/>
            <a:ext cx="436705" cy="25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a:solidFill>
                  <a:schemeClr val="accent4">
                    <a:satOff val="-3930"/>
                    <a:lumOff val="-11529"/>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9CA383">
                    <a:satOff val="-3930"/>
                    <a:lumOff val="-11529"/>
                  </a:srgbClr>
                </a:solidFill>
                <a:effectLst/>
                <a:uLnTx/>
                <a:uFillTx/>
                <a:latin typeface="Calibri" panose="020F0502020204030204"/>
                <a:ea typeface="+mn-ea"/>
                <a:cs typeface="+mn-cs"/>
              </a:rPr>
              <a:t>Forces</a:t>
            </a:r>
          </a:p>
        </p:txBody>
      </p:sp>
      <p:grpSp>
        <p:nvGrpSpPr>
          <p:cNvPr id="334" name="Groupe"/>
          <p:cNvGrpSpPr/>
          <p:nvPr/>
        </p:nvGrpSpPr>
        <p:grpSpPr>
          <a:xfrm>
            <a:off x="3370543" y="1205720"/>
            <a:ext cx="2699705" cy="4110557"/>
            <a:chOff x="19049" y="0"/>
            <a:chExt cx="2699704" cy="4110555"/>
          </a:xfrm>
        </p:grpSpPr>
        <p:sp>
          <p:nvSpPr>
            <p:cNvPr id="328" name="Peu de connaissances sur l'épidémiologie locale de la résistance aux antibiotiques…"/>
            <p:cNvSpPr txBox="1"/>
            <p:nvPr/>
          </p:nvSpPr>
          <p:spPr>
            <a:xfrm>
              <a:off x="54170" y="1344675"/>
              <a:ext cx="2664583" cy="27658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54000" marR="0" lvl="0" indent="-254000" algn="l" defTabSz="914400" rtl="0" eaLnBrk="1" fontAlgn="auto" latinLnBrk="0" hangingPunct="1">
                <a:lnSpc>
                  <a:spcPct val="90000"/>
                </a:lnSpc>
                <a:spcBef>
                  <a:spcPts val="1000"/>
                </a:spcBef>
                <a:spcAft>
                  <a:spcPts val="0"/>
                </a:spcAft>
                <a:buClr>
                  <a:srgbClr val="C96731">
                    <a:lumOff val="-9803"/>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Peu</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connaissances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sur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l'épidémiologie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locale de la résistance aux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antibiotiques</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C96731">
                    <a:lumOff val="-9803"/>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Antibiogrammes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non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réalisés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quotidiennement</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C96731">
                    <a:lumOff val="-9803"/>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Manque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visibilité</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sur la prescription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d'antibiotiques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et son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efficacité</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C96731">
                    <a:lumOff val="-9803"/>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Mise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œuvre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réalisable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uniquement</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dans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renforcés</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C96731">
                    <a:lumOff val="-9803"/>
                  </a:srgbClr>
                </a:buClr>
                <a:buSzPts val="1100"/>
                <a:buFont typeface="Symbol"/>
                <a:buChar char="·"/>
                <a:tabLst/>
                <a:defRPr/>
              </a:pP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Existence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cliniciens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peu</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motivés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pour modifier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leurs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pratiques</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329" name="Cercle"/>
            <p:cNvSpPr/>
            <p:nvPr/>
          </p:nvSpPr>
          <p:spPr>
            <a:xfrm>
              <a:off x="960501" y="0"/>
              <a:ext cx="756283" cy="756283"/>
            </a:xfrm>
            <a:prstGeom prst="ellipse">
              <a:avLst/>
            </a:prstGeom>
            <a:solidFill>
              <a:schemeClr val="accent3">
                <a:satOff val="-2338"/>
                <a:lumOff val="25490"/>
              </a:schemeClr>
            </a:solidFill>
            <a:ln w="12700" cap="flat">
              <a:solidFill>
                <a:schemeClr val="accent3">
                  <a:satOff val="-2338"/>
                  <a:lumOff val="12745"/>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FFFFFF"/>
                  </a:solidFill>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0" name="Pouce vers le haut"/>
            <p:cNvSpPr/>
            <p:nvPr/>
          </p:nvSpPr>
          <p:spPr>
            <a:xfrm rot="10800000">
              <a:off x="1214692" y="235624"/>
              <a:ext cx="260001" cy="285034"/>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FFFFF"/>
            </a:solidFill>
            <a:ln w="9525" cap="flat">
              <a:solidFill>
                <a:srgbClr val="000000"/>
              </a:solidFill>
              <a:prstDash val="solid"/>
              <a:round/>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1" name="Ligne"/>
            <p:cNvSpPr/>
            <p:nvPr/>
          </p:nvSpPr>
          <p:spPr>
            <a:xfrm>
              <a:off x="19049" y="1053662"/>
              <a:ext cx="2651287" cy="1"/>
            </a:xfrm>
            <a:prstGeom prst="line">
              <a:avLst/>
            </a:prstGeom>
            <a:noFill/>
            <a:ln w="12700" cap="flat">
              <a:solidFill>
                <a:schemeClr val="accent3"/>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2" name="Ligne"/>
            <p:cNvSpPr/>
            <p:nvPr/>
          </p:nvSpPr>
          <p:spPr>
            <a:xfrm>
              <a:off x="1344692" y="753208"/>
              <a:ext cx="1" cy="294559"/>
            </a:xfrm>
            <a:prstGeom prst="line">
              <a:avLst/>
            </a:prstGeom>
            <a:noFill/>
            <a:ln w="12700" cap="flat">
              <a:solidFill>
                <a:schemeClr val="accent3"/>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3" name="Faiblesses"/>
            <p:cNvSpPr txBox="1"/>
            <p:nvPr/>
          </p:nvSpPr>
          <p:spPr>
            <a:xfrm>
              <a:off x="1326746" y="797126"/>
              <a:ext cx="620323"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3">
                      <a:lumOff val="-9803"/>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C96731">
                      <a:lumOff val="-9803"/>
                    </a:srgbClr>
                  </a:solidFill>
                  <a:effectLst/>
                  <a:uLnTx/>
                  <a:uFillTx/>
                  <a:latin typeface="Calibri" panose="020F0502020204030204"/>
                  <a:ea typeface="+mn-ea"/>
                  <a:cs typeface="+mn-cs"/>
                </a:rPr>
                <a:t>Faiblesses</a:t>
              </a:r>
            </a:p>
          </p:txBody>
        </p:sp>
      </p:grpSp>
      <p:grpSp>
        <p:nvGrpSpPr>
          <p:cNvPr id="347" name="Groupe"/>
          <p:cNvGrpSpPr/>
          <p:nvPr/>
        </p:nvGrpSpPr>
        <p:grpSpPr>
          <a:xfrm>
            <a:off x="6206054" y="1205720"/>
            <a:ext cx="2726667" cy="2690680"/>
            <a:chOff x="19049" y="0"/>
            <a:chExt cx="2726666" cy="2690679"/>
          </a:xfrm>
        </p:grpSpPr>
        <p:sp>
          <p:nvSpPr>
            <p:cNvPr id="335" name="Utilisation importante d'antibiotiques de large spectre…"/>
            <p:cNvSpPr txBox="1"/>
            <p:nvPr/>
          </p:nvSpPr>
          <p:spPr>
            <a:xfrm>
              <a:off x="78545" y="1344675"/>
              <a:ext cx="2667170" cy="13460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54000" marR="0" lvl="0" indent="-254000" algn="l" defTabSz="914400" rtl="0" eaLnBrk="1" fontAlgn="auto" latinLnBrk="0" hangingPunct="1">
                <a:lnSpc>
                  <a:spcPct val="90000"/>
                </a:lnSpc>
                <a:spcBef>
                  <a:spcPts val="1000"/>
                </a:spcBef>
                <a:spcAft>
                  <a:spcPts val="0"/>
                </a:spcAft>
                <a:buClr>
                  <a:srgbClr val="9CA383">
                    <a:satOff val="-3930"/>
                    <a:lumOff val="-11529"/>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Utilisation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importante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d'antibiotiques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large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spectre</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9CA383">
                    <a:satOff val="-3930"/>
                    <a:lumOff val="-11529"/>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Recommandations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d'antibiotiques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existantes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mais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non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adaptées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aux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profils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résistance </a:t>
              </a:r>
              <a:r>
                <a:rPr kumimoji="0" sz="1200" b="0" i="0" u="none" strike="noStrike" kern="1200" cap="none" spc="0" normalizeH="0" baseline="0" noProof="0" dirty="0" err="1" smtClean="0">
                  <a:ln>
                    <a:noFill/>
                  </a:ln>
                  <a:solidFill>
                    <a:srgbClr val="0B394D"/>
                  </a:solidFill>
                  <a:effectLst/>
                  <a:uLnTx/>
                  <a:uFillTx/>
                  <a:latin typeface="Calibri" panose="020F0502020204030204"/>
                  <a:ea typeface="+mn-ea"/>
                  <a:cs typeface="+mn-cs"/>
                </a:rPr>
                <a:t>locaux</a:t>
              </a:r>
              <a:endParaRPr kumimoji="0" lang="fr-FR" sz="1200" b="0" i="0" u="none" strike="noStrike" kern="1200" cap="none" spc="0" normalizeH="0" baseline="0" noProof="0" dirty="0" smtClean="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9CA383">
                    <a:satOff val="-3930"/>
                    <a:lumOff val="-11529"/>
                  </a:srgbClr>
                </a:buClr>
                <a:buSzPts val="1100"/>
                <a:buFont typeface="Symbol"/>
                <a:buChar char="·"/>
                <a:tabLst/>
                <a:defRPr/>
              </a:pPr>
              <a:r>
                <a:rPr lang="fr-FR" sz="1200" dirty="0" smtClean="0">
                  <a:solidFill>
                    <a:srgbClr val="0B394D"/>
                  </a:solidFill>
                  <a:latin typeface="Calibri" panose="020F0502020204030204"/>
                </a:rPr>
                <a:t>Complémentarité avec les EPP</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336" name="Cercle"/>
            <p:cNvSpPr/>
            <p:nvPr/>
          </p:nvSpPr>
          <p:spPr>
            <a:xfrm>
              <a:off x="936662" y="0"/>
              <a:ext cx="756283" cy="756283"/>
            </a:xfrm>
            <a:prstGeom prst="ellipse">
              <a:avLst/>
            </a:prstGeom>
            <a:solidFill>
              <a:schemeClr val="accent2">
                <a:lumOff val="17058"/>
              </a:schemeClr>
            </a:solidFill>
            <a:ln w="12700" cap="flat">
              <a:solidFill>
                <a:schemeClr val="accent2"/>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43" name="Groupe"/>
            <p:cNvGrpSpPr/>
            <p:nvPr/>
          </p:nvGrpSpPr>
          <p:grpSpPr>
            <a:xfrm>
              <a:off x="1112276" y="195533"/>
              <a:ext cx="405100" cy="313547"/>
              <a:chOff x="22" y="-43"/>
              <a:chExt cx="405099" cy="313546"/>
            </a:xfrm>
          </p:grpSpPr>
          <p:sp>
            <p:nvSpPr>
              <p:cNvPr id="337" name="Figure"/>
              <p:cNvSpPr/>
              <p:nvPr/>
            </p:nvSpPr>
            <p:spPr>
              <a:xfrm>
                <a:off x="22" y="-44"/>
                <a:ext cx="405100" cy="269250"/>
              </a:xfrm>
              <a:custGeom>
                <a:avLst/>
                <a:gdLst/>
                <a:ahLst/>
                <a:cxnLst>
                  <a:cxn ang="0">
                    <a:pos x="wd2" y="hd2"/>
                  </a:cxn>
                  <a:cxn ang="5400000">
                    <a:pos x="wd2" y="hd2"/>
                  </a:cxn>
                  <a:cxn ang="10800000">
                    <a:pos x="wd2" y="hd2"/>
                  </a:cxn>
                  <a:cxn ang="16200000">
                    <a:pos x="wd2" y="hd2"/>
                  </a:cxn>
                </a:cxnLst>
                <a:rect l="0" t="0" r="r" b="b"/>
                <a:pathLst>
                  <a:path w="21568" h="21567" extrusionOk="0">
                    <a:moveTo>
                      <a:pt x="21468" y="3"/>
                    </a:moveTo>
                    <a:cubicBezTo>
                      <a:pt x="21445" y="-6"/>
                      <a:pt x="21423" y="5"/>
                      <a:pt x="21398" y="16"/>
                    </a:cubicBezTo>
                    <a:lnTo>
                      <a:pt x="18270" y="1447"/>
                    </a:lnTo>
                    <a:cubicBezTo>
                      <a:pt x="18164" y="1493"/>
                      <a:pt x="18137" y="1685"/>
                      <a:pt x="18218" y="1798"/>
                    </a:cubicBezTo>
                    <a:lnTo>
                      <a:pt x="18762" y="2565"/>
                    </a:lnTo>
                    <a:cubicBezTo>
                      <a:pt x="18818" y="2649"/>
                      <a:pt x="18818" y="2780"/>
                      <a:pt x="18762" y="2864"/>
                    </a:cubicBezTo>
                    <a:lnTo>
                      <a:pt x="13214" y="11810"/>
                    </a:lnTo>
                    <a:cubicBezTo>
                      <a:pt x="13158" y="11894"/>
                      <a:pt x="13062" y="11903"/>
                      <a:pt x="13006" y="11810"/>
                    </a:cubicBezTo>
                    <a:lnTo>
                      <a:pt x="9057" y="5737"/>
                    </a:lnTo>
                    <a:cubicBezTo>
                      <a:pt x="9000" y="5653"/>
                      <a:pt x="8914" y="5653"/>
                      <a:pt x="8858" y="5737"/>
                    </a:cubicBezTo>
                    <a:lnTo>
                      <a:pt x="42" y="19949"/>
                    </a:lnTo>
                    <a:cubicBezTo>
                      <a:pt x="-14" y="20034"/>
                      <a:pt x="-14" y="20164"/>
                      <a:pt x="42" y="20248"/>
                    </a:cubicBezTo>
                    <a:lnTo>
                      <a:pt x="941" y="21510"/>
                    </a:lnTo>
                    <a:cubicBezTo>
                      <a:pt x="997" y="21594"/>
                      <a:pt x="1084" y="21581"/>
                      <a:pt x="1140" y="21497"/>
                    </a:cubicBezTo>
                    <a:lnTo>
                      <a:pt x="8875" y="9040"/>
                    </a:lnTo>
                    <a:cubicBezTo>
                      <a:pt x="8931" y="8956"/>
                      <a:pt x="9026" y="8946"/>
                      <a:pt x="9082" y="9040"/>
                    </a:cubicBezTo>
                    <a:lnTo>
                      <a:pt x="13049" y="15125"/>
                    </a:lnTo>
                    <a:cubicBezTo>
                      <a:pt x="13106" y="15219"/>
                      <a:pt x="13207" y="15219"/>
                      <a:pt x="13257" y="15125"/>
                    </a:cubicBezTo>
                    <a:lnTo>
                      <a:pt x="13706" y="14319"/>
                    </a:lnTo>
                    <a:lnTo>
                      <a:pt x="19851" y="4411"/>
                    </a:lnTo>
                    <a:cubicBezTo>
                      <a:pt x="19907" y="4327"/>
                      <a:pt x="20003" y="4327"/>
                      <a:pt x="20059" y="4411"/>
                    </a:cubicBezTo>
                    <a:lnTo>
                      <a:pt x="20595" y="5165"/>
                    </a:lnTo>
                    <a:cubicBezTo>
                      <a:pt x="20676" y="5278"/>
                      <a:pt x="20812" y="5221"/>
                      <a:pt x="20837" y="5061"/>
                    </a:cubicBezTo>
                    <a:lnTo>
                      <a:pt x="21563" y="276"/>
                    </a:lnTo>
                    <a:cubicBezTo>
                      <a:pt x="21586" y="150"/>
                      <a:pt x="21536" y="31"/>
                      <a:pt x="21468" y="3"/>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8" name="Figure"/>
              <p:cNvSpPr/>
              <p:nvPr/>
            </p:nvSpPr>
            <p:spPr>
              <a:xfrm>
                <a:off x="325285" y="78076"/>
                <a:ext cx="58602" cy="235427"/>
              </a:xfrm>
              <a:custGeom>
                <a:avLst/>
                <a:gdLst/>
                <a:ahLst/>
                <a:cxnLst>
                  <a:cxn ang="0">
                    <a:pos x="wd2" y="hd2"/>
                  </a:cxn>
                  <a:cxn ang="5400000">
                    <a:pos x="wd2" y="hd2"/>
                  </a:cxn>
                  <a:cxn ang="10800000">
                    <a:pos x="wd2" y="hd2"/>
                  </a:cxn>
                  <a:cxn ang="16200000">
                    <a:pos x="wd2" y="hd2"/>
                  </a:cxn>
                </a:cxnLst>
                <a:rect l="0" t="0" r="r" b="b"/>
                <a:pathLst>
                  <a:path w="21600" h="21577" extrusionOk="0">
                    <a:moveTo>
                      <a:pt x="20403" y="5"/>
                    </a:moveTo>
                    <a:cubicBezTo>
                      <a:pt x="20205" y="14"/>
                      <a:pt x="20037" y="39"/>
                      <a:pt x="19865" y="79"/>
                    </a:cubicBezTo>
                    <a:lnTo>
                      <a:pt x="3770" y="4364"/>
                    </a:lnTo>
                    <a:lnTo>
                      <a:pt x="239" y="5390"/>
                    </a:lnTo>
                    <a:cubicBezTo>
                      <a:pt x="110" y="5433"/>
                      <a:pt x="0" y="5500"/>
                      <a:pt x="0" y="5554"/>
                    </a:cubicBezTo>
                    <a:lnTo>
                      <a:pt x="0" y="21324"/>
                    </a:lnTo>
                    <a:cubicBezTo>
                      <a:pt x="0" y="21463"/>
                      <a:pt x="457" y="21577"/>
                      <a:pt x="1017" y="21577"/>
                    </a:cubicBezTo>
                    <a:lnTo>
                      <a:pt x="20583" y="21577"/>
                    </a:lnTo>
                    <a:cubicBezTo>
                      <a:pt x="21143" y="21577"/>
                      <a:pt x="21600" y="21463"/>
                      <a:pt x="21600" y="21324"/>
                    </a:cubicBezTo>
                    <a:lnTo>
                      <a:pt x="21600" y="243"/>
                    </a:lnTo>
                    <a:cubicBezTo>
                      <a:pt x="21600" y="82"/>
                      <a:pt x="20997" y="-23"/>
                      <a:pt x="20403" y="5"/>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9" name="Figure"/>
              <p:cNvSpPr/>
              <p:nvPr/>
            </p:nvSpPr>
            <p:spPr>
              <a:xfrm>
                <a:off x="169287" y="138474"/>
                <a:ext cx="58439" cy="175028"/>
              </a:xfrm>
              <a:custGeom>
                <a:avLst/>
                <a:gdLst/>
                <a:ahLst/>
                <a:cxnLst>
                  <a:cxn ang="0">
                    <a:pos x="wd2" y="hd2"/>
                  </a:cxn>
                  <a:cxn ang="5400000">
                    <a:pos x="wd2" y="hd2"/>
                  </a:cxn>
                  <a:cxn ang="10800000">
                    <a:pos x="wd2" y="hd2"/>
                  </a:cxn>
                  <a:cxn ang="16200000">
                    <a:pos x="wd2" y="hd2"/>
                  </a:cxn>
                </a:cxnLst>
                <a:rect l="0" t="0" r="r" b="b"/>
                <a:pathLst>
                  <a:path w="21600" h="21573" extrusionOk="0">
                    <a:moveTo>
                      <a:pt x="1140" y="4"/>
                    </a:moveTo>
                    <a:cubicBezTo>
                      <a:pt x="581" y="-27"/>
                      <a:pt x="0" y="108"/>
                      <a:pt x="0" y="324"/>
                    </a:cubicBezTo>
                    <a:lnTo>
                      <a:pt x="0" y="21233"/>
                    </a:lnTo>
                    <a:cubicBezTo>
                      <a:pt x="0" y="21420"/>
                      <a:pt x="398" y="21573"/>
                      <a:pt x="960" y="21573"/>
                    </a:cubicBezTo>
                    <a:lnTo>
                      <a:pt x="20640" y="21573"/>
                    </a:lnTo>
                    <a:cubicBezTo>
                      <a:pt x="21202" y="21573"/>
                      <a:pt x="21600" y="21420"/>
                      <a:pt x="21600" y="21233"/>
                    </a:cubicBezTo>
                    <a:lnTo>
                      <a:pt x="21600" y="7027"/>
                    </a:lnTo>
                    <a:cubicBezTo>
                      <a:pt x="21600" y="6941"/>
                      <a:pt x="21516" y="6879"/>
                      <a:pt x="21300" y="6807"/>
                    </a:cubicBezTo>
                    <a:lnTo>
                      <a:pt x="1680" y="104"/>
                    </a:lnTo>
                    <a:cubicBezTo>
                      <a:pt x="1529" y="54"/>
                      <a:pt x="1326" y="14"/>
                      <a:pt x="1140" y="4"/>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0" name="Figure"/>
              <p:cNvSpPr/>
              <p:nvPr/>
            </p:nvSpPr>
            <p:spPr>
              <a:xfrm>
                <a:off x="247205" y="154545"/>
                <a:ext cx="58602" cy="158957"/>
              </a:xfrm>
              <a:custGeom>
                <a:avLst/>
                <a:gdLst/>
                <a:ahLst/>
                <a:cxnLst>
                  <a:cxn ang="0">
                    <a:pos x="wd2" y="hd2"/>
                  </a:cxn>
                  <a:cxn ang="5400000">
                    <a:pos x="wd2" y="hd2"/>
                  </a:cxn>
                  <a:cxn ang="10800000">
                    <a:pos x="wd2" y="hd2"/>
                  </a:cxn>
                  <a:cxn ang="16200000">
                    <a:pos x="wd2" y="hd2"/>
                  </a:cxn>
                </a:cxnLst>
                <a:rect l="0" t="0" r="r" b="b"/>
                <a:pathLst>
                  <a:path w="21600" h="21571" extrusionOk="0">
                    <a:moveTo>
                      <a:pt x="20403" y="5"/>
                    </a:moveTo>
                    <a:cubicBezTo>
                      <a:pt x="20205" y="17"/>
                      <a:pt x="19977" y="60"/>
                      <a:pt x="19805" y="115"/>
                    </a:cubicBezTo>
                    <a:lnTo>
                      <a:pt x="3770" y="6438"/>
                    </a:lnTo>
                    <a:lnTo>
                      <a:pt x="239" y="7957"/>
                    </a:lnTo>
                    <a:cubicBezTo>
                      <a:pt x="110" y="8021"/>
                      <a:pt x="0" y="8120"/>
                      <a:pt x="0" y="8200"/>
                    </a:cubicBezTo>
                    <a:lnTo>
                      <a:pt x="0" y="21197"/>
                    </a:lnTo>
                    <a:cubicBezTo>
                      <a:pt x="0" y="21403"/>
                      <a:pt x="457" y="21571"/>
                      <a:pt x="1017" y="21571"/>
                    </a:cubicBezTo>
                    <a:lnTo>
                      <a:pt x="20583" y="21571"/>
                    </a:lnTo>
                    <a:cubicBezTo>
                      <a:pt x="21143" y="21571"/>
                      <a:pt x="21600" y="21403"/>
                      <a:pt x="21600" y="21197"/>
                    </a:cubicBezTo>
                    <a:lnTo>
                      <a:pt x="21600" y="358"/>
                    </a:lnTo>
                    <a:cubicBezTo>
                      <a:pt x="21600" y="120"/>
                      <a:pt x="20997" y="-29"/>
                      <a:pt x="20403" y="5"/>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1" name="Figure"/>
              <p:cNvSpPr/>
              <p:nvPr/>
            </p:nvSpPr>
            <p:spPr>
              <a:xfrm>
                <a:off x="91206" y="158429"/>
                <a:ext cx="58602" cy="155073"/>
              </a:xfrm>
              <a:custGeom>
                <a:avLst/>
                <a:gdLst/>
                <a:ahLst/>
                <a:cxnLst>
                  <a:cxn ang="0">
                    <a:pos x="wd2" y="hd2"/>
                  </a:cxn>
                  <a:cxn ang="5400000">
                    <a:pos x="wd2" y="hd2"/>
                  </a:cxn>
                  <a:cxn ang="10800000">
                    <a:pos x="wd2" y="hd2"/>
                  </a:cxn>
                  <a:cxn ang="16200000">
                    <a:pos x="wd2" y="hd2"/>
                  </a:cxn>
                </a:cxnLst>
                <a:rect l="0" t="0" r="r" b="b"/>
                <a:pathLst>
                  <a:path w="21600" h="21565" extrusionOk="0">
                    <a:moveTo>
                      <a:pt x="20403" y="7"/>
                    </a:moveTo>
                    <a:cubicBezTo>
                      <a:pt x="20213" y="21"/>
                      <a:pt x="20015" y="59"/>
                      <a:pt x="19865" y="120"/>
                    </a:cubicBezTo>
                    <a:lnTo>
                      <a:pt x="239" y="8043"/>
                    </a:lnTo>
                    <a:cubicBezTo>
                      <a:pt x="67" y="8108"/>
                      <a:pt x="0" y="8194"/>
                      <a:pt x="0" y="8292"/>
                    </a:cubicBezTo>
                    <a:lnTo>
                      <a:pt x="0" y="21181"/>
                    </a:lnTo>
                    <a:cubicBezTo>
                      <a:pt x="0" y="21393"/>
                      <a:pt x="457" y="21565"/>
                      <a:pt x="1017" y="21565"/>
                    </a:cubicBezTo>
                    <a:lnTo>
                      <a:pt x="20583" y="21565"/>
                    </a:lnTo>
                    <a:cubicBezTo>
                      <a:pt x="21143" y="21565"/>
                      <a:pt x="21600" y="21393"/>
                      <a:pt x="21600" y="21181"/>
                    </a:cubicBezTo>
                    <a:lnTo>
                      <a:pt x="21600" y="368"/>
                    </a:lnTo>
                    <a:cubicBezTo>
                      <a:pt x="21600" y="124"/>
                      <a:pt x="20973" y="-35"/>
                      <a:pt x="20403" y="7"/>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2" name="Figure"/>
              <p:cNvSpPr/>
              <p:nvPr/>
            </p:nvSpPr>
            <p:spPr>
              <a:xfrm>
                <a:off x="13775" y="239430"/>
                <a:ext cx="58602" cy="74073"/>
              </a:xfrm>
              <a:custGeom>
                <a:avLst/>
                <a:gdLst/>
                <a:ahLst/>
                <a:cxnLst>
                  <a:cxn ang="0">
                    <a:pos x="wd2" y="hd2"/>
                  </a:cxn>
                  <a:cxn ang="5400000">
                    <a:pos x="wd2" y="hd2"/>
                  </a:cxn>
                  <a:cxn ang="10800000">
                    <a:pos x="wd2" y="hd2"/>
                  </a:cxn>
                  <a:cxn ang="16200000">
                    <a:pos x="wd2" y="hd2"/>
                  </a:cxn>
                </a:cxnLst>
                <a:rect l="0" t="0" r="r" b="b"/>
                <a:pathLst>
                  <a:path w="21600" h="21528" extrusionOk="0">
                    <a:moveTo>
                      <a:pt x="20403" y="14"/>
                    </a:moveTo>
                    <a:cubicBezTo>
                      <a:pt x="20213" y="43"/>
                      <a:pt x="20016" y="122"/>
                      <a:pt x="19865" y="250"/>
                    </a:cubicBezTo>
                    <a:lnTo>
                      <a:pt x="239" y="16763"/>
                    </a:lnTo>
                    <a:cubicBezTo>
                      <a:pt x="67" y="16899"/>
                      <a:pt x="0" y="17078"/>
                      <a:pt x="0" y="17282"/>
                    </a:cubicBezTo>
                    <a:lnTo>
                      <a:pt x="0" y="20726"/>
                    </a:lnTo>
                    <a:cubicBezTo>
                      <a:pt x="0" y="21168"/>
                      <a:pt x="457" y="21528"/>
                      <a:pt x="1017" y="21528"/>
                    </a:cubicBezTo>
                    <a:lnTo>
                      <a:pt x="20643" y="21528"/>
                    </a:lnTo>
                    <a:cubicBezTo>
                      <a:pt x="21203" y="21528"/>
                      <a:pt x="21600" y="21168"/>
                      <a:pt x="21600" y="20726"/>
                    </a:cubicBezTo>
                    <a:lnTo>
                      <a:pt x="21600" y="769"/>
                    </a:lnTo>
                    <a:cubicBezTo>
                      <a:pt x="21600" y="234"/>
                      <a:pt x="20973" y="-72"/>
                      <a:pt x="20403" y="14"/>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44" name="Ligne"/>
            <p:cNvSpPr/>
            <p:nvPr/>
          </p:nvSpPr>
          <p:spPr>
            <a:xfrm>
              <a:off x="19049" y="1053645"/>
              <a:ext cx="2651287" cy="1"/>
            </a:xfrm>
            <a:prstGeom prst="line">
              <a:avLst/>
            </a:prstGeom>
            <a:noFill/>
            <a:ln w="12700" cap="flat">
              <a:solidFill>
                <a:schemeClr val="accent2"/>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5" name="Ligne"/>
            <p:cNvSpPr/>
            <p:nvPr/>
          </p:nvSpPr>
          <p:spPr>
            <a:xfrm>
              <a:off x="1344692" y="753190"/>
              <a:ext cx="1" cy="294560"/>
            </a:xfrm>
            <a:prstGeom prst="line">
              <a:avLst/>
            </a:prstGeom>
            <a:noFill/>
            <a:ln w="12700" cap="flat">
              <a:solidFill>
                <a:schemeClr val="accent2"/>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6" name="Opportunités"/>
            <p:cNvSpPr txBox="1"/>
            <p:nvPr/>
          </p:nvSpPr>
          <p:spPr>
            <a:xfrm>
              <a:off x="1327922" y="797126"/>
              <a:ext cx="792095"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2">
                      <a:satOff val="-6318"/>
                      <a:lumOff val="-13176"/>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9BAFB5">
                      <a:satOff val="-6318"/>
                      <a:lumOff val="-13176"/>
                    </a:srgbClr>
                  </a:solidFill>
                  <a:effectLst/>
                  <a:uLnTx/>
                  <a:uFillTx/>
                  <a:latin typeface="Calibri" panose="020F0502020204030204"/>
                  <a:ea typeface="+mn-ea"/>
                  <a:cs typeface="+mn-cs"/>
                </a:rPr>
                <a:t>Opportunités</a:t>
              </a:r>
            </a:p>
          </p:txBody>
        </p:sp>
      </p:grpSp>
      <p:grpSp>
        <p:nvGrpSpPr>
          <p:cNvPr id="355" name="Groupe"/>
          <p:cNvGrpSpPr/>
          <p:nvPr/>
        </p:nvGrpSpPr>
        <p:grpSpPr>
          <a:xfrm>
            <a:off x="8981302" y="1205720"/>
            <a:ext cx="2664585" cy="3702239"/>
            <a:chOff x="12401" y="0"/>
            <a:chExt cx="2664583" cy="3702238"/>
          </a:xfrm>
        </p:grpSpPr>
        <p:sp>
          <p:nvSpPr>
            <p:cNvPr id="348" name="Mise en œuvre difficile…"/>
            <p:cNvSpPr txBox="1"/>
            <p:nvPr/>
          </p:nvSpPr>
          <p:spPr>
            <a:xfrm>
              <a:off x="12401" y="1344675"/>
              <a:ext cx="2664583" cy="2357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Mise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en</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œuvre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difficile</a:t>
              </a: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Données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manquantes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substantielles</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Formation du personnel</a:t>
              </a: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Financement</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Instabilité</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politique</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Appui</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technique et financiers multiples </a:t>
              </a:r>
            </a:p>
            <a:p>
              <a:pPr marL="254000" marR="0" lvl="0" indent="-254000" algn="l" defTabSz="914400" rtl="0" eaLnBrk="1" fontAlgn="auto" latinLnBrk="0" hangingPunct="1">
                <a:lnSpc>
                  <a:spcPct val="90000"/>
                </a:lnSpc>
                <a:spcBef>
                  <a:spcPts val="1000"/>
                </a:spcBef>
                <a:spcAft>
                  <a:spcPts val="0"/>
                </a:spcAft>
                <a:buClr>
                  <a:srgbClr val="F6A21D">
                    <a:satOff val="-13431"/>
                    <a:lumOff val="-10784"/>
                  </a:srgbClr>
                </a:buClr>
                <a:buSzPts val="1100"/>
                <a:buFont typeface="Symbol"/>
                <a:buChar char="·"/>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Diversité</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référentiels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laboratoires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(EUCAST, CLSI</a:t>
              </a:r>
              <a:r>
                <a:rPr kumimoji="0" sz="1200" b="0" i="0" u="none" strike="noStrike" kern="1200" cap="none" spc="0" normalizeH="0" baseline="0" noProof="0" dirty="0" smtClean="0">
                  <a:ln>
                    <a:noFill/>
                  </a:ln>
                  <a:solidFill>
                    <a:srgbClr val="0B394D"/>
                  </a:solidFill>
                  <a:effectLst/>
                  <a:uLnTx/>
                  <a:uFillTx/>
                  <a:latin typeface="Calibri" panose="020F0502020204030204"/>
                  <a:ea typeface="+mn-ea"/>
                  <a:cs typeface="+mn-cs"/>
                </a:rPr>
                <a:t>)</a:t>
              </a:r>
              <a:r>
                <a:rPr kumimoji="0" lang="fr-FR" sz="1200" b="0" i="0" u="none" strike="noStrike" kern="1200" cap="none" spc="0" normalizeH="0" baseline="0" noProof="0" dirty="0" smtClean="0">
                  <a:ln>
                    <a:noFill/>
                  </a:ln>
                  <a:solidFill>
                    <a:srgbClr val="0B394D"/>
                  </a:solidFill>
                  <a:effectLst/>
                  <a:uLnTx/>
                  <a:uFillTx/>
                  <a:latin typeface="Calibri" panose="020F0502020204030204"/>
                  <a:ea typeface="+mn-ea"/>
                  <a:cs typeface="+mn-cs"/>
                </a:rPr>
                <a:t> (Laos)</a:t>
              </a:r>
              <a:endParaRPr kumimoji="0" sz="12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nvGrpSpPr>
            <p:cNvPr id="351" name="Groupe"/>
            <p:cNvGrpSpPr/>
            <p:nvPr/>
          </p:nvGrpSpPr>
          <p:grpSpPr>
            <a:xfrm>
              <a:off x="966551" y="0"/>
              <a:ext cx="756283" cy="756283"/>
              <a:chOff x="0" y="0"/>
              <a:chExt cx="756282" cy="756282"/>
            </a:xfrm>
          </p:grpSpPr>
          <p:sp>
            <p:nvSpPr>
              <p:cNvPr id="349" name="Cercle"/>
              <p:cNvSpPr/>
              <p:nvPr/>
            </p:nvSpPr>
            <p:spPr>
              <a:xfrm>
                <a:off x="0" y="0"/>
                <a:ext cx="756283" cy="756283"/>
              </a:xfrm>
              <a:prstGeom prst="ellipse">
                <a:avLst/>
              </a:prstGeom>
              <a:solidFill>
                <a:schemeClr val="accent1">
                  <a:lumOff val="23039"/>
                </a:schemeClr>
              </a:solidFill>
              <a:ln w="12700" cap="flat">
                <a:solidFill>
                  <a:schemeClr val="accent1"/>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0" name="!"/>
              <p:cNvSpPr/>
              <p:nvPr/>
            </p:nvSpPr>
            <p:spPr>
              <a:xfrm>
                <a:off x="203289" y="177505"/>
                <a:ext cx="349704" cy="349648"/>
              </a:xfrm>
              <a:custGeom>
                <a:avLst/>
                <a:gdLst/>
                <a:ahLst/>
                <a:cxnLst>
                  <a:cxn ang="0">
                    <a:pos x="wd2" y="hd2"/>
                  </a:cxn>
                  <a:cxn ang="5400000">
                    <a:pos x="wd2" y="hd2"/>
                  </a:cxn>
                  <a:cxn ang="10800000">
                    <a:pos x="wd2" y="hd2"/>
                  </a:cxn>
                  <a:cxn ang="16200000">
                    <a:pos x="wd2" y="hd2"/>
                  </a:cxn>
                </a:cxnLst>
                <a:rect l="0" t="0" r="r" b="b"/>
                <a:pathLst>
                  <a:path w="21370" h="21600"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solidFill>
                <a:srgbClr val="FFFFFF"/>
              </a:solidFill>
              <a:ln w="3175" cap="flat">
                <a:solidFill>
                  <a:srgbClr val="000000"/>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noAutofit/>
              </a:bodyPr>
              <a:lstStyle>
                <a:lvl1pPr algn="ctr">
                  <a:defRPr sz="800">
                    <a:solidFill>
                      <a:srgbClr val="000000"/>
                    </a:solidFill>
                    <a:latin typeface="Calibri Light"/>
                    <a:ea typeface="Calibri Light"/>
                    <a:cs typeface="Calibri Light"/>
                    <a:sym typeface="Calibri Ligh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00000"/>
                    </a:solidFill>
                    <a:effectLst/>
                    <a:uLnTx/>
                    <a:uFillTx/>
                    <a:latin typeface="Calibri Light"/>
                    <a:ea typeface="Calibri Light"/>
                    <a:cs typeface="Calibri Light"/>
                    <a:sym typeface="Calibri Light"/>
                  </a:rPr>
                  <a:t>!</a:t>
                </a:r>
              </a:p>
            </p:txBody>
          </p:sp>
        </p:grpSp>
        <p:sp>
          <p:nvSpPr>
            <p:cNvPr id="352" name="Ligne"/>
            <p:cNvSpPr/>
            <p:nvPr/>
          </p:nvSpPr>
          <p:spPr>
            <a:xfrm>
              <a:off x="23702" y="1052604"/>
              <a:ext cx="2651287" cy="1"/>
            </a:xfrm>
            <a:prstGeom prst="line">
              <a:avLst/>
            </a:prstGeom>
            <a:noFill/>
            <a:ln w="12700" cap="flat">
              <a:solidFill>
                <a:schemeClr val="accent1"/>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3" name="Ligne"/>
            <p:cNvSpPr/>
            <p:nvPr/>
          </p:nvSpPr>
          <p:spPr>
            <a:xfrm>
              <a:off x="1344692" y="748334"/>
              <a:ext cx="1" cy="294560"/>
            </a:xfrm>
            <a:prstGeom prst="line">
              <a:avLst/>
            </a:prstGeom>
            <a:noFill/>
            <a:ln w="12700" cap="flat">
              <a:solidFill>
                <a:schemeClr val="accent1"/>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4" name="Menaces"/>
            <p:cNvSpPr txBox="1"/>
            <p:nvPr/>
          </p:nvSpPr>
          <p:spPr>
            <a:xfrm>
              <a:off x="1344692" y="797126"/>
              <a:ext cx="570031"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1">
                      <a:satOff val="-13431"/>
                      <a:lumOff val="-10784"/>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F6A21D">
                      <a:satOff val="-13431"/>
                      <a:lumOff val="-10784"/>
                    </a:srgbClr>
                  </a:solidFill>
                  <a:effectLst/>
                  <a:uLnTx/>
                  <a:uFillTx/>
                  <a:latin typeface="Calibri" panose="020F0502020204030204"/>
                  <a:ea typeface="+mn-ea"/>
                  <a:cs typeface="+mn-cs"/>
                </a:rPr>
                <a:t>Menaces</a:t>
              </a:r>
            </a:p>
          </p:txBody>
        </p:sp>
      </p:grpSp>
    </p:spTree>
    <p:extLst>
      <p:ext uri="{BB962C8B-B14F-4D97-AF65-F5344CB8AC3E}">
        <p14:creationId xmlns:p14="http://schemas.microsoft.com/office/powerpoint/2010/main" val="135424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advAuto="0"/>
      <p:bldP spid="347" grpId="0" animBg="1" advAuto="0"/>
      <p:bldP spid="355"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Système de surveillance TSARA - </a:t>
            </a:r>
            <a:r>
              <a:rPr lang="fr-FR" sz="2000" dirty="0" smtClean="0"/>
              <a:t>Méthodologie</a:t>
            </a:r>
            <a:endParaRPr lang="fr-FR" dirty="0"/>
          </a:p>
        </p:txBody>
      </p:sp>
      <p:sp>
        <p:nvSpPr>
          <p:cNvPr id="5" name="Ligne"/>
          <p:cNvSpPr/>
          <p:nvPr/>
        </p:nvSpPr>
        <p:spPr>
          <a:xfrm>
            <a:off x="5301379" y="4476076"/>
            <a:ext cx="3354879" cy="2"/>
          </a:xfrm>
          <a:prstGeom prst="line">
            <a:avLst/>
          </a:prstGeom>
          <a:noFill/>
          <a:ln w="25400" cap="flat">
            <a:solidFill>
              <a:schemeClr val="accent2">
                <a:lumOff val="17058"/>
              </a:schemeClr>
            </a:solidFill>
            <a:custDash>
              <a:ds d="200000" sp="200000"/>
            </a:custDash>
            <a:miter lim="400000"/>
            <a:headEnd type="triangle" w="med" len="sm"/>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6" name="Ligne"/>
          <p:cNvSpPr/>
          <p:nvPr/>
        </p:nvSpPr>
        <p:spPr>
          <a:xfrm>
            <a:off x="361273" y="3902702"/>
            <a:ext cx="11590716" cy="8772"/>
          </a:xfrm>
          <a:prstGeom prst="line">
            <a:avLst/>
          </a:prstGeom>
          <a:noFill/>
          <a:ln w="25400" cap="flat">
            <a:solidFill>
              <a:schemeClr val="accent2">
                <a:lumOff val="17058"/>
              </a:schemeClr>
            </a:solidFill>
            <a:prstDash val="solid"/>
            <a:round/>
            <a:tailEnd type="arrow"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7" name="Ovale"/>
          <p:cNvSpPr/>
          <p:nvPr/>
        </p:nvSpPr>
        <p:spPr>
          <a:xfrm>
            <a:off x="4923868" y="4094227"/>
            <a:ext cx="721968" cy="75916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8" name="Éprouvette"/>
          <p:cNvSpPr/>
          <p:nvPr/>
        </p:nvSpPr>
        <p:spPr>
          <a:xfrm>
            <a:off x="5225336" y="4225583"/>
            <a:ext cx="119036" cy="500989"/>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992" y="0"/>
                  <a:pt x="0" y="247"/>
                  <a:pt x="0" y="551"/>
                </a:cubicBezTo>
                <a:cubicBezTo>
                  <a:pt x="0" y="855"/>
                  <a:pt x="992" y="1102"/>
                  <a:pt x="2212" y="1102"/>
                </a:cubicBezTo>
                <a:lnTo>
                  <a:pt x="3254" y="1102"/>
                </a:lnTo>
                <a:lnTo>
                  <a:pt x="3254" y="19720"/>
                </a:lnTo>
                <a:cubicBezTo>
                  <a:pt x="3254" y="20758"/>
                  <a:pt x="6630" y="21600"/>
                  <a:pt x="10797" y="21600"/>
                </a:cubicBezTo>
                <a:cubicBezTo>
                  <a:pt x="14963" y="21600"/>
                  <a:pt x="18339" y="20758"/>
                  <a:pt x="18339" y="19720"/>
                </a:cubicBezTo>
                <a:lnTo>
                  <a:pt x="18339" y="19347"/>
                </a:lnTo>
                <a:lnTo>
                  <a:pt x="8632" y="19347"/>
                </a:lnTo>
                <a:lnTo>
                  <a:pt x="8632" y="18968"/>
                </a:lnTo>
                <a:lnTo>
                  <a:pt x="18339" y="18968"/>
                </a:lnTo>
                <a:lnTo>
                  <a:pt x="18339" y="18055"/>
                </a:lnTo>
                <a:lnTo>
                  <a:pt x="13116" y="18055"/>
                </a:lnTo>
                <a:lnTo>
                  <a:pt x="13116" y="17678"/>
                </a:lnTo>
                <a:lnTo>
                  <a:pt x="18339" y="17678"/>
                </a:lnTo>
                <a:lnTo>
                  <a:pt x="18339" y="16765"/>
                </a:lnTo>
                <a:lnTo>
                  <a:pt x="13116" y="16765"/>
                </a:lnTo>
                <a:lnTo>
                  <a:pt x="13116" y="16386"/>
                </a:lnTo>
                <a:lnTo>
                  <a:pt x="18339" y="16386"/>
                </a:lnTo>
                <a:lnTo>
                  <a:pt x="18339" y="15473"/>
                </a:lnTo>
                <a:lnTo>
                  <a:pt x="13116" y="15473"/>
                </a:lnTo>
                <a:lnTo>
                  <a:pt x="13116" y="15096"/>
                </a:lnTo>
                <a:lnTo>
                  <a:pt x="18339" y="15096"/>
                </a:lnTo>
                <a:lnTo>
                  <a:pt x="18339" y="14183"/>
                </a:lnTo>
                <a:lnTo>
                  <a:pt x="8632" y="14183"/>
                </a:lnTo>
                <a:lnTo>
                  <a:pt x="8632" y="13804"/>
                </a:lnTo>
                <a:lnTo>
                  <a:pt x="18339" y="13804"/>
                </a:lnTo>
                <a:lnTo>
                  <a:pt x="18339" y="12891"/>
                </a:lnTo>
                <a:lnTo>
                  <a:pt x="13116" y="12891"/>
                </a:lnTo>
                <a:lnTo>
                  <a:pt x="13116" y="12514"/>
                </a:lnTo>
                <a:lnTo>
                  <a:pt x="18339" y="12514"/>
                </a:lnTo>
                <a:lnTo>
                  <a:pt x="18339" y="11601"/>
                </a:lnTo>
                <a:lnTo>
                  <a:pt x="13116" y="11601"/>
                </a:lnTo>
                <a:lnTo>
                  <a:pt x="13116" y="11222"/>
                </a:lnTo>
                <a:lnTo>
                  <a:pt x="18339" y="11222"/>
                </a:lnTo>
                <a:lnTo>
                  <a:pt x="18339" y="10309"/>
                </a:lnTo>
                <a:lnTo>
                  <a:pt x="13116" y="10309"/>
                </a:lnTo>
                <a:lnTo>
                  <a:pt x="13116" y="9932"/>
                </a:lnTo>
                <a:lnTo>
                  <a:pt x="18339" y="9932"/>
                </a:lnTo>
                <a:lnTo>
                  <a:pt x="18339" y="9019"/>
                </a:lnTo>
                <a:lnTo>
                  <a:pt x="8632" y="9019"/>
                </a:lnTo>
                <a:lnTo>
                  <a:pt x="8632" y="8640"/>
                </a:lnTo>
                <a:lnTo>
                  <a:pt x="18339" y="8640"/>
                </a:lnTo>
                <a:lnTo>
                  <a:pt x="18339" y="7727"/>
                </a:lnTo>
                <a:lnTo>
                  <a:pt x="13116" y="7727"/>
                </a:lnTo>
                <a:lnTo>
                  <a:pt x="13116" y="7350"/>
                </a:lnTo>
                <a:lnTo>
                  <a:pt x="18339" y="7350"/>
                </a:lnTo>
                <a:lnTo>
                  <a:pt x="18339" y="6437"/>
                </a:lnTo>
                <a:lnTo>
                  <a:pt x="13116" y="6437"/>
                </a:lnTo>
                <a:lnTo>
                  <a:pt x="13116" y="6058"/>
                </a:lnTo>
                <a:lnTo>
                  <a:pt x="18339" y="6058"/>
                </a:lnTo>
                <a:lnTo>
                  <a:pt x="18339" y="5145"/>
                </a:lnTo>
                <a:lnTo>
                  <a:pt x="13116" y="5145"/>
                </a:lnTo>
                <a:lnTo>
                  <a:pt x="13116" y="4768"/>
                </a:lnTo>
                <a:lnTo>
                  <a:pt x="18339" y="4768"/>
                </a:lnTo>
                <a:lnTo>
                  <a:pt x="18339" y="3855"/>
                </a:lnTo>
                <a:lnTo>
                  <a:pt x="8632" y="3855"/>
                </a:lnTo>
                <a:lnTo>
                  <a:pt x="8632" y="3477"/>
                </a:lnTo>
                <a:lnTo>
                  <a:pt x="18339" y="3477"/>
                </a:lnTo>
                <a:lnTo>
                  <a:pt x="18339" y="1102"/>
                </a:lnTo>
                <a:lnTo>
                  <a:pt x="19388" y="1102"/>
                </a:lnTo>
                <a:cubicBezTo>
                  <a:pt x="20608" y="1102"/>
                  <a:pt x="21600" y="855"/>
                  <a:pt x="21600" y="551"/>
                </a:cubicBezTo>
                <a:cubicBezTo>
                  <a:pt x="21600" y="247"/>
                  <a:pt x="20608" y="0"/>
                  <a:pt x="19388" y="0"/>
                </a:cubicBezTo>
                <a:lnTo>
                  <a:pt x="2212" y="0"/>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9" name="Ovale"/>
          <p:cNvSpPr/>
          <p:nvPr/>
        </p:nvSpPr>
        <p:spPr>
          <a:xfrm>
            <a:off x="6805350" y="1662468"/>
            <a:ext cx="721968" cy="759170"/>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0" name="Comprimé"/>
          <p:cNvSpPr/>
          <p:nvPr/>
        </p:nvSpPr>
        <p:spPr>
          <a:xfrm rot="7726325">
            <a:off x="6988893" y="1980268"/>
            <a:ext cx="354899" cy="151453"/>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1" name="Groupe"/>
          <p:cNvGrpSpPr/>
          <p:nvPr/>
        </p:nvGrpSpPr>
        <p:grpSpPr>
          <a:xfrm>
            <a:off x="1009234" y="2616652"/>
            <a:ext cx="1082069" cy="1137826"/>
            <a:chOff x="0" y="0"/>
            <a:chExt cx="751736" cy="753608"/>
          </a:xfrm>
        </p:grpSpPr>
        <p:sp>
          <p:nvSpPr>
            <p:cNvPr id="4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2" name="Groupe"/>
          <p:cNvGrpSpPr/>
          <p:nvPr/>
        </p:nvGrpSpPr>
        <p:grpSpPr>
          <a:xfrm>
            <a:off x="2871956" y="2616652"/>
            <a:ext cx="1082070" cy="1137826"/>
            <a:chOff x="0" y="0"/>
            <a:chExt cx="751736" cy="753608"/>
          </a:xfrm>
        </p:grpSpPr>
        <p:sp>
          <p:nvSpPr>
            <p:cNvPr id="43"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44" name="Groupe"/>
            <p:cNvGrpSpPr/>
            <p:nvPr/>
          </p:nvGrpSpPr>
          <p:grpSpPr>
            <a:xfrm>
              <a:off x="152958" y="200962"/>
              <a:ext cx="445820" cy="351685"/>
              <a:chOff x="0" y="0"/>
              <a:chExt cx="445818" cy="351683"/>
            </a:xfrm>
          </p:grpSpPr>
          <p:sp>
            <p:nvSpPr>
              <p:cNvPr id="45"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6"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sp>
        <p:nvSpPr>
          <p:cNvPr id="13" name="Cercle"/>
          <p:cNvSpPr/>
          <p:nvPr/>
        </p:nvSpPr>
        <p:spPr>
          <a:xfrm>
            <a:off x="4743819" y="2633696"/>
            <a:ext cx="1082069"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4" name="Groupe"/>
          <p:cNvGrpSpPr/>
          <p:nvPr/>
        </p:nvGrpSpPr>
        <p:grpSpPr>
          <a:xfrm>
            <a:off x="4963992" y="2937117"/>
            <a:ext cx="641723" cy="530985"/>
            <a:chOff x="0" y="0"/>
            <a:chExt cx="445818" cy="351683"/>
          </a:xfrm>
        </p:grpSpPr>
        <p:sp>
          <p:nvSpPr>
            <p:cNvPr id="41"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2"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5" name="Cercle"/>
          <p:cNvSpPr/>
          <p:nvPr/>
        </p:nvSpPr>
        <p:spPr>
          <a:xfrm>
            <a:off x="6611111" y="2633696"/>
            <a:ext cx="1082070" cy="113782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16" name="Groupe"/>
          <p:cNvGrpSpPr/>
          <p:nvPr/>
        </p:nvGrpSpPr>
        <p:grpSpPr>
          <a:xfrm>
            <a:off x="6831284" y="2937117"/>
            <a:ext cx="641724" cy="530985"/>
            <a:chOff x="0" y="0"/>
            <a:chExt cx="445818" cy="351683"/>
          </a:xfrm>
        </p:grpSpPr>
        <p:sp>
          <p:nvSpPr>
            <p:cNvPr id="39" name="Dormir"/>
            <p:cNvSpPr/>
            <p:nvPr/>
          </p:nvSpPr>
          <p:spPr>
            <a:xfrm flipH="1">
              <a:off x="-1" y="78444"/>
              <a:ext cx="445820" cy="273240"/>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40" name="Thermomètre"/>
            <p:cNvSpPr/>
            <p:nvPr/>
          </p:nvSpPr>
          <p:spPr>
            <a:xfrm>
              <a:off x="274347" y="0"/>
              <a:ext cx="44433" cy="1259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7" name="Groupe"/>
          <p:cNvGrpSpPr/>
          <p:nvPr/>
        </p:nvGrpSpPr>
        <p:grpSpPr>
          <a:xfrm>
            <a:off x="8478403" y="2616652"/>
            <a:ext cx="1082069" cy="1137826"/>
            <a:chOff x="0" y="0"/>
            <a:chExt cx="751736" cy="753608"/>
          </a:xfrm>
        </p:grpSpPr>
        <p:sp>
          <p:nvSpPr>
            <p:cNvPr id="37" name="Cercle"/>
            <p:cNvSpPr/>
            <p:nvPr/>
          </p:nvSpPr>
          <p:spPr>
            <a:xfrm>
              <a:off x="0" y="0"/>
              <a:ext cx="751737" cy="75360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8" name="Dormir"/>
            <p:cNvSpPr/>
            <p:nvPr/>
          </p:nvSpPr>
          <p:spPr>
            <a:xfrm flipH="1">
              <a:off x="152958" y="279407"/>
              <a:ext cx="445820" cy="27323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18" name="Groupe"/>
          <p:cNvGrpSpPr/>
          <p:nvPr/>
        </p:nvGrpSpPr>
        <p:grpSpPr>
          <a:xfrm>
            <a:off x="8672641" y="1662468"/>
            <a:ext cx="721969" cy="759170"/>
            <a:chOff x="0" y="0"/>
            <a:chExt cx="501566" cy="502815"/>
          </a:xfrm>
        </p:grpSpPr>
        <p:sp>
          <p:nvSpPr>
            <p:cNvPr id="35" name="Ovale"/>
            <p:cNvSpPr/>
            <p:nvPr/>
          </p:nvSpPr>
          <p:spPr>
            <a:xfrm>
              <a:off x="0" y="0"/>
              <a:ext cx="501567" cy="502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6" name="Comprimé"/>
            <p:cNvSpPr/>
            <p:nvPr/>
          </p:nvSpPr>
          <p:spPr>
            <a:xfrm rot="7726325">
              <a:off x="133260" y="198800"/>
              <a:ext cx="235059" cy="105217"/>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19" name="Ligne de connexion"/>
          <p:cNvSpPr/>
          <p:nvPr/>
        </p:nvSpPr>
        <p:spPr>
          <a:xfrm>
            <a:off x="7374283" y="1228530"/>
            <a:ext cx="1451435" cy="491549"/>
          </a:xfrm>
          <a:custGeom>
            <a:avLst/>
            <a:gdLst/>
            <a:ahLst/>
            <a:cxnLst>
              <a:cxn ang="0">
                <a:pos x="wd2" y="hd2"/>
              </a:cxn>
              <a:cxn ang="5400000">
                <a:pos x="wd2" y="hd2"/>
              </a:cxn>
              <a:cxn ang="10800000">
                <a:pos x="wd2" y="hd2"/>
              </a:cxn>
              <a:cxn ang="16200000">
                <a:pos x="wd2" y="hd2"/>
              </a:cxn>
            </a:cxnLst>
            <a:rect l="0" t="0" r="r" b="b"/>
            <a:pathLst>
              <a:path w="21600" h="16200" extrusionOk="0">
                <a:moveTo>
                  <a:pt x="0" y="16198"/>
                </a:moveTo>
                <a:cubicBezTo>
                  <a:pt x="7200" y="-5400"/>
                  <a:pt x="14400" y="-5399"/>
                  <a:pt x="21600" y="16200"/>
                </a:cubicBezTo>
              </a:path>
            </a:pathLst>
          </a:custGeom>
          <a:noFill/>
          <a:ln w="25400" cap="flat">
            <a:solidFill>
              <a:schemeClr val="accent3">
                <a:satOff val="-2338"/>
                <a:lumOff val="25490"/>
              </a:schemeClr>
            </a:solidFill>
            <a:custDash>
              <a:ds d="200000" sp="200000"/>
            </a:custDash>
            <a:miter lim="400000"/>
            <a:tailEnd type="arrow"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nvGrpSpPr>
          <p:cNvPr id="20" name="Groupe"/>
          <p:cNvGrpSpPr/>
          <p:nvPr/>
        </p:nvGrpSpPr>
        <p:grpSpPr>
          <a:xfrm>
            <a:off x="8779205" y="4940969"/>
            <a:ext cx="476438" cy="500989"/>
            <a:chOff x="0" y="0"/>
            <a:chExt cx="330991" cy="331815"/>
          </a:xfrm>
        </p:grpSpPr>
        <p:sp>
          <p:nvSpPr>
            <p:cNvPr id="33" name="Cercle"/>
            <p:cNvSpPr/>
            <p:nvPr/>
          </p:nvSpPr>
          <p:spPr>
            <a:xfrm>
              <a:off x="0" y="0"/>
              <a:ext cx="330992" cy="3318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4" name="Téléphone"/>
            <p:cNvSpPr/>
            <p:nvPr/>
          </p:nvSpPr>
          <p:spPr>
            <a:xfrm>
              <a:off x="56016" y="56422"/>
              <a:ext cx="218960" cy="218972"/>
            </a:xfrm>
            <a:custGeom>
              <a:avLst/>
              <a:gdLst/>
              <a:ahLst/>
              <a:cxnLst>
                <a:cxn ang="0">
                  <a:pos x="wd2" y="hd2"/>
                </a:cxn>
                <a:cxn ang="5400000">
                  <a:pos x="wd2" y="hd2"/>
                </a:cxn>
                <a:cxn ang="10800000">
                  <a:pos x="wd2" y="hd2"/>
                </a:cxn>
                <a:cxn ang="16200000">
                  <a:pos x="wd2" y="hd2"/>
                </a:cxn>
              </a:cxnLst>
              <a:rect l="0" t="0" r="r" b="b"/>
              <a:pathLst>
                <a:path w="21279" h="21372" extrusionOk="0">
                  <a:moveTo>
                    <a:pt x="4456" y="0"/>
                  </a:moveTo>
                  <a:cubicBezTo>
                    <a:pt x="4319" y="3"/>
                    <a:pt x="4182" y="47"/>
                    <a:pt x="4065" y="134"/>
                  </a:cubicBezTo>
                  <a:lnTo>
                    <a:pt x="2615" y="1212"/>
                  </a:lnTo>
                  <a:lnTo>
                    <a:pt x="6378" y="6378"/>
                  </a:lnTo>
                  <a:lnTo>
                    <a:pt x="7829" y="5299"/>
                  </a:lnTo>
                  <a:cubicBezTo>
                    <a:pt x="8140" y="5067"/>
                    <a:pt x="8206" y="4624"/>
                    <a:pt x="7975" y="4311"/>
                  </a:cubicBezTo>
                  <a:lnTo>
                    <a:pt x="5072" y="311"/>
                  </a:lnTo>
                  <a:cubicBezTo>
                    <a:pt x="4920" y="104"/>
                    <a:pt x="4686" y="-4"/>
                    <a:pt x="4456" y="0"/>
                  </a:cubicBezTo>
                  <a:close/>
                  <a:moveTo>
                    <a:pt x="2209" y="1514"/>
                  </a:moveTo>
                  <a:cubicBezTo>
                    <a:pt x="2209" y="1514"/>
                    <a:pt x="-223" y="3454"/>
                    <a:pt x="16" y="7120"/>
                  </a:cubicBezTo>
                  <a:cubicBezTo>
                    <a:pt x="16" y="7120"/>
                    <a:pt x="1473" y="11065"/>
                    <a:pt x="5867" y="15478"/>
                  </a:cubicBezTo>
                  <a:cubicBezTo>
                    <a:pt x="10261" y="19891"/>
                    <a:pt x="14189" y="21356"/>
                    <a:pt x="14189" y="21356"/>
                  </a:cubicBezTo>
                  <a:cubicBezTo>
                    <a:pt x="17838" y="21596"/>
                    <a:pt x="19772" y="19154"/>
                    <a:pt x="19772" y="19154"/>
                  </a:cubicBezTo>
                  <a:lnTo>
                    <a:pt x="14628" y="15374"/>
                  </a:lnTo>
                  <a:cubicBezTo>
                    <a:pt x="13735" y="16397"/>
                    <a:pt x="12393" y="16575"/>
                    <a:pt x="11402" y="15580"/>
                  </a:cubicBezTo>
                  <a:lnTo>
                    <a:pt x="5767" y="9920"/>
                  </a:lnTo>
                  <a:cubicBezTo>
                    <a:pt x="4776" y="8925"/>
                    <a:pt x="4954" y="7577"/>
                    <a:pt x="5972" y="6680"/>
                  </a:cubicBezTo>
                  <a:lnTo>
                    <a:pt x="2209" y="1514"/>
                  </a:lnTo>
                  <a:close/>
                  <a:moveTo>
                    <a:pt x="16463" y="13230"/>
                  </a:moveTo>
                  <a:cubicBezTo>
                    <a:pt x="16285" y="13257"/>
                    <a:pt x="16117" y="13351"/>
                    <a:pt x="16002" y="13508"/>
                  </a:cubicBezTo>
                  <a:lnTo>
                    <a:pt x="14929" y="14965"/>
                  </a:lnTo>
                  <a:lnTo>
                    <a:pt x="20071" y="18746"/>
                  </a:lnTo>
                  <a:lnTo>
                    <a:pt x="21146" y="17289"/>
                  </a:lnTo>
                  <a:cubicBezTo>
                    <a:pt x="21377" y="16976"/>
                    <a:pt x="21297" y="16523"/>
                    <a:pt x="20968" y="16278"/>
                  </a:cubicBezTo>
                  <a:lnTo>
                    <a:pt x="16985" y="13361"/>
                  </a:lnTo>
                  <a:cubicBezTo>
                    <a:pt x="16829" y="13245"/>
                    <a:pt x="16641" y="13204"/>
                    <a:pt x="16463" y="13230"/>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1" name="Groupe"/>
          <p:cNvGrpSpPr/>
          <p:nvPr/>
        </p:nvGrpSpPr>
        <p:grpSpPr>
          <a:xfrm>
            <a:off x="6782043" y="4084640"/>
            <a:ext cx="740204" cy="778344"/>
            <a:chOff x="0" y="0"/>
            <a:chExt cx="514234" cy="515515"/>
          </a:xfrm>
        </p:grpSpPr>
        <p:sp>
          <p:nvSpPr>
            <p:cNvPr id="31"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2"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nvGrpSpPr>
          <p:cNvPr id="22" name="Groupe"/>
          <p:cNvGrpSpPr/>
          <p:nvPr/>
        </p:nvGrpSpPr>
        <p:grpSpPr>
          <a:xfrm>
            <a:off x="8647322" y="4086904"/>
            <a:ext cx="740204" cy="778345"/>
            <a:chOff x="0" y="0"/>
            <a:chExt cx="514234" cy="515515"/>
          </a:xfrm>
        </p:grpSpPr>
        <p:grpSp>
          <p:nvGrpSpPr>
            <p:cNvPr id="27" name="Groupe"/>
            <p:cNvGrpSpPr/>
            <p:nvPr/>
          </p:nvGrpSpPr>
          <p:grpSpPr>
            <a:xfrm>
              <a:off x="0" y="0"/>
              <a:ext cx="514235" cy="515516"/>
              <a:chOff x="0" y="0"/>
              <a:chExt cx="514234" cy="515515"/>
            </a:xfrm>
          </p:grpSpPr>
          <p:sp>
            <p:nvSpPr>
              <p:cNvPr id="29" name="Ovale"/>
              <p:cNvSpPr/>
              <p:nvPr/>
            </p:nvSpPr>
            <p:spPr>
              <a:xfrm>
                <a:off x="0" y="0"/>
                <a:ext cx="514235" cy="515516"/>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0" name="Microscope"/>
              <p:cNvSpPr/>
              <p:nvPr/>
            </p:nvSpPr>
            <p:spPr>
              <a:xfrm>
                <a:off x="188335" y="130175"/>
                <a:ext cx="178132" cy="255166"/>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8" name="Lune"/>
            <p:cNvSpPr/>
            <p:nvPr/>
          </p:nvSpPr>
          <p:spPr>
            <a:xfrm>
              <a:off x="325877" y="185907"/>
              <a:ext cx="143702" cy="14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785"/>
                  </a:moveTo>
                  <a:cubicBezTo>
                    <a:pt x="16322" y="785"/>
                    <a:pt x="20815" y="5278"/>
                    <a:pt x="20815" y="10800"/>
                  </a:cubicBezTo>
                  <a:cubicBezTo>
                    <a:pt x="20815" y="16322"/>
                    <a:pt x="16322" y="20813"/>
                    <a:pt x="10800" y="20813"/>
                  </a:cubicBezTo>
                  <a:cubicBezTo>
                    <a:pt x="5278" y="20813"/>
                    <a:pt x="787" y="16322"/>
                    <a:pt x="787" y="10800"/>
                  </a:cubicBezTo>
                  <a:cubicBezTo>
                    <a:pt x="787" y="5278"/>
                    <a:pt x="5278" y="785"/>
                    <a:pt x="10800" y="785"/>
                  </a:cubicBezTo>
                  <a:close/>
                  <a:moveTo>
                    <a:pt x="14618" y="3330"/>
                  </a:moveTo>
                  <a:cubicBezTo>
                    <a:pt x="14091" y="3330"/>
                    <a:pt x="13662" y="3758"/>
                    <a:pt x="13662" y="4284"/>
                  </a:cubicBezTo>
                  <a:cubicBezTo>
                    <a:pt x="13662" y="4811"/>
                    <a:pt x="14091" y="5240"/>
                    <a:pt x="14618" y="5240"/>
                  </a:cubicBezTo>
                  <a:cubicBezTo>
                    <a:pt x="15144" y="5240"/>
                    <a:pt x="15572" y="4811"/>
                    <a:pt x="15572" y="4284"/>
                  </a:cubicBezTo>
                  <a:cubicBezTo>
                    <a:pt x="15572" y="3758"/>
                    <a:pt x="15144" y="3330"/>
                    <a:pt x="14618" y="3330"/>
                  </a:cubicBezTo>
                  <a:close/>
                  <a:moveTo>
                    <a:pt x="14618" y="3758"/>
                  </a:moveTo>
                  <a:cubicBezTo>
                    <a:pt x="14907" y="3758"/>
                    <a:pt x="15142" y="3995"/>
                    <a:pt x="15142" y="4284"/>
                  </a:cubicBezTo>
                  <a:cubicBezTo>
                    <a:pt x="15142" y="4574"/>
                    <a:pt x="14907" y="4811"/>
                    <a:pt x="14618" y="4811"/>
                  </a:cubicBezTo>
                  <a:cubicBezTo>
                    <a:pt x="14328" y="4811"/>
                    <a:pt x="14092" y="4574"/>
                    <a:pt x="14092" y="4284"/>
                  </a:cubicBezTo>
                  <a:cubicBezTo>
                    <a:pt x="14092" y="3995"/>
                    <a:pt x="14328" y="3758"/>
                    <a:pt x="14618" y="3758"/>
                  </a:cubicBezTo>
                  <a:close/>
                  <a:moveTo>
                    <a:pt x="9083" y="4403"/>
                  </a:moveTo>
                  <a:cubicBezTo>
                    <a:pt x="8152" y="4403"/>
                    <a:pt x="7395" y="5160"/>
                    <a:pt x="7395" y="6091"/>
                  </a:cubicBezTo>
                  <a:cubicBezTo>
                    <a:pt x="7395" y="7022"/>
                    <a:pt x="8152" y="7779"/>
                    <a:pt x="9083" y="7779"/>
                  </a:cubicBezTo>
                  <a:cubicBezTo>
                    <a:pt x="10014" y="7779"/>
                    <a:pt x="10771" y="7022"/>
                    <a:pt x="10771" y="6091"/>
                  </a:cubicBezTo>
                  <a:cubicBezTo>
                    <a:pt x="10771" y="5160"/>
                    <a:pt x="10014" y="4403"/>
                    <a:pt x="9083" y="4403"/>
                  </a:cubicBezTo>
                  <a:close/>
                  <a:moveTo>
                    <a:pt x="9083" y="4833"/>
                  </a:moveTo>
                  <a:cubicBezTo>
                    <a:pt x="9777" y="4833"/>
                    <a:pt x="10342" y="5397"/>
                    <a:pt x="10342" y="6091"/>
                  </a:cubicBezTo>
                  <a:cubicBezTo>
                    <a:pt x="10342" y="6785"/>
                    <a:pt x="9777" y="7349"/>
                    <a:pt x="9083" y="7349"/>
                  </a:cubicBezTo>
                  <a:cubicBezTo>
                    <a:pt x="8389" y="7349"/>
                    <a:pt x="7825" y="6785"/>
                    <a:pt x="7825" y="6091"/>
                  </a:cubicBezTo>
                  <a:cubicBezTo>
                    <a:pt x="7825" y="5397"/>
                    <a:pt x="8389" y="4833"/>
                    <a:pt x="9083" y="4833"/>
                  </a:cubicBezTo>
                  <a:close/>
                  <a:moveTo>
                    <a:pt x="17669" y="6549"/>
                  </a:moveTo>
                  <a:cubicBezTo>
                    <a:pt x="16738" y="6549"/>
                    <a:pt x="15981" y="7307"/>
                    <a:pt x="15981" y="8237"/>
                  </a:cubicBezTo>
                  <a:cubicBezTo>
                    <a:pt x="15981" y="9168"/>
                    <a:pt x="16738" y="9926"/>
                    <a:pt x="17669" y="9926"/>
                  </a:cubicBezTo>
                  <a:cubicBezTo>
                    <a:pt x="18600" y="9926"/>
                    <a:pt x="19357" y="9168"/>
                    <a:pt x="19357" y="8237"/>
                  </a:cubicBezTo>
                  <a:cubicBezTo>
                    <a:pt x="19357" y="7307"/>
                    <a:pt x="18600" y="6549"/>
                    <a:pt x="17669" y="6549"/>
                  </a:cubicBezTo>
                  <a:close/>
                  <a:moveTo>
                    <a:pt x="17669" y="6979"/>
                  </a:moveTo>
                  <a:cubicBezTo>
                    <a:pt x="18363" y="6979"/>
                    <a:pt x="18927" y="7543"/>
                    <a:pt x="18927" y="8237"/>
                  </a:cubicBezTo>
                  <a:cubicBezTo>
                    <a:pt x="18927" y="8931"/>
                    <a:pt x="18363" y="9496"/>
                    <a:pt x="17669" y="9496"/>
                  </a:cubicBezTo>
                  <a:cubicBezTo>
                    <a:pt x="16975" y="9496"/>
                    <a:pt x="16411" y="8931"/>
                    <a:pt x="16411" y="8237"/>
                  </a:cubicBezTo>
                  <a:cubicBezTo>
                    <a:pt x="16411" y="7543"/>
                    <a:pt x="16975" y="6979"/>
                    <a:pt x="17669" y="6979"/>
                  </a:cubicBezTo>
                  <a:close/>
                  <a:moveTo>
                    <a:pt x="12732" y="7260"/>
                  </a:moveTo>
                  <a:cubicBezTo>
                    <a:pt x="11225" y="7260"/>
                    <a:pt x="10000" y="8486"/>
                    <a:pt x="10000" y="9993"/>
                  </a:cubicBezTo>
                  <a:cubicBezTo>
                    <a:pt x="10000" y="11500"/>
                    <a:pt x="11225" y="12727"/>
                    <a:pt x="12732" y="12727"/>
                  </a:cubicBezTo>
                  <a:cubicBezTo>
                    <a:pt x="14239" y="12727"/>
                    <a:pt x="15465" y="11500"/>
                    <a:pt x="15465" y="9993"/>
                  </a:cubicBezTo>
                  <a:cubicBezTo>
                    <a:pt x="15465" y="8486"/>
                    <a:pt x="14239" y="7260"/>
                    <a:pt x="12732" y="7260"/>
                  </a:cubicBezTo>
                  <a:close/>
                  <a:moveTo>
                    <a:pt x="12732" y="7689"/>
                  </a:moveTo>
                  <a:cubicBezTo>
                    <a:pt x="14002" y="7689"/>
                    <a:pt x="15035" y="8723"/>
                    <a:pt x="15035" y="9993"/>
                  </a:cubicBezTo>
                  <a:cubicBezTo>
                    <a:pt x="15035" y="11263"/>
                    <a:pt x="14002" y="12297"/>
                    <a:pt x="12732" y="12297"/>
                  </a:cubicBezTo>
                  <a:cubicBezTo>
                    <a:pt x="11461" y="12297"/>
                    <a:pt x="10428" y="11263"/>
                    <a:pt x="10428" y="9993"/>
                  </a:cubicBezTo>
                  <a:cubicBezTo>
                    <a:pt x="10428" y="8723"/>
                    <a:pt x="11461" y="7689"/>
                    <a:pt x="12732" y="7689"/>
                  </a:cubicBezTo>
                  <a:close/>
                  <a:moveTo>
                    <a:pt x="6461" y="8696"/>
                  </a:moveTo>
                  <a:cubicBezTo>
                    <a:pt x="5833" y="8696"/>
                    <a:pt x="5321" y="9208"/>
                    <a:pt x="5321" y="9836"/>
                  </a:cubicBezTo>
                  <a:cubicBezTo>
                    <a:pt x="5321" y="10464"/>
                    <a:pt x="5833" y="10974"/>
                    <a:pt x="6461" y="10974"/>
                  </a:cubicBezTo>
                  <a:cubicBezTo>
                    <a:pt x="7090" y="10974"/>
                    <a:pt x="7600" y="10464"/>
                    <a:pt x="7600" y="9836"/>
                  </a:cubicBezTo>
                  <a:cubicBezTo>
                    <a:pt x="7600" y="9208"/>
                    <a:pt x="7090" y="8696"/>
                    <a:pt x="6461" y="8696"/>
                  </a:cubicBezTo>
                  <a:close/>
                  <a:moveTo>
                    <a:pt x="6461" y="9125"/>
                  </a:moveTo>
                  <a:cubicBezTo>
                    <a:pt x="6853" y="9125"/>
                    <a:pt x="7172" y="9444"/>
                    <a:pt x="7172" y="9836"/>
                  </a:cubicBezTo>
                  <a:cubicBezTo>
                    <a:pt x="7172" y="10228"/>
                    <a:pt x="6853" y="10546"/>
                    <a:pt x="6461" y="10546"/>
                  </a:cubicBezTo>
                  <a:cubicBezTo>
                    <a:pt x="6070" y="10546"/>
                    <a:pt x="5751" y="10228"/>
                    <a:pt x="5751" y="9836"/>
                  </a:cubicBezTo>
                  <a:cubicBezTo>
                    <a:pt x="5751" y="9444"/>
                    <a:pt x="6070" y="9125"/>
                    <a:pt x="6461" y="9125"/>
                  </a:cubicBezTo>
                  <a:close/>
                  <a:moveTo>
                    <a:pt x="18266" y="11700"/>
                  </a:moveTo>
                  <a:cubicBezTo>
                    <a:pt x="17638" y="11700"/>
                    <a:pt x="17126" y="12212"/>
                    <a:pt x="17126" y="12840"/>
                  </a:cubicBezTo>
                  <a:cubicBezTo>
                    <a:pt x="17126" y="13468"/>
                    <a:pt x="17638" y="13980"/>
                    <a:pt x="18266" y="13980"/>
                  </a:cubicBezTo>
                  <a:cubicBezTo>
                    <a:pt x="18894" y="13980"/>
                    <a:pt x="19406" y="13468"/>
                    <a:pt x="19406" y="12840"/>
                  </a:cubicBezTo>
                  <a:cubicBezTo>
                    <a:pt x="19406" y="12212"/>
                    <a:pt x="18895" y="11700"/>
                    <a:pt x="18266" y="11700"/>
                  </a:cubicBezTo>
                  <a:close/>
                  <a:moveTo>
                    <a:pt x="18266" y="12129"/>
                  </a:moveTo>
                  <a:cubicBezTo>
                    <a:pt x="18658" y="12129"/>
                    <a:pt x="18977" y="12448"/>
                    <a:pt x="18977" y="12840"/>
                  </a:cubicBezTo>
                  <a:cubicBezTo>
                    <a:pt x="18977" y="13232"/>
                    <a:pt x="18658" y="13550"/>
                    <a:pt x="18266" y="13550"/>
                  </a:cubicBezTo>
                  <a:cubicBezTo>
                    <a:pt x="17875" y="13550"/>
                    <a:pt x="17556" y="13232"/>
                    <a:pt x="17556" y="12840"/>
                  </a:cubicBezTo>
                  <a:cubicBezTo>
                    <a:pt x="17556" y="12448"/>
                    <a:pt x="17875" y="12129"/>
                    <a:pt x="18266" y="12129"/>
                  </a:cubicBezTo>
                  <a:close/>
                  <a:moveTo>
                    <a:pt x="4745" y="14445"/>
                  </a:moveTo>
                  <a:cubicBezTo>
                    <a:pt x="4236" y="14445"/>
                    <a:pt x="3821" y="14858"/>
                    <a:pt x="3821" y="15367"/>
                  </a:cubicBezTo>
                  <a:cubicBezTo>
                    <a:pt x="3821" y="15876"/>
                    <a:pt x="4236" y="16290"/>
                    <a:pt x="4745" y="16290"/>
                  </a:cubicBezTo>
                  <a:cubicBezTo>
                    <a:pt x="5253" y="16290"/>
                    <a:pt x="5666" y="15876"/>
                    <a:pt x="5666" y="15367"/>
                  </a:cubicBezTo>
                  <a:cubicBezTo>
                    <a:pt x="5666" y="14858"/>
                    <a:pt x="5253" y="14445"/>
                    <a:pt x="4745" y="14445"/>
                  </a:cubicBezTo>
                  <a:close/>
                  <a:moveTo>
                    <a:pt x="4745" y="14875"/>
                  </a:moveTo>
                  <a:cubicBezTo>
                    <a:pt x="5016" y="14875"/>
                    <a:pt x="5237" y="15095"/>
                    <a:pt x="5237" y="15367"/>
                  </a:cubicBezTo>
                  <a:cubicBezTo>
                    <a:pt x="5237" y="15639"/>
                    <a:pt x="5016" y="15861"/>
                    <a:pt x="4745" y="15861"/>
                  </a:cubicBezTo>
                  <a:cubicBezTo>
                    <a:pt x="4473" y="15861"/>
                    <a:pt x="4251" y="15639"/>
                    <a:pt x="4251" y="15367"/>
                  </a:cubicBezTo>
                  <a:cubicBezTo>
                    <a:pt x="4251" y="15095"/>
                    <a:pt x="4473" y="14875"/>
                    <a:pt x="4745" y="14875"/>
                  </a:cubicBezTo>
                  <a:close/>
                  <a:moveTo>
                    <a:pt x="10540" y="15090"/>
                  </a:moveTo>
                  <a:cubicBezTo>
                    <a:pt x="10031" y="15090"/>
                    <a:pt x="9616" y="15503"/>
                    <a:pt x="9616" y="16011"/>
                  </a:cubicBezTo>
                  <a:cubicBezTo>
                    <a:pt x="9616" y="16520"/>
                    <a:pt x="10031" y="16933"/>
                    <a:pt x="10540" y="16933"/>
                  </a:cubicBezTo>
                  <a:cubicBezTo>
                    <a:pt x="11048" y="16933"/>
                    <a:pt x="11461" y="16520"/>
                    <a:pt x="11461" y="16011"/>
                  </a:cubicBezTo>
                  <a:cubicBezTo>
                    <a:pt x="11461" y="15503"/>
                    <a:pt x="11048" y="15090"/>
                    <a:pt x="10540" y="15090"/>
                  </a:cubicBezTo>
                  <a:close/>
                  <a:moveTo>
                    <a:pt x="10540" y="15517"/>
                  </a:moveTo>
                  <a:cubicBezTo>
                    <a:pt x="10811" y="15517"/>
                    <a:pt x="11032" y="15739"/>
                    <a:pt x="11032" y="16011"/>
                  </a:cubicBezTo>
                  <a:cubicBezTo>
                    <a:pt x="11032" y="16283"/>
                    <a:pt x="10811" y="16505"/>
                    <a:pt x="10540" y="16505"/>
                  </a:cubicBezTo>
                  <a:cubicBezTo>
                    <a:pt x="10268" y="16505"/>
                    <a:pt x="10046" y="16283"/>
                    <a:pt x="10046" y="16011"/>
                  </a:cubicBezTo>
                  <a:cubicBezTo>
                    <a:pt x="10046" y="15739"/>
                    <a:pt x="10268" y="15517"/>
                    <a:pt x="10540" y="15517"/>
                  </a:cubicBezTo>
                  <a:close/>
                  <a:moveTo>
                    <a:pt x="7963" y="15947"/>
                  </a:moveTo>
                  <a:cubicBezTo>
                    <a:pt x="7455" y="15947"/>
                    <a:pt x="7042" y="16362"/>
                    <a:pt x="7042" y="16871"/>
                  </a:cubicBezTo>
                  <a:cubicBezTo>
                    <a:pt x="7042" y="17379"/>
                    <a:pt x="7455" y="17793"/>
                    <a:pt x="7963" y="17793"/>
                  </a:cubicBezTo>
                  <a:cubicBezTo>
                    <a:pt x="8472" y="17793"/>
                    <a:pt x="8885" y="17379"/>
                    <a:pt x="8885" y="16871"/>
                  </a:cubicBezTo>
                  <a:cubicBezTo>
                    <a:pt x="8885" y="16362"/>
                    <a:pt x="8472" y="15947"/>
                    <a:pt x="7963" y="15947"/>
                  </a:cubicBezTo>
                  <a:close/>
                  <a:moveTo>
                    <a:pt x="7963" y="16377"/>
                  </a:moveTo>
                  <a:cubicBezTo>
                    <a:pt x="8235" y="16377"/>
                    <a:pt x="8457" y="16599"/>
                    <a:pt x="8457" y="16871"/>
                  </a:cubicBezTo>
                  <a:cubicBezTo>
                    <a:pt x="8457" y="17143"/>
                    <a:pt x="8235" y="17363"/>
                    <a:pt x="7963" y="17363"/>
                  </a:cubicBezTo>
                  <a:cubicBezTo>
                    <a:pt x="7691" y="17363"/>
                    <a:pt x="7470" y="17143"/>
                    <a:pt x="7470" y="16871"/>
                  </a:cubicBezTo>
                  <a:cubicBezTo>
                    <a:pt x="7470" y="16599"/>
                    <a:pt x="7691" y="16377"/>
                    <a:pt x="7963" y="16377"/>
                  </a:cubicBez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sp>
        <p:nvSpPr>
          <p:cNvPr id="23" name="Antibiothérapie empirique"/>
          <p:cNvSpPr txBox="1"/>
          <p:nvPr/>
        </p:nvSpPr>
        <p:spPr>
          <a:xfrm>
            <a:off x="6431285" y="915896"/>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empirique</a:t>
            </a:r>
          </a:p>
        </p:txBody>
      </p:sp>
      <p:sp>
        <p:nvSpPr>
          <p:cNvPr id="24" name="Antibiothérapie documentée"/>
          <p:cNvSpPr txBox="1"/>
          <p:nvPr/>
        </p:nvSpPr>
        <p:spPr>
          <a:xfrm>
            <a:off x="8296565" y="915896"/>
            <a:ext cx="1470093"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Antibiothérapie documentée</a:t>
            </a:r>
          </a:p>
        </p:txBody>
      </p:sp>
      <p:sp>
        <p:nvSpPr>
          <p:cNvPr id="25" name="Communication des résultats du laboratoire"/>
          <p:cNvSpPr txBox="1"/>
          <p:nvPr/>
        </p:nvSpPr>
        <p:spPr>
          <a:xfrm>
            <a:off x="8129986" y="5404531"/>
            <a:ext cx="1807278"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Communication des résultats du laboratoire</a:t>
            </a:r>
          </a:p>
        </p:txBody>
      </p:sp>
      <p:sp>
        <p:nvSpPr>
          <p:cNvPr id="26" name="Inclusion"/>
          <p:cNvSpPr txBox="1"/>
          <p:nvPr/>
        </p:nvSpPr>
        <p:spPr>
          <a:xfrm>
            <a:off x="4549807" y="5026562"/>
            <a:ext cx="1470094" cy="215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B394D"/>
                </a:solidFill>
                <a:effectLst/>
                <a:uLnTx/>
                <a:uFillTx/>
                <a:latin typeface="Calibri" panose="020F0502020204030204"/>
                <a:ea typeface="+mn-ea"/>
                <a:cs typeface="+mn-cs"/>
              </a:rPr>
              <a:t>Inclusion</a:t>
            </a:r>
          </a:p>
        </p:txBody>
      </p:sp>
      <p:sp>
        <p:nvSpPr>
          <p:cNvPr id="52" name="Ellipse 51"/>
          <p:cNvSpPr/>
          <p:nvPr/>
        </p:nvSpPr>
        <p:spPr>
          <a:xfrm>
            <a:off x="361273" y="3902702"/>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3" name="Cercle"/>
          <p:cNvSpPr/>
          <p:nvPr/>
        </p:nvSpPr>
        <p:spPr>
          <a:xfrm>
            <a:off x="10345695" y="2611336"/>
            <a:ext cx="1082070" cy="1137828"/>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4" name="Dormir"/>
          <p:cNvSpPr/>
          <p:nvPr/>
        </p:nvSpPr>
        <p:spPr>
          <a:xfrm flipH="1">
            <a:off x="10565867" y="3038511"/>
            <a:ext cx="641725" cy="412547"/>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55" name="ZoneTexte 54"/>
          <p:cNvSpPr txBox="1"/>
          <p:nvPr/>
        </p:nvSpPr>
        <p:spPr>
          <a:xfrm>
            <a:off x="10517878" y="2268212"/>
            <a:ext cx="737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B394D"/>
                </a:solidFill>
                <a:effectLst/>
                <a:uLnTx/>
                <a:uFillTx/>
                <a:latin typeface="Calibri" panose="020F0502020204030204"/>
                <a:ea typeface="+mn-ea"/>
                <a:cs typeface="+mn-cs"/>
              </a:rPr>
              <a:t>Sortie</a:t>
            </a:r>
            <a:endParaRPr kumimoji="0" lang="fr-FR" sz="18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56" name="Ellipse 55"/>
          <p:cNvSpPr/>
          <p:nvPr/>
        </p:nvSpPr>
        <p:spPr>
          <a:xfrm>
            <a:off x="10870325" y="3947121"/>
            <a:ext cx="557440" cy="575862"/>
          </a:xfrm>
          <a:prstGeom prst="ellipse">
            <a:avLst/>
          </a:prstGeom>
          <a:solidFill>
            <a:schemeClr val="accent2">
              <a:lumMod val="20000"/>
              <a:lumOff val="80000"/>
            </a:schemeClr>
          </a:solidFill>
          <a:ln w="127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srgbClr val="0B394D"/>
                </a:solidFill>
                <a:effectLst/>
                <a:uLnTx/>
                <a:uFillTx/>
                <a:latin typeface="Calibri" panose="020F0502020204030204"/>
                <a:ea typeface="+mn-ea"/>
                <a:cs typeface="+mn-cs"/>
              </a:rPr>
              <a:t>H</a:t>
            </a:r>
            <a:endParaRPr kumimoji="0" lang="fr-FR" sz="2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nvGrpSpPr>
          <p:cNvPr id="49" name="Groupe"/>
          <p:cNvGrpSpPr/>
          <p:nvPr/>
        </p:nvGrpSpPr>
        <p:grpSpPr>
          <a:xfrm>
            <a:off x="4941709" y="5702188"/>
            <a:ext cx="716761" cy="711705"/>
            <a:chOff x="0" y="0"/>
            <a:chExt cx="410725" cy="411748"/>
          </a:xfrm>
        </p:grpSpPr>
        <p:sp>
          <p:nvSpPr>
            <p:cNvPr id="50"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7" name="Groupe"/>
          <p:cNvGrpSpPr/>
          <p:nvPr/>
        </p:nvGrpSpPr>
        <p:grpSpPr>
          <a:xfrm>
            <a:off x="6792056" y="5724839"/>
            <a:ext cx="716761" cy="711705"/>
            <a:chOff x="0" y="0"/>
            <a:chExt cx="410725" cy="411748"/>
          </a:xfrm>
        </p:grpSpPr>
        <p:sp>
          <p:nvSpPr>
            <p:cNvPr id="58"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0" name="Groupe"/>
          <p:cNvGrpSpPr/>
          <p:nvPr/>
        </p:nvGrpSpPr>
        <p:grpSpPr>
          <a:xfrm>
            <a:off x="8671941" y="5747906"/>
            <a:ext cx="716761" cy="711705"/>
            <a:chOff x="0" y="0"/>
            <a:chExt cx="410725" cy="411748"/>
          </a:xfrm>
        </p:grpSpPr>
        <p:sp>
          <p:nvSpPr>
            <p:cNvPr id="61"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3" name="Groupe"/>
          <p:cNvGrpSpPr/>
          <p:nvPr/>
        </p:nvGrpSpPr>
        <p:grpSpPr>
          <a:xfrm>
            <a:off x="10527059" y="5761089"/>
            <a:ext cx="716761" cy="711705"/>
            <a:chOff x="0" y="0"/>
            <a:chExt cx="410725" cy="411748"/>
          </a:xfrm>
        </p:grpSpPr>
        <p:sp>
          <p:nvSpPr>
            <p:cNvPr id="64" name="Cercle"/>
            <p:cNvSpPr/>
            <p:nvPr/>
          </p:nvSpPr>
          <p:spPr>
            <a:xfrm>
              <a:off x="0" y="0"/>
              <a:ext cx="410726" cy="411749"/>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Scrutin"/>
            <p:cNvSpPr/>
            <p:nvPr/>
          </p:nvSpPr>
          <p:spPr>
            <a:xfrm>
              <a:off x="116542" y="87571"/>
              <a:ext cx="177641" cy="236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2">
                <a:lumOff val="17058"/>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4" name="Connecteur droit avec flèche 3"/>
          <p:cNvCxnSpPr/>
          <p:nvPr/>
        </p:nvCxnSpPr>
        <p:spPr>
          <a:xfrm>
            <a:off x="5301379" y="1720079"/>
            <a:ext cx="0" cy="75917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a:blip r:embed="rId2"/>
          <a:stretch>
            <a:fillRect/>
          </a:stretch>
        </p:blipFill>
        <p:spPr>
          <a:xfrm>
            <a:off x="248188" y="5070176"/>
            <a:ext cx="3119259" cy="1808009"/>
          </a:xfrm>
          <a:prstGeom prst="rect">
            <a:avLst/>
          </a:prstGeom>
        </p:spPr>
      </p:pic>
      <p:sp>
        <p:nvSpPr>
          <p:cNvPr id="70" name="Rectangle 69"/>
          <p:cNvSpPr/>
          <p:nvPr/>
        </p:nvSpPr>
        <p:spPr>
          <a:xfrm>
            <a:off x="248188" y="6617065"/>
            <a:ext cx="11430880" cy="230832"/>
          </a:xfrm>
          <a:prstGeom prst="rect">
            <a:avLst/>
          </a:prstGeom>
        </p:spPr>
        <p:txBody>
          <a:bodyPr wrap="square">
            <a:spAutoFit/>
          </a:bodyPr>
          <a:lstStyle/>
          <a:p>
            <a:pPr lvl="0"/>
            <a:r>
              <a:rPr lang="fr-FR" sz="900" dirty="0">
                <a:solidFill>
                  <a:srgbClr val="0B394D"/>
                </a:solidFill>
              </a:rPr>
              <a:t>Elias C, </a:t>
            </a:r>
            <a:r>
              <a:rPr lang="fr-FR" sz="900" dirty="0" err="1">
                <a:solidFill>
                  <a:srgbClr val="0B394D"/>
                </a:solidFill>
              </a:rPr>
              <a:t>Raad</a:t>
            </a:r>
            <a:r>
              <a:rPr lang="fr-FR" sz="900" dirty="0">
                <a:solidFill>
                  <a:srgbClr val="0B394D"/>
                </a:solidFill>
              </a:rPr>
              <a:t> M, </a:t>
            </a:r>
            <a:r>
              <a:rPr lang="fr-FR" sz="900" dirty="0" err="1">
                <a:solidFill>
                  <a:srgbClr val="0B394D"/>
                </a:solidFill>
              </a:rPr>
              <a:t>Rasoanandrasana</a:t>
            </a:r>
            <a:r>
              <a:rPr lang="fr-FR" sz="900" dirty="0">
                <a:solidFill>
                  <a:srgbClr val="0B394D"/>
                </a:solidFill>
              </a:rPr>
              <a:t> S, et al. </a:t>
            </a:r>
            <a:r>
              <a:rPr lang="fr-FR" sz="900" dirty="0" err="1">
                <a:solidFill>
                  <a:srgbClr val="0B394D"/>
                </a:solidFill>
              </a:rPr>
              <a:t>Implementation</a:t>
            </a:r>
            <a:r>
              <a:rPr lang="fr-FR" sz="900" dirty="0">
                <a:solidFill>
                  <a:srgbClr val="0B394D"/>
                </a:solidFill>
              </a:rPr>
              <a:t> of an </a:t>
            </a:r>
            <a:r>
              <a:rPr lang="fr-FR" sz="900" dirty="0" err="1">
                <a:solidFill>
                  <a:srgbClr val="0B394D"/>
                </a:solidFill>
              </a:rPr>
              <a:t>antibiotic</a:t>
            </a:r>
            <a:r>
              <a:rPr lang="fr-FR" sz="900" dirty="0">
                <a:solidFill>
                  <a:srgbClr val="0B394D"/>
                </a:solidFill>
              </a:rPr>
              <a:t> </a:t>
            </a:r>
            <a:r>
              <a:rPr lang="fr-FR" sz="900" dirty="0" err="1">
                <a:solidFill>
                  <a:srgbClr val="0B394D"/>
                </a:solidFill>
              </a:rPr>
              <a:t>resistance</a:t>
            </a:r>
            <a:r>
              <a:rPr lang="fr-FR" sz="900" dirty="0">
                <a:solidFill>
                  <a:srgbClr val="0B394D"/>
                </a:solidFill>
              </a:rPr>
              <a:t> surveillance </a:t>
            </a:r>
            <a:r>
              <a:rPr lang="fr-FR" sz="900" dirty="0" err="1">
                <a:solidFill>
                  <a:srgbClr val="0B394D"/>
                </a:solidFill>
              </a:rPr>
              <a:t>tool</a:t>
            </a:r>
            <a:r>
              <a:rPr lang="fr-FR" sz="900" dirty="0">
                <a:solidFill>
                  <a:srgbClr val="0B394D"/>
                </a:solidFill>
              </a:rPr>
              <a:t> in Madagascar, the TSARA </a:t>
            </a:r>
            <a:r>
              <a:rPr lang="fr-FR" sz="900" dirty="0" err="1">
                <a:solidFill>
                  <a:srgbClr val="0B394D"/>
                </a:solidFill>
              </a:rPr>
              <a:t>project</a:t>
            </a:r>
            <a:r>
              <a:rPr lang="fr-FR" sz="900" dirty="0">
                <a:solidFill>
                  <a:srgbClr val="0B394D"/>
                </a:solidFill>
              </a:rPr>
              <a:t>: a prospective, </a:t>
            </a:r>
            <a:r>
              <a:rPr lang="fr-FR" sz="900" dirty="0" err="1">
                <a:solidFill>
                  <a:srgbClr val="0B394D"/>
                </a:solidFill>
              </a:rPr>
              <a:t>observational</a:t>
            </a:r>
            <a:r>
              <a:rPr lang="fr-FR" sz="900" dirty="0">
                <a:solidFill>
                  <a:srgbClr val="0B394D"/>
                </a:solidFill>
              </a:rPr>
              <a:t>, </a:t>
            </a:r>
            <a:r>
              <a:rPr lang="fr-FR" sz="900" dirty="0" err="1">
                <a:solidFill>
                  <a:srgbClr val="0B394D"/>
                </a:solidFill>
              </a:rPr>
              <a:t>multicentre</a:t>
            </a:r>
            <a:r>
              <a:rPr lang="fr-FR" sz="900" dirty="0">
                <a:solidFill>
                  <a:srgbClr val="0B394D"/>
                </a:solidFill>
              </a:rPr>
              <a:t>, </a:t>
            </a:r>
            <a:r>
              <a:rPr lang="fr-FR" sz="900" dirty="0" err="1">
                <a:solidFill>
                  <a:srgbClr val="0B394D"/>
                </a:solidFill>
              </a:rPr>
              <a:t>hospital-based</a:t>
            </a:r>
            <a:r>
              <a:rPr lang="fr-FR" sz="900" dirty="0">
                <a:solidFill>
                  <a:srgbClr val="0B394D"/>
                </a:solidFill>
              </a:rPr>
              <a:t> </a:t>
            </a:r>
            <a:r>
              <a:rPr lang="fr-FR" sz="900" dirty="0" err="1">
                <a:solidFill>
                  <a:srgbClr val="0B394D"/>
                </a:solidFill>
              </a:rPr>
              <a:t>study</a:t>
            </a:r>
            <a:r>
              <a:rPr lang="fr-FR" sz="900" dirty="0">
                <a:solidFill>
                  <a:srgbClr val="0B394D"/>
                </a:solidFill>
              </a:rPr>
              <a:t> </a:t>
            </a:r>
            <a:r>
              <a:rPr lang="fr-FR" sz="900" dirty="0" err="1">
                <a:solidFill>
                  <a:srgbClr val="0B394D"/>
                </a:solidFill>
              </a:rPr>
              <a:t>protocol</a:t>
            </a:r>
            <a:r>
              <a:rPr lang="fr-FR" sz="900" dirty="0">
                <a:solidFill>
                  <a:srgbClr val="0B394D"/>
                </a:solidFill>
              </a:rPr>
              <a:t>. BMJ Open. 2024</a:t>
            </a:r>
          </a:p>
        </p:txBody>
      </p:sp>
    </p:spTree>
    <p:extLst>
      <p:ext uri="{BB962C8B-B14F-4D97-AF65-F5344CB8AC3E}">
        <p14:creationId xmlns:p14="http://schemas.microsoft.com/office/powerpoint/2010/main" val="2802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5" grpId="0" animBg="1"/>
      <p:bldP spid="19" grpId="0" animBg="1"/>
      <p:bldP spid="23" grpId="0"/>
      <p:bldP spid="24" grpId="0"/>
      <p:bldP spid="25" grpId="0"/>
      <p:bldP spid="26" grpId="0"/>
      <p:bldP spid="53" grpId="0" animBg="1"/>
      <p:bldP spid="54" grpId="0" animBg="1"/>
      <p:bldP spid="55" grpId="0"/>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
          <p:cNvPicPr>
            <a:picLocks noChangeAspect="1"/>
          </p:cNvPicPr>
          <p:nvPr/>
        </p:nvPicPr>
        <p:blipFill rotWithShape="1">
          <a:blip r:embed="rId2"/>
          <a:srcRect l="1285" t="12968" r="-195" b="27659"/>
          <a:stretch/>
        </p:blipFill>
        <p:spPr>
          <a:xfrm>
            <a:off x="521108" y="1462775"/>
            <a:ext cx="11169446" cy="3940380"/>
          </a:xfrm>
          <a:prstGeom prst="rect">
            <a:avLst/>
          </a:prstGeom>
          <a:noFill/>
          <a:ln>
            <a:noFill/>
          </a:ln>
        </p:spPr>
      </p:pic>
      <p:sp>
        <p:nvSpPr>
          <p:cNvPr id="2" name="Titre 1"/>
          <p:cNvSpPr>
            <a:spLocks noGrp="1"/>
          </p:cNvSpPr>
          <p:nvPr>
            <p:ph type="title"/>
          </p:nvPr>
        </p:nvSpPr>
        <p:spPr/>
        <p:txBody>
          <a:bodyPr/>
          <a:lstStyle/>
          <a:p>
            <a:r>
              <a:rPr lang="fr-FR" dirty="0"/>
              <a:t>Application de la surveillance TSARA à Madagascar - </a:t>
            </a:r>
            <a:r>
              <a:rPr lang="fr-FR" sz="2000" dirty="0"/>
              <a:t>Résultats</a:t>
            </a:r>
            <a:endParaRPr lang="fr-FR" dirty="0"/>
          </a:p>
        </p:txBody>
      </p:sp>
      <p:sp>
        <p:nvSpPr>
          <p:cNvPr id="6" name="Rectangle 5"/>
          <p:cNvSpPr/>
          <p:nvPr/>
        </p:nvSpPr>
        <p:spPr>
          <a:xfrm>
            <a:off x="404604" y="6309524"/>
            <a:ext cx="11169445" cy="369332"/>
          </a:xfrm>
          <a:prstGeom prst="rect">
            <a:avLst/>
          </a:prstGeom>
        </p:spPr>
        <p:txBody>
          <a:bodyPr wrap="square">
            <a:spAutoFit/>
          </a:bodyPr>
          <a:lstStyle/>
          <a:p>
            <a:pPr lvl="0"/>
            <a:r>
              <a:rPr lang="fr-FR" sz="900" dirty="0" smtClean="0">
                <a:solidFill>
                  <a:srgbClr val="0B394D"/>
                </a:solidFill>
              </a:rPr>
              <a:t>Elias </a:t>
            </a:r>
            <a:r>
              <a:rPr lang="fr-FR" sz="900" dirty="0">
                <a:solidFill>
                  <a:srgbClr val="0B394D"/>
                </a:solidFill>
              </a:rPr>
              <a:t>C, </a:t>
            </a:r>
            <a:r>
              <a:rPr lang="fr-FR" sz="900" dirty="0" err="1">
                <a:solidFill>
                  <a:srgbClr val="0B394D"/>
                </a:solidFill>
              </a:rPr>
              <a:t>Rasoanandrasana</a:t>
            </a:r>
            <a:r>
              <a:rPr lang="fr-FR" sz="900" dirty="0">
                <a:solidFill>
                  <a:srgbClr val="0B394D"/>
                </a:solidFill>
              </a:rPr>
              <a:t> S, Raherinandrasana AH, </a:t>
            </a:r>
            <a:r>
              <a:rPr lang="fr-FR" sz="900" dirty="0" err="1">
                <a:solidFill>
                  <a:srgbClr val="0B394D"/>
                </a:solidFill>
              </a:rPr>
              <a:t>Andriananja</a:t>
            </a:r>
            <a:r>
              <a:rPr lang="fr-FR" sz="900" dirty="0">
                <a:solidFill>
                  <a:srgbClr val="0B394D"/>
                </a:solidFill>
              </a:rPr>
              <a:t> V, </a:t>
            </a:r>
            <a:r>
              <a:rPr lang="fr-FR" sz="900" dirty="0" err="1">
                <a:solidFill>
                  <a:srgbClr val="0B394D"/>
                </a:solidFill>
              </a:rPr>
              <a:t>Razanakolona</a:t>
            </a:r>
            <a:r>
              <a:rPr lang="fr-FR" sz="900" dirty="0">
                <a:solidFill>
                  <a:srgbClr val="0B394D"/>
                </a:solidFill>
              </a:rPr>
              <a:t> P, </a:t>
            </a:r>
            <a:r>
              <a:rPr lang="fr-FR" sz="900" dirty="0" err="1">
                <a:solidFill>
                  <a:srgbClr val="0B394D"/>
                </a:solidFill>
              </a:rPr>
              <a:t>Randria</a:t>
            </a:r>
            <a:r>
              <a:rPr lang="fr-FR" sz="900" dirty="0">
                <a:solidFill>
                  <a:srgbClr val="0B394D"/>
                </a:solidFill>
              </a:rPr>
              <a:t> M, </a:t>
            </a:r>
            <a:r>
              <a:rPr lang="fr-FR" sz="900" dirty="0" err="1">
                <a:solidFill>
                  <a:srgbClr val="0B394D"/>
                </a:solidFill>
              </a:rPr>
              <a:t>Raberahona</a:t>
            </a:r>
            <a:r>
              <a:rPr lang="fr-FR" sz="900" dirty="0">
                <a:solidFill>
                  <a:srgbClr val="0B394D"/>
                </a:solidFill>
              </a:rPr>
              <a:t> M, </a:t>
            </a:r>
            <a:r>
              <a:rPr lang="fr-FR" sz="900" dirty="0" err="1">
                <a:solidFill>
                  <a:srgbClr val="0B394D"/>
                </a:solidFill>
              </a:rPr>
              <a:t>Raskine</a:t>
            </a:r>
            <a:r>
              <a:rPr lang="fr-FR" sz="900" dirty="0">
                <a:solidFill>
                  <a:srgbClr val="0B394D"/>
                </a:solidFill>
              </a:rPr>
              <a:t> L, </a:t>
            </a:r>
            <a:r>
              <a:rPr lang="fr-FR" sz="900" dirty="0" err="1">
                <a:solidFill>
                  <a:srgbClr val="0B394D"/>
                </a:solidFill>
              </a:rPr>
              <a:t>Vanhems</a:t>
            </a:r>
            <a:r>
              <a:rPr lang="fr-FR" sz="900" dirty="0">
                <a:solidFill>
                  <a:srgbClr val="0B394D"/>
                </a:solidFill>
              </a:rPr>
              <a:t> P, Babin FX. </a:t>
            </a:r>
            <a:r>
              <a:rPr lang="fr-FR" sz="900" dirty="0" err="1">
                <a:solidFill>
                  <a:srgbClr val="0B394D"/>
                </a:solidFill>
              </a:rPr>
              <a:t>Determinants</a:t>
            </a:r>
            <a:r>
              <a:rPr lang="fr-FR" sz="900" dirty="0">
                <a:solidFill>
                  <a:srgbClr val="0B394D"/>
                </a:solidFill>
              </a:rPr>
              <a:t> of the change in </a:t>
            </a:r>
            <a:r>
              <a:rPr lang="fr-FR" sz="900" dirty="0" err="1">
                <a:solidFill>
                  <a:srgbClr val="0B394D"/>
                </a:solidFill>
              </a:rPr>
              <a:t>empiric</a:t>
            </a:r>
            <a:r>
              <a:rPr lang="fr-FR" sz="900" dirty="0">
                <a:solidFill>
                  <a:srgbClr val="0B394D"/>
                </a:solidFill>
              </a:rPr>
              <a:t> </a:t>
            </a:r>
            <a:r>
              <a:rPr lang="fr-FR" sz="900" dirty="0" err="1">
                <a:solidFill>
                  <a:srgbClr val="0B394D"/>
                </a:solidFill>
              </a:rPr>
              <a:t>antibiotic</a:t>
            </a:r>
            <a:r>
              <a:rPr lang="fr-FR" sz="900" dirty="0">
                <a:solidFill>
                  <a:srgbClr val="0B394D"/>
                </a:solidFill>
              </a:rPr>
              <a:t> </a:t>
            </a:r>
            <a:r>
              <a:rPr lang="fr-FR" sz="900" dirty="0" err="1">
                <a:solidFill>
                  <a:srgbClr val="0B394D"/>
                </a:solidFill>
              </a:rPr>
              <a:t>therapy</a:t>
            </a:r>
            <a:r>
              <a:rPr lang="fr-FR" sz="900" dirty="0">
                <a:solidFill>
                  <a:srgbClr val="0B394D"/>
                </a:solidFill>
              </a:rPr>
              <a:t> </a:t>
            </a:r>
            <a:r>
              <a:rPr lang="fr-FR" sz="900" dirty="0" err="1">
                <a:solidFill>
                  <a:srgbClr val="0B394D"/>
                </a:solidFill>
              </a:rPr>
              <a:t>upon</a:t>
            </a:r>
            <a:r>
              <a:rPr lang="fr-FR" sz="900" dirty="0">
                <a:solidFill>
                  <a:srgbClr val="0B394D"/>
                </a:solidFill>
              </a:rPr>
              <a:t> </a:t>
            </a:r>
            <a:r>
              <a:rPr lang="fr-FR" sz="900" dirty="0" err="1">
                <a:solidFill>
                  <a:srgbClr val="0B394D"/>
                </a:solidFill>
              </a:rPr>
              <a:t>receipt</a:t>
            </a:r>
            <a:r>
              <a:rPr lang="fr-FR" sz="900" dirty="0">
                <a:solidFill>
                  <a:srgbClr val="0B394D"/>
                </a:solidFill>
              </a:rPr>
              <a:t> of </a:t>
            </a:r>
            <a:r>
              <a:rPr lang="fr-FR" sz="900" dirty="0" err="1">
                <a:solidFill>
                  <a:srgbClr val="0B394D"/>
                </a:solidFill>
              </a:rPr>
              <a:t>microbiological</a:t>
            </a:r>
            <a:r>
              <a:rPr lang="fr-FR" sz="900" dirty="0">
                <a:solidFill>
                  <a:srgbClr val="0B394D"/>
                </a:solidFill>
              </a:rPr>
              <a:t> data: </a:t>
            </a:r>
            <a:r>
              <a:rPr lang="fr-FR" sz="900" dirty="0" err="1">
                <a:solidFill>
                  <a:srgbClr val="0B394D"/>
                </a:solidFill>
              </a:rPr>
              <a:t>results</a:t>
            </a:r>
            <a:r>
              <a:rPr lang="fr-FR" sz="900" dirty="0">
                <a:solidFill>
                  <a:srgbClr val="0B394D"/>
                </a:solidFill>
              </a:rPr>
              <a:t> </a:t>
            </a:r>
            <a:r>
              <a:rPr lang="fr-FR" sz="900" dirty="0" err="1">
                <a:solidFill>
                  <a:srgbClr val="0B394D"/>
                </a:solidFill>
              </a:rPr>
              <a:t>from</a:t>
            </a:r>
            <a:r>
              <a:rPr lang="fr-FR" sz="900" dirty="0">
                <a:solidFill>
                  <a:srgbClr val="0B394D"/>
                </a:solidFill>
              </a:rPr>
              <a:t> a </a:t>
            </a:r>
            <a:r>
              <a:rPr lang="fr-FR" sz="900" dirty="0" err="1">
                <a:solidFill>
                  <a:srgbClr val="0B394D"/>
                </a:solidFill>
              </a:rPr>
              <a:t>nationwide</a:t>
            </a:r>
            <a:r>
              <a:rPr lang="fr-FR" sz="900" dirty="0">
                <a:solidFill>
                  <a:srgbClr val="0B394D"/>
                </a:solidFill>
              </a:rPr>
              <a:t> </a:t>
            </a:r>
            <a:r>
              <a:rPr lang="fr-FR" sz="900" dirty="0" err="1">
                <a:solidFill>
                  <a:srgbClr val="0B394D"/>
                </a:solidFill>
              </a:rPr>
              <a:t>antibiotic</a:t>
            </a:r>
            <a:r>
              <a:rPr lang="fr-FR" sz="900" dirty="0">
                <a:solidFill>
                  <a:srgbClr val="0B394D"/>
                </a:solidFill>
              </a:rPr>
              <a:t> </a:t>
            </a:r>
            <a:r>
              <a:rPr lang="fr-FR" sz="900" dirty="0" err="1">
                <a:solidFill>
                  <a:srgbClr val="0B394D"/>
                </a:solidFill>
              </a:rPr>
              <a:t>resistance</a:t>
            </a:r>
            <a:r>
              <a:rPr lang="fr-FR" sz="900" dirty="0">
                <a:solidFill>
                  <a:srgbClr val="0B394D"/>
                </a:solidFill>
              </a:rPr>
              <a:t> and use surveillance programme in Madagascar, the TSARA </a:t>
            </a:r>
            <a:r>
              <a:rPr lang="fr-FR" sz="900" dirty="0" err="1">
                <a:solidFill>
                  <a:srgbClr val="0B394D"/>
                </a:solidFill>
              </a:rPr>
              <a:t>project</a:t>
            </a:r>
            <a:r>
              <a:rPr lang="fr-FR" sz="900" dirty="0">
                <a:solidFill>
                  <a:srgbClr val="0B394D"/>
                </a:solidFill>
              </a:rPr>
              <a:t>. J </a:t>
            </a:r>
            <a:r>
              <a:rPr lang="fr-FR" sz="900" dirty="0" err="1">
                <a:solidFill>
                  <a:srgbClr val="0B394D"/>
                </a:solidFill>
              </a:rPr>
              <a:t>Hosp</a:t>
            </a:r>
            <a:r>
              <a:rPr lang="fr-FR" sz="900" dirty="0">
                <a:solidFill>
                  <a:srgbClr val="0B394D"/>
                </a:solidFill>
              </a:rPr>
              <a:t> Infect. </a:t>
            </a:r>
            <a:r>
              <a:rPr lang="fr-FR" sz="900" dirty="0" smtClean="0">
                <a:solidFill>
                  <a:srgbClr val="0B394D"/>
                </a:solidFill>
              </a:rPr>
              <a:t>2025</a:t>
            </a:r>
            <a:endParaRPr lang="fr-FR" sz="900" dirty="0">
              <a:solidFill>
                <a:srgbClr val="0B394D"/>
              </a:solidFill>
            </a:endParaRPr>
          </a:p>
        </p:txBody>
      </p:sp>
      <p:sp>
        <p:nvSpPr>
          <p:cNvPr id="8" name="ZoneTexte 7"/>
          <p:cNvSpPr txBox="1"/>
          <p:nvPr/>
        </p:nvSpPr>
        <p:spPr>
          <a:xfrm>
            <a:off x="521109" y="1216554"/>
            <a:ext cx="2643672" cy="246221"/>
          </a:xfrm>
          <a:prstGeom prst="rect">
            <a:avLst/>
          </a:prstGeom>
          <a:noFill/>
        </p:spPr>
        <p:txBody>
          <a:bodyPr wrap="none" rtlCol="0">
            <a:spAutoFit/>
          </a:bodyPr>
          <a:lstStyle/>
          <a:p>
            <a:r>
              <a:rPr lang="fr-FR" sz="1000" dirty="0" smtClean="0">
                <a:solidFill>
                  <a:schemeClr val="tx2"/>
                </a:solidFill>
              </a:rPr>
              <a:t>N=793 patients sous antibiothérapie empirique</a:t>
            </a:r>
            <a:endParaRPr lang="fr-FR" sz="1000" dirty="0">
              <a:solidFill>
                <a:schemeClr val="tx2"/>
              </a:solidFill>
            </a:endParaRPr>
          </a:p>
        </p:txBody>
      </p:sp>
      <p:sp>
        <p:nvSpPr>
          <p:cNvPr id="10" name="Espace réservé du contenu 9"/>
          <p:cNvSpPr>
            <a:spLocks noGrp="1"/>
          </p:cNvSpPr>
          <p:nvPr>
            <p:ph idx="1"/>
          </p:nvPr>
        </p:nvSpPr>
        <p:spPr/>
        <p:txBody>
          <a:bodyPr/>
          <a:lstStyle/>
          <a:p>
            <a:endParaRPr lang="fr-FR"/>
          </a:p>
        </p:txBody>
      </p:sp>
    </p:spTree>
    <p:extLst>
      <p:ext uri="{BB962C8B-B14F-4D97-AF65-F5344CB8AC3E}">
        <p14:creationId xmlns:p14="http://schemas.microsoft.com/office/powerpoint/2010/main" val="7381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Application du protocole TSARA à Madagascar - Discussion"/>
          <p:cNvSpPr txBox="1">
            <a:spLocks noGrp="1"/>
          </p:cNvSpPr>
          <p:nvPr>
            <p:ph type="title"/>
          </p:nvPr>
        </p:nvSpPr>
        <p:spPr/>
        <p:txBody>
          <a:bodyPr/>
          <a:lstStyle/>
          <a:p>
            <a:r>
              <a:rPr lang="fr-FR" dirty="0" smtClean="0"/>
              <a:t>Application de la surveillance TSARA à </a:t>
            </a:r>
            <a:r>
              <a:rPr lang="fr-FR" dirty="0" smtClean="0"/>
              <a:t>Madagascar</a:t>
            </a:r>
            <a:endParaRPr lang="fr-FR" sz="2000" dirty="0"/>
          </a:p>
        </p:txBody>
      </p:sp>
      <p:sp>
        <p:nvSpPr>
          <p:cNvPr id="728" name="2/3 des patients avaient leurs prescriptions empiriques d'antibiotiques modifiées à la réception des résultats de laboratoire…"/>
          <p:cNvSpPr txBox="1">
            <a:spLocks noGrp="1"/>
          </p:cNvSpPr>
          <p:nvPr>
            <p:ph type="body" sz="half" idx="1"/>
          </p:nvPr>
        </p:nvSpPr>
        <p:spPr>
          <a:xfrm>
            <a:off x="521110" y="1416014"/>
            <a:ext cx="5964256" cy="4760949"/>
          </a:xfrm>
        </p:spPr>
        <p:txBody>
          <a:bodyPr/>
          <a:lstStyle/>
          <a:p>
            <a:r>
              <a:rPr lang="fr-FR" dirty="0" smtClean="0"/>
              <a:t>2/3 des patients avaient leurs prescriptions empiriques d'antibiotiques modifiées à la réception des résultats de laboratoire </a:t>
            </a:r>
          </a:p>
          <a:p>
            <a:r>
              <a:rPr lang="fr-FR" dirty="0" smtClean="0"/>
              <a:t>&gt; 9/10 patients avec un traitement antibiotique empiriques étaient à large spectre </a:t>
            </a:r>
          </a:p>
          <a:p>
            <a:pPr lvl="1"/>
            <a:r>
              <a:rPr lang="fr-FR" dirty="0" smtClean="0"/>
              <a:t>Céphalosporines de troisième génération +++ </a:t>
            </a:r>
          </a:p>
          <a:p>
            <a:endParaRPr lang="fr-FR" dirty="0" smtClean="0"/>
          </a:p>
          <a:p>
            <a:r>
              <a:rPr lang="fr-FR" dirty="0" smtClean="0"/>
              <a:t>Proportion des traitements antibiotiques empiriques &lt; Objectif AWaRe Access de l'OMS de 60 % </a:t>
            </a:r>
          </a:p>
          <a:p>
            <a:r>
              <a:rPr lang="fr-FR" dirty="0" smtClean="0"/>
              <a:t>Association de plusieurs molécules antibiotiques est une pratique de prescription inappropriée mais courante chez les prescripteurs</a:t>
            </a:r>
          </a:p>
          <a:p>
            <a:r>
              <a:rPr lang="fr-FR" b="1" dirty="0" smtClean="0"/>
              <a:t>Disponibilité des résultats du laboratoire (culture + antibiogramme) était associée à une probabilité plus faible </a:t>
            </a:r>
            <a:r>
              <a:rPr lang="fr-FR" b="1" dirty="0" smtClean="0"/>
              <a:t>d’arrêt du </a:t>
            </a:r>
            <a:r>
              <a:rPr lang="fr-FR" b="1" dirty="0" smtClean="0"/>
              <a:t>traitement antibiotique empirique</a:t>
            </a:r>
            <a:endParaRPr lang="fr-FR" b="1" dirty="0"/>
          </a:p>
        </p:txBody>
      </p:sp>
      <p:sp>
        <p:nvSpPr>
          <p:cNvPr id="729" name="Numéro de diapositive"/>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pSp>
        <p:nvGrpSpPr>
          <p:cNvPr id="733" name="Groupe"/>
          <p:cNvGrpSpPr/>
          <p:nvPr/>
        </p:nvGrpSpPr>
        <p:grpSpPr>
          <a:xfrm>
            <a:off x="11484494" y="198508"/>
            <a:ext cx="629086" cy="650359"/>
            <a:chOff x="0" y="0"/>
            <a:chExt cx="629084" cy="650357"/>
          </a:xfrm>
        </p:grpSpPr>
        <p:sp>
          <p:nvSpPr>
            <p:cNvPr id="730" name="Cercle"/>
            <p:cNvSpPr/>
            <p:nvPr/>
          </p:nvSpPr>
          <p:spPr>
            <a:xfrm>
              <a:off x="15965" y="0"/>
              <a:ext cx="597155" cy="598642"/>
            </a:xfrm>
            <a:prstGeom prst="ellipse">
              <a:avLst/>
            </a:prstGeom>
            <a:solidFill>
              <a:srgbClr val="FFFFFF"/>
            </a:solidFill>
            <a:ln w="127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1" name="Microscope"/>
            <p:cNvSpPr/>
            <p:nvPr/>
          </p:nvSpPr>
          <p:spPr>
            <a:xfrm>
              <a:off x="211115" y="78926"/>
              <a:ext cx="206855" cy="296312"/>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2" name="TSARA"/>
            <p:cNvSpPr txBox="1"/>
            <p:nvPr/>
          </p:nvSpPr>
          <p:spPr>
            <a:xfrm>
              <a:off x="0" y="334722"/>
              <a:ext cx="629085" cy="3156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noAutofit/>
            </a:bodyPr>
            <a:lstStyle>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b="0"/>
              </a:pPr>
              <a:r>
                <a:rPr kumimoji="0" sz="1000" b="1" i="0" u="none" strike="noStrike" kern="1200" cap="none" spc="0" normalizeH="0" baseline="0" noProof="0">
                  <a:ln>
                    <a:noFill/>
                  </a:ln>
                  <a:solidFill>
                    <a:srgbClr val="000000"/>
                  </a:solidFill>
                  <a:effectLst/>
                  <a:uLnTx/>
                  <a:uFillTx/>
                  <a:latin typeface="Calibri" panose="020F0502020204030204"/>
                  <a:ea typeface="+mn-ea"/>
                  <a:cs typeface="+mn-cs"/>
                </a:rPr>
                <a:t>TSARA</a:t>
              </a:r>
            </a:p>
          </p:txBody>
        </p:sp>
      </p:grpSp>
      <p:grpSp>
        <p:nvGrpSpPr>
          <p:cNvPr id="736" name="Groupe"/>
          <p:cNvGrpSpPr/>
          <p:nvPr/>
        </p:nvGrpSpPr>
        <p:grpSpPr>
          <a:xfrm>
            <a:off x="6697980" y="876078"/>
            <a:ext cx="5196105" cy="3396636"/>
            <a:chOff x="0" y="0"/>
            <a:chExt cx="5196103" cy="3396634"/>
          </a:xfrm>
        </p:grpSpPr>
        <p:sp>
          <p:nvSpPr>
            <p:cNvPr id="734" name="Exploration des comportements et des attitudes des prescripteurs au bon usage des antibiotiques et au recours aux tests microbiologiques…"/>
            <p:cNvSpPr/>
            <p:nvPr/>
          </p:nvSpPr>
          <p:spPr>
            <a:xfrm>
              <a:off x="0" y="328244"/>
              <a:ext cx="5196103" cy="3068390"/>
            </a:xfrm>
            <a:prstGeom prst="roundRect">
              <a:avLst>
                <a:gd name="adj" fmla="val 15455"/>
              </a:avLst>
            </a:prstGeom>
            <a:solidFill>
              <a:schemeClr val="accent3">
                <a:satOff val="-2338"/>
                <a:lumOff val="25490"/>
              </a:schemeClr>
            </a:solidFill>
            <a:ln w="12700" cap="flat">
              <a:solidFill>
                <a:srgbClr val="FFFFFF"/>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marL="228600" marR="0" lvl="0" indent="-228600" algn="l" defTabSz="914400" rtl="0" eaLnBrk="1" fontAlgn="auto" latinLnBrk="0" hangingPunct="1">
                <a:lnSpc>
                  <a:spcPct val="100000"/>
                </a:lnSpc>
                <a:spcBef>
                  <a:spcPts val="600"/>
                </a:spcBef>
                <a:spcAft>
                  <a:spcPts val="0"/>
                </a:spcAft>
                <a:buClrTx/>
                <a:buSzPct val="100000"/>
                <a:buFont typeface="Times New Roman"/>
                <a:buChar char="-"/>
                <a:tabLst/>
                <a:defRPr sz="1500"/>
              </a:pPr>
              <a:r>
                <a:rPr kumimoji="0" sz="1500" b="1" i="0" u="none" strike="noStrike" kern="1200" cap="none" spc="0" normalizeH="0" baseline="0" noProof="0" dirty="0">
                  <a:ln>
                    <a:noFill/>
                  </a:ln>
                  <a:solidFill>
                    <a:schemeClr val="tx2"/>
                  </a:solidFill>
                  <a:effectLst/>
                  <a:uLnTx/>
                  <a:uFillTx/>
                  <a:latin typeface="Calibri" panose="020F0502020204030204"/>
                  <a:ea typeface="+mn-ea"/>
                  <a:cs typeface="+mn-cs"/>
                </a:rPr>
                <a:t>Exploration des </a:t>
              </a:r>
              <a:r>
                <a:rPr kumimoji="0" sz="1500" b="1" i="0" u="none" strike="noStrike" kern="1200" cap="none" spc="0" normalizeH="0" baseline="0" noProof="0" dirty="0" err="1">
                  <a:ln>
                    <a:noFill/>
                  </a:ln>
                  <a:solidFill>
                    <a:schemeClr val="tx2"/>
                  </a:solidFill>
                  <a:effectLst/>
                  <a:uLnTx/>
                  <a:uFillTx/>
                  <a:latin typeface="Calibri" panose="020F0502020204030204"/>
                  <a:ea typeface="+mn-ea"/>
                  <a:cs typeface="+mn-cs"/>
                </a:rPr>
                <a:t>comportements</a:t>
              </a:r>
              <a:r>
                <a:rPr kumimoji="0" sz="1500" b="1" i="0" u="none" strike="noStrike" kern="1200" cap="none" spc="0" normalizeH="0" baseline="0" noProof="0" dirty="0">
                  <a:ln>
                    <a:noFill/>
                  </a:ln>
                  <a:solidFill>
                    <a:schemeClr val="tx2"/>
                  </a:solidFill>
                  <a:effectLst/>
                  <a:uLnTx/>
                  <a:uFillTx/>
                  <a:latin typeface="Calibri" panose="020F0502020204030204"/>
                  <a:ea typeface="+mn-ea"/>
                  <a:cs typeface="+mn-cs"/>
                </a:rPr>
                <a:t> </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et des attitudes des </a:t>
              </a:r>
              <a:r>
                <a:rPr kumimoji="0" sz="1500" b="0" i="0" u="none" strike="noStrike" kern="1200" cap="none" spc="0" normalizeH="0" baseline="0" noProof="0" dirty="0" err="1">
                  <a:ln>
                    <a:noFill/>
                  </a:ln>
                  <a:solidFill>
                    <a:schemeClr val="tx2"/>
                  </a:solidFill>
                  <a:effectLst/>
                  <a:uLnTx/>
                  <a:uFillTx/>
                  <a:latin typeface="Calibri" panose="020F0502020204030204"/>
                  <a:ea typeface="+mn-ea"/>
                  <a:cs typeface="+mn-cs"/>
                </a:rPr>
                <a:t>prescripteurs</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au bon usage des </a:t>
              </a:r>
              <a:r>
                <a:rPr kumimoji="0" sz="1500" b="0" i="0" u="none" strike="noStrike" kern="1200" cap="none" spc="0" normalizeH="0" baseline="0" noProof="0" dirty="0" err="1">
                  <a:ln>
                    <a:noFill/>
                  </a:ln>
                  <a:solidFill>
                    <a:schemeClr val="tx2"/>
                  </a:solidFill>
                  <a:effectLst/>
                  <a:uLnTx/>
                  <a:uFillTx/>
                  <a:latin typeface="Calibri" panose="020F0502020204030204"/>
                  <a:ea typeface="+mn-ea"/>
                  <a:cs typeface="+mn-cs"/>
                </a:rPr>
                <a:t>antibiotiques</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et au </a:t>
              </a:r>
              <a:r>
                <a:rPr kumimoji="0" sz="1500" b="0" i="0" u="none" strike="noStrike" kern="1200" cap="none" spc="0" normalizeH="0" baseline="0" noProof="0" dirty="0" err="1">
                  <a:ln>
                    <a:noFill/>
                  </a:ln>
                  <a:solidFill>
                    <a:schemeClr val="tx2"/>
                  </a:solidFill>
                  <a:effectLst/>
                  <a:uLnTx/>
                  <a:uFillTx/>
                  <a:latin typeface="Calibri" panose="020F0502020204030204"/>
                  <a:ea typeface="+mn-ea"/>
                  <a:cs typeface="+mn-cs"/>
                </a:rPr>
                <a:t>recours</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aux tests </a:t>
              </a:r>
              <a:r>
                <a:rPr kumimoji="0" sz="1500" b="0" i="0" u="none" strike="noStrike" kern="1200" cap="none" spc="0" normalizeH="0" baseline="0" noProof="0" dirty="0" err="1">
                  <a:ln>
                    <a:noFill/>
                  </a:ln>
                  <a:solidFill>
                    <a:schemeClr val="tx2"/>
                  </a:solidFill>
                  <a:effectLst/>
                  <a:uLnTx/>
                  <a:uFillTx/>
                  <a:latin typeface="Calibri" panose="020F0502020204030204"/>
                  <a:ea typeface="+mn-ea"/>
                  <a:cs typeface="+mn-cs"/>
                </a:rPr>
                <a:t>microbiologiques</a:t>
              </a:r>
              <a:endParaRPr kumimoji="0" sz="15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0"/>
                </a:spcAft>
                <a:buClrTx/>
                <a:buSzPct val="100000"/>
                <a:buFont typeface="Times New Roman"/>
                <a:buChar char="-"/>
                <a:tabLst/>
                <a:defRPr sz="1500"/>
              </a:pPr>
              <a:r>
                <a:rPr kumimoji="0" sz="1500" b="1" i="0" u="none" strike="noStrike" kern="1200" cap="none" spc="0" normalizeH="0" baseline="0" noProof="0" dirty="0">
                  <a:ln>
                    <a:noFill/>
                  </a:ln>
                  <a:solidFill>
                    <a:schemeClr val="tx2"/>
                  </a:solidFill>
                  <a:effectLst/>
                  <a:uLnTx/>
                  <a:uFillTx/>
                  <a:latin typeface="Calibri" panose="020F0502020204030204"/>
                  <a:ea typeface="+mn-ea"/>
                  <a:cs typeface="+mn-cs"/>
                </a:rPr>
                <a:t>Education</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et </a:t>
              </a:r>
              <a:r>
                <a:rPr kumimoji="0" sz="1500" b="1" i="0" u="none" strike="noStrike" kern="1200" cap="none" spc="0" normalizeH="0" baseline="0" noProof="0" dirty="0">
                  <a:ln>
                    <a:noFill/>
                  </a:ln>
                  <a:solidFill>
                    <a:schemeClr val="tx2"/>
                  </a:solidFill>
                  <a:effectLst/>
                  <a:uLnTx/>
                  <a:uFillTx/>
                  <a:latin typeface="Calibri" panose="020F0502020204030204"/>
                  <a:ea typeface="+mn-ea"/>
                  <a:cs typeface="+mn-cs"/>
                </a:rPr>
                <a:t>formation</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des </a:t>
              </a:r>
              <a:r>
                <a:rPr kumimoji="0" sz="1500" b="0" i="0" u="none" strike="noStrike" kern="1200" cap="none" spc="0" normalizeH="0" baseline="0" noProof="0" dirty="0" err="1">
                  <a:ln>
                    <a:noFill/>
                  </a:ln>
                  <a:solidFill>
                    <a:schemeClr val="tx2"/>
                  </a:solidFill>
                  <a:effectLst/>
                  <a:uLnTx/>
                  <a:uFillTx/>
                  <a:latin typeface="Calibri" panose="020F0502020204030204"/>
                  <a:ea typeface="+mn-ea"/>
                  <a:cs typeface="+mn-cs"/>
                </a:rPr>
                <a:t>cliniciens</a:t>
              </a:r>
              <a:r>
                <a:rPr kumimoji="0" sz="1500" b="0" i="0" u="none" strike="noStrike" kern="1200" cap="none" spc="0" normalizeH="0" baseline="0" noProof="0" dirty="0">
                  <a:ln>
                    <a:noFill/>
                  </a:ln>
                  <a:solidFill>
                    <a:schemeClr val="tx2"/>
                  </a:solidFill>
                  <a:effectLst/>
                  <a:uLnTx/>
                  <a:uFillTx/>
                  <a:latin typeface="Calibri" panose="020F0502020204030204"/>
                  <a:ea typeface="+mn-ea"/>
                  <a:cs typeface="+mn-cs"/>
                </a:rPr>
                <a:t> :</a:t>
              </a: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400"/>
              </a:pP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La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prise</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en</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compte</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des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résultats</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de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laboratoires</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pour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l’adaptation</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de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l’antibiothérapie</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empirique</a:t>
              </a:r>
              <a:endParaRPr kumimoji="0" sz="1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400"/>
              </a:pP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Epargne</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des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antibiotiques</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à large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spectre</a:t>
              </a:r>
              <a:endParaRPr kumimoji="0" sz="1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400"/>
              </a:pP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Consultation des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recommandations</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de bon usage des </a:t>
              </a:r>
              <a:r>
                <a:rPr kumimoji="0" sz="1400" b="0" i="0" u="none" strike="noStrike" kern="1200" cap="none" spc="0" normalizeH="0" baseline="0" noProof="0" dirty="0" err="1">
                  <a:ln>
                    <a:noFill/>
                  </a:ln>
                  <a:solidFill>
                    <a:schemeClr val="tx2"/>
                  </a:solidFill>
                  <a:effectLst/>
                  <a:uLnTx/>
                  <a:uFillTx/>
                  <a:latin typeface="Calibri" panose="020F0502020204030204"/>
                  <a:ea typeface="+mn-ea"/>
                  <a:cs typeface="+mn-cs"/>
                </a:rPr>
                <a:t>antibiotiques</a:t>
              </a:r>
              <a:r>
                <a:rPr kumimoji="0" sz="1400" b="0" i="0" u="none" strike="noStrike" kern="1200" cap="none" spc="0" normalizeH="0" baseline="0" noProof="0" dirty="0">
                  <a:ln>
                    <a:noFill/>
                  </a:ln>
                  <a:solidFill>
                    <a:schemeClr val="tx2"/>
                  </a:solidFill>
                  <a:effectLst/>
                  <a:uLnTx/>
                  <a:uFillTx/>
                  <a:latin typeface="Calibri" panose="020F0502020204030204"/>
                  <a:ea typeface="+mn-ea"/>
                  <a:cs typeface="+mn-cs"/>
                </a:rPr>
                <a:t> </a:t>
              </a:r>
            </a:p>
          </p:txBody>
        </p:sp>
        <p:sp>
          <p:nvSpPr>
            <p:cNvPr id="735" name="Actions prioritaires"/>
            <p:cNvSpPr txBox="1"/>
            <p:nvPr/>
          </p:nvSpPr>
          <p:spPr>
            <a:xfrm>
              <a:off x="2955890" y="0"/>
              <a:ext cx="1861803" cy="35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nSpc>
                  <a:spcPct val="90000"/>
                </a:lnSpc>
                <a:spcBef>
                  <a:spcPts val="1000"/>
                </a:spcBef>
                <a:defRPr sz="1700" b="1">
                  <a:solidFill>
                    <a:schemeClr val="accent3">
                      <a:satOff val="-2338"/>
                      <a:lumOff val="12745"/>
                    </a:schemeClr>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sz="1700" b="1" i="0" u="none" strike="noStrike" kern="1200" cap="none" spc="0" normalizeH="0" baseline="0" noProof="0">
                  <a:ln>
                    <a:noFill/>
                  </a:ln>
                  <a:solidFill>
                    <a:srgbClr val="C96731">
                      <a:satOff val="-2338"/>
                      <a:lumOff val="12745"/>
                    </a:srgbClr>
                  </a:solidFill>
                  <a:effectLst/>
                  <a:uLnTx/>
                  <a:uFillTx/>
                  <a:latin typeface="Calibri" panose="020F0502020204030204"/>
                  <a:ea typeface="+mn-ea"/>
                  <a:cs typeface="+mn-cs"/>
                </a:rPr>
                <a:t>Actions prioritaires </a:t>
              </a:r>
            </a:p>
          </p:txBody>
        </p:sp>
      </p:grpSp>
      <p:sp>
        <p:nvSpPr>
          <p:cNvPr id="2" name="Rectangle 1"/>
          <p:cNvSpPr/>
          <p:nvPr/>
        </p:nvSpPr>
        <p:spPr>
          <a:xfrm>
            <a:off x="521109" y="6354246"/>
            <a:ext cx="10502491" cy="369332"/>
          </a:xfrm>
          <a:prstGeom prst="rect">
            <a:avLst/>
          </a:prstGeom>
        </p:spPr>
        <p:txBody>
          <a:bodyPr wrap="square">
            <a:spAutoFit/>
          </a:bodyPr>
          <a:lstStyle/>
          <a:p>
            <a:r>
              <a:rPr lang="fr-FR" sz="900" dirty="0">
                <a:solidFill>
                  <a:schemeClr val="tx2"/>
                </a:solidFill>
              </a:rPr>
              <a:t>Elias C, </a:t>
            </a:r>
            <a:r>
              <a:rPr lang="fr-FR" sz="900" dirty="0" err="1">
                <a:solidFill>
                  <a:schemeClr val="tx2"/>
                </a:solidFill>
              </a:rPr>
              <a:t>Rasoanandrasana</a:t>
            </a:r>
            <a:r>
              <a:rPr lang="fr-FR" sz="900" dirty="0">
                <a:solidFill>
                  <a:schemeClr val="tx2"/>
                </a:solidFill>
              </a:rPr>
              <a:t> S, Raherinandrasana AH, </a:t>
            </a:r>
            <a:r>
              <a:rPr lang="fr-FR" sz="900" dirty="0" err="1">
                <a:solidFill>
                  <a:schemeClr val="tx2"/>
                </a:solidFill>
              </a:rPr>
              <a:t>Andriananja</a:t>
            </a:r>
            <a:r>
              <a:rPr lang="fr-FR" sz="900" dirty="0">
                <a:solidFill>
                  <a:schemeClr val="tx2"/>
                </a:solidFill>
              </a:rPr>
              <a:t> V, </a:t>
            </a:r>
            <a:r>
              <a:rPr lang="fr-FR" sz="900" dirty="0" err="1">
                <a:solidFill>
                  <a:schemeClr val="tx2"/>
                </a:solidFill>
              </a:rPr>
              <a:t>Razanakolona</a:t>
            </a:r>
            <a:r>
              <a:rPr lang="fr-FR" sz="900" dirty="0">
                <a:solidFill>
                  <a:schemeClr val="tx2"/>
                </a:solidFill>
              </a:rPr>
              <a:t> P, </a:t>
            </a:r>
            <a:r>
              <a:rPr lang="fr-FR" sz="900" dirty="0" err="1">
                <a:solidFill>
                  <a:schemeClr val="tx2"/>
                </a:solidFill>
              </a:rPr>
              <a:t>Randria</a:t>
            </a:r>
            <a:r>
              <a:rPr lang="fr-FR" sz="900" dirty="0">
                <a:solidFill>
                  <a:schemeClr val="tx2"/>
                </a:solidFill>
              </a:rPr>
              <a:t> M, </a:t>
            </a:r>
            <a:r>
              <a:rPr lang="fr-FR" sz="900" dirty="0" err="1">
                <a:solidFill>
                  <a:schemeClr val="tx2"/>
                </a:solidFill>
              </a:rPr>
              <a:t>Raberahona</a:t>
            </a:r>
            <a:r>
              <a:rPr lang="fr-FR" sz="900" dirty="0">
                <a:solidFill>
                  <a:schemeClr val="tx2"/>
                </a:solidFill>
              </a:rPr>
              <a:t> M, </a:t>
            </a:r>
            <a:r>
              <a:rPr lang="fr-FR" sz="900" dirty="0" err="1">
                <a:solidFill>
                  <a:schemeClr val="tx2"/>
                </a:solidFill>
              </a:rPr>
              <a:t>Raskine</a:t>
            </a:r>
            <a:r>
              <a:rPr lang="fr-FR" sz="900" dirty="0">
                <a:solidFill>
                  <a:schemeClr val="tx2"/>
                </a:solidFill>
              </a:rPr>
              <a:t> L, </a:t>
            </a:r>
            <a:r>
              <a:rPr lang="fr-FR" sz="900" dirty="0" err="1">
                <a:solidFill>
                  <a:schemeClr val="tx2"/>
                </a:solidFill>
              </a:rPr>
              <a:t>Vanhems</a:t>
            </a:r>
            <a:r>
              <a:rPr lang="fr-FR" sz="900" dirty="0">
                <a:solidFill>
                  <a:schemeClr val="tx2"/>
                </a:solidFill>
              </a:rPr>
              <a:t> P, Babin FX. </a:t>
            </a:r>
            <a:r>
              <a:rPr lang="fr-FR" sz="900" dirty="0" err="1">
                <a:solidFill>
                  <a:schemeClr val="tx2"/>
                </a:solidFill>
              </a:rPr>
              <a:t>Determinants</a:t>
            </a:r>
            <a:r>
              <a:rPr lang="fr-FR" sz="900" dirty="0">
                <a:solidFill>
                  <a:schemeClr val="tx2"/>
                </a:solidFill>
              </a:rPr>
              <a:t> of the change in </a:t>
            </a:r>
            <a:r>
              <a:rPr lang="fr-FR" sz="900" dirty="0" err="1">
                <a:solidFill>
                  <a:schemeClr val="tx2"/>
                </a:solidFill>
              </a:rPr>
              <a:t>empiric</a:t>
            </a:r>
            <a:r>
              <a:rPr lang="fr-FR" sz="900" dirty="0">
                <a:solidFill>
                  <a:schemeClr val="tx2"/>
                </a:solidFill>
              </a:rPr>
              <a:t> </a:t>
            </a:r>
            <a:r>
              <a:rPr lang="fr-FR" sz="900" dirty="0" err="1">
                <a:solidFill>
                  <a:schemeClr val="tx2"/>
                </a:solidFill>
              </a:rPr>
              <a:t>antibiotic</a:t>
            </a:r>
            <a:r>
              <a:rPr lang="fr-FR" sz="900" dirty="0">
                <a:solidFill>
                  <a:schemeClr val="tx2"/>
                </a:solidFill>
              </a:rPr>
              <a:t> </a:t>
            </a:r>
            <a:r>
              <a:rPr lang="fr-FR" sz="900" dirty="0" err="1">
                <a:solidFill>
                  <a:schemeClr val="tx2"/>
                </a:solidFill>
              </a:rPr>
              <a:t>therapy</a:t>
            </a:r>
            <a:r>
              <a:rPr lang="fr-FR" sz="900" dirty="0">
                <a:solidFill>
                  <a:schemeClr val="tx2"/>
                </a:solidFill>
              </a:rPr>
              <a:t> </a:t>
            </a:r>
            <a:r>
              <a:rPr lang="fr-FR" sz="900" dirty="0" err="1">
                <a:solidFill>
                  <a:schemeClr val="tx2"/>
                </a:solidFill>
              </a:rPr>
              <a:t>upon</a:t>
            </a:r>
            <a:r>
              <a:rPr lang="fr-FR" sz="900" dirty="0">
                <a:solidFill>
                  <a:schemeClr val="tx2"/>
                </a:solidFill>
              </a:rPr>
              <a:t> </a:t>
            </a:r>
            <a:r>
              <a:rPr lang="fr-FR" sz="900" dirty="0" err="1">
                <a:solidFill>
                  <a:schemeClr val="tx2"/>
                </a:solidFill>
              </a:rPr>
              <a:t>receipt</a:t>
            </a:r>
            <a:r>
              <a:rPr lang="fr-FR" sz="900" dirty="0">
                <a:solidFill>
                  <a:schemeClr val="tx2"/>
                </a:solidFill>
              </a:rPr>
              <a:t> of </a:t>
            </a:r>
            <a:r>
              <a:rPr lang="fr-FR" sz="900" dirty="0" err="1">
                <a:solidFill>
                  <a:schemeClr val="tx2"/>
                </a:solidFill>
              </a:rPr>
              <a:t>microbiological</a:t>
            </a:r>
            <a:r>
              <a:rPr lang="fr-FR" sz="900" dirty="0">
                <a:solidFill>
                  <a:schemeClr val="tx2"/>
                </a:solidFill>
              </a:rPr>
              <a:t> data: </a:t>
            </a:r>
            <a:r>
              <a:rPr lang="fr-FR" sz="900" dirty="0" err="1">
                <a:solidFill>
                  <a:schemeClr val="tx2"/>
                </a:solidFill>
              </a:rPr>
              <a:t>results</a:t>
            </a:r>
            <a:r>
              <a:rPr lang="fr-FR" sz="900" dirty="0">
                <a:solidFill>
                  <a:schemeClr val="tx2"/>
                </a:solidFill>
              </a:rPr>
              <a:t> </a:t>
            </a:r>
            <a:r>
              <a:rPr lang="fr-FR" sz="900" dirty="0" err="1">
                <a:solidFill>
                  <a:schemeClr val="tx2"/>
                </a:solidFill>
              </a:rPr>
              <a:t>from</a:t>
            </a:r>
            <a:r>
              <a:rPr lang="fr-FR" sz="900" dirty="0">
                <a:solidFill>
                  <a:schemeClr val="tx2"/>
                </a:solidFill>
              </a:rPr>
              <a:t> a </a:t>
            </a:r>
            <a:r>
              <a:rPr lang="fr-FR" sz="900" dirty="0" err="1">
                <a:solidFill>
                  <a:schemeClr val="tx2"/>
                </a:solidFill>
              </a:rPr>
              <a:t>nationwide</a:t>
            </a:r>
            <a:r>
              <a:rPr lang="fr-FR" sz="900" dirty="0">
                <a:solidFill>
                  <a:schemeClr val="tx2"/>
                </a:solidFill>
              </a:rPr>
              <a:t> </a:t>
            </a:r>
            <a:r>
              <a:rPr lang="fr-FR" sz="900" dirty="0" err="1">
                <a:solidFill>
                  <a:schemeClr val="tx2"/>
                </a:solidFill>
              </a:rPr>
              <a:t>antibiotic</a:t>
            </a:r>
            <a:r>
              <a:rPr lang="fr-FR" sz="900" dirty="0">
                <a:solidFill>
                  <a:schemeClr val="tx2"/>
                </a:solidFill>
              </a:rPr>
              <a:t> </a:t>
            </a:r>
            <a:r>
              <a:rPr lang="fr-FR" sz="900" dirty="0" err="1">
                <a:solidFill>
                  <a:schemeClr val="tx2"/>
                </a:solidFill>
              </a:rPr>
              <a:t>resistance</a:t>
            </a:r>
            <a:r>
              <a:rPr lang="fr-FR" sz="900" dirty="0">
                <a:solidFill>
                  <a:schemeClr val="tx2"/>
                </a:solidFill>
              </a:rPr>
              <a:t> and use surveillance programme in Madagascar, the TSARA </a:t>
            </a:r>
            <a:r>
              <a:rPr lang="fr-FR" sz="900" dirty="0" err="1">
                <a:solidFill>
                  <a:schemeClr val="tx2"/>
                </a:solidFill>
              </a:rPr>
              <a:t>project</a:t>
            </a:r>
            <a:r>
              <a:rPr lang="fr-FR" sz="900" dirty="0">
                <a:solidFill>
                  <a:schemeClr val="tx2"/>
                </a:solidFill>
              </a:rPr>
              <a:t>. J </a:t>
            </a:r>
            <a:r>
              <a:rPr lang="fr-FR" sz="900" dirty="0" err="1">
                <a:solidFill>
                  <a:schemeClr val="tx2"/>
                </a:solidFill>
              </a:rPr>
              <a:t>Hosp</a:t>
            </a:r>
            <a:r>
              <a:rPr lang="fr-FR" sz="900" dirty="0">
                <a:solidFill>
                  <a:schemeClr val="tx2"/>
                </a:solidFill>
              </a:rPr>
              <a:t> Infect. 2025 </a:t>
            </a:r>
            <a:r>
              <a:rPr lang="fr-FR" sz="900" dirty="0" err="1">
                <a:solidFill>
                  <a:schemeClr val="tx2"/>
                </a:solidFill>
              </a:rPr>
              <a:t>Dec</a:t>
            </a:r>
            <a:r>
              <a:rPr lang="fr-FR" sz="900" dirty="0">
                <a:solidFill>
                  <a:schemeClr val="tx2"/>
                </a:solidFill>
              </a:rPr>
              <a:t> </a:t>
            </a:r>
            <a:r>
              <a:rPr lang="fr-FR" sz="900" dirty="0" smtClean="0">
                <a:solidFill>
                  <a:schemeClr val="tx2"/>
                </a:solidFill>
              </a:rPr>
              <a:t>12</a:t>
            </a:r>
            <a:endParaRPr lang="fr-FR" sz="900" dirty="0">
              <a:solidFill>
                <a:schemeClr val="tx2"/>
              </a:solidFill>
            </a:endParaRPr>
          </a:p>
        </p:txBody>
      </p:sp>
      <p:pic>
        <p:nvPicPr>
          <p:cNvPr id="13" name="Espace réservé du contenu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008" y="4468582"/>
            <a:ext cx="5079029" cy="1798225"/>
          </a:xfrm>
          <a:prstGeom prst="rect">
            <a:avLst/>
          </a:prstGeom>
        </p:spPr>
      </p:pic>
    </p:spTree>
    <p:extLst>
      <p:ext uri="{BB962C8B-B14F-4D97-AF65-F5344CB8AC3E}">
        <p14:creationId xmlns:p14="http://schemas.microsoft.com/office/powerpoint/2010/main" val="4121256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513545" y="1827171"/>
            <a:ext cx="3791621" cy="3693110"/>
          </a:xfrm>
          <a:prstGeom prst="ellipse">
            <a:avLst/>
          </a:prstGeom>
          <a:solidFill>
            <a:srgbClr val="FFFFFF"/>
          </a:solidFill>
          <a:ln w="25400" cap="flat">
            <a:solidFill>
              <a:schemeClr val="accent2">
                <a:lumMod val="60000"/>
                <a:lumOff val="40000"/>
              </a:schemeClr>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panose="020F0502020204030204"/>
              <a:ea typeface="+mn-ea"/>
              <a:cs typeface="+mn-cs"/>
              <a:sym typeface="Calibri"/>
            </a:endParaRPr>
          </a:p>
        </p:txBody>
      </p:sp>
      <p:sp>
        <p:nvSpPr>
          <p:cNvPr id="101" name="Titre 2"/>
          <p:cNvSpPr txBox="1">
            <a:spLocks noGrp="1"/>
          </p:cNvSpPr>
          <p:nvPr>
            <p:ph type="title"/>
          </p:nvPr>
        </p:nvSpPr>
        <p:spPr/>
        <p:txBody>
          <a:bodyPr/>
          <a:lstStyle/>
          <a:p>
            <a:r>
              <a:rPr lang="fr-FR" dirty="0" smtClean="0"/>
              <a:t>Déterminants de l’</a:t>
            </a:r>
            <a:r>
              <a:rPr lang="fr-FR" dirty="0" err="1" smtClean="0"/>
              <a:t>antibiorésistance</a:t>
            </a:r>
            <a:endParaRPr lang="fr-FR" dirty="0"/>
          </a:p>
        </p:txBody>
      </p:sp>
      <p:sp>
        <p:nvSpPr>
          <p:cNvPr id="102"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03" name="Rectangle 6"/>
          <p:cNvSpPr txBox="1"/>
          <p:nvPr/>
        </p:nvSpPr>
        <p:spPr>
          <a:xfrm>
            <a:off x="215130" y="6607836"/>
            <a:ext cx="11761740" cy="184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a:ln>
                  <a:noFill/>
                </a:ln>
                <a:solidFill>
                  <a:srgbClr val="0B394D"/>
                </a:solidFill>
                <a:effectLst/>
                <a:uLnTx/>
                <a:uFillTx/>
                <a:latin typeface="Calibri" panose="020F0502020204030204"/>
                <a:ea typeface="+mn-ea"/>
                <a:cs typeface="+mn-cs"/>
              </a:rPr>
              <a:t>Holmes AH, Moore LS, Sundsfjord A, Steinbakk M, Regmi S, Karkey A, Guerin PJ, Piddock LJ. Understanding the mechanisms and drivers of antimicrobial resistance. Lancet. 2016 Jan 9;387(10014):176-87.</a:t>
            </a:r>
          </a:p>
        </p:txBody>
      </p:sp>
      <p:grpSp>
        <p:nvGrpSpPr>
          <p:cNvPr id="106" name="Groupe"/>
          <p:cNvGrpSpPr/>
          <p:nvPr/>
        </p:nvGrpSpPr>
        <p:grpSpPr>
          <a:xfrm>
            <a:off x="4693806" y="1175459"/>
            <a:ext cx="1406576" cy="1407851"/>
            <a:chOff x="0" y="0"/>
            <a:chExt cx="1406574" cy="1407850"/>
          </a:xfrm>
        </p:grpSpPr>
        <p:sp>
          <p:nvSpPr>
            <p:cNvPr id="104" name="Cercle"/>
            <p:cNvSpPr/>
            <p:nvPr/>
          </p:nvSpPr>
          <p:spPr>
            <a:xfrm>
              <a:off x="0" y="0"/>
              <a:ext cx="1406575" cy="1407851"/>
            </a:xfrm>
            <a:prstGeom prst="ellipse">
              <a:avLst/>
            </a:prstGeom>
            <a:solidFill>
              <a:srgbClr val="FFFFFF"/>
            </a:solidFill>
            <a:ln w="25400" cap="flat">
              <a:solidFill>
                <a:schemeClr val="accent2">
                  <a:lumOff val="17058"/>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082448"/>
                  </a:solidFill>
                </a:defRPr>
              </a:pPr>
              <a:endParaRPr kumimoji="0" sz="2000" b="0" i="0" u="none" strike="noStrike" kern="1200" cap="none" spc="0" normalizeH="0" baseline="0" noProof="0">
                <a:ln>
                  <a:noFill/>
                </a:ln>
                <a:solidFill>
                  <a:srgbClr val="082448"/>
                </a:solidFill>
                <a:effectLst/>
                <a:uLnTx/>
                <a:uFillTx/>
                <a:latin typeface="Calibri" panose="020F0502020204030204"/>
                <a:ea typeface="+mn-ea"/>
                <a:cs typeface="+mn-cs"/>
              </a:endParaRPr>
            </a:p>
          </p:txBody>
        </p:sp>
        <p:sp>
          <p:nvSpPr>
            <p:cNvPr id="105" name="Homme"/>
            <p:cNvSpPr/>
            <p:nvPr/>
          </p:nvSpPr>
          <p:spPr>
            <a:xfrm>
              <a:off x="523675" y="219275"/>
              <a:ext cx="359225" cy="969301"/>
            </a:xfrm>
            <a:custGeom>
              <a:avLst/>
              <a:gdLst/>
              <a:ahLst/>
              <a:cxnLst>
                <a:cxn ang="0">
                  <a:pos x="wd2" y="hd2"/>
                </a:cxn>
                <a:cxn ang="5400000">
                  <a:pos x="wd2" y="hd2"/>
                </a:cxn>
                <a:cxn ang="10800000">
                  <a:pos x="wd2" y="hd2"/>
                </a:cxn>
                <a:cxn ang="16200000">
                  <a:pos x="wd2" y="hd2"/>
                </a:cxn>
              </a:cxnLst>
              <a:rect l="0" t="0" r="r" b="b"/>
              <a:pathLst>
                <a:path w="21547" h="21600"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07" name="Cercle"/>
          <p:cNvSpPr/>
          <p:nvPr/>
        </p:nvSpPr>
        <p:spPr>
          <a:xfrm>
            <a:off x="2779532" y="4090368"/>
            <a:ext cx="1406576" cy="1407851"/>
          </a:xfrm>
          <a:prstGeom prst="ellipse">
            <a:avLst/>
          </a:prstGeom>
          <a:solidFill>
            <a:srgbClr val="FFFFFF"/>
          </a:solidFill>
          <a:ln w="25400">
            <a:solidFill>
              <a:schemeClr val="accent2">
                <a:lumOff val="17058"/>
              </a:schemeClr>
            </a:solidFill>
          </a:ln>
          <a:effectLst>
            <a:outerShdw blurRad="50800" dist="63500" dir="2700000" rotWithShape="0">
              <a:srgbClr val="000000">
                <a:alpha val="50000"/>
              </a:srgbClr>
            </a:outerShdw>
          </a:effectLst>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082448"/>
                </a:solidFill>
              </a:defRPr>
            </a:pPr>
            <a:endParaRPr kumimoji="0" sz="2000" b="0" i="0" u="none" strike="noStrike" kern="1200" cap="none" spc="0" normalizeH="0" baseline="0" noProof="0">
              <a:ln>
                <a:noFill/>
              </a:ln>
              <a:solidFill>
                <a:srgbClr val="082448"/>
              </a:solidFill>
              <a:effectLst/>
              <a:uLnTx/>
              <a:uFillTx/>
              <a:latin typeface="Calibri" panose="020F0502020204030204"/>
              <a:ea typeface="+mn-ea"/>
              <a:cs typeface="+mn-cs"/>
            </a:endParaRPr>
          </a:p>
        </p:txBody>
      </p:sp>
      <p:sp>
        <p:nvSpPr>
          <p:cNvPr id="108" name="Poule"/>
          <p:cNvSpPr/>
          <p:nvPr/>
        </p:nvSpPr>
        <p:spPr>
          <a:xfrm>
            <a:off x="3098000" y="4417059"/>
            <a:ext cx="769640" cy="754468"/>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accent3">
              <a:satOff val="-2338"/>
              <a:lumOff val="25490"/>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 name="Cercle"/>
          <p:cNvSpPr/>
          <p:nvPr/>
        </p:nvSpPr>
        <p:spPr>
          <a:xfrm>
            <a:off x="6475470" y="4090368"/>
            <a:ext cx="1406575" cy="1407851"/>
          </a:xfrm>
          <a:prstGeom prst="ellipse">
            <a:avLst/>
          </a:prstGeom>
          <a:solidFill>
            <a:srgbClr val="FFFFFF"/>
          </a:solidFill>
          <a:ln w="25400">
            <a:solidFill>
              <a:schemeClr val="accent2">
                <a:lumOff val="17058"/>
              </a:schemeClr>
            </a:solidFill>
          </a:ln>
          <a:effectLst>
            <a:outerShdw blurRad="50800" dist="63500" dir="2700000" rotWithShape="0">
              <a:srgbClr val="000000">
                <a:alpha val="50000"/>
              </a:srgbClr>
            </a:outerShdw>
          </a:effectLst>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082448"/>
                </a:solidFill>
              </a:defRPr>
            </a:pPr>
            <a:endParaRPr kumimoji="0" sz="2000" b="0" i="0" u="none" strike="noStrike" kern="1200" cap="none" spc="0" normalizeH="0" baseline="0" noProof="0">
              <a:ln>
                <a:noFill/>
              </a:ln>
              <a:solidFill>
                <a:srgbClr val="082448"/>
              </a:solidFill>
              <a:effectLst/>
              <a:uLnTx/>
              <a:uFillTx/>
              <a:latin typeface="Calibri" panose="020F0502020204030204"/>
              <a:ea typeface="+mn-ea"/>
              <a:cs typeface="+mn-cs"/>
            </a:endParaRPr>
          </a:p>
        </p:txBody>
      </p:sp>
      <p:sp>
        <p:nvSpPr>
          <p:cNvPr id="110" name="Eau"/>
          <p:cNvSpPr/>
          <p:nvPr/>
        </p:nvSpPr>
        <p:spPr>
          <a:xfrm>
            <a:off x="6835352" y="4668768"/>
            <a:ext cx="724146" cy="251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0"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chemeClr val="accent2">
              <a:satOff val="-6318"/>
              <a:lumOff val="-13176"/>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Comprimé"/>
          <p:cNvSpPr/>
          <p:nvPr/>
        </p:nvSpPr>
        <p:spPr>
          <a:xfrm rot="18907780">
            <a:off x="5418270" y="1517597"/>
            <a:ext cx="303564" cy="135882"/>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Comprimé"/>
          <p:cNvSpPr/>
          <p:nvPr/>
        </p:nvSpPr>
        <p:spPr>
          <a:xfrm rot="7726325" flipH="1">
            <a:off x="3341061" y="4479294"/>
            <a:ext cx="303565" cy="135883"/>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Comprimé"/>
          <p:cNvSpPr/>
          <p:nvPr/>
        </p:nvSpPr>
        <p:spPr>
          <a:xfrm rot="18526326">
            <a:off x="7122902" y="4479294"/>
            <a:ext cx="303565" cy="135883"/>
          </a:xfrm>
          <a:custGeom>
            <a:avLst/>
            <a:gdLst/>
            <a:ahLst/>
            <a:cxnLst>
              <a:cxn ang="0">
                <a:pos x="wd2" y="hd2"/>
              </a:cxn>
              <a:cxn ang="5400000">
                <a:pos x="wd2" y="hd2"/>
              </a:cxn>
              <a:cxn ang="10800000">
                <a:pos x="wd2" y="hd2"/>
              </a:cxn>
              <a:cxn ang="16200000">
                <a:pos x="wd2" y="hd2"/>
              </a:cxn>
            </a:cxnLst>
            <a:rect l="0" t="0" r="r" b="b"/>
            <a:pathLst>
              <a:path w="21600" h="21600" extrusionOk="0">
                <a:moveTo>
                  <a:pt x="4835" y="0"/>
                </a:moveTo>
                <a:cubicBezTo>
                  <a:pt x="2169" y="0"/>
                  <a:pt x="0" y="4847"/>
                  <a:pt x="0" y="10802"/>
                </a:cubicBezTo>
                <a:cubicBezTo>
                  <a:pt x="0" y="16757"/>
                  <a:pt x="2169" y="21600"/>
                  <a:pt x="4835" y="21600"/>
                </a:cubicBezTo>
                <a:lnTo>
                  <a:pt x="16767" y="21600"/>
                </a:lnTo>
                <a:cubicBezTo>
                  <a:pt x="19432" y="21600"/>
                  <a:pt x="21600" y="16757"/>
                  <a:pt x="21600" y="10802"/>
                </a:cubicBezTo>
                <a:cubicBezTo>
                  <a:pt x="21600" y="4847"/>
                  <a:pt x="19432" y="0"/>
                  <a:pt x="16767" y="0"/>
                </a:cubicBezTo>
                <a:lnTo>
                  <a:pt x="4835" y="0"/>
                </a:lnTo>
                <a:close/>
                <a:moveTo>
                  <a:pt x="10676" y="2635"/>
                </a:moveTo>
                <a:lnTo>
                  <a:pt x="16767" y="2635"/>
                </a:lnTo>
                <a:cubicBezTo>
                  <a:pt x="18782" y="2635"/>
                  <a:pt x="20422" y="6299"/>
                  <a:pt x="20422" y="10802"/>
                </a:cubicBezTo>
                <a:cubicBezTo>
                  <a:pt x="20422" y="15305"/>
                  <a:pt x="18782" y="18965"/>
                  <a:pt x="16767" y="18965"/>
                </a:cubicBezTo>
                <a:lnTo>
                  <a:pt x="10676" y="18965"/>
                </a:lnTo>
                <a:lnTo>
                  <a:pt x="10676" y="2635"/>
                </a:lnTo>
                <a:close/>
              </a:path>
            </a:pathLst>
          </a:custGeom>
          <a:solidFill>
            <a:schemeClr val="accent3">
              <a:satOff val="-2338"/>
              <a:lumOff val="12745"/>
            </a:schemeClr>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Sur-utilisation ou mauvaise utilisation des antibiotiques…"/>
          <p:cNvSpPr txBox="1"/>
          <p:nvPr/>
        </p:nvSpPr>
        <p:spPr>
          <a:xfrm>
            <a:off x="6257950" y="1223163"/>
            <a:ext cx="5536912" cy="16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kumimoji="0" sz="1600" b="0" i="0" u="none" strike="noStrike" kern="1200" cap="none" spc="0" normalizeH="0" baseline="0" noProof="0" dirty="0">
                <a:ln>
                  <a:noFill/>
                </a:ln>
                <a:solidFill>
                  <a:srgbClr val="0B394D"/>
                </a:solidFill>
                <a:effectLst/>
                <a:uLnTx/>
                <a:uFillTx/>
                <a:latin typeface="Calibri" panose="020F0502020204030204"/>
                <a:ea typeface="+mn-ea"/>
                <a:cs typeface="+mn-cs"/>
              </a:rPr>
              <a:t>Sur-</a:t>
            </a:r>
            <a:r>
              <a:rPr kumimoji="0" sz="1600" b="0" i="0" u="none" strike="noStrike" kern="1200" cap="none" spc="0" normalizeH="0" baseline="0" noProof="0" dirty="0" err="1">
                <a:ln>
                  <a:noFill/>
                </a:ln>
                <a:solidFill>
                  <a:srgbClr val="0B394D"/>
                </a:solidFill>
                <a:effectLst/>
                <a:uLnTx/>
                <a:uFillTx/>
                <a:latin typeface="Calibri" panose="020F0502020204030204"/>
                <a:ea typeface="+mn-ea"/>
                <a:cs typeface="+mn-cs"/>
              </a:rPr>
              <a:t>utilisation</a:t>
            </a:r>
            <a:r>
              <a:rPr kumimoji="0" sz="16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0B394D"/>
                </a:solidFill>
                <a:effectLst/>
                <a:uLnTx/>
                <a:uFillTx/>
                <a:latin typeface="Calibri" panose="020F0502020204030204"/>
                <a:ea typeface="+mn-ea"/>
                <a:cs typeface="+mn-cs"/>
              </a:rPr>
              <a:t>ou</a:t>
            </a:r>
            <a:r>
              <a:rPr kumimoji="0" sz="16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0B394D"/>
                </a:solidFill>
                <a:effectLst/>
                <a:uLnTx/>
                <a:uFillTx/>
                <a:latin typeface="Calibri" panose="020F0502020204030204"/>
                <a:ea typeface="+mn-ea"/>
                <a:cs typeface="+mn-cs"/>
              </a:rPr>
              <a:t>mauvaise</a:t>
            </a:r>
            <a:r>
              <a:rPr kumimoji="0" sz="16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0B394D"/>
                </a:solidFill>
                <a:effectLst/>
                <a:uLnTx/>
                <a:uFillTx/>
                <a:latin typeface="Calibri" panose="020F0502020204030204"/>
                <a:ea typeface="+mn-ea"/>
                <a:cs typeface="+mn-cs"/>
              </a:rPr>
              <a:t>utilisation</a:t>
            </a:r>
            <a:r>
              <a:rPr kumimoji="0" sz="16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600" b="0" i="0" u="none" strike="noStrike" kern="1200" cap="none" spc="0" normalizeH="0" baseline="0" noProof="0" dirty="0" err="1">
                <a:ln>
                  <a:noFill/>
                </a:ln>
                <a:solidFill>
                  <a:srgbClr val="0B394D"/>
                </a:solidFill>
                <a:effectLst/>
                <a:uLnTx/>
                <a:uFillTx/>
                <a:latin typeface="Calibri" panose="020F0502020204030204"/>
                <a:ea typeface="+mn-ea"/>
                <a:cs typeface="+mn-cs"/>
              </a:rPr>
              <a:t>antibiotiques</a:t>
            </a:r>
            <a:endParaRPr kumimoji="0" sz="16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Disponibilité</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médicaments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sans ordonnance</a:t>
            </a: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Automédication</a:t>
            </a:r>
            <a:endParaRPr kumimoji="0" sz="15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Accès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à des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soins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qualité</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ou</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restreint</a:t>
            </a:r>
            <a:endParaRPr kumimoji="0" sz="15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Manque</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médicaments</a:t>
            </a:r>
            <a:r>
              <a:rPr kumimoji="0" sz="15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500" b="0" i="0" u="none" strike="noStrike" kern="1200" cap="none" spc="0" normalizeH="0" baseline="0" noProof="0" dirty="0" err="1">
                <a:ln>
                  <a:noFill/>
                </a:ln>
                <a:solidFill>
                  <a:srgbClr val="0B394D"/>
                </a:solidFill>
                <a:effectLst/>
                <a:uLnTx/>
                <a:uFillTx/>
                <a:latin typeface="Calibri" panose="020F0502020204030204"/>
                <a:ea typeface="+mn-ea"/>
                <a:cs typeface="+mn-cs"/>
              </a:rPr>
              <a:t>essentiels</a:t>
            </a:r>
            <a:endParaRPr kumimoji="0" sz="15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sp>
        <p:nvSpPr>
          <p:cNvPr id="118" name="Transmission par l’environnement (communautaire ou nosocomial)…"/>
          <p:cNvSpPr txBox="1"/>
          <p:nvPr/>
        </p:nvSpPr>
        <p:spPr>
          <a:xfrm>
            <a:off x="8096798" y="4138391"/>
            <a:ext cx="4158620" cy="1673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kumimoji="0" sz="1600" b="0" i="0" u="none" strike="noStrike" kern="1200" cap="none" spc="0" normalizeH="0" baseline="0" noProof="0">
                <a:ln>
                  <a:noFill/>
                </a:ln>
                <a:solidFill>
                  <a:srgbClr val="0B394D"/>
                </a:solidFill>
                <a:effectLst/>
                <a:uLnTx/>
                <a:uFillTx/>
                <a:latin typeface="Calibri" panose="020F0502020204030204"/>
                <a:ea typeface="+mn-ea"/>
                <a:cs typeface="+mn-cs"/>
              </a:rPr>
              <a:t>Transmission par l’environnement (communautaire ou nosocomial)</a:t>
            </a: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a:ln>
                  <a:noFill/>
                </a:ln>
                <a:solidFill>
                  <a:srgbClr val="0B394D"/>
                </a:solidFill>
                <a:effectLst/>
                <a:uLnTx/>
                <a:uFillTx/>
                <a:latin typeface="Calibri" panose="020F0502020204030204"/>
                <a:ea typeface="+mn-ea"/>
                <a:cs typeface="+mn-cs"/>
              </a:rPr>
              <a:t>Accès à l’eau potable, assainissement, hygiène</a:t>
            </a: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sz="1500"/>
            </a:pPr>
            <a:r>
              <a:rPr kumimoji="0" sz="1500" b="0" i="0" u="none" strike="noStrike" kern="1200" cap="none" spc="0" normalizeH="0" baseline="0" noProof="0">
                <a:ln>
                  <a:noFill/>
                </a:ln>
                <a:solidFill>
                  <a:srgbClr val="0B394D"/>
                </a:solidFill>
                <a:effectLst/>
                <a:uLnTx/>
                <a:uFillTx/>
                <a:latin typeface="Calibri" panose="020F0502020204030204"/>
                <a:ea typeface="+mn-ea"/>
                <a:cs typeface="+mn-cs"/>
              </a:rPr>
              <a:t>Manque de protocole de prévention et contrôle des infections</a:t>
            </a:r>
          </a:p>
        </p:txBody>
      </p:sp>
      <p:sp>
        <p:nvSpPr>
          <p:cNvPr id="119" name="Sur-utilisation ou mauvaise utilisation des antibiotiques…"/>
          <p:cNvSpPr txBox="1"/>
          <p:nvPr/>
        </p:nvSpPr>
        <p:spPr>
          <a:xfrm>
            <a:off x="1279477" y="2964182"/>
            <a:ext cx="2647716" cy="929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vl1pPr>
            <a:lvl2pPr marL="711200" indent="-254000">
              <a:lnSpc>
                <a:spcPct val="90000"/>
              </a:lnSpc>
              <a:spcBef>
                <a:spcPts val="1000"/>
              </a:spcBef>
              <a:buSzPct val="100000"/>
              <a:buFont typeface="Arial"/>
              <a:buChar char="•"/>
              <a:defRPr sz="15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B394D"/>
                </a:solidFill>
                <a:effectLst/>
                <a:uLnTx/>
                <a:uFillTx/>
                <a:latin typeface="Calibri" panose="020F0502020204030204"/>
                <a:ea typeface="+mn-ea"/>
                <a:cs typeface="+mn-cs"/>
              </a:rPr>
              <a:t>Sur-utilisation ou mauvaise utilisation des antibiotiques</a:t>
            </a:r>
          </a:p>
          <a:p>
            <a:pPr marL="711200" marR="0" lvl="1" indent="-254000" algn="l" defTabSz="914400" rtl="0" eaLnBrk="1" fontAlgn="auto" latinLnBrk="0" hangingPunct="1">
              <a:lnSpc>
                <a:spcPct val="90000"/>
              </a:lnSpc>
              <a:spcBef>
                <a:spcPts val="1000"/>
              </a:spcBef>
              <a:spcAft>
                <a:spcPts val="0"/>
              </a:spcAft>
              <a:buClrTx/>
              <a:buSzPct val="100000"/>
              <a:buFont typeface="Arial"/>
              <a:buChar char="•"/>
              <a:tabLst/>
              <a:defRPr/>
            </a:pPr>
            <a:r>
              <a:rPr kumimoji="0" sz="1500" b="0" i="0" u="none" strike="noStrike" kern="1200" cap="none" spc="0" normalizeH="0" baseline="0" noProof="0">
                <a:ln>
                  <a:noFill/>
                </a:ln>
                <a:solidFill>
                  <a:srgbClr val="0B394D"/>
                </a:solidFill>
                <a:effectLst/>
                <a:uLnTx/>
                <a:uFillTx/>
                <a:latin typeface="Calibri" panose="020F0502020204030204"/>
                <a:ea typeface="+mn-ea"/>
                <a:cs typeface="+mn-cs"/>
              </a:rPr>
              <a:t>Croissance des animaux</a:t>
            </a:r>
          </a:p>
        </p:txBody>
      </p:sp>
      <p:sp>
        <p:nvSpPr>
          <p:cNvPr id="120" name="Flux des populations"/>
          <p:cNvSpPr txBox="1"/>
          <p:nvPr/>
        </p:nvSpPr>
        <p:spPr>
          <a:xfrm>
            <a:off x="4527083" y="3683129"/>
            <a:ext cx="176454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B394D"/>
                </a:solidFill>
                <a:effectLst/>
                <a:uLnTx/>
                <a:uFillTx/>
                <a:latin typeface="Calibri" panose="020F0502020204030204"/>
                <a:ea typeface="+mn-ea"/>
                <a:cs typeface="+mn-cs"/>
              </a:rPr>
              <a:t>Flux des populations</a:t>
            </a:r>
          </a:p>
        </p:txBody>
      </p:sp>
    </p:spTree>
    <p:extLst>
      <p:ext uri="{BB962C8B-B14F-4D97-AF65-F5344CB8AC3E}">
        <p14:creationId xmlns:p14="http://schemas.microsoft.com/office/powerpoint/2010/main" val="56573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Titre 3"/>
          <p:cNvSpPr txBox="1">
            <a:spLocks noGrp="1"/>
          </p:cNvSpPr>
          <p:nvPr>
            <p:ph type="title"/>
          </p:nvPr>
        </p:nvSpPr>
        <p:spPr/>
        <p:txBody>
          <a:bodyPr>
            <a:noAutofit/>
          </a:bodyPr>
          <a:lstStyle/>
          <a:p>
            <a:r>
              <a:rPr lang="fr-FR" sz="2000" smtClean="0"/>
              <a:t>Efficience et enjeux des systèmes de surveillance de la résistance aux antibiotiques dans les PRFI</a:t>
            </a:r>
            <a:endParaRPr lang="fr-FR" sz="2000"/>
          </a:p>
        </p:txBody>
      </p:sp>
      <p:sp>
        <p:nvSpPr>
          <p:cNvPr id="8" name="Espace réservé du contenu 7"/>
          <p:cNvSpPr>
            <a:spLocks noGrp="1"/>
          </p:cNvSpPr>
          <p:nvPr>
            <p:ph idx="1"/>
          </p:nvPr>
        </p:nvSpPr>
        <p:spPr/>
        <p:txBody>
          <a:bodyPr/>
          <a:lstStyle/>
          <a:p>
            <a:endParaRPr lang="fr-FR"/>
          </a:p>
        </p:txBody>
      </p:sp>
      <p:sp>
        <p:nvSpPr>
          <p:cNvPr id="1073"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074" name="Mise en oeuvre simple et rapide"/>
          <p:cNvSpPr/>
          <p:nvPr/>
        </p:nvSpPr>
        <p:spPr>
          <a:xfrm>
            <a:off x="736385" y="2443638"/>
            <a:ext cx="1015027" cy="384555"/>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Mise en oeuvre simple et rapide </a:t>
            </a:r>
          </a:p>
        </p:txBody>
      </p:sp>
      <p:sp>
        <p:nvSpPr>
          <p:cNvPr id="1075" name="Approche pragmatique"/>
          <p:cNvSpPr/>
          <p:nvPr/>
        </p:nvSpPr>
        <p:spPr>
          <a:xfrm>
            <a:off x="1949477" y="2443638"/>
            <a:ext cx="1015027" cy="384555"/>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Approche pragmatique</a:t>
            </a:r>
          </a:p>
        </p:txBody>
      </p:sp>
      <p:sp>
        <p:nvSpPr>
          <p:cNvPr id="1076" name="Evaluation rapide"/>
          <p:cNvSpPr/>
          <p:nvPr/>
        </p:nvSpPr>
        <p:spPr>
          <a:xfrm>
            <a:off x="736385" y="3002208"/>
            <a:ext cx="1015027" cy="384554"/>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Evaluation rapide</a:t>
            </a:r>
          </a:p>
        </p:txBody>
      </p:sp>
      <p:sp>
        <p:nvSpPr>
          <p:cNvPr id="1077" name="Pas de personnel dédié"/>
          <p:cNvSpPr/>
          <p:nvPr/>
        </p:nvSpPr>
        <p:spPr>
          <a:xfrm>
            <a:off x="1833220" y="3664516"/>
            <a:ext cx="1015027" cy="384554"/>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Pas de personnel dédié</a:t>
            </a:r>
          </a:p>
        </p:txBody>
      </p:sp>
      <p:sp>
        <p:nvSpPr>
          <p:cNvPr id="1078" name="Retour rapide aux cliniciens"/>
          <p:cNvSpPr/>
          <p:nvPr/>
        </p:nvSpPr>
        <p:spPr>
          <a:xfrm>
            <a:off x="508254" y="4634705"/>
            <a:ext cx="1015027" cy="384554"/>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Retour rapide aux cliniciens</a:t>
            </a:r>
          </a:p>
        </p:txBody>
      </p:sp>
      <p:sp>
        <p:nvSpPr>
          <p:cNvPr id="1079" name="Capacités de laboratoire"/>
          <p:cNvSpPr/>
          <p:nvPr/>
        </p:nvSpPr>
        <p:spPr>
          <a:xfrm>
            <a:off x="2751419" y="4801682"/>
            <a:ext cx="1015027" cy="384555"/>
          </a:xfrm>
          <a:prstGeom prst="roundRect">
            <a:avLst>
              <a:gd name="adj" fmla="val 50000"/>
            </a:avLst>
          </a:prstGeom>
          <a:solidFill>
            <a:srgbClr val="FFFFFF"/>
          </a:solidFill>
          <a:ln w="12700">
            <a:solidFill>
              <a:schemeClr val="accent4">
                <a:lumOff val="1058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Capacités de laboratoire</a:t>
            </a:r>
          </a:p>
        </p:txBody>
      </p:sp>
      <p:sp>
        <p:nvSpPr>
          <p:cNvPr id="1080" name="Outils de sensibilisation et formation"/>
          <p:cNvSpPr/>
          <p:nvPr/>
        </p:nvSpPr>
        <p:spPr>
          <a:xfrm>
            <a:off x="1628491" y="4789079"/>
            <a:ext cx="1015027" cy="490512"/>
          </a:xfrm>
          <a:prstGeom prst="roundRect">
            <a:avLst>
              <a:gd name="adj" fmla="val 39199"/>
            </a:avLst>
          </a:prstGeom>
          <a:solidFill>
            <a:srgbClr val="FFFFFF"/>
          </a:solidFill>
          <a:ln w="12700">
            <a:solidFill>
              <a:srgbClr val="CE57B3">
                <a:alpha val="40360"/>
              </a:srgb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Outils de sensibilisation et formation</a:t>
            </a:r>
          </a:p>
        </p:txBody>
      </p:sp>
      <p:sp>
        <p:nvSpPr>
          <p:cNvPr id="1081" name="Approches complémentaires des surveillances"/>
          <p:cNvSpPr/>
          <p:nvPr/>
        </p:nvSpPr>
        <p:spPr>
          <a:xfrm>
            <a:off x="614912" y="3697430"/>
            <a:ext cx="1015026" cy="587742"/>
          </a:xfrm>
          <a:prstGeom prst="roundRect">
            <a:avLst>
              <a:gd name="adj" fmla="val 32715"/>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Approches complémentaires des surveillances</a:t>
            </a:r>
          </a:p>
        </p:txBody>
      </p:sp>
      <p:sp>
        <p:nvSpPr>
          <p:cNvPr id="1082" name="Données microbiologiques associées aux données cliniques"/>
          <p:cNvSpPr/>
          <p:nvPr/>
        </p:nvSpPr>
        <p:spPr>
          <a:xfrm>
            <a:off x="522457" y="5479526"/>
            <a:ext cx="1199936" cy="490511"/>
          </a:xfrm>
          <a:prstGeom prst="roundRect">
            <a:avLst>
              <a:gd name="adj" fmla="val 39199"/>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Données microbiologiques associées aux données cliniques</a:t>
            </a:r>
          </a:p>
        </p:txBody>
      </p:sp>
      <p:sp>
        <p:nvSpPr>
          <p:cNvPr id="1083" name="Représentativité"/>
          <p:cNvSpPr/>
          <p:nvPr/>
        </p:nvSpPr>
        <p:spPr>
          <a:xfrm>
            <a:off x="2751419" y="6349213"/>
            <a:ext cx="1015027" cy="384554"/>
          </a:xfrm>
          <a:prstGeom prst="roundRect">
            <a:avLst>
              <a:gd name="adj" fmla="val 50000"/>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Représentativité</a:t>
            </a:r>
          </a:p>
        </p:txBody>
      </p:sp>
      <p:sp>
        <p:nvSpPr>
          <p:cNvPr id="1084" name="Coût"/>
          <p:cNvSpPr/>
          <p:nvPr/>
        </p:nvSpPr>
        <p:spPr>
          <a:xfrm>
            <a:off x="1932332" y="4195787"/>
            <a:ext cx="1015026" cy="364742"/>
          </a:xfrm>
          <a:prstGeom prst="roundRect">
            <a:avLst>
              <a:gd name="adj" fmla="val 50000"/>
            </a:avLst>
          </a:prstGeom>
          <a:solidFill>
            <a:srgbClr val="FFFFFF"/>
          </a:solidFill>
          <a:ln w="12700">
            <a:solidFill>
              <a:srgbClr val="FF2F92"/>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Coût</a:t>
            </a:r>
          </a:p>
        </p:txBody>
      </p:sp>
      <p:sp>
        <p:nvSpPr>
          <p:cNvPr id="1085" name="Appui épidémiologique"/>
          <p:cNvSpPr/>
          <p:nvPr/>
        </p:nvSpPr>
        <p:spPr>
          <a:xfrm>
            <a:off x="2751419" y="3393145"/>
            <a:ext cx="1015027" cy="384555"/>
          </a:xfrm>
          <a:prstGeom prst="roundRect">
            <a:avLst>
              <a:gd name="adj" fmla="val 50000"/>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Appui épidémiologique</a:t>
            </a:r>
          </a:p>
        </p:txBody>
      </p:sp>
      <p:sp>
        <p:nvSpPr>
          <p:cNvPr id="1086" name="Expertise rare en management, épidémiologie, statistiques"/>
          <p:cNvSpPr/>
          <p:nvPr/>
        </p:nvSpPr>
        <p:spPr>
          <a:xfrm>
            <a:off x="4795472" y="2426470"/>
            <a:ext cx="1015027" cy="611010"/>
          </a:xfrm>
          <a:prstGeom prst="roundRect">
            <a:avLst>
              <a:gd name="adj" fmla="val 31469"/>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Expertise rare en management, épidémiologie, statistiques</a:t>
            </a:r>
          </a:p>
        </p:txBody>
      </p:sp>
      <p:sp>
        <p:nvSpPr>
          <p:cNvPr id="1087" name="Formation du personnel"/>
          <p:cNvSpPr/>
          <p:nvPr/>
        </p:nvSpPr>
        <p:spPr>
          <a:xfrm>
            <a:off x="3372475" y="2539698"/>
            <a:ext cx="1015026" cy="384554"/>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Formation du personnel</a:t>
            </a:r>
          </a:p>
        </p:txBody>
      </p:sp>
      <p:sp>
        <p:nvSpPr>
          <p:cNvPr id="1088" name="Pénurie du personnel"/>
          <p:cNvSpPr/>
          <p:nvPr/>
        </p:nvSpPr>
        <p:spPr>
          <a:xfrm>
            <a:off x="4795472" y="3157355"/>
            <a:ext cx="1015027" cy="384554"/>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Pénurie du personnel</a:t>
            </a:r>
          </a:p>
        </p:txBody>
      </p:sp>
      <p:sp>
        <p:nvSpPr>
          <p:cNvPr id="1089" name="Gestion du laboratoire"/>
          <p:cNvSpPr/>
          <p:nvPr/>
        </p:nvSpPr>
        <p:spPr>
          <a:xfrm>
            <a:off x="3594065" y="4185881"/>
            <a:ext cx="1015026" cy="384554"/>
          </a:xfrm>
          <a:prstGeom prst="roundRect">
            <a:avLst>
              <a:gd name="adj" fmla="val 50000"/>
            </a:avLst>
          </a:prstGeom>
          <a:solidFill>
            <a:srgbClr val="FFFFFF"/>
          </a:solidFill>
          <a:ln w="12700">
            <a:solidFill>
              <a:schemeClr val="accent4">
                <a:lumOff val="1058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Gestion du laboratoire</a:t>
            </a:r>
          </a:p>
        </p:txBody>
      </p:sp>
      <p:sp>
        <p:nvSpPr>
          <p:cNvPr id="1090" name="Capture électronique des données"/>
          <p:cNvSpPr/>
          <p:nvPr/>
        </p:nvSpPr>
        <p:spPr>
          <a:xfrm>
            <a:off x="4766643" y="4414498"/>
            <a:ext cx="1015027" cy="490512"/>
          </a:xfrm>
          <a:prstGeom prst="roundRect">
            <a:avLst>
              <a:gd name="adj" fmla="val 39199"/>
            </a:avLst>
          </a:prstGeom>
          <a:solidFill>
            <a:srgbClr val="FFFFFF"/>
          </a:solidFill>
          <a:ln w="12700">
            <a:solidFill>
              <a:schemeClr val="accent4">
                <a:lumOff val="1058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Capture électronique des données</a:t>
            </a:r>
          </a:p>
        </p:txBody>
      </p:sp>
      <p:sp>
        <p:nvSpPr>
          <p:cNvPr id="1091" name="Défaut de sensibilisation des professionnels de santé"/>
          <p:cNvSpPr/>
          <p:nvPr/>
        </p:nvSpPr>
        <p:spPr>
          <a:xfrm>
            <a:off x="3794505" y="5214729"/>
            <a:ext cx="1015027" cy="587742"/>
          </a:xfrm>
          <a:prstGeom prst="roundRect">
            <a:avLst>
              <a:gd name="adj" fmla="val 32715"/>
            </a:avLst>
          </a:prstGeom>
          <a:solidFill>
            <a:srgbClr val="FFFFFF"/>
          </a:solidFill>
          <a:ln w="12700">
            <a:solidFill>
              <a:srgbClr val="CE57B3">
                <a:alpha val="40360"/>
              </a:srgb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Défaut de sensibilisation des professionnels de santé</a:t>
            </a:r>
          </a:p>
        </p:txBody>
      </p:sp>
      <p:sp>
        <p:nvSpPr>
          <p:cNvPr id="1092" name="Valorisation et exploitation insuffisante des résultats"/>
          <p:cNvSpPr/>
          <p:nvPr/>
        </p:nvSpPr>
        <p:spPr>
          <a:xfrm>
            <a:off x="4795472" y="5951037"/>
            <a:ext cx="1015027" cy="472939"/>
          </a:xfrm>
          <a:prstGeom prst="roundRect">
            <a:avLst>
              <a:gd name="adj" fmla="val 40656"/>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Valorisation et exploitation insuffisante des résultats</a:t>
            </a:r>
          </a:p>
        </p:txBody>
      </p:sp>
      <p:sp>
        <p:nvSpPr>
          <p:cNvPr id="1093" name="Financements externes"/>
          <p:cNvSpPr/>
          <p:nvPr/>
        </p:nvSpPr>
        <p:spPr>
          <a:xfrm>
            <a:off x="4822231" y="3905829"/>
            <a:ext cx="1015026" cy="364742"/>
          </a:xfrm>
          <a:prstGeom prst="roundRect">
            <a:avLst>
              <a:gd name="adj" fmla="val 50000"/>
            </a:avLst>
          </a:prstGeom>
          <a:solidFill>
            <a:srgbClr val="FFFFFF"/>
          </a:solidFill>
          <a:ln w="12700">
            <a:solidFill>
              <a:srgbClr val="FF2F92"/>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Financements externes</a:t>
            </a:r>
          </a:p>
        </p:txBody>
      </p:sp>
      <p:sp>
        <p:nvSpPr>
          <p:cNvPr id="1094" name="Collaboration intersectorielle et interinstitutionnelle entre les acteurs"/>
          <p:cNvSpPr/>
          <p:nvPr/>
        </p:nvSpPr>
        <p:spPr>
          <a:xfrm>
            <a:off x="4905233" y="5199082"/>
            <a:ext cx="1015027" cy="581137"/>
          </a:xfrm>
          <a:prstGeom prst="roundRect">
            <a:avLst>
              <a:gd name="adj" fmla="val 33247"/>
            </a:avLst>
          </a:prstGeom>
          <a:solidFill>
            <a:srgbClr val="FFFFFF"/>
          </a:solidFill>
          <a:ln w="12700">
            <a:solidFill>
              <a:schemeClr val="accent5"/>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Collaboration intersectorielle et interinstitutionnelle entre les acteurs</a:t>
            </a:r>
          </a:p>
        </p:txBody>
      </p:sp>
      <p:grpSp>
        <p:nvGrpSpPr>
          <p:cNvPr id="1101" name="Groupe"/>
          <p:cNvGrpSpPr/>
          <p:nvPr/>
        </p:nvGrpSpPr>
        <p:grpSpPr>
          <a:xfrm>
            <a:off x="552764" y="1205720"/>
            <a:ext cx="2651287" cy="1053663"/>
            <a:chOff x="19049" y="0"/>
            <a:chExt cx="2651285" cy="1053662"/>
          </a:xfrm>
        </p:grpSpPr>
        <p:sp>
          <p:nvSpPr>
            <p:cNvPr id="1095" name="Cercle"/>
            <p:cNvSpPr/>
            <p:nvPr/>
          </p:nvSpPr>
          <p:spPr>
            <a:xfrm>
              <a:off x="966551" y="0"/>
              <a:ext cx="756283" cy="756283"/>
            </a:xfrm>
            <a:prstGeom prst="ellipse">
              <a:avLst/>
            </a:prstGeom>
            <a:solidFill>
              <a:schemeClr val="accent4">
                <a:lumOff val="21176"/>
              </a:schemeClr>
            </a:solidFill>
            <a:ln w="12700" cap="flat">
              <a:solidFill>
                <a:schemeClr val="accent4"/>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FFFFFF"/>
                  </a:solidFill>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6" name="Pouce vers le haut"/>
            <p:cNvSpPr/>
            <p:nvPr/>
          </p:nvSpPr>
          <p:spPr>
            <a:xfrm flipH="1">
              <a:off x="1214692" y="235624"/>
              <a:ext cx="260001" cy="285034"/>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FFFFF"/>
            </a:solidFill>
            <a:ln w="9525" cap="flat">
              <a:solidFill>
                <a:srgbClr val="000000"/>
              </a:solidFill>
              <a:prstDash val="solid"/>
              <a:round/>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099" name="Groupe"/>
            <p:cNvGrpSpPr/>
            <p:nvPr/>
          </p:nvGrpSpPr>
          <p:grpSpPr>
            <a:xfrm>
              <a:off x="19049" y="748335"/>
              <a:ext cx="2651287" cy="300455"/>
              <a:chOff x="19049" y="0"/>
              <a:chExt cx="2651285" cy="300454"/>
            </a:xfrm>
          </p:grpSpPr>
          <p:sp>
            <p:nvSpPr>
              <p:cNvPr id="1097" name="Ligne"/>
              <p:cNvSpPr/>
              <p:nvPr/>
            </p:nvSpPr>
            <p:spPr>
              <a:xfrm>
                <a:off x="19049" y="300454"/>
                <a:ext cx="2651287" cy="1"/>
              </a:xfrm>
              <a:prstGeom prst="line">
                <a:avLst/>
              </a:prstGeom>
              <a:noFill/>
              <a:ln w="12700" cap="flat">
                <a:solidFill>
                  <a:schemeClr val="accent4"/>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8" name="Ligne"/>
              <p:cNvSpPr/>
              <p:nvPr/>
            </p:nvSpPr>
            <p:spPr>
              <a:xfrm>
                <a:off x="1344692" y="0"/>
                <a:ext cx="1" cy="294559"/>
              </a:xfrm>
              <a:prstGeom prst="line">
                <a:avLst/>
              </a:prstGeom>
              <a:noFill/>
              <a:ln w="12700" cap="flat">
                <a:solidFill>
                  <a:schemeClr val="accent4"/>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00" name="Forces"/>
            <p:cNvSpPr txBox="1"/>
            <p:nvPr/>
          </p:nvSpPr>
          <p:spPr>
            <a:xfrm>
              <a:off x="1343092" y="797126"/>
              <a:ext cx="436706"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4">
                      <a:satOff val="-3930"/>
                      <a:lumOff val="-11529"/>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9CA383">
                      <a:satOff val="-3930"/>
                      <a:lumOff val="-11529"/>
                    </a:srgbClr>
                  </a:solidFill>
                  <a:effectLst/>
                  <a:uLnTx/>
                  <a:uFillTx/>
                  <a:latin typeface="Calibri" panose="020F0502020204030204"/>
                  <a:ea typeface="+mn-ea"/>
                  <a:cs typeface="+mn-cs"/>
                </a:rPr>
                <a:t>Forces</a:t>
              </a:r>
            </a:p>
          </p:txBody>
        </p:sp>
      </p:grpSp>
      <p:grpSp>
        <p:nvGrpSpPr>
          <p:cNvPr id="1107" name="Groupe"/>
          <p:cNvGrpSpPr/>
          <p:nvPr/>
        </p:nvGrpSpPr>
        <p:grpSpPr>
          <a:xfrm>
            <a:off x="3370543" y="1205720"/>
            <a:ext cx="2651286" cy="1053664"/>
            <a:chOff x="19049" y="0"/>
            <a:chExt cx="2651285" cy="1053662"/>
          </a:xfrm>
        </p:grpSpPr>
        <p:sp>
          <p:nvSpPr>
            <p:cNvPr id="1102" name="Cercle"/>
            <p:cNvSpPr/>
            <p:nvPr/>
          </p:nvSpPr>
          <p:spPr>
            <a:xfrm>
              <a:off x="960501" y="0"/>
              <a:ext cx="756283" cy="756283"/>
            </a:xfrm>
            <a:prstGeom prst="ellipse">
              <a:avLst/>
            </a:prstGeom>
            <a:solidFill>
              <a:schemeClr val="accent3">
                <a:satOff val="-2338"/>
                <a:lumOff val="25490"/>
              </a:schemeClr>
            </a:solidFill>
            <a:ln w="12700" cap="flat">
              <a:solidFill>
                <a:schemeClr val="accent3">
                  <a:satOff val="-2338"/>
                  <a:lumOff val="12745"/>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FFFFFF"/>
                  </a:solidFill>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3" name="Pouce vers le haut"/>
            <p:cNvSpPr/>
            <p:nvPr/>
          </p:nvSpPr>
          <p:spPr>
            <a:xfrm rot="10800000">
              <a:off x="1214692" y="235624"/>
              <a:ext cx="260001" cy="285034"/>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rgbClr val="FFFFFF"/>
            </a:solidFill>
            <a:ln w="9525" cap="flat">
              <a:solidFill>
                <a:srgbClr val="000000"/>
              </a:solidFill>
              <a:prstDash val="solid"/>
              <a:round/>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4" name="Ligne"/>
            <p:cNvSpPr/>
            <p:nvPr/>
          </p:nvSpPr>
          <p:spPr>
            <a:xfrm>
              <a:off x="19049" y="1053662"/>
              <a:ext cx="2651287" cy="1"/>
            </a:xfrm>
            <a:prstGeom prst="line">
              <a:avLst/>
            </a:prstGeom>
            <a:noFill/>
            <a:ln w="12700" cap="flat">
              <a:solidFill>
                <a:schemeClr val="accent3"/>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5" name="Ligne"/>
            <p:cNvSpPr/>
            <p:nvPr/>
          </p:nvSpPr>
          <p:spPr>
            <a:xfrm>
              <a:off x="1344692" y="753208"/>
              <a:ext cx="1" cy="294559"/>
            </a:xfrm>
            <a:prstGeom prst="line">
              <a:avLst/>
            </a:prstGeom>
            <a:noFill/>
            <a:ln w="12700" cap="flat">
              <a:solidFill>
                <a:schemeClr val="accent3"/>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6" name="Faiblesses"/>
            <p:cNvSpPr txBox="1"/>
            <p:nvPr/>
          </p:nvSpPr>
          <p:spPr>
            <a:xfrm>
              <a:off x="1326746" y="797126"/>
              <a:ext cx="620323"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3">
                      <a:lumOff val="-9803"/>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C96731">
                      <a:lumOff val="-9803"/>
                    </a:srgbClr>
                  </a:solidFill>
                  <a:effectLst/>
                  <a:uLnTx/>
                  <a:uFillTx/>
                  <a:latin typeface="Calibri" panose="020F0502020204030204"/>
                  <a:ea typeface="+mn-ea"/>
                  <a:cs typeface="+mn-cs"/>
                </a:rPr>
                <a:t>Faiblesses</a:t>
              </a:r>
            </a:p>
          </p:txBody>
        </p:sp>
      </p:grpSp>
      <p:grpSp>
        <p:nvGrpSpPr>
          <p:cNvPr id="1119" name="Groupe"/>
          <p:cNvGrpSpPr/>
          <p:nvPr/>
        </p:nvGrpSpPr>
        <p:grpSpPr>
          <a:xfrm>
            <a:off x="6206054" y="1205720"/>
            <a:ext cx="2651287" cy="1053663"/>
            <a:chOff x="19049" y="0"/>
            <a:chExt cx="2651285" cy="1053662"/>
          </a:xfrm>
        </p:grpSpPr>
        <p:sp>
          <p:nvSpPr>
            <p:cNvPr id="1108" name="Cercle"/>
            <p:cNvSpPr/>
            <p:nvPr/>
          </p:nvSpPr>
          <p:spPr>
            <a:xfrm>
              <a:off x="936662" y="0"/>
              <a:ext cx="756283" cy="756283"/>
            </a:xfrm>
            <a:prstGeom prst="ellipse">
              <a:avLst/>
            </a:prstGeom>
            <a:solidFill>
              <a:schemeClr val="accent2">
                <a:lumOff val="17058"/>
              </a:schemeClr>
            </a:solidFill>
            <a:ln w="12700" cap="flat">
              <a:solidFill>
                <a:schemeClr val="accent2"/>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115" name="Groupe"/>
            <p:cNvGrpSpPr/>
            <p:nvPr/>
          </p:nvGrpSpPr>
          <p:grpSpPr>
            <a:xfrm>
              <a:off x="1112276" y="195533"/>
              <a:ext cx="405100" cy="313547"/>
              <a:chOff x="22" y="-43"/>
              <a:chExt cx="405099" cy="313546"/>
            </a:xfrm>
          </p:grpSpPr>
          <p:sp>
            <p:nvSpPr>
              <p:cNvPr id="1109" name="Figure"/>
              <p:cNvSpPr/>
              <p:nvPr/>
            </p:nvSpPr>
            <p:spPr>
              <a:xfrm>
                <a:off x="22" y="-44"/>
                <a:ext cx="405100" cy="269250"/>
              </a:xfrm>
              <a:custGeom>
                <a:avLst/>
                <a:gdLst/>
                <a:ahLst/>
                <a:cxnLst>
                  <a:cxn ang="0">
                    <a:pos x="wd2" y="hd2"/>
                  </a:cxn>
                  <a:cxn ang="5400000">
                    <a:pos x="wd2" y="hd2"/>
                  </a:cxn>
                  <a:cxn ang="10800000">
                    <a:pos x="wd2" y="hd2"/>
                  </a:cxn>
                  <a:cxn ang="16200000">
                    <a:pos x="wd2" y="hd2"/>
                  </a:cxn>
                </a:cxnLst>
                <a:rect l="0" t="0" r="r" b="b"/>
                <a:pathLst>
                  <a:path w="21568" h="21567" extrusionOk="0">
                    <a:moveTo>
                      <a:pt x="21468" y="3"/>
                    </a:moveTo>
                    <a:cubicBezTo>
                      <a:pt x="21445" y="-6"/>
                      <a:pt x="21423" y="5"/>
                      <a:pt x="21398" y="16"/>
                    </a:cubicBezTo>
                    <a:lnTo>
                      <a:pt x="18270" y="1447"/>
                    </a:lnTo>
                    <a:cubicBezTo>
                      <a:pt x="18164" y="1493"/>
                      <a:pt x="18137" y="1685"/>
                      <a:pt x="18218" y="1798"/>
                    </a:cubicBezTo>
                    <a:lnTo>
                      <a:pt x="18762" y="2565"/>
                    </a:lnTo>
                    <a:cubicBezTo>
                      <a:pt x="18818" y="2649"/>
                      <a:pt x="18818" y="2780"/>
                      <a:pt x="18762" y="2864"/>
                    </a:cubicBezTo>
                    <a:lnTo>
                      <a:pt x="13214" y="11810"/>
                    </a:lnTo>
                    <a:cubicBezTo>
                      <a:pt x="13158" y="11894"/>
                      <a:pt x="13062" y="11903"/>
                      <a:pt x="13006" y="11810"/>
                    </a:cubicBezTo>
                    <a:lnTo>
                      <a:pt x="9057" y="5737"/>
                    </a:lnTo>
                    <a:cubicBezTo>
                      <a:pt x="9000" y="5653"/>
                      <a:pt x="8914" y="5653"/>
                      <a:pt x="8858" y="5737"/>
                    </a:cubicBezTo>
                    <a:lnTo>
                      <a:pt x="42" y="19949"/>
                    </a:lnTo>
                    <a:cubicBezTo>
                      <a:pt x="-14" y="20034"/>
                      <a:pt x="-14" y="20164"/>
                      <a:pt x="42" y="20248"/>
                    </a:cubicBezTo>
                    <a:lnTo>
                      <a:pt x="941" y="21510"/>
                    </a:lnTo>
                    <a:cubicBezTo>
                      <a:pt x="997" y="21594"/>
                      <a:pt x="1084" y="21581"/>
                      <a:pt x="1140" y="21497"/>
                    </a:cubicBezTo>
                    <a:lnTo>
                      <a:pt x="8875" y="9040"/>
                    </a:lnTo>
                    <a:cubicBezTo>
                      <a:pt x="8931" y="8956"/>
                      <a:pt x="9026" y="8946"/>
                      <a:pt x="9082" y="9040"/>
                    </a:cubicBezTo>
                    <a:lnTo>
                      <a:pt x="13049" y="15125"/>
                    </a:lnTo>
                    <a:cubicBezTo>
                      <a:pt x="13106" y="15219"/>
                      <a:pt x="13207" y="15219"/>
                      <a:pt x="13257" y="15125"/>
                    </a:cubicBezTo>
                    <a:lnTo>
                      <a:pt x="13706" y="14319"/>
                    </a:lnTo>
                    <a:lnTo>
                      <a:pt x="19851" y="4411"/>
                    </a:lnTo>
                    <a:cubicBezTo>
                      <a:pt x="19907" y="4327"/>
                      <a:pt x="20003" y="4327"/>
                      <a:pt x="20059" y="4411"/>
                    </a:cubicBezTo>
                    <a:lnTo>
                      <a:pt x="20595" y="5165"/>
                    </a:lnTo>
                    <a:cubicBezTo>
                      <a:pt x="20676" y="5278"/>
                      <a:pt x="20812" y="5221"/>
                      <a:pt x="20837" y="5061"/>
                    </a:cubicBezTo>
                    <a:lnTo>
                      <a:pt x="21563" y="276"/>
                    </a:lnTo>
                    <a:cubicBezTo>
                      <a:pt x="21586" y="150"/>
                      <a:pt x="21536" y="31"/>
                      <a:pt x="21468" y="3"/>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0" name="Figure"/>
              <p:cNvSpPr/>
              <p:nvPr/>
            </p:nvSpPr>
            <p:spPr>
              <a:xfrm>
                <a:off x="325285" y="78076"/>
                <a:ext cx="58602" cy="235427"/>
              </a:xfrm>
              <a:custGeom>
                <a:avLst/>
                <a:gdLst/>
                <a:ahLst/>
                <a:cxnLst>
                  <a:cxn ang="0">
                    <a:pos x="wd2" y="hd2"/>
                  </a:cxn>
                  <a:cxn ang="5400000">
                    <a:pos x="wd2" y="hd2"/>
                  </a:cxn>
                  <a:cxn ang="10800000">
                    <a:pos x="wd2" y="hd2"/>
                  </a:cxn>
                  <a:cxn ang="16200000">
                    <a:pos x="wd2" y="hd2"/>
                  </a:cxn>
                </a:cxnLst>
                <a:rect l="0" t="0" r="r" b="b"/>
                <a:pathLst>
                  <a:path w="21600" h="21577" extrusionOk="0">
                    <a:moveTo>
                      <a:pt x="20403" y="5"/>
                    </a:moveTo>
                    <a:cubicBezTo>
                      <a:pt x="20205" y="14"/>
                      <a:pt x="20037" y="39"/>
                      <a:pt x="19865" y="79"/>
                    </a:cubicBezTo>
                    <a:lnTo>
                      <a:pt x="3770" y="4364"/>
                    </a:lnTo>
                    <a:lnTo>
                      <a:pt x="239" y="5390"/>
                    </a:lnTo>
                    <a:cubicBezTo>
                      <a:pt x="110" y="5433"/>
                      <a:pt x="0" y="5500"/>
                      <a:pt x="0" y="5554"/>
                    </a:cubicBezTo>
                    <a:lnTo>
                      <a:pt x="0" y="21324"/>
                    </a:lnTo>
                    <a:cubicBezTo>
                      <a:pt x="0" y="21463"/>
                      <a:pt x="457" y="21577"/>
                      <a:pt x="1017" y="21577"/>
                    </a:cubicBezTo>
                    <a:lnTo>
                      <a:pt x="20583" y="21577"/>
                    </a:lnTo>
                    <a:cubicBezTo>
                      <a:pt x="21143" y="21577"/>
                      <a:pt x="21600" y="21463"/>
                      <a:pt x="21600" y="21324"/>
                    </a:cubicBezTo>
                    <a:lnTo>
                      <a:pt x="21600" y="243"/>
                    </a:lnTo>
                    <a:cubicBezTo>
                      <a:pt x="21600" y="82"/>
                      <a:pt x="20997" y="-23"/>
                      <a:pt x="20403" y="5"/>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1" name="Figure"/>
              <p:cNvSpPr/>
              <p:nvPr/>
            </p:nvSpPr>
            <p:spPr>
              <a:xfrm>
                <a:off x="169287" y="138474"/>
                <a:ext cx="58439" cy="175028"/>
              </a:xfrm>
              <a:custGeom>
                <a:avLst/>
                <a:gdLst/>
                <a:ahLst/>
                <a:cxnLst>
                  <a:cxn ang="0">
                    <a:pos x="wd2" y="hd2"/>
                  </a:cxn>
                  <a:cxn ang="5400000">
                    <a:pos x="wd2" y="hd2"/>
                  </a:cxn>
                  <a:cxn ang="10800000">
                    <a:pos x="wd2" y="hd2"/>
                  </a:cxn>
                  <a:cxn ang="16200000">
                    <a:pos x="wd2" y="hd2"/>
                  </a:cxn>
                </a:cxnLst>
                <a:rect l="0" t="0" r="r" b="b"/>
                <a:pathLst>
                  <a:path w="21600" h="21573" extrusionOk="0">
                    <a:moveTo>
                      <a:pt x="1140" y="4"/>
                    </a:moveTo>
                    <a:cubicBezTo>
                      <a:pt x="581" y="-27"/>
                      <a:pt x="0" y="108"/>
                      <a:pt x="0" y="324"/>
                    </a:cubicBezTo>
                    <a:lnTo>
                      <a:pt x="0" y="21233"/>
                    </a:lnTo>
                    <a:cubicBezTo>
                      <a:pt x="0" y="21420"/>
                      <a:pt x="398" y="21573"/>
                      <a:pt x="960" y="21573"/>
                    </a:cubicBezTo>
                    <a:lnTo>
                      <a:pt x="20640" y="21573"/>
                    </a:lnTo>
                    <a:cubicBezTo>
                      <a:pt x="21202" y="21573"/>
                      <a:pt x="21600" y="21420"/>
                      <a:pt x="21600" y="21233"/>
                    </a:cubicBezTo>
                    <a:lnTo>
                      <a:pt x="21600" y="7027"/>
                    </a:lnTo>
                    <a:cubicBezTo>
                      <a:pt x="21600" y="6941"/>
                      <a:pt x="21516" y="6879"/>
                      <a:pt x="21300" y="6807"/>
                    </a:cubicBezTo>
                    <a:lnTo>
                      <a:pt x="1680" y="104"/>
                    </a:lnTo>
                    <a:cubicBezTo>
                      <a:pt x="1529" y="54"/>
                      <a:pt x="1326" y="14"/>
                      <a:pt x="1140" y="4"/>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2" name="Figure"/>
              <p:cNvSpPr/>
              <p:nvPr/>
            </p:nvSpPr>
            <p:spPr>
              <a:xfrm>
                <a:off x="247205" y="154545"/>
                <a:ext cx="58602" cy="158957"/>
              </a:xfrm>
              <a:custGeom>
                <a:avLst/>
                <a:gdLst/>
                <a:ahLst/>
                <a:cxnLst>
                  <a:cxn ang="0">
                    <a:pos x="wd2" y="hd2"/>
                  </a:cxn>
                  <a:cxn ang="5400000">
                    <a:pos x="wd2" y="hd2"/>
                  </a:cxn>
                  <a:cxn ang="10800000">
                    <a:pos x="wd2" y="hd2"/>
                  </a:cxn>
                  <a:cxn ang="16200000">
                    <a:pos x="wd2" y="hd2"/>
                  </a:cxn>
                </a:cxnLst>
                <a:rect l="0" t="0" r="r" b="b"/>
                <a:pathLst>
                  <a:path w="21600" h="21571" extrusionOk="0">
                    <a:moveTo>
                      <a:pt x="20403" y="5"/>
                    </a:moveTo>
                    <a:cubicBezTo>
                      <a:pt x="20205" y="17"/>
                      <a:pt x="19977" y="60"/>
                      <a:pt x="19805" y="115"/>
                    </a:cubicBezTo>
                    <a:lnTo>
                      <a:pt x="3770" y="6438"/>
                    </a:lnTo>
                    <a:lnTo>
                      <a:pt x="239" y="7957"/>
                    </a:lnTo>
                    <a:cubicBezTo>
                      <a:pt x="110" y="8021"/>
                      <a:pt x="0" y="8120"/>
                      <a:pt x="0" y="8200"/>
                    </a:cubicBezTo>
                    <a:lnTo>
                      <a:pt x="0" y="21197"/>
                    </a:lnTo>
                    <a:cubicBezTo>
                      <a:pt x="0" y="21403"/>
                      <a:pt x="457" y="21571"/>
                      <a:pt x="1017" y="21571"/>
                    </a:cubicBezTo>
                    <a:lnTo>
                      <a:pt x="20583" y="21571"/>
                    </a:lnTo>
                    <a:cubicBezTo>
                      <a:pt x="21143" y="21571"/>
                      <a:pt x="21600" y="21403"/>
                      <a:pt x="21600" y="21197"/>
                    </a:cubicBezTo>
                    <a:lnTo>
                      <a:pt x="21600" y="358"/>
                    </a:lnTo>
                    <a:cubicBezTo>
                      <a:pt x="21600" y="120"/>
                      <a:pt x="20997" y="-29"/>
                      <a:pt x="20403" y="5"/>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3" name="Figure"/>
              <p:cNvSpPr/>
              <p:nvPr/>
            </p:nvSpPr>
            <p:spPr>
              <a:xfrm>
                <a:off x="91206" y="158429"/>
                <a:ext cx="58602" cy="155073"/>
              </a:xfrm>
              <a:custGeom>
                <a:avLst/>
                <a:gdLst/>
                <a:ahLst/>
                <a:cxnLst>
                  <a:cxn ang="0">
                    <a:pos x="wd2" y="hd2"/>
                  </a:cxn>
                  <a:cxn ang="5400000">
                    <a:pos x="wd2" y="hd2"/>
                  </a:cxn>
                  <a:cxn ang="10800000">
                    <a:pos x="wd2" y="hd2"/>
                  </a:cxn>
                  <a:cxn ang="16200000">
                    <a:pos x="wd2" y="hd2"/>
                  </a:cxn>
                </a:cxnLst>
                <a:rect l="0" t="0" r="r" b="b"/>
                <a:pathLst>
                  <a:path w="21600" h="21565" extrusionOk="0">
                    <a:moveTo>
                      <a:pt x="20403" y="7"/>
                    </a:moveTo>
                    <a:cubicBezTo>
                      <a:pt x="20213" y="21"/>
                      <a:pt x="20015" y="59"/>
                      <a:pt x="19865" y="120"/>
                    </a:cubicBezTo>
                    <a:lnTo>
                      <a:pt x="239" y="8043"/>
                    </a:lnTo>
                    <a:cubicBezTo>
                      <a:pt x="67" y="8108"/>
                      <a:pt x="0" y="8194"/>
                      <a:pt x="0" y="8292"/>
                    </a:cubicBezTo>
                    <a:lnTo>
                      <a:pt x="0" y="21181"/>
                    </a:lnTo>
                    <a:cubicBezTo>
                      <a:pt x="0" y="21393"/>
                      <a:pt x="457" y="21565"/>
                      <a:pt x="1017" y="21565"/>
                    </a:cubicBezTo>
                    <a:lnTo>
                      <a:pt x="20583" y="21565"/>
                    </a:lnTo>
                    <a:cubicBezTo>
                      <a:pt x="21143" y="21565"/>
                      <a:pt x="21600" y="21393"/>
                      <a:pt x="21600" y="21181"/>
                    </a:cubicBezTo>
                    <a:lnTo>
                      <a:pt x="21600" y="368"/>
                    </a:lnTo>
                    <a:cubicBezTo>
                      <a:pt x="21600" y="124"/>
                      <a:pt x="20973" y="-35"/>
                      <a:pt x="20403" y="7"/>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4" name="Figure"/>
              <p:cNvSpPr/>
              <p:nvPr/>
            </p:nvSpPr>
            <p:spPr>
              <a:xfrm>
                <a:off x="13775" y="239430"/>
                <a:ext cx="58602" cy="74073"/>
              </a:xfrm>
              <a:custGeom>
                <a:avLst/>
                <a:gdLst/>
                <a:ahLst/>
                <a:cxnLst>
                  <a:cxn ang="0">
                    <a:pos x="wd2" y="hd2"/>
                  </a:cxn>
                  <a:cxn ang="5400000">
                    <a:pos x="wd2" y="hd2"/>
                  </a:cxn>
                  <a:cxn ang="10800000">
                    <a:pos x="wd2" y="hd2"/>
                  </a:cxn>
                  <a:cxn ang="16200000">
                    <a:pos x="wd2" y="hd2"/>
                  </a:cxn>
                </a:cxnLst>
                <a:rect l="0" t="0" r="r" b="b"/>
                <a:pathLst>
                  <a:path w="21600" h="21528" extrusionOk="0">
                    <a:moveTo>
                      <a:pt x="20403" y="14"/>
                    </a:moveTo>
                    <a:cubicBezTo>
                      <a:pt x="20213" y="43"/>
                      <a:pt x="20016" y="122"/>
                      <a:pt x="19865" y="250"/>
                    </a:cubicBezTo>
                    <a:lnTo>
                      <a:pt x="239" y="16763"/>
                    </a:lnTo>
                    <a:cubicBezTo>
                      <a:pt x="67" y="16899"/>
                      <a:pt x="0" y="17078"/>
                      <a:pt x="0" y="17282"/>
                    </a:cubicBezTo>
                    <a:lnTo>
                      <a:pt x="0" y="20726"/>
                    </a:lnTo>
                    <a:cubicBezTo>
                      <a:pt x="0" y="21168"/>
                      <a:pt x="457" y="21528"/>
                      <a:pt x="1017" y="21528"/>
                    </a:cubicBezTo>
                    <a:lnTo>
                      <a:pt x="20643" y="21528"/>
                    </a:lnTo>
                    <a:cubicBezTo>
                      <a:pt x="21203" y="21528"/>
                      <a:pt x="21600" y="21168"/>
                      <a:pt x="21600" y="20726"/>
                    </a:cubicBezTo>
                    <a:lnTo>
                      <a:pt x="21600" y="769"/>
                    </a:lnTo>
                    <a:cubicBezTo>
                      <a:pt x="21600" y="234"/>
                      <a:pt x="20973" y="-72"/>
                      <a:pt x="20403" y="14"/>
                    </a:cubicBezTo>
                    <a:close/>
                  </a:path>
                </a:pathLst>
              </a:custGeom>
              <a:solidFill>
                <a:srgbClr val="FFFFFF"/>
              </a:solidFill>
              <a:ln w="9525" cap="flat">
                <a:solidFill>
                  <a:srgbClr val="000000"/>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16" name="Ligne"/>
            <p:cNvSpPr/>
            <p:nvPr/>
          </p:nvSpPr>
          <p:spPr>
            <a:xfrm>
              <a:off x="19049" y="1053645"/>
              <a:ext cx="2651287" cy="1"/>
            </a:xfrm>
            <a:prstGeom prst="line">
              <a:avLst/>
            </a:prstGeom>
            <a:noFill/>
            <a:ln w="12700" cap="flat">
              <a:solidFill>
                <a:schemeClr val="accent2"/>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7" name="Ligne"/>
            <p:cNvSpPr/>
            <p:nvPr/>
          </p:nvSpPr>
          <p:spPr>
            <a:xfrm>
              <a:off x="1344692" y="753190"/>
              <a:ext cx="1" cy="294560"/>
            </a:xfrm>
            <a:prstGeom prst="line">
              <a:avLst/>
            </a:prstGeom>
            <a:noFill/>
            <a:ln w="12700" cap="flat">
              <a:solidFill>
                <a:schemeClr val="accent2"/>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8" name="Opportunités"/>
            <p:cNvSpPr txBox="1"/>
            <p:nvPr/>
          </p:nvSpPr>
          <p:spPr>
            <a:xfrm>
              <a:off x="1327922" y="797126"/>
              <a:ext cx="792095"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2">
                      <a:satOff val="-6318"/>
                      <a:lumOff val="-13176"/>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9BAFB5">
                      <a:satOff val="-6318"/>
                      <a:lumOff val="-13176"/>
                    </a:srgbClr>
                  </a:solidFill>
                  <a:effectLst/>
                  <a:uLnTx/>
                  <a:uFillTx/>
                  <a:latin typeface="Calibri" panose="020F0502020204030204"/>
                  <a:ea typeface="+mn-ea"/>
                  <a:cs typeface="+mn-cs"/>
                </a:rPr>
                <a:t>Opportunités</a:t>
              </a:r>
            </a:p>
          </p:txBody>
        </p:sp>
      </p:grpSp>
      <p:grpSp>
        <p:nvGrpSpPr>
          <p:cNvPr id="1126" name="Groupe"/>
          <p:cNvGrpSpPr/>
          <p:nvPr/>
        </p:nvGrpSpPr>
        <p:grpSpPr>
          <a:xfrm>
            <a:off x="8987950" y="1205720"/>
            <a:ext cx="2651287" cy="1053663"/>
            <a:chOff x="19049" y="0"/>
            <a:chExt cx="2651285" cy="1053662"/>
          </a:xfrm>
        </p:grpSpPr>
        <p:grpSp>
          <p:nvGrpSpPr>
            <p:cNvPr id="1122" name="Groupe"/>
            <p:cNvGrpSpPr/>
            <p:nvPr/>
          </p:nvGrpSpPr>
          <p:grpSpPr>
            <a:xfrm>
              <a:off x="966551" y="0"/>
              <a:ext cx="756283" cy="756283"/>
              <a:chOff x="0" y="0"/>
              <a:chExt cx="756282" cy="756282"/>
            </a:xfrm>
          </p:grpSpPr>
          <p:sp>
            <p:nvSpPr>
              <p:cNvPr id="1120" name="Cercle"/>
              <p:cNvSpPr/>
              <p:nvPr/>
            </p:nvSpPr>
            <p:spPr>
              <a:xfrm>
                <a:off x="0" y="0"/>
                <a:ext cx="756283" cy="756283"/>
              </a:xfrm>
              <a:prstGeom prst="ellipse">
                <a:avLst/>
              </a:prstGeom>
              <a:solidFill>
                <a:schemeClr val="accent1">
                  <a:lumOff val="23039"/>
                </a:schemeClr>
              </a:solidFill>
              <a:ln w="12700" cap="flat">
                <a:solidFill>
                  <a:schemeClr val="accent1"/>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1" name="!"/>
              <p:cNvSpPr/>
              <p:nvPr/>
            </p:nvSpPr>
            <p:spPr>
              <a:xfrm>
                <a:off x="203289" y="177505"/>
                <a:ext cx="349704" cy="349648"/>
              </a:xfrm>
              <a:custGeom>
                <a:avLst/>
                <a:gdLst/>
                <a:ahLst/>
                <a:cxnLst>
                  <a:cxn ang="0">
                    <a:pos x="wd2" y="hd2"/>
                  </a:cxn>
                  <a:cxn ang="5400000">
                    <a:pos x="wd2" y="hd2"/>
                  </a:cxn>
                  <a:cxn ang="10800000">
                    <a:pos x="wd2" y="hd2"/>
                  </a:cxn>
                  <a:cxn ang="16200000">
                    <a:pos x="wd2" y="hd2"/>
                  </a:cxn>
                </a:cxnLst>
                <a:rect l="0" t="0" r="r" b="b"/>
                <a:pathLst>
                  <a:path w="21370" h="21600"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solidFill>
                <a:srgbClr val="FFFFFF"/>
              </a:solidFill>
              <a:ln w="3175" cap="flat">
                <a:solidFill>
                  <a:srgbClr val="000000"/>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noAutofit/>
              </a:bodyPr>
              <a:lstStyle>
                <a:lvl1pPr algn="ctr">
                  <a:defRPr sz="800">
                    <a:solidFill>
                      <a:srgbClr val="000000"/>
                    </a:solidFill>
                    <a:latin typeface="Calibri Light"/>
                    <a:ea typeface="Calibri Light"/>
                    <a:cs typeface="Calibri Light"/>
                    <a:sym typeface="Calibri Ligh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srgbClr val="000000"/>
                    </a:solidFill>
                    <a:effectLst/>
                    <a:uLnTx/>
                    <a:uFillTx/>
                    <a:latin typeface="Calibri Light"/>
                    <a:ea typeface="Calibri Light"/>
                    <a:cs typeface="Calibri Light"/>
                    <a:sym typeface="Calibri Light"/>
                  </a:rPr>
                  <a:t>!</a:t>
                </a:r>
              </a:p>
            </p:txBody>
          </p:sp>
        </p:grpSp>
        <p:sp>
          <p:nvSpPr>
            <p:cNvPr id="1123" name="Ligne"/>
            <p:cNvSpPr/>
            <p:nvPr/>
          </p:nvSpPr>
          <p:spPr>
            <a:xfrm>
              <a:off x="19049" y="1048789"/>
              <a:ext cx="2651287" cy="1"/>
            </a:xfrm>
            <a:prstGeom prst="line">
              <a:avLst/>
            </a:prstGeom>
            <a:noFill/>
            <a:ln w="12700" cap="flat">
              <a:solidFill>
                <a:schemeClr val="accent1"/>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4" name="Ligne"/>
            <p:cNvSpPr/>
            <p:nvPr/>
          </p:nvSpPr>
          <p:spPr>
            <a:xfrm>
              <a:off x="1344692" y="748334"/>
              <a:ext cx="1" cy="294560"/>
            </a:xfrm>
            <a:prstGeom prst="line">
              <a:avLst/>
            </a:prstGeom>
            <a:noFill/>
            <a:ln w="12700" cap="flat">
              <a:solidFill>
                <a:schemeClr val="accent1"/>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5" name="Menaces"/>
            <p:cNvSpPr txBox="1"/>
            <p:nvPr/>
          </p:nvSpPr>
          <p:spPr>
            <a:xfrm>
              <a:off x="1344692" y="797126"/>
              <a:ext cx="570031" cy="256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000">
                  <a:solidFill>
                    <a:schemeClr val="accent1">
                      <a:satOff val="-13431"/>
                      <a:lumOff val="-10784"/>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F6A21D">
                      <a:satOff val="-13431"/>
                      <a:lumOff val="-10784"/>
                    </a:srgbClr>
                  </a:solidFill>
                  <a:effectLst/>
                  <a:uLnTx/>
                  <a:uFillTx/>
                  <a:latin typeface="Calibri" panose="020F0502020204030204"/>
                  <a:ea typeface="+mn-ea"/>
                  <a:cs typeface="+mn-cs"/>
                </a:rPr>
                <a:t>Menaces</a:t>
              </a:r>
            </a:p>
          </p:txBody>
        </p:sp>
      </p:grpSp>
      <p:sp>
        <p:nvSpPr>
          <p:cNvPr id="1127" name="Dispositif numérique d’aide à la prescription"/>
          <p:cNvSpPr/>
          <p:nvPr/>
        </p:nvSpPr>
        <p:spPr>
          <a:xfrm>
            <a:off x="6502430" y="2486719"/>
            <a:ext cx="1015026" cy="490512"/>
          </a:xfrm>
          <a:prstGeom prst="roundRect">
            <a:avLst>
              <a:gd name="adj" fmla="val 39199"/>
            </a:avLst>
          </a:prstGeom>
          <a:solidFill>
            <a:srgbClr val="FFFFFF"/>
          </a:solidFill>
          <a:ln w="12700">
            <a:solidFill>
              <a:schemeClr val="accent4">
                <a:lumOff val="1058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Dispositif numérique d’aide à la prescription</a:t>
            </a:r>
          </a:p>
        </p:txBody>
      </p:sp>
      <p:sp>
        <p:nvSpPr>
          <p:cNvPr id="1128" name="Système informatisé de laboratoire"/>
          <p:cNvSpPr/>
          <p:nvPr/>
        </p:nvSpPr>
        <p:spPr>
          <a:xfrm>
            <a:off x="7672938" y="2486719"/>
            <a:ext cx="1015027" cy="490512"/>
          </a:xfrm>
          <a:prstGeom prst="roundRect">
            <a:avLst>
              <a:gd name="adj" fmla="val 39199"/>
            </a:avLst>
          </a:prstGeom>
          <a:solidFill>
            <a:srgbClr val="FFFFFF"/>
          </a:solidFill>
          <a:ln w="12700">
            <a:solidFill>
              <a:schemeClr val="accent4">
                <a:lumOff val="1058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Système informatisé de laboratoire</a:t>
            </a:r>
          </a:p>
        </p:txBody>
      </p:sp>
      <p:sp>
        <p:nvSpPr>
          <p:cNvPr id="1129" name="Publication du protocole et des résultats"/>
          <p:cNvSpPr/>
          <p:nvPr/>
        </p:nvSpPr>
        <p:spPr>
          <a:xfrm>
            <a:off x="6502430" y="4039072"/>
            <a:ext cx="1015026" cy="472939"/>
          </a:xfrm>
          <a:prstGeom prst="roundRect">
            <a:avLst>
              <a:gd name="adj" fmla="val 40656"/>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Publication du protocole et des résultats</a:t>
            </a:r>
          </a:p>
        </p:txBody>
      </p:sp>
      <p:sp>
        <p:nvSpPr>
          <p:cNvPr id="1130" name="Equité et genre"/>
          <p:cNvSpPr/>
          <p:nvPr/>
        </p:nvSpPr>
        <p:spPr>
          <a:xfrm>
            <a:off x="7672938" y="4034521"/>
            <a:ext cx="1015027" cy="307341"/>
          </a:xfrm>
          <a:prstGeom prst="roundRect">
            <a:avLst>
              <a:gd name="adj" fmla="val 50000"/>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Equité et genre</a:t>
            </a:r>
          </a:p>
        </p:txBody>
      </p:sp>
      <p:sp>
        <p:nvSpPr>
          <p:cNvPr id="1131" name="Levée de fonds supplémentaires"/>
          <p:cNvSpPr/>
          <p:nvPr/>
        </p:nvSpPr>
        <p:spPr>
          <a:xfrm>
            <a:off x="6502430" y="4811588"/>
            <a:ext cx="1015026" cy="364743"/>
          </a:xfrm>
          <a:prstGeom prst="roundRect">
            <a:avLst>
              <a:gd name="adj" fmla="val 50000"/>
            </a:avLst>
          </a:prstGeom>
          <a:solidFill>
            <a:srgbClr val="FFFFFF"/>
          </a:solidFill>
          <a:ln w="12700">
            <a:solidFill>
              <a:srgbClr val="FF2F92"/>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Levée de fonds supplémentaires</a:t>
            </a:r>
          </a:p>
        </p:txBody>
      </p:sp>
      <p:sp>
        <p:nvSpPr>
          <p:cNvPr id="1132" name="Investissement conséquent de bailleurs de fonds"/>
          <p:cNvSpPr/>
          <p:nvPr/>
        </p:nvSpPr>
        <p:spPr>
          <a:xfrm>
            <a:off x="6583265" y="5396638"/>
            <a:ext cx="1010125" cy="472939"/>
          </a:xfrm>
          <a:prstGeom prst="roundRect">
            <a:avLst>
              <a:gd name="adj" fmla="val 40656"/>
            </a:avLst>
          </a:prstGeom>
          <a:solidFill>
            <a:srgbClr val="FFFFFF"/>
          </a:solidFill>
          <a:ln w="12700">
            <a:solidFill>
              <a:srgbClr val="FF2F92"/>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Investissement conséquent de bailleurs de fonds</a:t>
            </a:r>
          </a:p>
        </p:txBody>
      </p:sp>
      <p:sp>
        <p:nvSpPr>
          <p:cNvPr id="1133" name="Volonté d’investissements des organisations internationales"/>
          <p:cNvSpPr/>
          <p:nvPr/>
        </p:nvSpPr>
        <p:spPr>
          <a:xfrm>
            <a:off x="7758296" y="4566411"/>
            <a:ext cx="1015026" cy="581136"/>
          </a:xfrm>
          <a:prstGeom prst="roundRect">
            <a:avLst>
              <a:gd name="adj" fmla="val 33247"/>
            </a:avLst>
          </a:prstGeom>
          <a:solidFill>
            <a:srgbClr val="FFFFFF"/>
          </a:solidFill>
          <a:ln w="12700">
            <a:solidFill>
              <a:srgbClr val="009193"/>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Volonté d’investissements des organisations internationales</a:t>
            </a:r>
          </a:p>
        </p:txBody>
      </p:sp>
      <p:sp>
        <p:nvSpPr>
          <p:cNvPr id="1134" name="Guide de bon usage des antibiotiques"/>
          <p:cNvSpPr/>
          <p:nvPr/>
        </p:nvSpPr>
        <p:spPr>
          <a:xfrm>
            <a:off x="7424617" y="6005135"/>
            <a:ext cx="1015026" cy="364742"/>
          </a:xfrm>
          <a:prstGeom prst="roundRect">
            <a:avLst>
              <a:gd name="adj" fmla="val 50000"/>
            </a:avLst>
          </a:prstGeom>
          <a:solidFill>
            <a:srgbClr val="FFFFFF"/>
          </a:solidFill>
          <a:ln w="12700">
            <a:solidFill>
              <a:schemeClr val="accent5"/>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Guide de bon usage des antibiotiques</a:t>
            </a:r>
          </a:p>
        </p:txBody>
      </p:sp>
      <p:sp>
        <p:nvSpPr>
          <p:cNvPr id="1135" name="Production importante de données"/>
          <p:cNvSpPr/>
          <p:nvPr/>
        </p:nvSpPr>
        <p:spPr>
          <a:xfrm>
            <a:off x="6252180" y="6079969"/>
            <a:ext cx="1015027" cy="472940"/>
          </a:xfrm>
          <a:prstGeom prst="roundRect">
            <a:avLst>
              <a:gd name="adj" fmla="val 40656"/>
            </a:avLst>
          </a:prstGeom>
          <a:solidFill>
            <a:srgbClr val="FFFFFF"/>
          </a:solidFill>
          <a:ln w="12700">
            <a:solidFill>
              <a:schemeClr val="accent1">
                <a:lumOff val="1151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Production importante de données</a:t>
            </a:r>
          </a:p>
        </p:txBody>
      </p:sp>
      <p:sp>
        <p:nvSpPr>
          <p:cNvPr id="1136" name="Défaut d’autonomie et d’indépendance"/>
          <p:cNvSpPr/>
          <p:nvPr/>
        </p:nvSpPr>
        <p:spPr>
          <a:xfrm>
            <a:off x="10357263" y="3183744"/>
            <a:ext cx="1015026" cy="490512"/>
          </a:xfrm>
          <a:prstGeom prst="roundRect">
            <a:avLst>
              <a:gd name="adj" fmla="val 39199"/>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Défaut d’autonomie et d’indépendance </a:t>
            </a:r>
          </a:p>
        </p:txBody>
      </p:sp>
      <p:sp>
        <p:nvSpPr>
          <p:cNvPr id="1137" name="Instabilités politiques"/>
          <p:cNvSpPr/>
          <p:nvPr/>
        </p:nvSpPr>
        <p:spPr>
          <a:xfrm>
            <a:off x="10470508" y="5188751"/>
            <a:ext cx="1015027" cy="307341"/>
          </a:xfrm>
          <a:prstGeom prst="roundRect">
            <a:avLst>
              <a:gd name="adj" fmla="val 50000"/>
            </a:avLst>
          </a:prstGeom>
          <a:solidFill>
            <a:srgbClr val="FFFFFF"/>
          </a:solidFill>
          <a:ln w="12700">
            <a:solidFill>
              <a:schemeClr val="accent5"/>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Instabilités politiques</a:t>
            </a:r>
          </a:p>
        </p:txBody>
      </p:sp>
      <p:sp>
        <p:nvSpPr>
          <p:cNvPr id="1138" name="Manque d’engagement des cliniciens"/>
          <p:cNvSpPr/>
          <p:nvPr/>
        </p:nvSpPr>
        <p:spPr>
          <a:xfrm>
            <a:off x="9219355" y="2652925"/>
            <a:ext cx="1015026" cy="490512"/>
          </a:xfrm>
          <a:prstGeom prst="roundRect">
            <a:avLst>
              <a:gd name="adj" fmla="val 39199"/>
            </a:avLst>
          </a:prstGeom>
          <a:solidFill>
            <a:srgbClr val="FFFFFF"/>
          </a:solidFill>
          <a:ln w="12700">
            <a:solidFill>
              <a:srgbClr val="CE57B3">
                <a:alpha val="40360"/>
              </a:srgb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Manque d’engagement des cliniciens</a:t>
            </a:r>
          </a:p>
        </p:txBody>
      </p:sp>
      <p:grpSp>
        <p:nvGrpSpPr>
          <p:cNvPr id="1149" name="Groupe"/>
          <p:cNvGrpSpPr/>
          <p:nvPr/>
        </p:nvGrpSpPr>
        <p:grpSpPr>
          <a:xfrm>
            <a:off x="1370894" y="2495505"/>
            <a:ext cx="10248234" cy="4156251"/>
            <a:chOff x="0" y="0"/>
            <a:chExt cx="10248233" cy="4156249"/>
          </a:xfrm>
        </p:grpSpPr>
        <p:sp>
          <p:nvSpPr>
            <p:cNvPr id="1139" name="Mesure des progrès"/>
            <p:cNvSpPr/>
            <p:nvPr/>
          </p:nvSpPr>
          <p:spPr>
            <a:xfrm>
              <a:off x="462326" y="528165"/>
              <a:ext cx="1015027" cy="384555"/>
            </a:xfrm>
            <a:prstGeom prst="roundRect">
              <a:avLst>
                <a:gd name="adj" fmla="val 50000"/>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Mesure des progrès</a:t>
              </a:r>
            </a:p>
          </p:txBody>
        </p:sp>
        <p:sp>
          <p:nvSpPr>
            <p:cNvPr id="1140" name="Standardisation des procédures opératoires"/>
            <p:cNvSpPr/>
            <p:nvPr/>
          </p:nvSpPr>
          <p:spPr>
            <a:xfrm>
              <a:off x="561437" y="3012636"/>
              <a:ext cx="1015027" cy="490512"/>
            </a:xfrm>
            <a:prstGeom prst="roundRect">
              <a:avLst>
                <a:gd name="adj" fmla="val 39199"/>
              </a:avLst>
            </a:prstGeom>
            <a:solidFill>
              <a:srgbClr val="FFFFFF"/>
            </a:solidFill>
            <a:ln w="12700" cap="flat">
              <a:solidFill>
                <a:schemeClr val="accent4">
                  <a:lumOff val="10588"/>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Standardisation des procédures opératoires</a:t>
              </a:r>
            </a:p>
          </p:txBody>
        </p:sp>
        <p:sp>
          <p:nvSpPr>
            <p:cNvPr id="1141" name="Données propres et de bonne qualité"/>
            <p:cNvSpPr/>
            <p:nvPr/>
          </p:nvSpPr>
          <p:spPr>
            <a:xfrm>
              <a:off x="0" y="3771696"/>
              <a:ext cx="1015026" cy="384554"/>
            </a:xfrm>
            <a:prstGeom prst="roundRect">
              <a:avLst>
                <a:gd name="adj" fmla="val 50000"/>
              </a:avLst>
            </a:prstGeom>
            <a:solidFill>
              <a:srgbClr val="FFFFFF"/>
            </a:solidFill>
            <a:ln w="12700" cap="flat">
              <a:solidFill>
                <a:schemeClr val="accent1">
                  <a:lumOff val="11519"/>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Données propres et de bonne qualité</a:t>
              </a:r>
            </a:p>
          </p:txBody>
        </p:sp>
        <p:sp>
          <p:nvSpPr>
            <p:cNvPr id="1142" name="Biais de l’enquêteur"/>
            <p:cNvSpPr/>
            <p:nvPr/>
          </p:nvSpPr>
          <p:spPr>
            <a:xfrm>
              <a:off x="2423611" y="1125858"/>
              <a:ext cx="1015027" cy="384554"/>
            </a:xfrm>
            <a:prstGeom prst="roundRect">
              <a:avLst>
                <a:gd name="adj" fmla="val 50000"/>
              </a:avLst>
            </a:prstGeom>
            <a:solidFill>
              <a:srgbClr val="FFFFFF"/>
            </a:solidFill>
            <a:ln w="12700" cap="flat">
              <a:solidFill>
                <a:schemeClr val="accent1">
                  <a:lumOff val="11519"/>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Biais de l’enquêteur</a:t>
              </a:r>
            </a:p>
          </p:txBody>
        </p:sp>
        <p:sp>
          <p:nvSpPr>
            <p:cNvPr id="1143" name="Transmission nosocomiale"/>
            <p:cNvSpPr/>
            <p:nvPr/>
          </p:nvSpPr>
          <p:spPr>
            <a:xfrm>
              <a:off x="2299294" y="562816"/>
              <a:ext cx="1015027" cy="384554"/>
            </a:xfrm>
            <a:prstGeom prst="roundRect">
              <a:avLst>
                <a:gd name="adj" fmla="val 50000"/>
              </a:avLst>
            </a:prstGeom>
            <a:solidFill>
              <a:srgbClr val="FFFFFF"/>
            </a:solidFill>
            <a:ln w="12700" cap="flat">
              <a:solidFill>
                <a:schemeClr val="accent1">
                  <a:lumOff val="11519"/>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Transmission nosocomiale</a:t>
              </a:r>
            </a:p>
          </p:txBody>
        </p:sp>
        <p:sp>
          <p:nvSpPr>
            <p:cNvPr id="1144" name="Existence de comités d’anti-infectieux et de PCI"/>
            <p:cNvSpPr/>
            <p:nvPr/>
          </p:nvSpPr>
          <p:spPr>
            <a:xfrm>
              <a:off x="6302044" y="608871"/>
              <a:ext cx="1015027" cy="490512"/>
            </a:xfrm>
            <a:prstGeom prst="roundRect">
              <a:avLst>
                <a:gd name="adj" fmla="val 39199"/>
              </a:avLst>
            </a:prstGeom>
            <a:solidFill>
              <a:srgbClr val="FFFFFF"/>
            </a:solidFill>
            <a:ln w="12700" cap="flat">
              <a:solidFill>
                <a:schemeClr val="accent4">
                  <a:lumOff val="10588"/>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Existence de comités d’anti-infectieux et de PCI</a:t>
              </a:r>
            </a:p>
          </p:txBody>
        </p:sp>
        <p:sp>
          <p:nvSpPr>
            <p:cNvPr id="1145" name="Leadership"/>
            <p:cNvSpPr/>
            <p:nvPr/>
          </p:nvSpPr>
          <p:spPr>
            <a:xfrm>
              <a:off x="5131536" y="899002"/>
              <a:ext cx="1015026" cy="307341"/>
            </a:xfrm>
            <a:prstGeom prst="roundRect">
              <a:avLst>
                <a:gd name="adj" fmla="val 50000"/>
              </a:avLst>
            </a:prstGeom>
            <a:solidFill>
              <a:srgbClr val="FFFFFF"/>
            </a:solidFill>
            <a:ln w="12700" cap="flat">
              <a:solidFill>
                <a:srgbClr val="CE57B3">
                  <a:alpha val="40360"/>
                </a:srgb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Leadership</a:t>
              </a:r>
            </a:p>
          </p:txBody>
        </p:sp>
        <p:sp>
          <p:nvSpPr>
            <p:cNvPr id="1146" name="Plans d’actions nationaux"/>
            <p:cNvSpPr/>
            <p:nvPr/>
          </p:nvSpPr>
          <p:spPr>
            <a:xfrm>
              <a:off x="6387401" y="2955231"/>
              <a:ext cx="1015027" cy="364742"/>
            </a:xfrm>
            <a:prstGeom prst="roundRect">
              <a:avLst>
                <a:gd name="adj" fmla="val 50000"/>
              </a:avLst>
            </a:prstGeom>
            <a:solidFill>
              <a:srgbClr val="FFFFFF"/>
            </a:solidFill>
            <a:ln w="12700" cap="flat">
              <a:solidFill>
                <a:schemeClr val="accent5"/>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Plans d’actions nationaux</a:t>
              </a:r>
            </a:p>
          </p:txBody>
        </p:sp>
        <p:sp>
          <p:nvSpPr>
            <p:cNvPr id="1147" name="Instabilités climatiques"/>
            <p:cNvSpPr/>
            <p:nvPr/>
          </p:nvSpPr>
          <p:spPr>
            <a:xfrm>
              <a:off x="9233207" y="2207524"/>
              <a:ext cx="1015027" cy="384554"/>
            </a:xfrm>
            <a:prstGeom prst="roundRect">
              <a:avLst>
                <a:gd name="adj" fmla="val 50000"/>
              </a:avLst>
            </a:prstGeom>
            <a:solidFill>
              <a:srgbClr val="FFFFFF"/>
            </a:solidFill>
            <a:ln w="12700" cap="flat">
              <a:solidFill>
                <a:schemeClr val="accent6">
                  <a:lumOff val="20588"/>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Instabilités climatiques</a:t>
              </a:r>
            </a:p>
          </p:txBody>
        </p:sp>
        <p:sp>
          <p:nvSpPr>
            <p:cNvPr id="1148" name="Multiplicité des protocoles de surveillances"/>
            <p:cNvSpPr/>
            <p:nvPr/>
          </p:nvSpPr>
          <p:spPr>
            <a:xfrm>
              <a:off x="9099614" y="0"/>
              <a:ext cx="1015027" cy="472939"/>
            </a:xfrm>
            <a:prstGeom prst="roundRect">
              <a:avLst>
                <a:gd name="adj" fmla="val 40656"/>
              </a:avLst>
            </a:prstGeom>
            <a:solidFill>
              <a:srgbClr val="FFFFFF"/>
            </a:solidFill>
            <a:ln w="12700" cap="flat">
              <a:solidFill>
                <a:schemeClr val="accent1">
                  <a:lumOff val="11519"/>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Multiplicité des protocoles de surveillances</a:t>
              </a:r>
            </a:p>
          </p:txBody>
        </p:sp>
      </p:grpSp>
      <p:sp>
        <p:nvSpPr>
          <p:cNvPr id="1150" name="Défaut de financements pérennes et internes"/>
          <p:cNvSpPr/>
          <p:nvPr/>
        </p:nvSpPr>
        <p:spPr>
          <a:xfrm>
            <a:off x="9304711" y="4484960"/>
            <a:ext cx="1010125" cy="472940"/>
          </a:xfrm>
          <a:prstGeom prst="roundRect">
            <a:avLst>
              <a:gd name="adj" fmla="val 40656"/>
            </a:avLst>
          </a:prstGeom>
          <a:solidFill>
            <a:srgbClr val="FFFFFF"/>
          </a:solidFill>
          <a:ln w="12700">
            <a:solidFill>
              <a:srgbClr val="FF2F92"/>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Défaut de financements pérennes et internes</a:t>
            </a:r>
          </a:p>
        </p:txBody>
      </p:sp>
      <p:sp>
        <p:nvSpPr>
          <p:cNvPr id="1151" name="Accompagnement constant par des organisations internationales"/>
          <p:cNvSpPr/>
          <p:nvPr/>
        </p:nvSpPr>
        <p:spPr>
          <a:xfrm>
            <a:off x="10357263" y="3897623"/>
            <a:ext cx="1015026" cy="581137"/>
          </a:xfrm>
          <a:prstGeom prst="roundRect">
            <a:avLst>
              <a:gd name="adj" fmla="val 33247"/>
            </a:avLst>
          </a:prstGeom>
          <a:solidFill>
            <a:srgbClr val="FFFFFF"/>
          </a:solidFill>
          <a:ln w="12700">
            <a:solidFill>
              <a:srgbClr val="009193"/>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Accompagnement constant par des organisations internationales</a:t>
            </a:r>
          </a:p>
        </p:txBody>
      </p:sp>
      <p:sp>
        <p:nvSpPr>
          <p:cNvPr id="1152" name="Collaboration intersectorielle pour une Approche Une Seule Santé"/>
          <p:cNvSpPr/>
          <p:nvPr/>
        </p:nvSpPr>
        <p:spPr>
          <a:xfrm>
            <a:off x="9219355" y="3693432"/>
            <a:ext cx="1015026" cy="581137"/>
          </a:xfrm>
          <a:prstGeom prst="roundRect">
            <a:avLst>
              <a:gd name="adj" fmla="val 33247"/>
            </a:avLst>
          </a:prstGeom>
          <a:ln w="12700">
            <a:solidFill>
              <a:srgbClr val="94175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Collaboration intersectorielle pour une Approche Une Seule Santé</a:t>
            </a:r>
          </a:p>
        </p:txBody>
      </p:sp>
      <p:sp>
        <p:nvSpPr>
          <p:cNvPr id="1153" name="Implication insuffisante et inégale des autorités sanitaires"/>
          <p:cNvSpPr/>
          <p:nvPr/>
        </p:nvSpPr>
        <p:spPr>
          <a:xfrm>
            <a:off x="9375933" y="5217524"/>
            <a:ext cx="1015027" cy="582153"/>
          </a:xfrm>
          <a:prstGeom prst="roundRect">
            <a:avLst>
              <a:gd name="adj" fmla="val 33189"/>
            </a:avLst>
          </a:prstGeom>
          <a:solidFill>
            <a:srgbClr val="FFFFFF"/>
          </a:solidFill>
          <a:ln w="12700">
            <a:solidFill>
              <a:schemeClr val="accent5"/>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7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000000"/>
                </a:solidFill>
                <a:effectLst/>
                <a:uLnTx/>
                <a:uFillTx/>
                <a:latin typeface="Calibri" panose="020F0502020204030204"/>
                <a:ea typeface="+mn-ea"/>
                <a:cs typeface="+mn-cs"/>
              </a:rPr>
              <a:t>Implication insuffisante et inégale des autorités sanitaires</a:t>
            </a:r>
          </a:p>
        </p:txBody>
      </p:sp>
    </p:spTree>
    <p:extLst>
      <p:ext uri="{BB962C8B-B14F-4D97-AF65-F5344CB8AC3E}">
        <p14:creationId xmlns:p14="http://schemas.microsoft.com/office/powerpoint/2010/main" val="16844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08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08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09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1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07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07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07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07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107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108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1086"/>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iterate>
                                    <p:tmAbs val="0"/>
                                  </p:iterate>
                                  <p:childTnLst>
                                    <p:set>
                                      <p:cBhvr>
                                        <p:cTn id="49" fill="hold"/>
                                        <p:tgtEl>
                                          <p:spTgt spid="1085"/>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108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1088"/>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1090"/>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iterate>
                                    <p:tmAbs val="0"/>
                                  </p:iterate>
                                  <p:childTnLst>
                                    <p:set>
                                      <p:cBhvr>
                                        <p:cTn id="61" fill="hold"/>
                                        <p:tgtEl>
                                          <p:spTgt spid="1079"/>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iterate>
                                    <p:tmAbs val="0"/>
                                  </p:iterate>
                                  <p:childTnLst>
                                    <p:set>
                                      <p:cBhvr>
                                        <p:cTn id="64" fill="hold"/>
                                        <p:tgtEl>
                                          <p:spTgt spid="108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iterate>
                                    <p:tmAbs val="0"/>
                                  </p:iterate>
                                  <p:childTnLst>
                                    <p:set>
                                      <p:cBhvr>
                                        <p:cTn id="68" fill="hold"/>
                                        <p:tgtEl>
                                          <p:spTgt spid="112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1128"/>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iterate>
                                    <p:tmAbs val="0"/>
                                  </p:iterate>
                                  <p:childTnLst>
                                    <p:set>
                                      <p:cBhvr>
                                        <p:cTn id="74" fill="hold"/>
                                        <p:tgtEl>
                                          <p:spTgt spid="11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iterate>
                                    <p:tmAbs val="0"/>
                                  </p:iterate>
                                  <p:childTnLst>
                                    <p:set>
                                      <p:cBhvr>
                                        <p:cTn id="78" fill="hold"/>
                                        <p:tgtEl>
                                          <p:spTgt spid="1129"/>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109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1135"/>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iterate>
                                    <p:tmAbs val="0"/>
                                  </p:iterate>
                                  <p:childTnLst>
                                    <p:set>
                                      <p:cBhvr>
                                        <p:cTn id="87" fill="hold"/>
                                        <p:tgtEl>
                                          <p:spTgt spid="113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iterate>
                                    <p:tmAbs val="0"/>
                                  </p:iterate>
                                  <p:childTnLst>
                                    <p:set>
                                      <p:cBhvr>
                                        <p:cTn id="91" fill="hold"/>
                                        <p:tgtEl>
                                          <p:spTgt spid="1093"/>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1131"/>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113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iterate>
                                    <p:tmAbs val="0"/>
                                  </p:iterate>
                                  <p:childTnLst>
                                    <p:set>
                                      <p:cBhvr>
                                        <p:cTn id="101" fill="hold"/>
                                        <p:tgtEl>
                                          <p:spTgt spid="1150"/>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1151"/>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1136"/>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113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iterate>
                                    <p:tmAbs val="0"/>
                                  </p:iterate>
                                  <p:childTnLst>
                                    <p:set>
                                      <p:cBhvr>
                                        <p:cTn id="114" fill="hold"/>
                                        <p:tgtEl>
                                          <p:spTgt spid="1152"/>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1137"/>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1094"/>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1153"/>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grpId="0" nodeType="afterEffect">
                                  <p:stCondLst>
                                    <p:cond delay="0"/>
                                  </p:stCondLst>
                                  <p:iterate>
                                    <p:tmAbs val="0"/>
                                  </p:iterate>
                                  <p:childTnLst>
                                    <p:set>
                                      <p:cBhvr>
                                        <p:cTn id="126" fill="hold"/>
                                        <p:tgtEl>
                                          <p:spTgt spid="1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 grpId="0" animBg="1" advAuto="0"/>
      <p:bldP spid="1075" grpId="0" animBg="1" advAuto="0"/>
      <p:bldP spid="1076" grpId="0" animBg="1" advAuto="0"/>
      <p:bldP spid="1077" grpId="0" animBg="1" advAuto="0"/>
      <p:bldP spid="1078" grpId="0" animBg="1" advAuto="0"/>
      <p:bldP spid="1079" grpId="0" animBg="1" advAuto="0"/>
      <p:bldP spid="1080" grpId="0" animBg="1" advAuto="0"/>
      <p:bldP spid="1081" grpId="0" animBg="1" advAuto="0"/>
      <p:bldP spid="1082" grpId="0" animBg="1" advAuto="0"/>
      <p:bldP spid="1083" grpId="0" animBg="1" advAuto="0"/>
      <p:bldP spid="1084" grpId="0" animBg="1" advAuto="0"/>
      <p:bldP spid="1085" grpId="0" animBg="1" advAuto="0"/>
      <p:bldP spid="1086" grpId="0" animBg="1" advAuto="0"/>
      <p:bldP spid="1087" grpId="0" animBg="1" advAuto="0"/>
      <p:bldP spid="1088" grpId="0" animBg="1" advAuto="0"/>
      <p:bldP spid="1089" grpId="0" animBg="1" advAuto="0"/>
      <p:bldP spid="1090" grpId="0" animBg="1" advAuto="0"/>
      <p:bldP spid="1091" grpId="0" animBg="1" advAuto="0"/>
      <p:bldP spid="1092" grpId="0" animBg="1" advAuto="0"/>
      <p:bldP spid="1093" grpId="0" animBg="1" advAuto="0"/>
      <p:bldP spid="1094" grpId="0" animBg="1" advAuto="0"/>
      <p:bldP spid="1127" grpId="0" animBg="1" advAuto="0"/>
      <p:bldP spid="1128" grpId="0" animBg="1" advAuto="0"/>
      <p:bldP spid="1129" grpId="0" animBg="1" advAuto="0"/>
      <p:bldP spid="1130" grpId="0" animBg="1" advAuto="0"/>
      <p:bldP spid="1131" grpId="0" animBg="1" advAuto="0"/>
      <p:bldP spid="1132" grpId="0" animBg="1" advAuto="0"/>
      <p:bldP spid="1133" grpId="0" animBg="1" advAuto="0"/>
      <p:bldP spid="1134" grpId="0" animBg="1" advAuto="0"/>
      <p:bldP spid="1135" grpId="0" animBg="1" advAuto="0"/>
      <p:bldP spid="1136" grpId="0" animBg="1" advAuto="0"/>
      <p:bldP spid="1137" grpId="0" animBg="1" advAuto="0"/>
      <p:bldP spid="1138" grpId="0" animBg="1" advAuto="0"/>
      <p:bldP spid="1149" grpId="0" animBg="1" advAuto="0"/>
      <p:bldP spid="1150" grpId="0" animBg="1" advAuto="0"/>
      <p:bldP spid="1151" grpId="0" animBg="1" advAuto="0"/>
      <p:bldP spid="1152" grpId="0" animBg="1" advAuto="0"/>
      <p:bldP spid="1153"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 name="Ligne"/>
          <p:cNvSpPr/>
          <p:nvPr/>
        </p:nvSpPr>
        <p:spPr>
          <a:xfrm flipV="1">
            <a:off x="7014224" y="138371"/>
            <a:ext cx="1" cy="6581258"/>
          </a:xfrm>
          <a:prstGeom prst="line">
            <a:avLst/>
          </a:prstGeom>
          <a:ln w="25400">
            <a:solidFill>
              <a:schemeClr val="accent2"/>
            </a:solidFill>
            <a:miter lim="400000"/>
            <a:headEnd type="arrow"/>
            <a:tailEnd type="arrow"/>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9" name="Ligne"/>
          <p:cNvSpPr/>
          <p:nvPr/>
        </p:nvSpPr>
        <p:spPr>
          <a:xfrm flipH="1" flipV="1">
            <a:off x="2632225" y="3351516"/>
            <a:ext cx="8764000" cy="1"/>
          </a:xfrm>
          <a:prstGeom prst="line">
            <a:avLst/>
          </a:prstGeom>
          <a:ln w="25400">
            <a:solidFill>
              <a:schemeClr val="accent2"/>
            </a:solidFill>
            <a:miter lim="400000"/>
            <a:headEnd type="arrow"/>
            <a:tailEnd type="arrow"/>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0" name="Communauté"/>
          <p:cNvSpPr txBox="1"/>
          <p:nvPr/>
        </p:nvSpPr>
        <p:spPr>
          <a:xfrm>
            <a:off x="6070968" y="6320054"/>
            <a:ext cx="877399" cy="25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2448"/>
                </a:solidFill>
                <a:effectLst/>
                <a:uLnTx/>
                <a:uFillTx/>
                <a:latin typeface="Calibri"/>
                <a:ea typeface="Calibri"/>
                <a:cs typeface="Calibri"/>
                <a:sym typeface="Calibri"/>
              </a:rPr>
              <a:t>Communauté</a:t>
            </a:r>
          </a:p>
        </p:txBody>
      </p:sp>
      <p:sp>
        <p:nvSpPr>
          <p:cNvPr id="1331" name="Hôpital"/>
          <p:cNvSpPr txBox="1"/>
          <p:nvPr/>
        </p:nvSpPr>
        <p:spPr>
          <a:xfrm>
            <a:off x="6440760" y="246464"/>
            <a:ext cx="514369" cy="25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2448"/>
                </a:solidFill>
                <a:effectLst/>
                <a:uLnTx/>
                <a:uFillTx/>
                <a:latin typeface="Calibri"/>
                <a:ea typeface="Calibri"/>
                <a:cs typeface="Calibri"/>
                <a:sym typeface="Calibri"/>
              </a:rPr>
              <a:t>Hôpital</a:t>
            </a:r>
          </a:p>
        </p:txBody>
      </p:sp>
      <p:sp>
        <p:nvSpPr>
          <p:cNvPr id="1332" name="Longitudinal"/>
          <p:cNvSpPr txBox="1"/>
          <p:nvPr/>
        </p:nvSpPr>
        <p:spPr>
          <a:xfrm>
            <a:off x="10498777" y="3361535"/>
            <a:ext cx="805775" cy="25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2448"/>
                </a:solidFill>
                <a:effectLst/>
                <a:uLnTx/>
                <a:uFillTx/>
                <a:latin typeface="Calibri"/>
                <a:ea typeface="Calibri"/>
                <a:cs typeface="Calibri"/>
                <a:sym typeface="Calibri"/>
              </a:rPr>
              <a:t>Longitudinal</a:t>
            </a:r>
          </a:p>
        </p:txBody>
      </p:sp>
      <p:sp>
        <p:nvSpPr>
          <p:cNvPr id="1333" name="Transversal"/>
          <p:cNvSpPr txBox="1"/>
          <p:nvPr/>
        </p:nvSpPr>
        <p:spPr>
          <a:xfrm>
            <a:off x="2728268" y="3361535"/>
            <a:ext cx="733401" cy="25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2448"/>
                </a:solidFill>
                <a:effectLst/>
                <a:uLnTx/>
                <a:uFillTx/>
                <a:latin typeface="Calibri"/>
                <a:ea typeface="Calibri"/>
                <a:cs typeface="Calibri"/>
                <a:sym typeface="Calibri"/>
              </a:rPr>
              <a:t>Transversal</a:t>
            </a:r>
          </a:p>
        </p:txBody>
      </p:sp>
      <p:sp>
        <p:nvSpPr>
          <p:cNvPr id="1334" name="Titre 2"/>
          <p:cNvSpPr txBox="1">
            <a:spLocks noGrp="1"/>
          </p:cNvSpPr>
          <p:nvPr>
            <p:ph type="title"/>
          </p:nvPr>
        </p:nvSpPr>
        <p:spPr>
          <a:xfrm>
            <a:off x="383459" y="1"/>
            <a:ext cx="2022767" cy="6858001"/>
          </a:xfrm>
          <a:prstGeom prst="rect">
            <a:avLst/>
          </a:prstGeom>
          <a:effectLst>
            <a:outerShdw blurRad="50800" dist="63500" dir="2700000" rotWithShape="0">
              <a:srgbClr val="000000">
                <a:alpha val="50000"/>
              </a:srgbClr>
            </a:outerShdw>
          </a:effectLst>
        </p:spPr>
        <p:txBody>
          <a:bodyPr/>
          <a:lstStyle>
            <a:lvl1pPr>
              <a:defRPr sz="1700"/>
            </a:lvl1pPr>
          </a:lstStyle>
          <a:p>
            <a:r>
              <a:t>Mise en perspective des systèmes de surveillance de la résistance aux antibiotiques dans les PRFI</a:t>
            </a:r>
          </a:p>
        </p:txBody>
      </p:sp>
      <p:sp>
        <p:nvSpPr>
          <p:cNvPr id="133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5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1" name="TSARA"/>
          <p:cNvSpPr/>
          <p:nvPr/>
        </p:nvSpPr>
        <p:spPr>
          <a:xfrm>
            <a:off x="7421637" y="575760"/>
            <a:ext cx="885205" cy="890668"/>
          </a:xfrm>
          <a:prstGeom prst="ellipse">
            <a:avLst/>
          </a:prstGeom>
          <a:solidFill>
            <a:srgbClr val="EAF0F6"/>
          </a:solidFill>
          <a:ln w="25400">
            <a:solidFill>
              <a:schemeClr val="tx1"/>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002448"/>
                </a:solidFill>
                <a:effectLst/>
                <a:uLnTx/>
                <a:uFillTx/>
                <a:latin typeface="Calibri"/>
                <a:ea typeface="Calibri"/>
                <a:cs typeface="Calibri"/>
                <a:sym typeface="Calibri"/>
              </a:rPr>
              <a:t>TSARA</a:t>
            </a:r>
          </a:p>
        </p:txBody>
      </p:sp>
      <p:sp>
        <p:nvSpPr>
          <p:cNvPr id="1350" name="ACORN : A Clinically-Oriented Antimicrobial Resistance Surveillance Network; ADILA : Antibiotic Data to Inform Local Action; AMC : Antimicrobial Consumption; AMR : Antimicrobial Resistance ; BALANCE : The Burden of Antimicrobial Resistance and Antibiotic"/>
          <p:cNvSpPr txBox="1"/>
          <p:nvPr/>
        </p:nvSpPr>
        <p:spPr>
          <a:xfrm>
            <a:off x="7127553" y="5844929"/>
            <a:ext cx="4980823" cy="904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just" defTabSz="449580" rtl="0" eaLnBrk="1" fontAlgn="auto" latinLnBrk="0" hangingPunct="0">
              <a:lnSpc>
                <a:spcPct val="100000"/>
              </a:lnSpc>
              <a:spcBef>
                <a:spcPts val="0"/>
              </a:spcBef>
              <a:spcAft>
                <a:spcPts val="0"/>
              </a:spcAft>
              <a:buClrTx/>
              <a:buSzTx/>
              <a:buFontTx/>
              <a:buNone/>
              <a:tabLst/>
              <a:defRPr sz="600"/>
            </a:pPr>
            <a:r>
              <a:rPr kumimoji="0" sz="600" b="0" i="0" u="none" strike="noStrike" kern="0" cap="none" spc="0" normalizeH="0" baseline="0" noProof="0">
                <a:ln>
                  <a:noFill/>
                </a:ln>
                <a:solidFill>
                  <a:srgbClr val="002448"/>
                </a:solidFill>
                <a:effectLst/>
                <a:uLnTx/>
                <a:uFillTx/>
                <a:latin typeface="Calibri"/>
                <a:ea typeface="Calibri"/>
                <a:cs typeface="Calibri"/>
                <a:sym typeface="Calibri"/>
              </a:rPr>
              <a:t>ACORN : A Clinically-Oriented Antimicrobial Resistance Surveillance Network; ADILA : Antibiotic Data to Inform Local Action; AMC : Antimicrobial Consumption; AMR : Antimicrobial Resistance ; BALANCE : The Burden of Antimicrobial Resistance and Antibiotic Treatment Failure in Low-, Lower- Middle, Upper-middle and High-Income Countries ; BARNARDS : Burden of Antibiotic Resistance in Neonates from Developing Societies; BIRDY : Bacterial Infections and antibiotic Resistant Diseases among Young children in low-Income countries; EPP : Enquête de prévalence ponctuelle; GLASS : Global Antimicrobial Use and Resistance Surveillance System ; GRAM : Global Research on Antimicrobial Resistance ; LQAS : Lot Quality Assurance Sampling; MBIRA : Mortality from Bacterial Infections Resistant to Antibiotics ; OPD : Outpatient Department ; PPS : Point Prevalence Survey ; TSARA : Technique de Surveillance Actualisée de la Résistance aux Antibiotiques.</a:t>
            </a:r>
          </a:p>
          <a:p>
            <a:pPr marL="0" marR="0" lvl="0" indent="0" algn="just" defTabSz="449580" rtl="0" eaLnBrk="1" fontAlgn="auto" latinLnBrk="0" hangingPunct="0">
              <a:lnSpc>
                <a:spcPct val="100000"/>
              </a:lnSpc>
              <a:spcBef>
                <a:spcPts val="0"/>
              </a:spcBef>
              <a:spcAft>
                <a:spcPts val="0"/>
              </a:spcAft>
              <a:buClrTx/>
              <a:buSzTx/>
              <a:buFontTx/>
              <a:buNone/>
              <a:tabLst/>
              <a:defRPr sz="600" i="1"/>
            </a:pPr>
            <a:r>
              <a:rPr kumimoji="0" sz="600" b="0" i="1" u="none" strike="noStrike" kern="0" cap="none" spc="0" normalizeH="0" baseline="0" noProof="0">
                <a:ln>
                  <a:noFill/>
                </a:ln>
                <a:solidFill>
                  <a:srgbClr val="002448"/>
                </a:solidFill>
                <a:effectLst/>
                <a:uLnTx/>
                <a:uFillTx/>
                <a:latin typeface="Calibri"/>
                <a:ea typeface="Calibri"/>
                <a:cs typeface="Calibri"/>
                <a:sym typeface="Calibri"/>
              </a:rPr>
              <a:t>La taille des ronds est proportionnelle au coût et à la complexité relative de la mise en oeuvre et de la conduite des surveillances. </a:t>
            </a:r>
          </a:p>
        </p:txBody>
      </p:sp>
      <p:grpSp>
        <p:nvGrpSpPr>
          <p:cNvPr id="5" name="Groupe 4"/>
          <p:cNvGrpSpPr/>
          <p:nvPr/>
        </p:nvGrpSpPr>
        <p:grpSpPr>
          <a:xfrm>
            <a:off x="7421637" y="4233782"/>
            <a:ext cx="1312568" cy="1320669"/>
            <a:chOff x="7421637" y="4233782"/>
            <a:chExt cx="1312568" cy="1320669"/>
          </a:xfrm>
        </p:grpSpPr>
        <p:sp>
          <p:nvSpPr>
            <p:cNvPr id="1348" name="BIRDY"/>
            <p:cNvSpPr/>
            <p:nvPr/>
          </p:nvSpPr>
          <p:spPr>
            <a:xfrm>
              <a:off x="7421637" y="4233782"/>
              <a:ext cx="1312568" cy="1320669"/>
            </a:xfrm>
            <a:prstGeom prst="ellipse">
              <a:avLst/>
            </a:prstGeom>
            <a:solidFill>
              <a:srgbClr val="E5DEDB"/>
            </a:solidFill>
            <a:ln w="25400">
              <a:solidFill>
                <a:srgbClr val="B5A198"/>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BIRDY</a:t>
              </a:r>
            </a:p>
          </p:txBody>
        </p:sp>
        <p:pic>
          <p:nvPicPr>
            <p:cNvPr id="3074" name="Picture 2" descr="L' Institut Pasteur - PREISO"/>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133" t="28418" r="6315" b="34343"/>
            <a:stretch/>
          </p:blipFill>
          <p:spPr bwMode="auto">
            <a:xfrm>
              <a:off x="7896764" y="5147848"/>
              <a:ext cx="424743" cy="191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5853384" y="3150229"/>
            <a:ext cx="1312567" cy="1320669"/>
            <a:chOff x="5853384" y="3150229"/>
            <a:chExt cx="1312567" cy="1320669"/>
          </a:xfrm>
        </p:grpSpPr>
        <p:sp>
          <p:nvSpPr>
            <p:cNvPr id="1347" name="GRAM…"/>
            <p:cNvSpPr/>
            <p:nvPr/>
          </p:nvSpPr>
          <p:spPr>
            <a:xfrm>
              <a:off x="5853384" y="3150229"/>
              <a:ext cx="1312567" cy="1320669"/>
            </a:xfrm>
            <a:prstGeom prst="ellipse">
              <a:avLst/>
            </a:prstGeom>
            <a:solidFill>
              <a:srgbClr val="EDEEE6"/>
            </a:solidFill>
            <a:ln w="25400">
              <a:solidFill>
                <a:schemeClr val="accent4">
                  <a:lumOff val="21176"/>
                </a:schemeClr>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500"/>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GRAM</a:t>
              </a:r>
            </a:p>
            <a:p>
              <a:pPr marL="0" marR="0" lvl="0" indent="0" algn="ctr" defTabSz="914400" rtl="0" eaLnBrk="1" fontAlgn="auto" latinLnBrk="0" hangingPunct="0">
                <a:lnSpc>
                  <a:spcPct val="100000"/>
                </a:lnSpc>
                <a:spcBef>
                  <a:spcPts val="0"/>
                </a:spcBef>
                <a:spcAft>
                  <a:spcPts val="0"/>
                </a:spcAft>
                <a:buClrTx/>
                <a:buSzTx/>
                <a:buFontTx/>
                <a:buNone/>
                <a:tabLst/>
                <a:defRPr sz="1500"/>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ADILA</a:t>
              </a:r>
            </a:p>
          </p:txBody>
        </p:sp>
        <p:pic>
          <p:nvPicPr>
            <p:cNvPr id="31" name="Image 30"/>
            <p:cNvPicPr>
              <a:picLocks noChangeAspect="1"/>
            </p:cNvPicPr>
            <p:nvPr/>
          </p:nvPicPr>
          <p:blipFill>
            <a:blip r:embed="rId4"/>
            <a:stretch>
              <a:fillRect/>
            </a:stretch>
          </p:blipFill>
          <p:spPr>
            <a:xfrm>
              <a:off x="6829757" y="3592681"/>
              <a:ext cx="173554" cy="171039"/>
            </a:xfrm>
            <a:prstGeom prst="rect">
              <a:avLst/>
            </a:prstGeom>
          </p:spPr>
        </p:pic>
        <p:pic>
          <p:nvPicPr>
            <p:cNvPr id="3078" name="Picture 6" descr="St George's, University of Lond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7559" y="3828030"/>
              <a:ext cx="378392" cy="177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4496340" y="2298429"/>
            <a:ext cx="885204" cy="890669"/>
            <a:chOff x="4496340" y="2298429"/>
            <a:chExt cx="885204" cy="890669"/>
          </a:xfrm>
        </p:grpSpPr>
        <p:sp>
          <p:nvSpPr>
            <p:cNvPr id="1337" name="EPP (OMS)"/>
            <p:cNvSpPr/>
            <p:nvPr/>
          </p:nvSpPr>
          <p:spPr>
            <a:xfrm>
              <a:off x="4496340" y="2298429"/>
              <a:ext cx="885204" cy="890669"/>
            </a:xfrm>
            <a:prstGeom prst="ellipse">
              <a:avLst/>
            </a:prstGeom>
            <a:solidFill>
              <a:srgbClr val="F8E6DA"/>
            </a:solidFill>
            <a:ln w="25400">
              <a:solidFill>
                <a:schemeClr val="accent3">
                  <a:lumMod val="50000"/>
                </a:schemeClr>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smtClean="0">
                  <a:ln>
                    <a:noFill/>
                  </a:ln>
                  <a:solidFill>
                    <a:srgbClr val="002448"/>
                  </a:solidFill>
                  <a:effectLst/>
                  <a:uLnTx/>
                  <a:uFillTx/>
                  <a:latin typeface="Calibri"/>
                  <a:ea typeface="Calibri"/>
                  <a:cs typeface="Calibri"/>
                  <a:sym typeface="Calibri"/>
                </a:rPr>
                <a:t>EPP</a:t>
              </a:r>
              <a:endParaRPr kumimoji="0" sz="16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pic>
          <p:nvPicPr>
            <p:cNvPr id="3080"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718" y="2900366"/>
              <a:ext cx="170448" cy="1503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6392848" y="2339744"/>
            <a:ext cx="1312568" cy="1320670"/>
            <a:chOff x="6392848" y="2339744"/>
            <a:chExt cx="1312568" cy="1320670"/>
          </a:xfrm>
        </p:grpSpPr>
        <p:sp>
          <p:nvSpPr>
            <p:cNvPr id="1349" name="ACORN"/>
            <p:cNvSpPr/>
            <p:nvPr/>
          </p:nvSpPr>
          <p:spPr>
            <a:xfrm>
              <a:off x="6392848" y="2339744"/>
              <a:ext cx="1312568" cy="1320670"/>
            </a:xfrm>
            <a:prstGeom prst="ellipse">
              <a:avLst/>
            </a:prstGeom>
            <a:solidFill>
              <a:srgbClr val="F7F0DE"/>
            </a:solidFill>
            <a:ln w="25400">
              <a:solidFill>
                <a:srgbClr val="ECD5A1"/>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ACORN</a:t>
              </a:r>
            </a:p>
          </p:txBody>
        </p:sp>
        <p:pic>
          <p:nvPicPr>
            <p:cNvPr id="2" name="Image 1"/>
            <p:cNvPicPr>
              <a:picLocks noChangeAspect="1"/>
            </p:cNvPicPr>
            <p:nvPr/>
          </p:nvPicPr>
          <p:blipFill>
            <a:blip r:embed="rId4"/>
            <a:stretch>
              <a:fillRect/>
            </a:stretch>
          </p:blipFill>
          <p:spPr>
            <a:xfrm>
              <a:off x="7384881" y="2906120"/>
              <a:ext cx="173554" cy="171039"/>
            </a:xfrm>
            <a:prstGeom prst="rect">
              <a:avLst/>
            </a:prstGeom>
          </p:spPr>
        </p:pic>
      </p:grpSp>
      <p:grpSp>
        <p:nvGrpSpPr>
          <p:cNvPr id="10" name="Groupe 9"/>
          <p:cNvGrpSpPr/>
          <p:nvPr/>
        </p:nvGrpSpPr>
        <p:grpSpPr>
          <a:xfrm>
            <a:off x="8652670" y="2829127"/>
            <a:ext cx="885204" cy="890668"/>
            <a:chOff x="8652670" y="2829127"/>
            <a:chExt cx="885204" cy="890668"/>
          </a:xfrm>
        </p:grpSpPr>
        <p:sp>
          <p:nvSpPr>
            <p:cNvPr id="1340" name="GLASS-AMC"/>
            <p:cNvSpPr/>
            <p:nvPr/>
          </p:nvSpPr>
          <p:spPr>
            <a:xfrm>
              <a:off x="8652670" y="2829127"/>
              <a:ext cx="885204" cy="890668"/>
            </a:xfrm>
            <a:prstGeom prst="ellipse">
              <a:avLst/>
            </a:prstGeom>
            <a:solidFill>
              <a:srgbClr val="EAE8E8"/>
            </a:solidFill>
            <a:ln w="25400">
              <a:solidFill>
                <a:srgbClr val="A3A3A3"/>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002448"/>
                  </a:solidFill>
                  <a:effectLst/>
                  <a:uLnTx/>
                  <a:uFillTx/>
                  <a:latin typeface="Calibri"/>
                  <a:ea typeface="Calibri"/>
                  <a:cs typeface="Calibri"/>
                  <a:sym typeface="Calibri"/>
                </a:rPr>
                <a:t>GLASS-AMC</a:t>
              </a:r>
            </a:p>
          </p:txBody>
        </p:sp>
        <p:pic>
          <p:nvPicPr>
            <p:cNvPr id="40"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1687" y="3501781"/>
              <a:ext cx="170448" cy="1503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e 12"/>
          <p:cNvGrpSpPr/>
          <p:nvPr/>
        </p:nvGrpSpPr>
        <p:grpSpPr>
          <a:xfrm>
            <a:off x="4496340" y="1254868"/>
            <a:ext cx="1528215" cy="4269116"/>
            <a:chOff x="4496340" y="1254868"/>
            <a:chExt cx="1528215" cy="4269116"/>
          </a:xfrm>
        </p:grpSpPr>
        <p:sp>
          <p:nvSpPr>
            <p:cNvPr id="1336" name="Global-PPS"/>
            <p:cNvSpPr/>
            <p:nvPr/>
          </p:nvSpPr>
          <p:spPr>
            <a:xfrm>
              <a:off x="4496340" y="1254868"/>
              <a:ext cx="885204" cy="890668"/>
            </a:xfrm>
            <a:prstGeom prst="ellipse">
              <a:avLst/>
            </a:prstGeom>
            <a:solidFill>
              <a:srgbClr val="F8E6DA"/>
            </a:solidFill>
            <a:ln w="25400">
              <a:solidFill>
                <a:srgbClr val="EAB495"/>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002448"/>
                  </a:solidFill>
                  <a:effectLst/>
                  <a:uLnTx/>
                  <a:uFillTx/>
                  <a:latin typeface="Calibri"/>
                  <a:ea typeface="Calibri"/>
                  <a:cs typeface="Calibri"/>
                  <a:sym typeface="Calibri"/>
                </a:rPr>
                <a:t>Global-PPS</a:t>
              </a:r>
            </a:p>
          </p:txBody>
        </p:sp>
        <p:grpSp>
          <p:nvGrpSpPr>
            <p:cNvPr id="12" name="Groupe 11"/>
            <p:cNvGrpSpPr/>
            <p:nvPr/>
          </p:nvGrpSpPr>
          <p:grpSpPr>
            <a:xfrm>
              <a:off x="5139351" y="4633316"/>
              <a:ext cx="885204" cy="890668"/>
              <a:chOff x="5139351" y="4633316"/>
              <a:chExt cx="885204" cy="890668"/>
            </a:xfrm>
          </p:grpSpPr>
          <p:sp>
            <p:nvSpPr>
              <p:cNvPr id="1338" name="Global-PPS (OPD)"/>
              <p:cNvSpPr/>
              <p:nvPr/>
            </p:nvSpPr>
            <p:spPr>
              <a:xfrm>
                <a:off x="5139351" y="4633316"/>
                <a:ext cx="885204" cy="890668"/>
              </a:xfrm>
              <a:prstGeom prst="ellipse">
                <a:avLst/>
              </a:prstGeom>
              <a:solidFill>
                <a:srgbClr val="F8E6DA"/>
              </a:solidFill>
              <a:ln w="25400">
                <a:solidFill>
                  <a:srgbClr val="EAB495"/>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3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dirty="0" smtClean="0">
                    <a:ln>
                      <a:noFill/>
                    </a:ln>
                    <a:solidFill>
                      <a:srgbClr val="002448"/>
                    </a:solidFill>
                    <a:effectLst/>
                    <a:uLnTx/>
                    <a:uFillTx/>
                    <a:latin typeface="Calibri"/>
                    <a:ea typeface="Calibri"/>
                    <a:cs typeface="Calibri"/>
                    <a:sym typeface="Calibri"/>
                  </a:rPr>
                  <a:t>Global-PPS</a:t>
                </a:r>
                <a:r>
                  <a:rPr kumimoji="0" lang="fr-FR" sz="1300" b="0" i="0" u="none" strike="noStrike" kern="0" cap="none" spc="0" normalizeH="0" baseline="0" noProof="0" dirty="0" smtClean="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smtClean="0">
                    <a:ln>
                      <a:noFill/>
                    </a:ln>
                    <a:solidFill>
                      <a:srgbClr val="002448"/>
                    </a:solidFill>
                    <a:effectLst/>
                    <a:uLnTx/>
                    <a:uFillTx/>
                    <a:latin typeface="Calibri"/>
                    <a:ea typeface="Calibri"/>
                    <a:cs typeface="Calibri"/>
                    <a:sym typeface="Calibri"/>
                  </a:rPr>
                  <a:t>(OPD</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a:t>
                </a:r>
                <a:endParaRPr kumimoji="0" sz="13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pic>
            <p:nvPicPr>
              <p:cNvPr id="45" name="Picture 10" descr="Global webpps - Welcom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1483" y="5307647"/>
                <a:ext cx="195955" cy="1959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e 10"/>
          <p:cNvGrpSpPr/>
          <p:nvPr/>
        </p:nvGrpSpPr>
        <p:grpSpPr>
          <a:xfrm>
            <a:off x="4254146" y="3676515"/>
            <a:ext cx="885205" cy="890668"/>
            <a:chOff x="4254146" y="3676515"/>
            <a:chExt cx="885205" cy="890668"/>
          </a:xfrm>
        </p:grpSpPr>
        <p:sp>
          <p:nvSpPr>
            <p:cNvPr id="1339" name="LQAS"/>
            <p:cNvSpPr/>
            <p:nvPr/>
          </p:nvSpPr>
          <p:spPr>
            <a:xfrm>
              <a:off x="4254146" y="3676515"/>
              <a:ext cx="885205" cy="890668"/>
            </a:xfrm>
            <a:prstGeom prst="ellipse">
              <a:avLst/>
            </a:prstGeom>
            <a:solidFill>
              <a:srgbClr val="FFE1E1"/>
            </a:solidFill>
            <a:ln w="25400">
              <a:solidFill>
                <a:srgbClr val="FC9999"/>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7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700" b="0" i="0" u="none" strike="noStrike" kern="0" cap="none" spc="0" normalizeH="0" baseline="0" noProof="0">
                  <a:ln>
                    <a:noFill/>
                  </a:ln>
                  <a:solidFill>
                    <a:srgbClr val="002448"/>
                  </a:solidFill>
                  <a:effectLst/>
                  <a:uLnTx/>
                  <a:uFillTx/>
                  <a:latin typeface="Calibri"/>
                  <a:ea typeface="Calibri"/>
                  <a:cs typeface="Calibri"/>
                  <a:sym typeface="Calibri"/>
                </a:rPr>
                <a:t>LQAS</a:t>
              </a:r>
            </a:p>
          </p:txBody>
        </p:sp>
        <p:pic>
          <p:nvPicPr>
            <p:cNvPr id="3084" name="Picture 12" descr="JPIAMR – Joint Programming Initiative on Antimicrobial Resist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6340" y="4330317"/>
              <a:ext cx="411032" cy="90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7421295" y="441076"/>
            <a:ext cx="3238645" cy="2609672"/>
            <a:chOff x="7421295" y="441076"/>
            <a:chExt cx="3238645" cy="2609672"/>
          </a:xfrm>
        </p:grpSpPr>
        <p:grpSp>
          <p:nvGrpSpPr>
            <p:cNvPr id="1346" name="Groupe"/>
            <p:cNvGrpSpPr/>
            <p:nvPr/>
          </p:nvGrpSpPr>
          <p:grpSpPr>
            <a:xfrm>
              <a:off x="7421295" y="441076"/>
              <a:ext cx="3238645" cy="2609672"/>
              <a:chOff x="0" y="0"/>
              <a:chExt cx="3238643" cy="2609671"/>
            </a:xfrm>
          </p:grpSpPr>
          <p:sp>
            <p:nvSpPr>
              <p:cNvPr id="1342" name="GLASS-BURDEN"/>
              <p:cNvSpPr/>
              <p:nvPr/>
            </p:nvSpPr>
            <p:spPr>
              <a:xfrm>
                <a:off x="0" y="1137506"/>
                <a:ext cx="885204" cy="890669"/>
              </a:xfrm>
              <a:prstGeom prst="ellipse">
                <a:avLst/>
              </a:prstGeom>
              <a:solidFill>
                <a:srgbClr val="E5EDEB"/>
              </a:solidFill>
              <a:ln w="25400" cap="flat">
                <a:solidFill>
                  <a:srgbClr val="B8C1BF"/>
                </a:solidFill>
                <a:prstDash val="solid"/>
                <a:round/>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02448"/>
                    </a:solidFill>
                    <a:effectLst/>
                    <a:uLnTx/>
                    <a:uFillTx/>
                    <a:latin typeface="Calibri"/>
                    <a:ea typeface="Calibri"/>
                    <a:cs typeface="Calibri"/>
                    <a:sym typeface="Calibri"/>
                  </a:rPr>
                  <a:t>GLASS-BURDEN</a:t>
                </a:r>
              </a:p>
            </p:txBody>
          </p:sp>
          <p:sp>
            <p:nvSpPr>
              <p:cNvPr id="1343" name="MBIRA"/>
              <p:cNvSpPr/>
              <p:nvPr/>
            </p:nvSpPr>
            <p:spPr>
              <a:xfrm>
                <a:off x="599872" y="1719004"/>
                <a:ext cx="885205" cy="890668"/>
              </a:xfrm>
              <a:prstGeom prst="ellipse">
                <a:avLst/>
              </a:prstGeom>
              <a:solidFill>
                <a:srgbClr val="E5EDEB"/>
              </a:solidFill>
              <a:ln w="25400" cap="flat">
                <a:solidFill>
                  <a:srgbClr val="B8C1BF"/>
                </a:solidFill>
                <a:prstDash val="solid"/>
                <a:round/>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MBIRA</a:t>
                </a:r>
              </a:p>
            </p:txBody>
          </p:sp>
          <p:sp>
            <p:nvSpPr>
              <p:cNvPr id="1344" name="BALANCE"/>
              <p:cNvSpPr/>
              <p:nvPr/>
            </p:nvSpPr>
            <p:spPr>
              <a:xfrm>
                <a:off x="1017692" y="0"/>
                <a:ext cx="1312568" cy="1320669"/>
              </a:xfrm>
              <a:prstGeom prst="ellipse">
                <a:avLst/>
              </a:prstGeom>
              <a:solidFill>
                <a:srgbClr val="E5EDEB"/>
              </a:solidFill>
              <a:ln w="25400" cap="flat">
                <a:solidFill>
                  <a:srgbClr val="B8C1BF"/>
                </a:solidFill>
                <a:prstDash val="solid"/>
                <a:round/>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002448"/>
                    </a:solidFill>
                    <a:effectLst/>
                    <a:uLnTx/>
                    <a:uFillTx/>
                    <a:latin typeface="Calibri"/>
                    <a:ea typeface="Calibri"/>
                    <a:cs typeface="Calibri"/>
                    <a:sym typeface="Calibri"/>
                  </a:rPr>
                  <a:t>BALANCE</a:t>
                </a:r>
              </a:p>
            </p:txBody>
          </p:sp>
          <p:sp>
            <p:nvSpPr>
              <p:cNvPr id="1345" name="BARNARDS"/>
              <p:cNvSpPr/>
              <p:nvPr/>
            </p:nvSpPr>
            <p:spPr>
              <a:xfrm>
                <a:off x="1926077" y="922506"/>
                <a:ext cx="1312567" cy="1320669"/>
              </a:xfrm>
              <a:prstGeom prst="ellipse">
                <a:avLst/>
              </a:prstGeom>
              <a:solidFill>
                <a:srgbClr val="E5EDEB"/>
              </a:solidFill>
              <a:ln w="25400" cap="flat">
                <a:solidFill>
                  <a:srgbClr val="B8C1BF"/>
                </a:solidFill>
                <a:prstDash val="solid"/>
                <a:round/>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5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a:ln>
                      <a:noFill/>
                    </a:ln>
                    <a:solidFill>
                      <a:srgbClr val="002448"/>
                    </a:solidFill>
                    <a:effectLst/>
                    <a:uLnTx/>
                    <a:uFillTx/>
                    <a:latin typeface="Calibri"/>
                    <a:ea typeface="Calibri"/>
                    <a:cs typeface="Calibri"/>
                    <a:sym typeface="Calibri"/>
                  </a:rPr>
                  <a:t>BARNARDS</a:t>
                </a:r>
              </a:p>
            </p:txBody>
          </p:sp>
        </p:grpSp>
        <p:pic>
          <p:nvPicPr>
            <p:cNvPr id="39"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6756" y="2223237"/>
              <a:ext cx="170448" cy="150383"/>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p:cNvPicPr>
              <a:picLocks noChangeAspect="1"/>
            </p:cNvPicPr>
            <p:nvPr/>
          </p:nvPicPr>
          <p:blipFill>
            <a:blip r:embed="rId4"/>
            <a:stretch>
              <a:fillRect/>
            </a:stretch>
          </p:blipFill>
          <p:spPr>
            <a:xfrm>
              <a:off x="9008495" y="1294209"/>
              <a:ext cx="173554" cy="171039"/>
            </a:xfrm>
            <a:prstGeom prst="rect">
              <a:avLst/>
            </a:prstGeom>
          </p:spPr>
        </p:pic>
        <p:pic>
          <p:nvPicPr>
            <p:cNvPr id="42" name="Image 41"/>
            <p:cNvPicPr>
              <a:picLocks noChangeAspect="1"/>
            </p:cNvPicPr>
            <p:nvPr/>
          </p:nvPicPr>
          <p:blipFill>
            <a:blip r:embed="rId4"/>
            <a:stretch>
              <a:fillRect/>
            </a:stretch>
          </p:blipFill>
          <p:spPr>
            <a:xfrm>
              <a:off x="9971314" y="2212908"/>
              <a:ext cx="173554" cy="171039"/>
            </a:xfrm>
            <a:prstGeom prst="rect">
              <a:avLst/>
            </a:prstGeom>
          </p:spPr>
        </p:pic>
        <p:pic>
          <p:nvPicPr>
            <p:cNvPr id="8" name="Image 7"/>
            <p:cNvPicPr>
              <a:picLocks noChangeAspect="1"/>
            </p:cNvPicPr>
            <p:nvPr/>
          </p:nvPicPr>
          <p:blipFill>
            <a:blip r:embed="rId9">
              <a:clrChange>
                <a:clrFrom>
                  <a:srgbClr val="FFFFFF"/>
                </a:clrFrom>
                <a:clrTo>
                  <a:srgbClr val="FFFFFF">
                    <a:alpha val="0"/>
                  </a:srgbClr>
                </a:clrTo>
              </a:clrChange>
            </a:blip>
            <a:stretch>
              <a:fillRect/>
            </a:stretch>
          </p:blipFill>
          <p:spPr>
            <a:xfrm>
              <a:off x="8244880" y="2722400"/>
              <a:ext cx="439230" cy="203826"/>
            </a:xfrm>
            <a:prstGeom prst="rect">
              <a:avLst/>
            </a:prstGeom>
          </p:spPr>
        </p:pic>
      </p:grpSp>
    </p:spTree>
    <p:extLst>
      <p:ext uri="{BB962C8B-B14F-4D97-AF65-F5344CB8AC3E}">
        <p14:creationId xmlns:p14="http://schemas.microsoft.com/office/powerpoint/2010/main" val="258209906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Titre 2"/>
          <p:cNvSpPr txBox="1">
            <a:spLocks noGrp="1"/>
          </p:cNvSpPr>
          <p:nvPr>
            <p:ph type="title"/>
          </p:nvPr>
        </p:nvSpPr>
        <p:spPr/>
        <p:txBody>
          <a:bodyPr/>
          <a:lstStyle/>
          <a:p>
            <a:r>
              <a:rPr lang="fr-FR" smtClean="0"/>
              <a:t>De la surveillance épidémiologique à l’action en santé publique </a:t>
            </a:r>
            <a:endParaRPr lang="fr-FR"/>
          </a:p>
        </p:txBody>
      </p:sp>
      <p:sp>
        <p:nvSpPr>
          <p:cNvPr id="1175" name="Espace réservé du texte 1"/>
          <p:cNvSpPr txBox="1">
            <a:spLocks noGrp="1"/>
          </p:cNvSpPr>
          <p:nvPr>
            <p:ph type="body" sz="half" idx="1"/>
          </p:nvPr>
        </p:nvSpPr>
        <p:spPr>
          <a:xfrm>
            <a:off x="521109" y="1416014"/>
            <a:ext cx="5476921" cy="4760949"/>
          </a:xfrm>
        </p:spPr>
        <p:txBody>
          <a:bodyPr/>
          <a:lstStyle/>
          <a:p>
            <a:endParaRPr lang="fr-FR" dirty="0" smtClean="0"/>
          </a:p>
          <a:p>
            <a:endParaRPr lang="fr-FR" dirty="0" smtClean="0"/>
          </a:p>
          <a:p>
            <a:r>
              <a:rPr lang="fr-FR" dirty="0" smtClean="0"/>
              <a:t>Renforcer la sensibilisation, l’éducation et la formation des professionnels et des acteurs locaux sur les principaux résultats issus des données de surveillance </a:t>
            </a:r>
          </a:p>
          <a:p>
            <a:pPr lvl="1"/>
            <a:r>
              <a:rPr lang="fr-FR" dirty="0" smtClean="0"/>
              <a:t>Accompagner le changement de comportement des prescripteurs (</a:t>
            </a:r>
            <a:r>
              <a:rPr lang="fr-FR" dirty="0" err="1" smtClean="0"/>
              <a:t>behavioural</a:t>
            </a:r>
            <a:r>
              <a:rPr lang="fr-FR" dirty="0" smtClean="0"/>
              <a:t> change) </a:t>
            </a:r>
          </a:p>
          <a:p>
            <a:pPr lvl="1"/>
            <a:r>
              <a:rPr lang="fr-FR" dirty="0" smtClean="0"/>
              <a:t>Orienter les décisions politiques de santé publique (</a:t>
            </a:r>
            <a:r>
              <a:rPr lang="fr-FR" dirty="0" err="1" smtClean="0"/>
              <a:t>policy</a:t>
            </a:r>
            <a:r>
              <a:rPr lang="fr-FR" dirty="0" smtClean="0"/>
              <a:t> change) </a:t>
            </a:r>
          </a:p>
          <a:p>
            <a:pPr lvl="1"/>
            <a:endParaRPr lang="fr-FR" dirty="0" smtClean="0"/>
          </a:p>
          <a:p>
            <a:r>
              <a:rPr lang="fr-FR" dirty="0" smtClean="0"/>
              <a:t>1</a:t>
            </a:r>
            <a:r>
              <a:rPr lang="fr-FR" baseline="30000" dirty="0" smtClean="0"/>
              <a:t>er </a:t>
            </a:r>
            <a:r>
              <a:rPr lang="fr-FR" dirty="0" smtClean="0"/>
              <a:t>objectif du Plan d’action global de l’OMS</a:t>
            </a:r>
            <a:endParaRPr lang="fr-FR" dirty="0"/>
          </a:p>
        </p:txBody>
      </p:sp>
      <p:sp>
        <p:nvSpPr>
          <p:cNvPr id="1178"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177" name="Diagramme schématique des cinq composantes pour une communication efficace des données de surveillance épidémiologique de la résistance aux antibiotiques, d’après l’IACG AMR"/>
          <p:cNvSpPr txBox="1"/>
          <p:nvPr/>
        </p:nvSpPr>
        <p:spPr>
          <a:xfrm>
            <a:off x="6262894" y="5711674"/>
            <a:ext cx="5593559"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Diagramme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schématique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des cinq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composantes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pour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une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communication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efficace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données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surveillance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épidémiologique</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de la résistance aux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antibiotiques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d’après</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200" b="0" i="0" u="none" strike="noStrike" kern="1200" cap="none" spc="0" normalizeH="0" baseline="0" noProof="0" dirty="0" err="1">
                <a:ln>
                  <a:noFill/>
                </a:ln>
                <a:solidFill>
                  <a:srgbClr val="0B394D"/>
                </a:solidFill>
                <a:effectLst/>
                <a:uLnTx/>
                <a:uFillTx/>
                <a:latin typeface="Calibri" panose="020F0502020204030204"/>
                <a:ea typeface="+mn-ea"/>
                <a:cs typeface="+mn-cs"/>
              </a:rPr>
              <a:t>l’IACG</a:t>
            </a:r>
            <a:r>
              <a:rPr kumimoji="0" sz="1200" b="0" i="0" u="none" strike="noStrike" kern="1200" cap="none" spc="0" normalizeH="0" baseline="0" noProof="0" dirty="0">
                <a:ln>
                  <a:noFill/>
                </a:ln>
                <a:solidFill>
                  <a:srgbClr val="0B394D"/>
                </a:solidFill>
                <a:effectLst/>
                <a:uLnTx/>
                <a:uFillTx/>
                <a:latin typeface="Calibri" panose="020F0502020204030204"/>
                <a:ea typeface="+mn-ea"/>
                <a:cs typeface="+mn-cs"/>
              </a:rPr>
              <a:t> AMR </a:t>
            </a:r>
          </a:p>
        </p:txBody>
      </p:sp>
      <p:cxnSp>
        <p:nvCxnSpPr>
          <p:cNvPr id="1179" name="Ligne de connexion"/>
          <p:cNvCxnSpPr>
            <a:stCxn id="1183" idx="3"/>
            <a:endCxn id="1182" idx="1"/>
          </p:cNvCxnSpPr>
          <p:nvPr/>
        </p:nvCxnSpPr>
        <p:spPr>
          <a:xfrm>
            <a:off x="8719397" y="4932140"/>
            <a:ext cx="699201" cy="0"/>
          </a:xfrm>
          <a:prstGeom prst="straightConnector1">
            <a:avLst/>
          </a:prstGeom>
          <a:ln w="12700">
            <a:solidFill>
              <a:schemeClr val="accent2">
                <a:satOff val="-6318"/>
                <a:lumOff val="-13176"/>
              </a:schemeClr>
            </a:solidFill>
            <a:headEnd type="arrow"/>
          </a:ln>
        </p:spPr>
      </p:cxnSp>
      <p:sp>
        <p:nvSpPr>
          <p:cNvPr id="1180" name="Définir les priorités"/>
          <p:cNvSpPr/>
          <p:nvPr/>
        </p:nvSpPr>
        <p:spPr>
          <a:xfrm>
            <a:off x="8370434" y="1244078"/>
            <a:ext cx="1378479"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082448"/>
                </a:solidFill>
                <a:effectLst/>
                <a:uLnTx/>
                <a:uFillTx/>
                <a:latin typeface="Calibri" panose="020F0502020204030204"/>
                <a:ea typeface="+mn-ea"/>
                <a:cs typeface="+mn-cs"/>
              </a:rPr>
              <a:t>Définir les priorités</a:t>
            </a:r>
          </a:p>
        </p:txBody>
      </p:sp>
      <p:sp>
        <p:nvSpPr>
          <p:cNvPr id="1181" name="Sensibiliser"/>
          <p:cNvSpPr/>
          <p:nvPr/>
        </p:nvSpPr>
        <p:spPr>
          <a:xfrm>
            <a:off x="10053598" y="2514544"/>
            <a:ext cx="1378479"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082448"/>
                </a:solidFill>
                <a:effectLst/>
                <a:uLnTx/>
                <a:uFillTx/>
                <a:latin typeface="Calibri" panose="020F0502020204030204"/>
                <a:ea typeface="+mn-ea"/>
                <a:cs typeface="+mn-cs"/>
              </a:rPr>
              <a:t>Sensibiliser</a:t>
            </a:r>
          </a:p>
        </p:txBody>
      </p:sp>
      <p:sp>
        <p:nvSpPr>
          <p:cNvPr id="1182" name="Soutenir le changement de comportement"/>
          <p:cNvSpPr/>
          <p:nvPr/>
        </p:nvSpPr>
        <p:spPr>
          <a:xfrm>
            <a:off x="9418598" y="4611942"/>
            <a:ext cx="1378479" cy="640396"/>
          </a:xfrm>
          <a:prstGeom prst="roundRect">
            <a:avLst>
              <a:gd name="adj" fmla="val 27770"/>
            </a:avLst>
          </a:prstGeom>
          <a:solidFill>
            <a:srgbClr val="FFFFFF"/>
          </a:solidFill>
          <a:ln w="12700">
            <a:solidFill>
              <a:schemeClr val="accent3">
                <a:satOff val="-2338"/>
                <a:lumOff val="12745"/>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err="1">
                <a:ln>
                  <a:noFill/>
                </a:ln>
                <a:solidFill>
                  <a:srgbClr val="082448"/>
                </a:solidFill>
                <a:effectLst/>
                <a:uLnTx/>
                <a:uFillTx/>
                <a:latin typeface="Calibri" panose="020F0502020204030204"/>
                <a:ea typeface="+mn-ea"/>
                <a:cs typeface="+mn-cs"/>
              </a:rPr>
              <a:t>Soutenir</a:t>
            </a:r>
            <a:r>
              <a:rPr kumimoji="0" sz="1200" b="0" i="0" u="none" strike="noStrike" kern="1200" cap="none" spc="0" normalizeH="0" baseline="0" noProof="0" dirty="0">
                <a:ln>
                  <a:noFill/>
                </a:ln>
                <a:solidFill>
                  <a:srgbClr val="082448"/>
                </a:solidFill>
                <a:effectLst/>
                <a:uLnTx/>
                <a:uFillTx/>
                <a:latin typeface="Calibri" panose="020F0502020204030204"/>
                <a:ea typeface="+mn-ea"/>
                <a:cs typeface="+mn-cs"/>
              </a:rPr>
              <a:t> le </a:t>
            </a:r>
            <a:r>
              <a:rPr kumimoji="0" sz="1200" b="0" i="0" u="none" strike="noStrike" kern="1200" cap="none" spc="0" normalizeH="0" baseline="0" noProof="0" dirty="0" err="1">
                <a:ln>
                  <a:noFill/>
                </a:ln>
                <a:solidFill>
                  <a:srgbClr val="082448"/>
                </a:solidFill>
                <a:effectLst/>
                <a:uLnTx/>
                <a:uFillTx/>
                <a:latin typeface="Calibri" panose="020F0502020204030204"/>
                <a:ea typeface="+mn-ea"/>
                <a:cs typeface="+mn-cs"/>
              </a:rPr>
              <a:t>changement</a:t>
            </a:r>
            <a:r>
              <a:rPr kumimoji="0" sz="1200" b="0" i="0" u="none" strike="noStrike" kern="1200" cap="none" spc="0" normalizeH="0" baseline="0" noProof="0" dirty="0">
                <a:ln>
                  <a:noFill/>
                </a:ln>
                <a:solidFill>
                  <a:srgbClr val="082448"/>
                </a:solidFill>
                <a:effectLst/>
                <a:uLnTx/>
                <a:uFillTx/>
                <a:latin typeface="Calibri" panose="020F0502020204030204"/>
                <a:ea typeface="+mn-ea"/>
                <a:cs typeface="+mn-cs"/>
              </a:rPr>
              <a:t> de </a:t>
            </a:r>
            <a:r>
              <a:rPr kumimoji="0" sz="1200" b="0" i="0" u="none" strike="noStrike" kern="1200" cap="none" spc="0" normalizeH="0" baseline="0" noProof="0" dirty="0" err="1">
                <a:ln>
                  <a:noFill/>
                </a:ln>
                <a:solidFill>
                  <a:srgbClr val="082448"/>
                </a:solidFill>
                <a:effectLst/>
                <a:uLnTx/>
                <a:uFillTx/>
                <a:latin typeface="Calibri" panose="020F0502020204030204"/>
                <a:ea typeface="+mn-ea"/>
                <a:cs typeface="+mn-cs"/>
              </a:rPr>
              <a:t>comportement</a:t>
            </a:r>
            <a:endParaRPr kumimoji="0" sz="1200" b="0" i="0" u="none" strike="noStrike" kern="1200" cap="none" spc="0" normalizeH="0" baseline="0" noProof="0" dirty="0">
              <a:ln>
                <a:noFill/>
              </a:ln>
              <a:solidFill>
                <a:srgbClr val="082448"/>
              </a:solidFill>
              <a:effectLst/>
              <a:uLnTx/>
              <a:uFillTx/>
              <a:latin typeface="Calibri" panose="020F0502020204030204"/>
              <a:ea typeface="+mn-ea"/>
              <a:cs typeface="+mn-cs"/>
            </a:endParaRPr>
          </a:p>
        </p:txBody>
      </p:sp>
      <p:sp>
        <p:nvSpPr>
          <p:cNvPr id="1183" name="Favoriser l’action collective"/>
          <p:cNvSpPr/>
          <p:nvPr/>
        </p:nvSpPr>
        <p:spPr>
          <a:xfrm>
            <a:off x="7340919" y="4611942"/>
            <a:ext cx="1378478" cy="640396"/>
          </a:xfrm>
          <a:prstGeom prst="roundRect">
            <a:avLst>
              <a:gd name="adj" fmla="val 25198"/>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3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082448"/>
                </a:solidFill>
                <a:effectLst/>
                <a:uLnTx/>
                <a:uFillTx/>
                <a:latin typeface="Calibri" panose="020F0502020204030204"/>
                <a:ea typeface="+mn-ea"/>
                <a:cs typeface="+mn-cs"/>
              </a:rPr>
              <a:t>Favoriser l’action collective</a:t>
            </a:r>
          </a:p>
        </p:txBody>
      </p:sp>
      <p:sp>
        <p:nvSpPr>
          <p:cNvPr id="1184" name="Suivre le retour sur investissement"/>
          <p:cNvSpPr/>
          <p:nvPr/>
        </p:nvSpPr>
        <p:spPr>
          <a:xfrm>
            <a:off x="6687270" y="2514544"/>
            <a:ext cx="1378478" cy="640396"/>
          </a:xfrm>
          <a:prstGeom prst="roundRect">
            <a:avLst>
              <a:gd name="adj" fmla="val 21795"/>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2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Suivre le retour sur investissement</a:t>
            </a:r>
          </a:p>
        </p:txBody>
      </p:sp>
      <p:cxnSp>
        <p:nvCxnSpPr>
          <p:cNvPr id="1185" name="Ligne de connexion"/>
          <p:cNvCxnSpPr>
            <a:stCxn id="1184" idx="2"/>
            <a:endCxn id="1183" idx="0"/>
          </p:cNvCxnSpPr>
          <p:nvPr/>
        </p:nvCxnSpPr>
        <p:spPr>
          <a:xfrm>
            <a:off x="7376509" y="3154940"/>
            <a:ext cx="653649" cy="1457002"/>
          </a:xfrm>
          <a:prstGeom prst="straightConnector1">
            <a:avLst/>
          </a:prstGeom>
          <a:ln w="12700">
            <a:solidFill>
              <a:schemeClr val="accent2">
                <a:satOff val="-6318"/>
                <a:lumOff val="-13176"/>
              </a:schemeClr>
            </a:solidFill>
            <a:headEnd type="arrow"/>
          </a:ln>
        </p:spPr>
      </p:cxnSp>
      <p:cxnSp>
        <p:nvCxnSpPr>
          <p:cNvPr id="1186" name="Ligne de connexion"/>
          <p:cNvCxnSpPr>
            <a:stCxn id="1180" idx="1"/>
            <a:endCxn id="1184" idx="0"/>
          </p:cNvCxnSpPr>
          <p:nvPr/>
        </p:nvCxnSpPr>
        <p:spPr>
          <a:xfrm flipH="1">
            <a:off x="7376509" y="1564276"/>
            <a:ext cx="993925" cy="950268"/>
          </a:xfrm>
          <a:prstGeom prst="straightConnector1">
            <a:avLst/>
          </a:prstGeom>
          <a:ln w="12700">
            <a:solidFill>
              <a:schemeClr val="accent2">
                <a:satOff val="-6318"/>
                <a:lumOff val="-13176"/>
              </a:schemeClr>
            </a:solidFill>
            <a:headEnd type="arrow"/>
          </a:ln>
        </p:spPr>
      </p:cxnSp>
      <p:cxnSp>
        <p:nvCxnSpPr>
          <p:cNvPr id="1187" name="Ligne de connexion"/>
          <p:cNvCxnSpPr>
            <a:stCxn id="1181" idx="0"/>
            <a:endCxn id="1180" idx="3"/>
          </p:cNvCxnSpPr>
          <p:nvPr/>
        </p:nvCxnSpPr>
        <p:spPr>
          <a:xfrm flipH="1" flipV="1">
            <a:off x="9748913" y="1564276"/>
            <a:ext cx="993925" cy="950268"/>
          </a:xfrm>
          <a:prstGeom prst="straightConnector1">
            <a:avLst/>
          </a:prstGeom>
          <a:ln w="12700">
            <a:solidFill>
              <a:schemeClr val="accent2">
                <a:satOff val="-6318"/>
                <a:lumOff val="-13176"/>
              </a:schemeClr>
            </a:solidFill>
            <a:headEnd type="arrow"/>
          </a:ln>
        </p:spPr>
      </p:cxnSp>
      <p:cxnSp>
        <p:nvCxnSpPr>
          <p:cNvPr id="1188" name="Ligne de connexion"/>
          <p:cNvCxnSpPr>
            <a:stCxn id="1182" idx="0"/>
            <a:endCxn id="1181" idx="2"/>
          </p:cNvCxnSpPr>
          <p:nvPr/>
        </p:nvCxnSpPr>
        <p:spPr>
          <a:xfrm flipV="1">
            <a:off x="10107838" y="3154940"/>
            <a:ext cx="635000" cy="1457002"/>
          </a:xfrm>
          <a:prstGeom prst="straightConnector1">
            <a:avLst/>
          </a:prstGeom>
          <a:ln w="12700">
            <a:solidFill>
              <a:schemeClr val="accent2">
                <a:satOff val="-6318"/>
                <a:lumOff val="-13176"/>
              </a:schemeClr>
            </a:solidFill>
            <a:headEnd type="arrow"/>
          </a:ln>
        </p:spPr>
      </p:cxnSp>
    </p:spTree>
    <p:extLst>
      <p:ext uri="{BB962C8B-B14F-4D97-AF65-F5344CB8AC3E}">
        <p14:creationId xmlns:p14="http://schemas.microsoft.com/office/powerpoint/2010/main" val="218988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De la surveillance épidémiologique à l’action en santé publique - Le changement de comportement"/>
          <p:cNvSpPr txBox="1">
            <a:spLocks noGrp="1"/>
          </p:cNvSpPr>
          <p:nvPr>
            <p:ph type="title"/>
          </p:nvPr>
        </p:nvSpPr>
        <p:spPr/>
        <p:txBody>
          <a:bodyPr>
            <a:normAutofit fontScale="90000"/>
          </a:bodyPr>
          <a:lstStyle/>
          <a:p>
            <a:r>
              <a:rPr lang="fr-FR" dirty="0" smtClean="0"/>
              <a:t>De la surveillance épidémiologique à l’action en santé publique - </a:t>
            </a:r>
            <a:r>
              <a:rPr lang="fr-FR" sz="2200" dirty="0" smtClean="0"/>
              <a:t>Le changement de comportement</a:t>
            </a:r>
            <a:endParaRPr lang="fr-FR" sz="2200" dirty="0"/>
          </a:p>
        </p:txBody>
      </p:sp>
      <p:sp>
        <p:nvSpPr>
          <p:cNvPr id="1191"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192" name="Non implication"/>
          <p:cNvSpPr/>
          <p:nvPr/>
        </p:nvSpPr>
        <p:spPr>
          <a:xfrm>
            <a:off x="3053689" y="1901613"/>
            <a:ext cx="1291957" cy="697069"/>
          </a:xfrm>
          <a:prstGeom prst="roundRect">
            <a:avLst>
              <a:gd name="adj" fmla="val 24505"/>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Non implication</a:t>
            </a:r>
          </a:p>
        </p:txBody>
      </p:sp>
      <p:sp>
        <p:nvSpPr>
          <p:cNvPr id="1193" name="Adhésion à l’information"/>
          <p:cNvSpPr/>
          <p:nvPr/>
        </p:nvSpPr>
        <p:spPr>
          <a:xfrm>
            <a:off x="5404530" y="2579338"/>
            <a:ext cx="1291956"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0" normalizeH="0" baseline="0" noProof="0" dirty="0" err="1">
                <a:ln>
                  <a:noFill/>
                </a:ln>
                <a:solidFill>
                  <a:srgbClr val="082448"/>
                </a:solidFill>
                <a:effectLst/>
                <a:uLnTx/>
                <a:uFillTx/>
                <a:latin typeface="Calibri" panose="020F0502020204030204"/>
                <a:ea typeface="+mn-ea"/>
                <a:cs typeface="+mn-cs"/>
              </a:rPr>
              <a:t>Adhésion</a:t>
            </a:r>
            <a:r>
              <a:rPr kumimoji="0" sz="1000" b="1" i="0" u="none" strike="noStrike" kern="1200" cap="none" spc="0" normalizeH="0" baseline="0" noProof="0" dirty="0">
                <a:ln>
                  <a:noFill/>
                </a:ln>
                <a:solidFill>
                  <a:srgbClr val="082448"/>
                </a:solidFill>
                <a:effectLst/>
                <a:uLnTx/>
                <a:uFillTx/>
                <a:latin typeface="Calibri" panose="020F0502020204030204"/>
                <a:ea typeface="+mn-ea"/>
                <a:cs typeface="+mn-cs"/>
              </a:rPr>
              <a:t> à </a:t>
            </a:r>
            <a:r>
              <a:rPr kumimoji="0" sz="1000" b="1" i="0" u="none" strike="noStrike" kern="1200" cap="none" spc="0" normalizeH="0" baseline="0" noProof="0" dirty="0" err="1">
                <a:ln>
                  <a:noFill/>
                </a:ln>
                <a:solidFill>
                  <a:srgbClr val="082448"/>
                </a:solidFill>
                <a:effectLst/>
                <a:uLnTx/>
                <a:uFillTx/>
                <a:latin typeface="Calibri" panose="020F0502020204030204"/>
                <a:ea typeface="+mn-ea"/>
                <a:cs typeface="+mn-cs"/>
              </a:rPr>
              <a:t>l’information</a:t>
            </a:r>
            <a:endParaRPr kumimoji="0" sz="1000" b="1" i="0" u="none" strike="noStrike" kern="1200" cap="none" spc="0" normalizeH="0" baseline="0" noProof="0" dirty="0">
              <a:ln>
                <a:noFill/>
              </a:ln>
              <a:solidFill>
                <a:srgbClr val="082448"/>
              </a:solidFill>
              <a:effectLst/>
              <a:uLnTx/>
              <a:uFillTx/>
              <a:latin typeface="Calibri" panose="020F0502020204030204"/>
              <a:ea typeface="+mn-ea"/>
              <a:cs typeface="+mn-cs"/>
            </a:endParaRPr>
          </a:p>
        </p:txBody>
      </p:sp>
      <p:sp>
        <p:nvSpPr>
          <p:cNvPr id="1194" name="Décision d’un changement"/>
          <p:cNvSpPr/>
          <p:nvPr/>
        </p:nvSpPr>
        <p:spPr>
          <a:xfrm>
            <a:off x="7268105" y="2579063"/>
            <a:ext cx="1378478"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Décision d’un changement</a:t>
            </a:r>
          </a:p>
        </p:txBody>
      </p:sp>
      <p:sp>
        <p:nvSpPr>
          <p:cNvPr id="1195" name="Initiation d’un changement"/>
          <p:cNvSpPr/>
          <p:nvPr/>
        </p:nvSpPr>
        <p:spPr>
          <a:xfrm>
            <a:off x="7268105" y="3810966"/>
            <a:ext cx="1378478" cy="640396"/>
          </a:xfrm>
          <a:prstGeom prst="roundRect">
            <a:avLst>
              <a:gd name="adj" fmla="val 27770"/>
            </a:avLst>
          </a:prstGeom>
          <a:solidFill>
            <a:srgbClr val="FFFFFF"/>
          </a:solidFill>
          <a:ln w="12700">
            <a:solidFill>
              <a:schemeClr val="accent3"/>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0" normalizeH="0" baseline="0" noProof="0" dirty="0">
                <a:ln>
                  <a:noFill/>
                </a:ln>
                <a:solidFill>
                  <a:srgbClr val="082448"/>
                </a:solidFill>
                <a:effectLst/>
                <a:uLnTx/>
                <a:uFillTx/>
                <a:latin typeface="Calibri" panose="020F0502020204030204"/>
                <a:ea typeface="+mn-ea"/>
                <a:cs typeface="+mn-cs"/>
              </a:rPr>
              <a:t>Initiation d’un </a:t>
            </a:r>
            <a:r>
              <a:rPr kumimoji="0" sz="1000" b="1" i="0" u="none" strike="noStrike" kern="1200" cap="none" spc="0" normalizeH="0" baseline="0" noProof="0" dirty="0" err="1">
                <a:ln>
                  <a:noFill/>
                </a:ln>
                <a:solidFill>
                  <a:srgbClr val="082448"/>
                </a:solidFill>
                <a:effectLst/>
                <a:uLnTx/>
                <a:uFillTx/>
                <a:latin typeface="Calibri" panose="020F0502020204030204"/>
                <a:ea typeface="+mn-ea"/>
                <a:cs typeface="+mn-cs"/>
              </a:rPr>
              <a:t>changement</a:t>
            </a:r>
            <a:endParaRPr kumimoji="0" sz="1000" b="1" i="0" u="none" strike="noStrike" kern="1200" cap="none" spc="0" normalizeH="0" baseline="0" noProof="0" dirty="0">
              <a:ln>
                <a:noFill/>
              </a:ln>
              <a:solidFill>
                <a:srgbClr val="082448"/>
              </a:solidFill>
              <a:effectLst/>
              <a:uLnTx/>
              <a:uFillTx/>
              <a:latin typeface="Calibri" panose="020F0502020204030204"/>
              <a:ea typeface="+mn-ea"/>
              <a:cs typeface="+mn-cs"/>
            </a:endParaRPr>
          </a:p>
        </p:txBody>
      </p:sp>
      <p:sp>
        <p:nvSpPr>
          <p:cNvPr id="1196" name="Maintien du changement"/>
          <p:cNvSpPr/>
          <p:nvPr/>
        </p:nvSpPr>
        <p:spPr>
          <a:xfrm>
            <a:off x="5130303" y="4831237"/>
            <a:ext cx="1291956" cy="640396"/>
          </a:xfrm>
          <a:prstGeom prst="roundRect">
            <a:avLst>
              <a:gd name="adj" fmla="val 25198"/>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Maintien du changement</a:t>
            </a:r>
          </a:p>
        </p:txBody>
      </p:sp>
      <p:sp>
        <p:nvSpPr>
          <p:cNvPr id="1197" name="Dégagement"/>
          <p:cNvSpPr/>
          <p:nvPr/>
        </p:nvSpPr>
        <p:spPr>
          <a:xfrm>
            <a:off x="3053689" y="5712756"/>
            <a:ext cx="1291957" cy="640396"/>
          </a:xfrm>
          <a:prstGeom prst="roundRect">
            <a:avLst>
              <a:gd name="adj" fmla="val 23748"/>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Dégagement</a:t>
            </a:r>
          </a:p>
        </p:txBody>
      </p:sp>
      <p:sp>
        <p:nvSpPr>
          <p:cNvPr id="1198" name="Rechute"/>
          <p:cNvSpPr/>
          <p:nvPr/>
        </p:nvSpPr>
        <p:spPr>
          <a:xfrm>
            <a:off x="3053689" y="3595148"/>
            <a:ext cx="1291957" cy="640396"/>
          </a:xfrm>
          <a:prstGeom prst="roundRect">
            <a:avLst>
              <a:gd name="adj" fmla="val 21795"/>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Rechute</a:t>
            </a:r>
          </a:p>
        </p:txBody>
      </p:sp>
      <p:cxnSp>
        <p:nvCxnSpPr>
          <p:cNvPr id="1199" name="Ligne de connexion"/>
          <p:cNvCxnSpPr>
            <a:stCxn id="1196" idx="3"/>
          </p:cNvCxnSpPr>
          <p:nvPr/>
        </p:nvCxnSpPr>
        <p:spPr>
          <a:xfrm flipV="1">
            <a:off x="6422259" y="4451362"/>
            <a:ext cx="1424177" cy="700073"/>
          </a:xfrm>
          <a:prstGeom prst="straightConnector1">
            <a:avLst/>
          </a:prstGeom>
          <a:ln w="12700">
            <a:solidFill>
              <a:schemeClr val="accent2">
                <a:satOff val="-6318"/>
                <a:lumOff val="-13176"/>
              </a:schemeClr>
            </a:solidFill>
            <a:headEnd type="arrow"/>
          </a:ln>
        </p:spPr>
      </p:cxnSp>
      <p:cxnSp>
        <p:nvCxnSpPr>
          <p:cNvPr id="1200" name="Ligne de connexion"/>
          <p:cNvCxnSpPr>
            <a:endCxn id="1196" idx="1"/>
          </p:cNvCxnSpPr>
          <p:nvPr/>
        </p:nvCxnSpPr>
        <p:spPr>
          <a:xfrm>
            <a:off x="3601941" y="4295437"/>
            <a:ext cx="1528362" cy="855998"/>
          </a:xfrm>
          <a:prstGeom prst="straightConnector1">
            <a:avLst/>
          </a:prstGeom>
          <a:ln w="12700">
            <a:solidFill>
              <a:schemeClr val="accent2">
                <a:satOff val="-6318"/>
                <a:lumOff val="-13176"/>
              </a:schemeClr>
            </a:solidFill>
            <a:custDash>
              <a:ds d="600000" sp="600000"/>
            </a:custDash>
            <a:miter lim="400000"/>
            <a:headEnd type="arrow"/>
          </a:ln>
        </p:spPr>
      </p:cxnSp>
      <p:cxnSp>
        <p:nvCxnSpPr>
          <p:cNvPr id="1201" name="Ligne de connexion"/>
          <p:cNvCxnSpPr>
            <a:stCxn id="1197" idx="0"/>
            <a:endCxn id="1196" idx="2"/>
          </p:cNvCxnSpPr>
          <p:nvPr/>
        </p:nvCxnSpPr>
        <p:spPr>
          <a:xfrm flipV="1">
            <a:off x="3699668" y="5471633"/>
            <a:ext cx="2076613" cy="241123"/>
          </a:xfrm>
          <a:prstGeom prst="straightConnector1">
            <a:avLst/>
          </a:prstGeom>
          <a:ln w="12700">
            <a:solidFill>
              <a:schemeClr val="accent2">
                <a:satOff val="-6318"/>
                <a:lumOff val="-13176"/>
              </a:schemeClr>
            </a:solidFill>
            <a:headEnd type="arrow"/>
          </a:ln>
        </p:spPr>
      </p:cxnSp>
      <p:cxnSp>
        <p:nvCxnSpPr>
          <p:cNvPr id="1202" name="Ligne de connexion"/>
          <p:cNvCxnSpPr>
            <a:stCxn id="1193" idx="1"/>
            <a:endCxn id="1198" idx="0"/>
          </p:cNvCxnSpPr>
          <p:nvPr/>
        </p:nvCxnSpPr>
        <p:spPr>
          <a:xfrm flipH="1">
            <a:off x="3699668" y="2899536"/>
            <a:ext cx="1704862" cy="695612"/>
          </a:xfrm>
          <a:prstGeom prst="straightConnector1">
            <a:avLst/>
          </a:prstGeom>
          <a:ln w="12700">
            <a:solidFill>
              <a:schemeClr val="accent2">
                <a:satOff val="-6318"/>
                <a:lumOff val="-13176"/>
              </a:schemeClr>
            </a:solidFill>
            <a:custDash>
              <a:ds d="600000" sp="600000"/>
            </a:custDash>
            <a:miter lim="400000"/>
            <a:headEnd type="arrow"/>
          </a:ln>
        </p:spPr>
      </p:cxnSp>
      <p:cxnSp>
        <p:nvCxnSpPr>
          <p:cNvPr id="1203" name="Ligne de connexion"/>
          <p:cNvCxnSpPr>
            <a:stCxn id="1194" idx="1"/>
            <a:endCxn id="1193" idx="3"/>
          </p:cNvCxnSpPr>
          <p:nvPr/>
        </p:nvCxnSpPr>
        <p:spPr>
          <a:xfrm flipH="1">
            <a:off x="6696486" y="2899261"/>
            <a:ext cx="571619" cy="275"/>
          </a:xfrm>
          <a:prstGeom prst="straightConnector1">
            <a:avLst/>
          </a:prstGeom>
          <a:ln w="12700">
            <a:solidFill>
              <a:schemeClr val="accent2">
                <a:satOff val="-6318"/>
                <a:lumOff val="-13176"/>
              </a:schemeClr>
            </a:solidFill>
            <a:headEnd type="arrow"/>
          </a:ln>
        </p:spPr>
      </p:cxnSp>
      <p:cxnSp>
        <p:nvCxnSpPr>
          <p:cNvPr id="1204" name="Ligne de connexion"/>
          <p:cNvCxnSpPr>
            <a:stCxn id="1195" idx="0"/>
            <a:endCxn id="1194" idx="2"/>
          </p:cNvCxnSpPr>
          <p:nvPr/>
        </p:nvCxnSpPr>
        <p:spPr>
          <a:xfrm flipV="1">
            <a:off x="7957344" y="3219459"/>
            <a:ext cx="0" cy="591507"/>
          </a:xfrm>
          <a:prstGeom prst="straightConnector1">
            <a:avLst/>
          </a:prstGeom>
          <a:ln w="12700">
            <a:solidFill>
              <a:schemeClr val="accent2">
                <a:satOff val="-6318"/>
                <a:lumOff val="-13176"/>
              </a:schemeClr>
            </a:solidFill>
            <a:headEnd type="arrow"/>
          </a:ln>
        </p:spPr>
      </p:cxnSp>
      <p:cxnSp>
        <p:nvCxnSpPr>
          <p:cNvPr id="1205" name="Ligne de connexion"/>
          <p:cNvCxnSpPr>
            <a:stCxn id="1193" idx="1"/>
          </p:cNvCxnSpPr>
          <p:nvPr/>
        </p:nvCxnSpPr>
        <p:spPr>
          <a:xfrm flipH="1" flipV="1">
            <a:off x="4178628" y="2259002"/>
            <a:ext cx="1225902" cy="640534"/>
          </a:xfrm>
          <a:prstGeom prst="straightConnector1">
            <a:avLst/>
          </a:prstGeom>
          <a:ln w="12700">
            <a:solidFill>
              <a:schemeClr val="accent2">
                <a:satOff val="-6318"/>
                <a:lumOff val="-13176"/>
              </a:schemeClr>
            </a:solidFill>
            <a:headEnd type="arrow"/>
          </a:ln>
        </p:spPr>
      </p:cxnSp>
      <p:sp>
        <p:nvSpPr>
          <p:cNvPr id="1206" name="Motivations profondes…"/>
          <p:cNvSpPr txBox="1"/>
          <p:nvPr/>
        </p:nvSpPr>
        <p:spPr>
          <a:xfrm>
            <a:off x="5164175" y="5531526"/>
            <a:ext cx="1688749"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54000" marR="0" lvl="0" indent="-254000" algn="l" defTabSz="914400" rtl="0" eaLnBrk="1" fontAlgn="auto" latinLnBrk="0" hangingPunct="1">
              <a:lnSpc>
                <a:spcPct val="100000"/>
              </a:lnSpc>
              <a:spcBef>
                <a:spcPts val="0"/>
              </a:spcBef>
              <a:spcAft>
                <a:spcPts val="0"/>
              </a:spcAft>
              <a:buClrTx/>
              <a:buSzPct val="100000"/>
              <a:buFont typeface="Arial"/>
              <a:buChar char="•"/>
              <a:tabLst/>
              <a:defRPr sz="900"/>
            </a:pP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Motivations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profondes</a:t>
            </a:r>
            <a:endParaRPr kumimoji="0" sz="900" b="0" i="0" u="none" strike="noStrike" kern="1200" cap="none" spc="0" normalizeH="0" baseline="0" noProof="0" dirty="0">
              <a:ln>
                <a:noFill/>
              </a:ln>
              <a:solidFill>
                <a:srgbClr val="0B394D"/>
              </a:solidFill>
              <a:effectLst/>
              <a:uLnTx/>
              <a:uFillTx/>
              <a:latin typeface="Calibri" panose="020F0502020204030204"/>
              <a:ea typeface="+mn-ea"/>
              <a:cs typeface="+mn-cs"/>
            </a:endParaRPr>
          </a:p>
          <a:p>
            <a:pPr marL="254000" marR="0" lvl="0" indent="-254000" algn="l" defTabSz="914400" rtl="0" eaLnBrk="1" fontAlgn="auto" latinLnBrk="0" hangingPunct="1">
              <a:lnSpc>
                <a:spcPct val="100000"/>
              </a:lnSpc>
              <a:spcBef>
                <a:spcPts val="0"/>
              </a:spcBef>
              <a:spcAft>
                <a:spcPts val="0"/>
              </a:spcAft>
              <a:buClrTx/>
              <a:buSzPct val="100000"/>
              <a:buFont typeface="Arial"/>
              <a:buChar char="•"/>
              <a:tabLst/>
              <a:defRPr sz="900"/>
            </a:pP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Valeurs</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solidement</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ancrées</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dans</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les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normes</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900" b="0" i="0" u="none" strike="noStrike" kern="1200" cap="none" spc="0" normalizeH="0" baseline="0" noProof="0" dirty="0" err="1">
                <a:ln>
                  <a:noFill/>
                </a:ln>
                <a:solidFill>
                  <a:srgbClr val="0B394D"/>
                </a:solidFill>
                <a:effectLst/>
                <a:uLnTx/>
                <a:uFillTx/>
                <a:latin typeface="Calibri" panose="020F0502020204030204"/>
                <a:ea typeface="+mn-ea"/>
                <a:cs typeface="+mn-cs"/>
              </a:rPr>
              <a:t>sociales</a:t>
            </a:r>
            <a:r>
              <a:rPr kumimoji="0" sz="900" b="0" i="0" u="none" strike="noStrike" kern="1200" cap="none" spc="0" normalizeH="0" baseline="0" noProof="0" dirty="0">
                <a:ln>
                  <a:noFill/>
                </a:ln>
                <a:solidFill>
                  <a:srgbClr val="0B394D"/>
                </a:solidFill>
                <a:effectLst/>
                <a:uLnTx/>
                <a:uFillTx/>
                <a:latin typeface="Calibri" panose="020F0502020204030204"/>
                <a:ea typeface="+mn-ea"/>
                <a:cs typeface="+mn-cs"/>
              </a:rPr>
              <a:t> </a:t>
            </a:r>
          </a:p>
        </p:txBody>
      </p:sp>
      <p:sp>
        <p:nvSpPr>
          <p:cNvPr id="1207" name="Sensibilisation"/>
          <p:cNvSpPr/>
          <p:nvPr/>
        </p:nvSpPr>
        <p:spPr>
          <a:xfrm>
            <a:off x="6148662" y="1662393"/>
            <a:ext cx="1051179" cy="543947"/>
          </a:xfrm>
          <a:prstGeom prst="roundRect">
            <a:avLst>
              <a:gd name="adj" fmla="val 26674"/>
            </a:avLst>
          </a:prstGeom>
          <a:solidFill>
            <a:srgbClr val="FFFFFF"/>
          </a:solidFill>
          <a:ln w="12700">
            <a:solidFill>
              <a:schemeClr val="accent1">
                <a:lumOff val="2303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Sensibilisation</a:t>
            </a:r>
          </a:p>
        </p:txBody>
      </p:sp>
      <p:sp>
        <p:nvSpPr>
          <p:cNvPr id="1208" name="Information"/>
          <p:cNvSpPr/>
          <p:nvPr/>
        </p:nvSpPr>
        <p:spPr>
          <a:xfrm>
            <a:off x="4491671" y="1550285"/>
            <a:ext cx="1051180" cy="543947"/>
          </a:xfrm>
          <a:prstGeom prst="roundRect">
            <a:avLst>
              <a:gd name="adj" fmla="val 26674"/>
            </a:avLst>
          </a:prstGeom>
          <a:solidFill>
            <a:srgbClr val="FFFFFF"/>
          </a:solidFill>
          <a:ln w="12700">
            <a:solidFill>
              <a:schemeClr val="accent1">
                <a:lumOff val="2303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Information</a:t>
            </a:r>
          </a:p>
        </p:txBody>
      </p:sp>
      <p:sp>
        <p:nvSpPr>
          <p:cNvPr id="1209" name="Education"/>
          <p:cNvSpPr/>
          <p:nvPr/>
        </p:nvSpPr>
        <p:spPr>
          <a:xfrm>
            <a:off x="5416884" y="1227793"/>
            <a:ext cx="1051179" cy="543946"/>
          </a:xfrm>
          <a:prstGeom prst="roundRect">
            <a:avLst>
              <a:gd name="adj" fmla="val 26674"/>
            </a:avLst>
          </a:prstGeom>
          <a:solidFill>
            <a:srgbClr val="FFFFFF"/>
          </a:solidFill>
          <a:ln w="12700">
            <a:solidFill>
              <a:schemeClr val="accent1">
                <a:lumOff val="23039"/>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Education</a:t>
            </a:r>
          </a:p>
        </p:txBody>
      </p:sp>
      <p:sp>
        <p:nvSpPr>
          <p:cNvPr id="1230" name="Ligne de connexion"/>
          <p:cNvSpPr/>
          <p:nvPr/>
        </p:nvSpPr>
        <p:spPr>
          <a:xfrm>
            <a:off x="5163053" y="2100101"/>
            <a:ext cx="116639" cy="748011"/>
          </a:xfrm>
          <a:custGeom>
            <a:avLst/>
            <a:gdLst/>
            <a:ahLst/>
            <a:cxnLst>
              <a:cxn ang="0">
                <a:pos x="wd2" y="hd2"/>
              </a:cxn>
              <a:cxn ang="5400000">
                <a:pos x="wd2" y="hd2"/>
              </a:cxn>
              <a:cxn ang="10800000">
                <a:pos x="wd2" y="hd2"/>
              </a:cxn>
              <a:cxn ang="16200000">
                <a:pos x="wd2" y="hd2"/>
              </a:cxn>
            </a:cxnLst>
            <a:rect l="0" t="0" r="r" b="b"/>
            <a:pathLst>
              <a:path w="16477" h="21600" extrusionOk="0">
                <a:moveTo>
                  <a:pt x="16477" y="21600"/>
                </a:moveTo>
                <a:cubicBezTo>
                  <a:pt x="-2642" y="12557"/>
                  <a:pt x="-5123" y="5357"/>
                  <a:pt x="9034" y="0"/>
                </a:cubicBezTo>
              </a:path>
            </a:pathLst>
          </a:custGeom>
          <a:ln w="38100">
            <a:solidFill>
              <a:schemeClr val="accent1"/>
            </a:solidFill>
            <a:prstDash val="sysDot"/>
            <a:miter lim="400000"/>
            <a:headEnd type="arrow"/>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31" name="Ligne de connexion"/>
          <p:cNvSpPr/>
          <p:nvPr/>
        </p:nvSpPr>
        <p:spPr>
          <a:xfrm>
            <a:off x="6595887" y="2212865"/>
            <a:ext cx="334322" cy="680146"/>
          </a:xfrm>
          <a:custGeom>
            <a:avLst/>
            <a:gdLst/>
            <a:ahLst/>
            <a:cxnLst>
              <a:cxn ang="0">
                <a:pos x="wd2" y="hd2"/>
              </a:cxn>
              <a:cxn ang="5400000">
                <a:pos x="wd2" y="hd2"/>
              </a:cxn>
              <a:cxn ang="10800000">
                <a:pos x="wd2" y="hd2"/>
              </a:cxn>
              <a:cxn ang="16200000">
                <a:pos x="wd2" y="hd2"/>
              </a:cxn>
            </a:cxnLst>
            <a:rect l="0" t="0" r="r" b="b"/>
            <a:pathLst>
              <a:path w="20478" h="21600" extrusionOk="0">
                <a:moveTo>
                  <a:pt x="20478" y="21600"/>
                </a:moveTo>
                <a:cubicBezTo>
                  <a:pt x="5654" y="15014"/>
                  <a:pt x="-1122" y="7814"/>
                  <a:pt x="151" y="0"/>
                </a:cubicBezTo>
              </a:path>
            </a:pathLst>
          </a:custGeom>
          <a:ln w="38100">
            <a:solidFill>
              <a:schemeClr val="accent1"/>
            </a:solidFill>
            <a:prstDash val="sysDot"/>
            <a:miter lim="400000"/>
            <a:headEnd type="arrow"/>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18" name="Groupe"/>
          <p:cNvGrpSpPr/>
          <p:nvPr/>
        </p:nvGrpSpPr>
        <p:grpSpPr>
          <a:xfrm>
            <a:off x="9270612" y="1367678"/>
            <a:ext cx="2739394" cy="3894022"/>
            <a:chOff x="0" y="0"/>
            <a:chExt cx="2739393" cy="3894020"/>
          </a:xfrm>
        </p:grpSpPr>
        <p:sp>
          <p:nvSpPr>
            <p:cNvPr id="1212" name="Rectangle aux angles arrondis"/>
            <p:cNvSpPr/>
            <p:nvPr/>
          </p:nvSpPr>
          <p:spPr>
            <a:xfrm>
              <a:off x="0" y="0"/>
              <a:ext cx="2739394" cy="3894021"/>
            </a:xfrm>
            <a:prstGeom prst="roundRect">
              <a:avLst>
                <a:gd name="adj" fmla="val 13216"/>
              </a:avLst>
            </a:prstGeom>
            <a:solidFill>
              <a:srgbClr val="FFFFFF"/>
            </a:solidFill>
            <a:ln w="12700" cap="flat">
              <a:solidFill>
                <a:schemeClr val="accent2">
                  <a:lumOff val="17058"/>
                </a:schemeClr>
              </a:solidFill>
              <a:custDash>
                <a:ds d="600000" sp="600000"/>
              </a:custDash>
              <a:miter lim="400000"/>
            </a:ln>
            <a:effectLst>
              <a:outerShdw blurRad="25400" dist="127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a:solidFill>
                    <a:srgbClr val="082448"/>
                  </a:solidFill>
                </a:defRPr>
              </a:pPr>
              <a:endParaRPr kumimoji="0" sz="1000" b="0" i="0" u="none" strike="noStrike" kern="1200" cap="none" spc="0" normalizeH="0" baseline="0" noProof="0">
                <a:ln>
                  <a:noFill/>
                </a:ln>
                <a:solidFill>
                  <a:srgbClr val="082448"/>
                </a:solidFill>
                <a:effectLst/>
                <a:uLnTx/>
                <a:uFillTx/>
                <a:latin typeface="Calibri" panose="020F0502020204030204"/>
                <a:ea typeface="+mn-ea"/>
                <a:cs typeface="+mn-cs"/>
              </a:endParaRPr>
            </a:p>
          </p:txBody>
        </p:sp>
        <p:sp>
          <p:nvSpPr>
            <p:cNvPr id="1213" name="Consultation des recommandations de bon usage des antibiotiques"/>
            <p:cNvSpPr/>
            <p:nvPr/>
          </p:nvSpPr>
          <p:spPr>
            <a:xfrm>
              <a:off x="144237" y="964157"/>
              <a:ext cx="1817294" cy="650237"/>
            </a:xfrm>
            <a:prstGeom prst="roundRect">
              <a:avLst>
                <a:gd name="adj" fmla="val 26674"/>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Consultation des recommandations de bon usage des antibiotiques</a:t>
              </a:r>
            </a:p>
          </p:txBody>
        </p:sp>
        <p:sp>
          <p:nvSpPr>
            <p:cNvPr id="1214" name="Prise en compte des résultats du laboratoire pour adapter l’antibiothérapie empirique"/>
            <p:cNvSpPr/>
            <p:nvPr/>
          </p:nvSpPr>
          <p:spPr>
            <a:xfrm>
              <a:off x="919802" y="121382"/>
              <a:ext cx="1567012" cy="890612"/>
            </a:xfrm>
            <a:prstGeom prst="roundRect">
              <a:avLst>
                <a:gd name="adj" fmla="val 19475"/>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Prise en compte des résultats du laboratoire pour adapter l’antibiothérapie empirique</a:t>
              </a:r>
            </a:p>
          </p:txBody>
        </p:sp>
        <p:sp>
          <p:nvSpPr>
            <p:cNvPr id="1215" name="Prélèvements microbiologiques devant une suspicion de syndrome infectieux"/>
            <p:cNvSpPr/>
            <p:nvPr/>
          </p:nvSpPr>
          <p:spPr>
            <a:xfrm>
              <a:off x="501825" y="1559775"/>
              <a:ext cx="2091828" cy="650237"/>
            </a:xfrm>
            <a:prstGeom prst="roundRect">
              <a:avLst>
                <a:gd name="adj" fmla="val 26674"/>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Prélèvements microbiologiques devant une suspicion de syndrome infectieux</a:t>
              </a:r>
            </a:p>
          </p:txBody>
        </p:sp>
        <p:sp>
          <p:nvSpPr>
            <p:cNvPr id="1216" name="Intégration des données de surveillance locales pour la révision des recommandations"/>
            <p:cNvSpPr/>
            <p:nvPr/>
          </p:nvSpPr>
          <p:spPr>
            <a:xfrm>
              <a:off x="980110" y="2189084"/>
              <a:ext cx="1446395" cy="884980"/>
            </a:xfrm>
            <a:prstGeom prst="roundRect">
              <a:avLst>
                <a:gd name="adj" fmla="val 19707"/>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Intégration des données de surveillance locales pour la révision des recommandations </a:t>
              </a:r>
            </a:p>
          </p:txBody>
        </p:sp>
        <p:sp>
          <p:nvSpPr>
            <p:cNvPr id="1217" name="Epargne des antibiothérapie à large spectre"/>
            <p:cNvSpPr/>
            <p:nvPr/>
          </p:nvSpPr>
          <p:spPr>
            <a:xfrm>
              <a:off x="248449" y="3063949"/>
              <a:ext cx="1446396" cy="640397"/>
            </a:xfrm>
            <a:prstGeom prst="roundRect">
              <a:avLst>
                <a:gd name="adj" fmla="val 27234"/>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82448"/>
                  </a:solidFill>
                  <a:effectLst/>
                  <a:uLnTx/>
                  <a:uFillTx/>
                  <a:latin typeface="Calibri" panose="020F0502020204030204"/>
                  <a:ea typeface="+mn-ea"/>
                  <a:cs typeface="+mn-cs"/>
                </a:rPr>
                <a:t>Epargne des antibiothérapie à large spectre</a:t>
              </a:r>
            </a:p>
          </p:txBody>
        </p:sp>
      </p:grpSp>
      <p:sp>
        <p:nvSpPr>
          <p:cNvPr id="1232" name="Ligne de connexion"/>
          <p:cNvSpPr/>
          <p:nvPr/>
        </p:nvSpPr>
        <p:spPr>
          <a:xfrm>
            <a:off x="8172336" y="3225970"/>
            <a:ext cx="1091919" cy="247026"/>
          </a:xfrm>
          <a:custGeom>
            <a:avLst/>
            <a:gdLst/>
            <a:ahLst/>
            <a:cxnLst>
              <a:cxn ang="0">
                <a:pos x="wd2" y="hd2"/>
              </a:cxn>
              <a:cxn ang="5400000">
                <a:pos x="wd2" y="hd2"/>
              </a:cxn>
              <a:cxn ang="10800000">
                <a:pos x="wd2" y="hd2"/>
              </a:cxn>
              <a:cxn ang="16200000">
                <a:pos x="wd2" y="hd2"/>
              </a:cxn>
            </a:cxnLst>
            <a:rect l="0" t="0" r="r" b="b"/>
            <a:pathLst>
              <a:path w="21600" h="21110" extrusionOk="0">
                <a:moveTo>
                  <a:pt x="21600" y="21084"/>
                </a:moveTo>
                <a:cubicBezTo>
                  <a:pt x="11479" y="21600"/>
                  <a:pt x="4279" y="14572"/>
                  <a:pt x="0" y="0"/>
                </a:cubicBezTo>
              </a:path>
            </a:pathLst>
          </a:custGeom>
          <a:ln w="38100">
            <a:solidFill>
              <a:schemeClr val="accent3"/>
            </a:solidFill>
            <a:prstDash val="sysDot"/>
            <a:miter lim="400000"/>
            <a:headEnd type="arrow"/>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27" name="Groupe"/>
          <p:cNvGrpSpPr/>
          <p:nvPr/>
        </p:nvGrpSpPr>
        <p:grpSpPr>
          <a:xfrm>
            <a:off x="208248" y="1086246"/>
            <a:ext cx="2526777" cy="4133111"/>
            <a:chOff x="0" y="0"/>
            <a:chExt cx="2526775" cy="4133109"/>
          </a:xfrm>
        </p:grpSpPr>
        <p:sp>
          <p:nvSpPr>
            <p:cNvPr id="1220" name="Rectangle aux angles arrondis"/>
            <p:cNvSpPr/>
            <p:nvPr/>
          </p:nvSpPr>
          <p:spPr>
            <a:xfrm>
              <a:off x="0" y="0"/>
              <a:ext cx="2526776" cy="4133110"/>
            </a:xfrm>
            <a:prstGeom prst="roundRect">
              <a:avLst>
                <a:gd name="adj" fmla="val 14328"/>
              </a:avLst>
            </a:prstGeom>
            <a:solidFill>
              <a:srgbClr val="FFFFFF"/>
            </a:solidFill>
            <a:ln w="12700" cap="flat">
              <a:solidFill>
                <a:schemeClr val="accent2">
                  <a:lumOff val="17058"/>
                </a:schemeClr>
              </a:solidFill>
              <a:custDash>
                <a:ds d="600000" sp="600000"/>
              </a:custDash>
              <a:miter lim="400000"/>
            </a:ln>
            <a:effectLst>
              <a:outerShdw blurRad="25400" dist="127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a:solidFill>
                    <a:srgbClr val="082448"/>
                  </a:solidFill>
                </a:defRPr>
              </a:pPr>
              <a:endParaRPr kumimoji="0" sz="10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221" name="Défaut de perception du risque perçu pour les cliniciens ou pour les patients"/>
            <p:cNvSpPr/>
            <p:nvPr/>
          </p:nvSpPr>
          <p:spPr>
            <a:xfrm>
              <a:off x="491314" y="155765"/>
              <a:ext cx="1676049" cy="728597"/>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Défaut de perception du risque perçu pour les cliniciens ou pour les patients</a:t>
              </a:r>
            </a:p>
          </p:txBody>
        </p:sp>
        <p:sp>
          <p:nvSpPr>
            <p:cNvPr id="1222" name="Excès de prudence"/>
            <p:cNvSpPr/>
            <p:nvPr/>
          </p:nvSpPr>
          <p:spPr>
            <a:xfrm>
              <a:off x="539465" y="881084"/>
              <a:ext cx="980524" cy="497837"/>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Excès de prudence</a:t>
              </a:r>
            </a:p>
          </p:txBody>
        </p:sp>
        <p:sp>
          <p:nvSpPr>
            <p:cNvPr id="1223" name="Formation et information insuffisantes sur les diagnostics d'infections"/>
            <p:cNvSpPr/>
            <p:nvPr/>
          </p:nvSpPr>
          <p:spPr>
            <a:xfrm>
              <a:off x="831585" y="2544241"/>
              <a:ext cx="1567011" cy="745932"/>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Formation et information insuffisantes sur les diagnostics d'infections </a:t>
              </a:r>
            </a:p>
          </p:txBody>
        </p:sp>
        <p:sp>
          <p:nvSpPr>
            <p:cNvPr id="1224" name="Manque d’implication des cliniciens pour effectuer un diagnostic biologique"/>
            <p:cNvSpPr/>
            <p:nvPr/>
          </p:nvSpPr>
          <p:spPr>
            <a:xfrm>
              <a:off x="481852" y="1846009"/>
              <a:ext cx="1694974" cy="697069"/>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Manque d’implication des cliniciens pour effectuer un diagnostic biologique </a:t>
              </a:r>
            </a:p>
          </p:txBody>
        </p:sp>
        <p:sp>
          <p:nvSpPr>
            <p:cNvPr id="1225" name="Contexte d'incertitude"/>
            <p:cNvSpPr/>
            <p:nvPr/>
          </p:nvSpPr>
          <p:spPr>
            <a:xfrm>
              <a:off x="1013970" y="1369180"/>
              <a:ext cx="980524" cy="497837"/>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Contexte d'incertitude</a:t>
              </a:r>
            </a:p>
          </p:txBody>
        </p:sp>
        <p:sp>
          <p:nvSpPr>
            <p:cNvPr id="1226" name="Manque d'accès ou un défaut de consultation à des référentiels de bon usage des antibiotiques"/>
            <p:cNvSpPr/>
            <p:nvPr/>
          </p:nvSpPr>
          <p:spPr>
            <a:xfrm>
              <a:off x="179696" y="3258715"/>
              <a:ext cx="1567011" cy="745931"/>
            </a:xfrm>
            <a:prstGeom prst="roundRect">
              <a:avLst>
                <a:gd name="adj" fmla="val 26674"/>
              </a:avLst>
            </a:prstGeom>
            <a:solidFill>
              <a:srgbClr val="FFFFFF"/>
            </a:solidFill>
            <a:ln w="12700" cap="flat">
              <a:solidFill>
                <a:schemeClr val="accent5">
                  <a:satOff val="-3527"/>
                  <a:lumOff val="27647"/>
                </a:schemeClr>
              </a:solidFill>
              <a:prstDash val="solid"/>
              <a:round/>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lnSpc>
                  <a:spcPct val="90000"/>
                </a:lnSpc>
                <a:spcBef>
                  <a:spcPts val="1000"/>
                </a:spcBef>
                <a:defRPr sz="10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sz="1000" b="0" i="0" u="none" strike="noStrike" kern="1200" cap="none" spc="0" normalizeH="0" baseline="0" noProof="0">
                  <a:ln>
                    <a:noFill/>
                  </a:ln>
                  <a:solidFill>
                    <a:srgbClr val="0B394D"/>
                  </a:solidFill>
                  <a:effectLst/>
                  <a:uLnTx/>
                  <a:uFillTx/>
                  <a:latin typeface="Calibri" panose="020F0502020204030204"/>
                  <a:ea typeface="+mn-ea"/>
                  <a:cs typeface="+mn-cs"/>
                </a:rPr>
                <a:t>Manque d'accès ou un défaut de consultation à des référentiels de bon usage des antibiotiques</a:t>
              </a:r>
            </a:p>
          </p:txBody>
        </p:sp>
      </p:grpSp>
      <p:sp>
        <p:nvSpPr>
          <p:cNvPr id="1233" name="Ligne de connexion"/>
          <p:cNvSpPr/>
          <p:nvPr/>
        </p:nvSpPr>
        <p:spPr>
          <a:xfrm>
            <a:off x="2741501" y="2604876"/>
            <a:ext cx="567292" cy="4290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863" y="8736"/>
                  <a:pt x="6663" y="15936"/>
                  <a:pt x="0" y="21600"/>
                </a:cubicBezTo>
              </a:path>
            </a:pathLst>
          </a:custGeom>
          <a:ln w="38100">
            <a:solidFill>
              <a:schemeClr val="accent3"/>
            </a:solidFill>
            <a:prstDash val="sysDot"/>
            <a:miter lim="400000"/>
            <a:headEnd type="arrow"/>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29" name="Prochaska JO, DiClemente CC, Norcross JC. In search of how people change. Applications to addictive behaviors. Am Psychol. 1992"/>
          <p:cNvSpPr txBox="1"/>
          <p:nvPr/>
        </p:nvSpPr>
        <p:spPr>
          <a:xfrm>
            <a:off x="521109" y="6619669"/>
            <a:ext cx="4103223" cy="193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just" defTabSz="449580">
              <a:lnSpc>
                <a:spcPct val="115000"/>
              </a:lnSpc>
              <a:defRPr sz="600"/>
            </a:lvl1pPr>
          </a:lstStyle>
          <a:p>
            <a:pPr marL="0" marR="0" lvl="0" indent="0" algn="just" defTabSz="449580" rtl="0" eaLnBrk="1" fontAlgn="auto" latinLnBrk="0" hangingPunct="1">
              <a:lnSpc>
                <a:spcPct val="115000"/>
              </a:lnSpc>
              <a:spcBef>
                <a:spcPts val="0"/>
              </a:spcBef>
              <a:spcAft>
                <a:spcPts val="0"/>
              </a:spcAft>
              <a:buClrTx/>
              <a:buSzTx/>
              <a:buFontTx/>
              <a:buNone/>
              <a:tabLst/>
              <a:defRPr/>
            </a:pPr>
            <a:r>
              <a:rPr kumimoji="0" sz="600" b="0" i="0" u="none" strike="noStrike" kern="1200" cap="none" spc="0" normalizeH="0" baseline="0" noProof="0" dirty="0" err="1">
                <a:ln>
                  <a:noFill/>
                </a:ln>
                <a:solidFill>
                  <a:srgbClr val="000000"/>
                </a:solidFill>
                <a:effectLst/>
                <a:uLnTx/>
                <a:uFillTx/>
                <a:latin typeface="Calibri" panose="020F0502020204030204"/>
                <a:ea typeface="+mn-ea"/>
                <a:cs typeface="+mn-cs"/>
              </a:rPr>
              <a:t>Prochaska</a:t>
            </a:r>
            <a:r>
              <a:rPr kumimoji="0" sz="600" b="0" i="0" u="none" strike="noStrike" kern="1200" cap="none" spc="0" normalizeH="0" baseline="0" noProof="0" dirty="0">
                <a:ln>
                  <a:noFill/>
                </a:ln>
                <a:solidFill>
                  <a:srgbClr val="000000"/>
                </a:solidFill>
                <a:effectLst/>
                <a:uLnTx/>
                <a:uFillTx/>
                <a:latin typeface="Calibri" panose="020F0502020204030204"/>
                <a:ea typeface="+mn-ea"/>
                <a:cs typeface="+mn-cs"/>
              </a:rPr>
              <a:t> JO, </a:t>
            </a:r>
            <a:r>
              <a:rPr kumimoji="0" sz="600" b="0" i="0" u="none" strike="noStrike" kern="1200" cap="none" spc="0" normalizeH="0" baseline="0" noProof="0" dirty="0" err="1">
                <a:ln>
                  <a:noFill/>
                </a:ln>
                <a:solidFill>
                  <a:srgbClr val="000000"/>
                </a:solidFill>
                <a:effectLst/>
                <a:uLnTx/>
                <a:uFillTx/>
                <a:latin typeface="Calibri" panose="020F0502020204030204"/>
                <a:ea typeface="+mn-ea"/>
                <a:cs typeface="+mn-cs"/>
              </a:rPr>
              <a:t>DiClemente</a:t>
            </a:r>
            <a:r>
              <a:rPr kumimoji="0" sz="600" b="0" i="0" u="none" strike="noStrike" kern="1200" cap="none" spc="0" normalizeH="0" baseline="0" noProof="0" dirty="0">
                <a:ln>
                  <a:noFill/>
                </a:ln>
                <a:solidFill>
                  <a:srgbClr val="000000"/>
                </a:solidFill>
                <a:effectLst/>
                <a:uLnTx/>
                <a:uFillTx/>
                <a:latin typeface="Calibri" panose="020F0502020204030204"/>
                <a:ea typeface="+mn-ea"/>
                <a:cs typeface="+mn-cs"/>
              </a:rPr>
              <a:t> CC, Norcross JC. In search of how people change. Applications to addictive behaviors. Am Psychol. 1992</a:t>
            </a:r>
          </a:p>
        </p:txBody>
      </p:sp>
    </p:spTree>
    <p:extLst>
      <p:ext uri="{BB962C8B-B14F-4D97-AF65-F5344CB8AC3E}">
        <p14:creationId xmlns:p14="http://schemas.microsoft.com/office/powerpoint/2010/main" val="140920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20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20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20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23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2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23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 grpId="0" animBg="1" advAuto="0"/>
      <p:bldP spid="1208" grpId="0" animBg="1" advAuto="0"/>
      <p:bldP spid="1209" grpId="0" animBg="1" advAuto="0"/>
      <p:bldP spid="1230" grpId="0" animBg="1" advAuto="0"/>
      <p:bldP spid="1231" grpId="0" animBg="1" advAuto="0"/>
      <p:bldP spid="1218" grpId="0" animBg="1" advAuto="0"/>
      <p:bldP spid="1232" grpId="0" animBg="1" advAuto="0"/>
      <p:bldP spid="1227" grpId="0" advAuto="0"/>
      <p:bldP spid="1233"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De la surveillance épidémiologique à l’action en santé publique – </a:t>
            </a:r>
            <a:r>
              <a:rPr lang="fr-FR" sz="2200" dirty="0" smtClean="0"/>
              <a:t>Quelles actions ?</a:t>
            </a:r>
            <a:endParaRPr lang="fr-FR" dirty="0"/>
          </a:p>
        </p:txBody>
      </p:sp>
      <p:sp>
        <p:nvSpPr>
          <p:cNvPr id="5" name="Espace réservé du texte 4"/>
          <p:cNvSpPr>
            <a:spLocks noGrp="1"/>
          </p:cNvSpPr>
          <p:nvPr>
            <p:ph type="body" idx="1"/>
          </p:nvPr>
        </p:nvSpPr>
        <p:spPr/>
        <p:txBody>
          <a:bodyPr/>
          <a:lstStyle/>
          <a:p>
            <a:endParaRPr lang="fr-FR" smtClean="0"/>
          </a:p>
          <a:p>
            <a:endParaRPr lang="fr-FR" smtClean="0"/>
          </a:p>
          <a:p>
            <a:endParaRPr lang="fr-FR" smtClean="0"/>
          </a:p>
          <a:p>
            <a:endParaRPr lang="fr-FR" dirty="0" smtClean="0"/>
          </a:p>
        </p:txBody>
      </p:sp>
      <p:grpSp>
        <p:nvGrpSpPr>
          <p:cNvPr id="44" name="Groupe 43"/>
          <p:cNvGrpSpPr/>
          <p:nvPr/>
        </p:nvGrpSpPr>
        <p:grpSpPr>
          <a:xfrm>
            <a:off x="236892" y="1344001"/>
            <a:ext cx="10983915" cy="5513147"/>
            <a:chOff x="236892" y="1344001"/>
            <a:chExt cx="10983915" cy="5513147"/>
          </a:xfrm>
        </p:grpSpPr>
        <p:sp>
          <p:nvSpPr>
            <p:cNvPr id="6" name="Elias C, et al. Guideline recommendations and antimicrobial resistance: the need for a change. BMJ Open. 2017"/>
            <p:cNvSpPr txBox="1"/>
            <p:nvPr/>
          </p:nvSpPr>
          <p:spPr>
            <a:xfrm>
              <a:off x="236892" y="6658636"/>
              <a:ext cx="3572449" cy="19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449580" rtl="0" eaLnBrk="1" fontAlgn="auto" latinLnBrk="0" hangingPunct="1">
                <a:lnSpc>
                  <a:spcPct val="115000"/>
                </a:lnSpc>
                <a:spcBef>
                  <a:spcPts val="0"/>
                </a:spcBef>
                <a:spcAft>
                  <a:spcPts val="0"/>
                </a:spcAft>
                <a:buClrTx/>
                <a:buSzTx/>
                <a:buFontTx/>
                <a:buNone/>
                <a:tabLst/>
                <a:defRPr sz="600"/>
              </a:pP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Elias C, </a:t>
              </a:r>
              <a:r>
                <a:rPr kumimoji="0" sz="600" b="0" i="1" u="none" strike="noStrike" kern="1200" cap="none" spc="0" normalizeH="0" baseline="0" noProof="0" dirty="0">
                  <a:ln>
                    <a:noFill/>
                  </a:ln>
                  <a:solidFill>
                    <a:srgbClr val="0B394D"/>
                  </a:solidFill>
                  <a:effectLst/>
                  <a:uLnTx/>
                  <a:uFillTx/>
                  <a:latin typeface="Calibri" panose="020F0502020204030204"/>
                  <a:ea typeface="+mn-ea"/>
                  <a:cs typeface="+mn-cs"/>
                </a:rPr>
                <a:t>et al.</a:t>
              </a: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 Guideline recommendations and antimicrobial resistance: the need for a change. BMJ Open. 2017 </a:t>
              </a:r>
            </a:p>
          </p:txBody>
        </p:sp>
        <p:grpSp>
          <p:nvGrpSpPr>
            <p:cNvPr id="20" name="Groupe"/>
            <p:cNvGrpSpPr/>
            <p:nvPr/>
          </p:nvGrpSpPr>
          <p:grpSpPr>
            <a:xfrm>
              <a:off x="8758723" y="1344001"/>
              <a:ext cx="2462084" cy="2438727"/>
              <a:chOff x="15965" y="0"/>
              <a:chExt cx="597155" cy="631223"/>
            </a:xfrm>
          </p:grpSpPr>
          <p:sp>
            <p:nvSpPr>
              <p:cNvPr id="21" name="Cercle"/>
              <p:cNvSpPr/>
              <p:nvPr/>
            </p:nvSpPr>
            <p:spPr>
              <a:xfrm>
                <a:off x="15965" y="0"/>
                <a:ext cx="597155" cy="631223"/>
              </a:xfrm>
              <a:prstGeom prst="ellipse">
                <a:avLst/>
              </a:prstGeom>
              <a:solidFill>
                <a:srgbClr val="FFFFFF"/>
              </a:solidFill>
              <a:ln w="12700" cap="flat">
                <a:solidFill>
                  <a:schemeClr val="accent4">
                    <a:lumMod val="60000"/>
                    <a:lumOff val="40000"/>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22" name="Action 1"/>
              <p:cNvSpPr txBox="1"/>
              <p:nvPr/>
            </p:nvSpPr>
            <p:spPr>
              <a:xfrm>
                <a:off x="82106" y="157793"/>
                <a:ext cx="464873" cy="3156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B394D"/>
                    </a:solidFill>
                    <a:effectLst/>
                    <a:uLnTx/>
                    <a:uFillTx/>
                    <a:latin typeface="Calibri" panose="020F0502020204030204"/>
                    <a:ea typeface="+mn-ea"/>
                    <a:cs typeface="+mn-cs"/>
                  </a:rPr>
                  <a:t>Révision des recommandations </a:t>
                </a:r>
                <a:r>
                  <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rPr>
                  <a:t>de bon usage des </a:t>
                </a:r>
                <a:r>
                  <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antibiotiques </a:t>
                </a:r>
                <a:r>
                  <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(Madagascar)</a:t>
                </a:r>
                <a:endPar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grpSp>
          <p:nvGrpSpPr>
            <p:cNvPr id="37" name="Groupe"/>
            <p:cNvGrpSpPr/>
            <p:nvPr/>
          </p:nvGrpSpPr>
          <p:grpSpPr>
            <a:xfrm>
              <a:off x="9031424" y="3782723"/>
              <a:ext cx="1916682" cy="386763"/>
              <a:chOff x="19049" y="0"/>
              <a:chExt cx="2651285" cy="300454"/>
            </a:xfrm>
          </p:grpSpPr>
          <p:sp>
            <p:nvSpPr>
              <p:cNvPr id="38" name="Ligne"/>
              <p:cNvSpPr/>
              <p:nvPr/>
            </p:nvSpPr>
            <p:spPr>
              <a:xfrm>
                <a:off x="19049" y="300454"/>
                <a:ext cx="2651287" cy="1"/>
              </a:xfrm>
              <a:prstGeom prst="line">
                <a:avLst/>
              </a:prstGeom>
              <a:noFill/>
              <a:ln w="12700" cap="flat">
                <a:solidFill>
                  <a:schemeClr val="accent4">
                    <a:lumMod val="40000"/>
                    <a:lumOff val="60000"/>
                  </a:schemeClr>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39" name="Ligne"/>
              <p:cNvSpPr/>
              <p:nvPr/>
            </p:nvSpPr>
            <p:spPr>
              <a:xfrm>
                <a:off x="1344692" y="0"/>
                <a:ext cx="1" cy="294559"/>
              </a:xfrm>
              <a:prstGeom prst="line">
                <a:avLst/>
              </a:prstGeom>
              <a:noFill/>
              <a:ln w="12700" cap="flat">
                <a:solidFill>
                  <a:schemeClr val="accent4">
                    <a:lumMod val="40000"/>
                    <a:lumOff val="60000"/>
                  </a:schemeClr>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grpSp>
      </p:grpSp>
      <p:grpSp>
        <p:nvGrpSpPr>
          <p:cNvPr id="40" name="Groupe 39"/>
          <p:cNvGrpSpPr/>
          <p:nvPr/>
        </p:nvGrpSpPr>
        <p:grpSpPr>
          <a:xfrm>
            <a:off x="417371" y="1344001"/>
            <a:ext cx="3564584" cy="4921517"/>
            <a:chOff x="417371" y="1344001"/>
            <a:chExt cx="3564584" cy="4921517"/>
          </a:xfrm>
        </p:grpSpPr>
        <p:sp>
          <p:nvSpPr>
            <p:cNvPr id="9" name="Freeform 3"/>
            <p:cNvSpPr/>
            <p:nvPr/>
          </p:nvSpPr>
          <p:spPr>
            <a:xfrm>
              <a:off x="417371" y="4325742"/>
              <a:ext cx="3564584" cy="1939776"/>
            </a:xfrm>
            <a:custGeom>
              <a:avLst/>
              <a:gdLst/>
              <a:ahLst/>
              <a:cxnLst/>
              <a:rect l="l" t="t" r="r" b="b"/>
              <a:pathLst>
                <a:path w="10366847" h="6226382">
                  <a:moveTo>
                    <a:pt x="0" y="0"/>
                  </a:moveTo>
                  <a:lnTo>
                    <a:pt x="10366847" y="0"/>
                  </a:lnTo>
                  <a:lnTo>
                    <a:pt x="10366847" y="6226382"/>
                  </a:lnTo>
                  <a:lnTo>
                    <a:pt x="0" y="6226382"/>
                  </a:lnTo>
                  <a:lnTo>
                    <a:pt x="0" y="0"/>
                  </a:lnTo>
                  <a:close/>
                </a:path>
              </a:pathLst>
            </a:custGeom>
            <a:blipFill>
              <a:blip r:embed="rId2"/>
              <a:srcRect/>
              <a:stretch>
                <a:fillRect t="-61340" r="-2130" b="-37733"/>
              </a:stretch>
            </a:blipFill>
            <a:effectLst>
              <a:outerShdw blurRad="50800" dist="38100" dir="2700000" algn="tl" rotWithShape="0">
                <a:prstClr val="black">
                  <a:alpha val="40000"/>
                </a:prstClr>
              </a:outerShdw>
            </a:effectLst>
          </p:spPr>
        </p:sp>
        <p:pic>
          <p:nvPicPr>
            <p:cNvPr id="25" name="Picture 2" descr="Picture 2"/>
            <p:cNvPicPr>
              <a:picLocks noChangeAspect="1"/>
            </p:cNvPicPr>
            <p:nvPr/>
          </p:nvPicPr>
          <p:blipFill>
            <a:blip r:embed="rId3">
              <a:extLst/>
            </a:blip>
            <a:stretch>
              <a:fillRect/>
            </a:stretch>
          </p:blipFill>
          <p:spPr>
            <a:xfrm>
              <a:off x="1810607" y="3245419"/>
              <a:ext cx="778113" cy="293338"/>
            </a:xfrm>
            <a:prstGeom prst="rect">
              <a:avLst/>
            </a:prstGeom>
            <a:ln w="12700" cap="flat">
              <a:noFill/>
              <a:miter lim="400000"/>
            </a:ln>
            <a:effectLst/>
          </p:spPr>
        </p:pic>
        <p:grpSp>
          <p:nvGrpSpPr>
            <p:cNvPr id="12" name="Groupe"/>
            <p:cNvGrpSpPr/>
            <p:nvPr/>
          </p:nvGrpSpPr>
          <p:grpSpPr>
            <a:xfrm>
              <a:off x="971193" y="1344001"/>
              <a:ext cx="2462084" cy="2438727"/>
              <a:chOff x="15965" y="0"/>
              <a:chExt cx="597155" cy="631223"/>
            </a:xfrm>
          </p:grpSpPr>
          <p:sp>
            <p:nvSpPr>
              <p:cNvPr id="13" name="Cercle"/>
              <p:cNvSpPr/>
              <p:nvPr/>
            </p:nvSpPr>
            <p:spPr>
              <a:xfrm>
                <a:off x="15965" y="0"/>
                <a:ext cx="597155" cy="631223"/>
              </a:xfrm>
              <a:prstGeom prst="ellipse">
                <a:avLst/>
              </a:prstGeom>
              <a:solidFill>
                <a:srgbClr val="FFFFFF"/>
              </a:solidFill>
              <a:ln w="12700" cap="flat">
                <a:solidFill>
                  <a:schemeClr val="accent3">
                    <a:lumMod val="40000"/>
                    <a:lumOff val="60000"/>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4" name="Action 1"/>
              <p:cNvSpPr txBox="1"/>
              <p:nvPr/>
            </p:nvSpPr>
            <p:spPr>
              <a:xfrm>
                <a:off x="82106" y="157793"/>
                <a:ext cx="464873" cy="3156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B394D"/>
                    </a:solidFill>
                    <a:effectLst/>
                    <a:uLnTx/>
                    <a:uFillTx/>
                    <a:latin typeface="Calibri" panose="020F0502020204030204"/>
                    <a:ea typeface="+mn-ea"/>
                    <a:cs typeface="+mn-cs"/>
                  </a:rPr>
                  <a:t>Atelier national </a:t>
                </a:r>
                <a:r>
                  <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rPr>
                  <a:t>sur l’</a:t>
                </a:r>
                <a:r>
                  <a:rPr kumimoji="0" lang="fr-FR" sz="1400" b="0" i="0" u="none" strike="noStrike" kern="1200" cap="none" spc="0" normalizeH="0" baseline="0" noProof="0" dirty="0" err="1">
                    <a:ln>
                      <a:noFill/>
                    </a:ln>
                    <a:solidFill>
                      <a:srgbClr val="0B394D"/>
                    </a:solidFill>
                    <a:effectLst/>
                    <a:uLnTx/>
                    <a:uFillTx/>
                    <a:latin typeface="Calibri" panose="020F0502020204030204"/>
                    <a:ea typeface="+mn-ea"/>
                    <a:cs typeface="+mn-cs"/>
                  </a:rPr>
                  <a:t>antibiorésistance</a:t>
                </a:r>
                <a:r>
                  <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rPr>
                  <a:t> et le bon usage des </a:t>
                </a:r>
                <a:r>
                  <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antibiotiques</a:t>
                </a:r>
                <a:endPar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grpSp>
          <p:nvGrpSpPr>
            <p:cNvPr id="30" name="Groupe"/>
            <p:cNvGrpSpPr/>
            <p:nvPr/>
          </p:nvGrpSpPr>
          <p:grpSpPr>
            <a:xfrm>
              <a:off x="417372" y="3787338"/>
              <a:ext cx="3564583" cy="382148"/>
              <a:chOff x="19049" y="0"/>
              <a:chExt cx="2651285" cy="300454"/>
            </a:xfrm>
          </p:grpSpPr>
          <p:sp>
            <p:nvSpPr>
              <p:cNvPr id="32" name="Ligne"/>
              <p:cNvSpPr/>
              <p:nvPr/>
            </p:nvSpPr>
            <p:spPr>
              <a:xfrm>
                <a:off x="19049" y="300454"/>
                <a:ext cx="2651287" cy="1"/>
              </a:xfrm>
              <a:prstGeom prst="line">
                <a:avLst/>
              </a:prstGeom>
              <a:noFill/>
              <a:ln w="12700" cap="flat">
                <a:solidFill>
                  <a:schemeClr val="accent3">
                    <a:lumMod val="40000"/>
                    <a:lumOff val="60000"/>
                  </a:schemeClr>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Ligne"/>
              <p:cNvSpPr/>
              <p:nvPr/>
            </p:nvSpPr>
            <p:spPr>
              <a:xfrm>
                <a:off x="1344692" y="0"/>
                <a:ext cx="1" cy="294559"/>
              </a:xfrm>
              <a:prstGeom prst="line">
                <a:avLst/>
              </a:prstGeom>
              <a:noFill/>
              <a:ln w="12700" cap="flat">
                <a:solidFill>
                  <a:schemeClr val="accent3">
                    <a:lumMod val="40000"/>
                    <a:lumOff val="60000"/>
                  </a:schemeClr>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41" name="Picture 2" descr="Picture 2"/>
            <p:cNvPicPr>
              <a:picLocks noChangeAspect="1"/>
            </p:cNvPicPr>
            <p:nvPr/>
          </p:nvPicPr>
          <p:blipFill>
            <a:blip r:embed="rId3">
              <a:extLst/>
            </a:blip>
            <a:stretch>
              <a:fillRect/>
            </a:stretch>
          </p:blipFill>
          <p:spPr>
            <a:xfrm>
              <a:off x="1731094" y="3149119"/>
              <a:ext cx="937139" cy="353288"/>
            </a:xfrm>
            <a:prstGeom prst="rect">
              <a:avLst/>
            </a:prstGeom>
            <a:ln w="12700" cap="flat">
              <a:noFill/>
              <a:miter lim="400000"/>
            </a:ln>
            <a:effectLst/>
          </p:spPr>
        </p:pic>
      </p:grpSp>
      <p:grpSp>
        <p:nvGrpSpPr>
          <p:cNvPr id="43" name="Groupe 42"/>
          <p:cNvGrpSpPr/>
          <p:nvPr/>
        </p:nvGrpSpPr>
        <p:grpSpPr>
          <a:xfrm>
            <a:off x="4772380" y="1344001"/>
            <a:ext cx="2709502" cy="5013868"/>
            <a:chOff x="4772380" y="1344001"/>
            <a:chExt cx="2709502" cy="5013868"/>
          </a:xfrm>
        </p:grpSpPr>
        <p:pic>
          <p:nvPicPr>
            <p:cNvPr id="24" name="Picture 2" descr="Picture 2"/>
            <p:cNvPicPr>
              <a:picLocks noChangeAspect="1"/>
            </p:cNvPicPr>
            <p:nvPr/>
          </p:nvPicPr>
          <p:blipFill>
            <a:blip r:embed="rId3">
              <a:extLst/>
            </a:blip>
            <a:stretch>
              <a:fillRect/>
            </a:stretch>
          </p:blipFill>
          <p:spPr>
            <a:xfrm>
              <a:off x="5744130" y="3224389"/>
              <a:ext cx="766002" cy="288772"/>
            </a:xfrm>
            <a:prstGeom prst="rect">
              <a:avLst/>
            </a:prstGeom>
            <a:ln w="12700" cap="flat">
              <a:noFill/>
              <a:miter lim="400000"/>
            </a:ln>
            <a:effectLst/>
          </p:spPr>
        </p:pic>
        <p:pic>
          <p:nvPicPr>
            <p:cNvPr id="1027" name="F918BC79-4A0C-40CA-9B3F-9E35FAFA462C" descr="7d7872f8-d2bf-428c-9ad2-4dcb811fab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380" y="4325742"/>
              <a:ext cx="2709502" cy="20321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e"/>
            <p:cNvGrpSpPr/>
            <p:nvPr/>
          </p:nvGrpSpPr>
          <p:grpSpPr>
            <a:xfrm>
              <a:off x="4864958" y="1344001"/>
              <a:ext cx="2462084" cy="2438727"/>
              <a:chOff x="15965" y="0"/>
              <a:chExt cx="597155" cy="631223"/>
            </a:xfrm>
          </p:grpSpPr>
          <p:sp>
            <p:nvSpPr>
              <p:cNvPr id="18" name="Cercle"/>
              <p:cNvSpPr/>
              <p:nvPr/>
            </p:nvSpPr>
            <p:spPr>
              <a:xfrm>
                <a:off x="15965" y="0"/>
                <a:ext cx="597155" cy="631223"/>
              </a:xfrm>
              <a:prstGeom prst="ellipse">
                <a:avLst/>
              </a:prstGeom>
              <a:solidFill>
                <a:srgbClr val="FFFFFF"/>
              </a:solidFill>
              <a:ln w="12700" cap="flat">
                <a:solidFill>
                  <a:schemeClr val="accent1">
                    <a:lumMod val="40000"/>
                    <a:lumOff val="60000"/>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B394D"/>
                  </a:solidFill>
                  <a:effectLst/>
                  <a:uLnTx/>
                  <a:uFillTx/>
                  <a:latin typeface="Calibri" panose="020F0502020204030204"/>
                  <a:ea typeface="+mn-ea"/>
                  <a:cs typeface="+mn-cs"/>
                </a:endParaRPr>
              </a:p>
            </p:txBody>
          </p:sp>
          <p:sp>
            <p:nvSpPr>
              <p:cNvPr id="19" name="Action 1"/>
              <p:cNvSpPr txBox="1"/>
              <p:nvPr/>
            </p:nvSpPr>
            <p:spPr>
              <a:xfrm>
                <a:off x="82106" y="157793"/>
                <a:ext cx="464873" cy="3156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B394D"/>
                    </a:solidFill>
                    <a:effectLst/>
                    <a:uLnTx/>
                    <a:uFillTx/>
                    <a:latin typeface="Calibri" panose="020F0502020204030204"/>
                    <a:ea typeface="+mn-ea"/>
                    <a:cs typeface="+mn-cs"/>
                  </a:rPr>
                  <a:t>Programme éducatif </a:t>
                </a:r>
                <a:r>
                  <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rPr>
                  <a:t>sur la surveillance de la résistance aux </a:t>
                </a:r>
                <a:r>
                  <a:rPr kumimoji="0" lang="fr-FR" sz="1400" b="0" i="0" u="none" strike="noStrike" kern="1200" cap="none" spc="0" normalizeH="0" baseline="0" noProof="0" dirty="0" smtClean="0">
                    <a:ln>
                      <a:noFill/>
                    </a:ln>
                    <a:solidFill>
                      <a:srgbClr val="0B394D"/>
                    </a:solidFill>
                    <a:effectLst/>
                    <a:uLnTx/>
                    <a:uFillTx/>
                    <a:latin typeface="Calibri" panose="020F0502020204030204"/>
                    <a:ea typeface="+mn-ea"/>
                    <a:cs typeface="+mn-cs"/>
                  </a:rPr>
                  <a:t>antibiotiques</a:t>
                </a:r>
                <a:endParaRPr kumimoji="0" lang="fr-FR" sz="1400" b="0" i="0" u="none" strike="noStrike" kern="1200" cap="none" spc="0" normalizeH="0" baseline="0" noProof="0" dirty="0">
                  <a:ln>
                    <a:noFill/>
                  </a:ln>
                  <a:solidFill>
                    <a:srgbClr val="0B394D"/>
                  </a:solidFill>
                  <a:effectLst/>
                  <a:uLnTx/>
                  <a:uFillTx/>
                  <a:latin typeface="Calibri" panose="020F0502020204030204"/>
                  <a:ea typeface="+mn-ea"/>
                  <a:cs typeface="+mn-cs"/>
                </a:endParaRPr>
              </a:p>
            </p:txBody>
          </p:sp>
        </p:grpSp>
        <p:grpSp>
          <p:nvGrpSpPr>
            <p:cNvPr id="34" name="Groupe"/>
            <p:cNvGrpSpPr/>
            <p:nvPr/>
          </p:nvGrpSpPr>
          <p:grpSpPr>
            <a:xfrm>
              <a:off x="4772380" y="3782723"/>
              <a:ext cx="2709502" cy="386763"/>
              <a:chOff x="19049" y="0"/>
              <a:chExt cx="2651285" cy="300454"/>
            </a:xfrm>
          </p:grpSpPr>
          <p:sp>
            <p:nvSpPr>
              <p:cNvPr id="35" name="Ligne"/>
              <p:cNvSpPr/>
              <p:nvPr/>
            </p:nvSpPr>
            <p:spPr>
              <a:xfrm>
                <a:off x="19049" y="300454"/>
                <a:ext cx="2651287" cy="1"/>
              </a:xfrm>
              <a:prstGeom prst="line">
                <a:avLst/>
              </a:prstGeom>
              <a:noFill/>
              <a:ln w="12700" cap="flat">
                <a:solidFill>
                  <a:schemeClr val="accent1">
                    <a:lumMod val="40000"/>
                    <a:lumOff val="60000"/>
                  </a:schemeClr>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Ligne"/>
              <p:cNvSpPr/>
              <p:nvPr/>
            </p:nvSpPr>
            <p:spPr>
              <a:xfrm>
                <a:off x="1344692" y="0"/>
                <a:ext cx="1" cy="294559"/>
              </a:xfrm>
              <a:prstGeom prst="line">
                <a:avLst/>
              </a:prstGeom>
              <a:noFill/>
              <a:ln w="12700" cap="flat">
                <a:solidFill>
                  <a:schemeClr val="accent1">
                    <a:lumMod val="40000"/>
                    <a:lumOff val="60000"/>
                  </a:schemeClr>
                </a:solidFill>
                <a:prstDash val="solid"/>
                <a:roun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42" name="Picture 2" descr="Picture 2"/>
            <p:cNvPicPr>
              <a:picLocks noChangeAspect="1"/>
            </p:cNvPicPr>
            <p:nvPr/>
          </p:nvPicPr>
          <p:blipFill>
            <a:blip r:embed="rId3">
              <a:extLst/>
            </a:blip>
            <a:stretch>
              <a:fillRect/>
            </a:stretch>
          </p:blipFill>
          <p:spPr>
            <a:xfrm>
              <a:off x="5658561" y="3149119"/>
              <a:ext cx="937139" cy="353288"/>
            </a:xfrm>
            <a:prstGeom prst="rect">
              <a:avLst/>
            </a:prstGeom>
            <a:ln w="12700" cap="flat">
              <a:noFill/>
              <a:miter lim="400000"/>
            </a:ln>
            <a:effectLst/>
          </p:spPr>
        </p:pic>
      </p:grpSp>
      <p:pic>
        <p:nvPicPr>
          <p:cNvPr id="2" name="Picture 2" descr="page de garde version 2 2 - Co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8196" y="4320347"/>
            <a:ext cx="1555853" cy="222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6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 name="Titre 3"/>
          <p:cNvSpPr txBox="1">
            <a:spLocks noGrp="1"/>
          </p:cNvSpPr>
          <p:nvPr>
            <p:ph type="title"/>
          </p:nvPr>
        </p:nvSpPr>
        <p:spPr>
          <a:xfrm>
            <a:off x="268022" y="-39874"/>
            <a:ext cx="1682403" cy="6937748"/>
          </a:xfrm>
          <a:prstGeom prst="rect">
            <a:avLst/>
          </a:prstGeom>
          <a:effectLst>
            <a:outerShdw blurRad="50800" dist="63500" dir="2700000" rotWithShape="0">
              <a:srgbClr val="000000">
                <a:alpha val="50000"/>
              </a:srgbClr>
            </a:outerShdw>
          </a:effectLst>
        </p:spPr>
        <p:txBody>
          <a:bodyPr/>
          <a:lstStyle>
            <a:lvl1pPr indent="241300">
              <a:defRPr sz="1800"/>
            </a:lvl1pPr>
          </a:lstStyle>
          <a:p>
            <a:r>
              <a:t>Conclusion</a:t>
            </a:r>
          </a:p>
        </p:txBody>
      </p:sp>
      <p:sp>
        <p:nvSpPr>
          <p:cNvPr id="1362"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5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25</a:t>
            </a:fld>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365" name="Groupe"/>
          <p:cNvGrpSpPr/>
          <p:nvPr/>
        </p:nvGrpSpPr>
        <p:grpSpPr>
          <a:xfrm>
            <a:off x="10322123" y="1436194"/>
            <a:ext cx="1181078" cy="3315428"/>
            <a:chOff x="0" y="0"/>
            <a:chExt cx="1181076" cy="3315427"/>
          </a:xfrm>
        </p:grpSpPr>
        <p:sp>
          <p:nvSpPr>
            <p:cNvPr id="1454" name="Ligne de connexion"/>
            <p:cNvSpPr/>
            <p:nvPr/>
          </p:nvSpPr>
          <p:spPr>
            <a:xfrm>
              <a:off x="0" y="0"/>
              <a:ext cx="733977" cy="3315428"/>
            </a:xfrm>
            <a:custGeom>
              <a:avLst/>
              <a:gdLst/>
              <a:ahLst/>
              <a:cxnLst>
                <a:cxn ang="0">
                  <a:pos x="wd2" y="hd2"/>
                </a:cxn>
                <a:cxn ang="5400000">
                  <a:pos x="wd2" y="hd2"/>
                </a:cxn>
                <a:cxn ang="10800000">
                  <a:pos x="wd2" y="hd2"/>
                </a:cxn>
                <a:cxn ang="16200000">
                  <a:pos x="wd2" y="hd2"/>
                </a:cxn>
              </a:cxnLst>
              <a:rect l="0" t="0" r="r" b="b"/>
              <a:pathLst>
                <a:path w="16276" h="21600" extrusionOk="0">
                  <a:moveTo>
                    <a:pt x="4136" y="21600"/>
                  </a:moveTo>
                  <a:cubicBezTo>
                    <a:pt x="21600" y="14119"/>
                    <a:pt x="20221" y="6919"/>
                    <a:pt x="0" y="0"/>
                  </a:cubicBezTo>
                </a:path>
              </a:pathLst>
            </a:custGeom>
            <a:noFill/>
            <a:ln w="25400" cap="flat">
              <a:solidFill>
                <a:schemeClr val="accent2"/>
              </a:solidFill>
              <a:custDash>
                <a:ds d="200000" sp="200000"/>
              </a:custDash>
              <a:miter lim="400000"/>
              <a:tailEnd type="arrow" w="med" len="med"/>
            </a:ln>
            <a:effec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srgbClr val="002448"/>
                </a:solidFill>
                <a:effectLst/>
                <a:uLnTx/>
                <a:uFillTx/>
                <a:latin typeface="Calibri"/>
                <a:ea typeface="Calibri"/>
                <a:cs typeface="Calibri"/>
                <a:sym typeface="Calibri"/>
              </a:endParaRPr>
            </a:p>
          </p:txBody>
        </p:sp>
        <p:sp>
          <p:nvSpPr>
            <p:cNvPr id="1364" name="Suivi…"/>
            <p:cNvSpPr txBox="1"/>
            <p:nvPr/>
          </p:nvSpPr>
          <p:spPr>
            <a:xfrm>
              <a:off x="302454" y="1284885"/>
              <a:ext cx="878623" cy="650237"/>
            </a:xfrm>
            <a:prstGeom prst="rect">
              <a:avLst/>
            </a:prstGeom>
            <a:solidFill>
              <a:srgbClr val="FFFFFF"/>
            </a:solidFill>
            <a:ln w="12700" cap="flat">
              <a:noFill/>
              <a:miter lim="400000"/>
            </a:ln>
            <a:effectLst>
              <a:outerShdw blurRad="508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Suivi</a:t>
              </a:r>
            </a:p>
            <a:p>
              <a:pPr marL="0" marR="0" lvl="0" indent="0" algn="ctr" defTabSz="914400" rtl="0" eaLnBrk="1" fontAlgn="auto" latinLnBrk="0" hangingPunct="0">
                <a:lnSpc>
                  <a:spcPct val="100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Evaluation</a:t>
              </a:r>
            </a:p>
            <a:p>
              <a:pPr marL="0" marR="0" lvl="0" indent="0" algn="ctr" defTabSz="914400" rtl="0" eaLnBrk="1" fontAlgn="auto" latinLnBrk="0" hangingPunct="0">
                <a:lnSpc>
                  <a:spcPct val="100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Redevabilité</a:t>
              </a:r>
            </a:p>
            <a:p>
              <a:pPr marL="0" marR="0" lvl="0" indent="0" algn="ctr" defTabSz="914400" rtl="0" eaLnBrk="1" fontAlgn="auto" latinLnBrk="0" hangingPunct="0">
                <a:lnSpc>
                  <a:spcPct val="100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Apprentissage</a:t>
              </a:r>
            </a:p>
          </p:txBody>
        </p:sp>
      </p:grpSp>
      <p:grpSp>
        <p:nvGrpSpPr>
          <p:cNvPr id="1372" name="Groupe"/>
          <p:cNvGrpSpPr/>
          <p:nvPr/>
        </p:nvGrpSpPr>
        <p:grpSpPr>
          <a:xfrm>
            <a:off x="2107091" y="-140760"/>
            <a:ext cx="9346006" cy="783559"/>
            <a:chOff x="0" y="-26120"/>
            <a:chExt cx="9346004" cy="783558"/>
          </a:xfrm>
        </p:grpSpPr>
        <p:sp>
          <p:nvSpPr>
            <p:cNvPr id="1366" name="Systèmes de surveillance clinico-biologique de la résistance aux antibiotiques"/>
            <p:cNvSpPr/>
            <p:nvPr/>
          </p:nvSpPr>
          <p:spPr>
            <a:xfrm>
              <a:off x="3085757" y="487162"/>
              <a:ext cx="3748344" cy="270276"/>
            </a:xfrm>
            <a:prstGeom prst="roundRect">
              <a:avLst>
                <a:gd name="adj" fmla="val 48285"/>
              </a:avLst>
            </a:prstGeom>
            <a:solidFill>
              <a:srgbClr val="FFFFFF"/>
            </a:solidFill>
            <a:ln w="12700"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8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a:ln>
                    <a:noFill/>
                  </a:ln>
                  <a:solidFill>
                    <a:srgbClr val="002348"/>
                  </a:solidFill>
                  <a:effectLst/>
                  <a:uLnTx/>
                  <a:uFillTx/>
                  <a:latin typeface="Calibri"/>
                  <a:ea typeface="Calibri"/>
                  <a:cs typeface="Calibri"/>
                  <a:sym typeface="Calibri"/>
                </a:rPr>
                <a:t>Systèmes de surveillance clinico-biologique de la résistance aux antibiotiques</a:t>
              </a:r>
            </a:p>
          </p:txBody>
        </p:sp>
        <p:sp>
          <p:nvSpPr>
            <p:cNvPr id="1367" name="Information et approbation des autorités sanitaires publiques et locales"/>
            <p:cNvSpPr txBox="1"/>
            <p:nvPr/>
          </p:nvSpPr>
          <p:spPr>
            <a:xfrm>
              <a:off x="1884933" y="-11570"/>
              <a:ext cx="3085135" cy="438577"/>
            </a:xfrm>
            <a:prstGeom prst="rect">
              <a:avLst/>
            </a:prstGeom>
            <a:solidFill>
              <a:srgbClr val="FFFFFF"/>
            </a:solidFill>
            <a:ln w="12700" cap="flat">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ctr">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Information et approbation des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autorités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sanitaires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publiques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et locales</a:t>
              </a:r>
            </a:p>
          </p:txBody>
        </p:sp>
        <p:grpSp>
          <p:nvGrpSpPr>
            <p:cNvPr id="1370" name="Groupe"/>
            <p:cNvGrpSpPr/>
            <p:nvPr/>
          </p:nvGrpSpPr>
          <p:grpSpPr>
            <a:xfrm>
              <a:off x="0" y="0"/>
              <a:ext cx="640514" cy="635580"/>
              <a:chOff x="0" y="0"/>
              <a:chExt cx="640513" cy="635579"/>
            </a:xfrm>
          </p:grpSpPr>
          <p:sp>
            <p:nvSpPr>
              <p:cNvPr id="1368" name="Cercle"/>
              <p:cNvSpPr/>
              <p:nvPr/>
            </p:nvSpPr>
            <p:spPr>
              <a:xfrm>
                <a:off x="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9" name="Préalables"/>
              <p:cNvSpPr txBox="1"/>
              <p:nvPr/>
            </p:nvSpPr>
            <p:spPr>
              <a:xfrm>
                <a:off x="63103" y="83950"/>
                <a:ext cx="528893" cy="218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Préalables</a:t>
                </a:r>
                <a:endParaRPr kumimoji="0" sz="8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grpSp>
        <p:sp>
          <p:nvSpPr>
            <p:cNvPr id="1371" name="Ressources humaines + Infrastructures, Equipements + Financement + Autorisations réglementaires"/>
            <p:cNvSpPr txBox="1"/>
            <p:nvPr/>
          </p:nvSpPr>
          <p:spPr>
            <a:xfrm>
              <a:off x="5092279" y="-26120"/>
              <a:ext cx="4253725" cy="438577"/>
            </a:xfrm>
            <a:prstGeom prst="rect">
              <a:avLst/>
            </a:prstGeom>
            <a:solidFill>
              <a:srgbClr val="FFFFFF"/>
            </a:solidFill>
            <a:ln w="12700" cap="flat">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Ressources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humaines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 Infrastructures,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Equipements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Financement</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Autorisations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réglementaires</a:t>
              </a:r>
              <a:endParaRPr kumimoji="0" sz="8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grpSp>
      <p:grpSp>
        <p:nvGrpSpPr>
          <p:cNvPr id="1382" name="Groupe"/>
          <p:cNvGrpSpPr/>
          <p:nvPr/>
        </p:nvGrpSpPr>
        <p:grpSpPr>
          <a:xfrm>
            <a:off x="2029875" y="4445563"/>
            <a:ext cx="8134238" cy="837853"/>
            <a:chOff x="0" y="0"/>
            <a:chExt cx="8134237" cy="837851"/>
          </a:xfrm>
        </p:grpSpPr>
        <p:sp>
          <p:nvSpPr>
            <p:cNvPr id="1373" name="Ligne"/>
            <p:cNvSpPr/>
            <p:nvPr/>
          </p:nvSpPr>
          <p:spPr>
            <a:xfrm>
              <a:off x="5043495" y="0"/>
              <a:ext cx="1" cy="197845"/>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4" name="Résultats des actions de santé publique"/>
            <p:cNvSpPr/>
            <p:nvPr/>
          </p:nvSpPr>
          <p:spPr>
            <a:xfrm>
              <a:off x="4326720" y="259217"/>
              <a:ext cx="1433551" cy="378820"/>
            </a:xfrm>
            <a:prstGeom prst="roundRect">
              <a:avLst>
                <a:gd name="adj" fmla="val 34450"/>
              </a:avLst>
            </a:prstGeom>
            <a:solidFill>
              <a:srgbClr val="FFFFFF"/>
            </a:solidFill>
            <a:ln w="9525" cap="flat">
              <a:solidFill>
                <a:schemeClr val="accent3">
                  <a:lumOff val="-9803"/>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Résultats des actions de santé publique</a:t>
              </a:r>
            </a:p>
          </p:txBody>
        </p:sp>
        <p:sp>
          <p:nvSpPr>
            <p:cNvPr id="1375" name="Changement de comportement"/>
            <p:cNvSpPr/>
            <p:nvPr/>
          </p:nvSpPr>
          <p:spPr>
            <a:xfrm>
              <a:off x="1694098" y="287792"/>
              <a:ext cx="1433551" cy="378820"/>
            </a:xfrm>
            <a:prstGeom prst="roundRect">
              <a:avLst>
                <a:gd name="adj" fmla="val 34450"/>
              </a:avLst>
            </a:prstGeom>
            <a:solidFill>
              <a:srgbClr val="FFFFFF"/>
            </a:solidFill>
            <a:ln w="9525" cap="flat">
              <a:solidFill>
                <a:schemeClr val="accent3">
                  <a:lumOff val="-9803"/>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Changement de comportement</a:t>
              </a:r>
            </a:p>
          </p:txBody>
        </p:sp>
        <p:sp>
          <p:nvSpPr>
            <p:cNvPr id="1376" name="Adaptation des politiques de santé publique"/>
            <p:cNvSpPr/>
            <p:nvPr/>
          </p:nvSpPr>
          <p:spPr>
            <a:xfrm>
              <a:off x="6461361" y="254785"/>
              <a:ext cx="1672877" cy="378820"/>
            </a:xfrm>
            <a:prstGeom prst="roundRect">
              <a:avLst>
                <a:gd name="adj" fmla="val 34450"/>
              </a:avLst>
            </a:prstGeom>
            <a:solidFill>
              <a:srgbClr val="FFFFFF"/>
            </a:solidFill>
            <a:ln w="9525" cap="flat">
              <a:solidFill>
                <a:schemeClr val="accent3">
                  <a:lumOff val="-9803"/>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Adaptation des politiques de santé publique</a:t>
              </a:r>
            </a:p>
          </p:txBody>
        </p:sp>
        <p:sp>
          <p:nvSpPr>
            <p:cNvPr id="1377" name="Ligne"/>
            <p:cNvSpPr/>
            <p:nvPr/>
          </p:nvSpPr>
          <p:spPr>
            <a:xfrm flipV="1">
              <a:off x="5872215" y="448627"/>
              <a:ext cx="477202" cy="1"/>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8" name="Ligne"/>
            <p:cNvSpPr/>
            <p:nvPr/>
          </p:nvSpPr>
          <p:spPr>
            <a:xfrm flipH="1" flipV="1">
              <a:off x="3301813" y="454964"/>
              <a:ext cx="804836" cy="1"/>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81" name="Groupe"/>
            <p:cNvGrpSpPr/>
            <p:nvPr/>
          </p:nvGrpSpPr>
          <p:grpSpPr>
            <a:xfrm>
              <a:off x="0" y="202273"/>
              <a:ext cx="804836" cy="635579"/>
              <a:chOff x="0" y="0"/>
              <a:chExt cx="804835" cy="635578"/>
            </a:xfrm>
          </p:grpSpPr>
          <p:sp>
            <p:nvSpPr>
              <p:cNvPr id="1379" name="Cercle"/>
              <p:cNvSpPr/>
              <p:nvPr/>
            </p:nvSpPr>
            <p:spPr>
              <a:xfrm>
                <a:off x="82161" y="0"/>
                <a:ext cx="640514"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0" name="Résultats intermédiaires"/>
              <p:cNvSpPr txBox="1"/>
              <p:nvPr/>
            </p:nvSpPr>
            <p:spPr>
              <a:xfrm>
                <a:off x="0" y="117835"/>
                <a:ext cx="804836" cy="345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457200">
                  <a:lnSpc>
                    <a:spcPts val="1000"/>
                  </a:lnSpc>
                  <a:defRPr sz="800"/>
                </a:lvl1pPr>
              </a:lstStyle>
              <a:p>
                <a:pPr marL="0" marR="0" lvl="0" indent="0" algn="ctr" defTabSz="457200" rtl="0" eaLnBrk="1" fontAlgn="auto" latinLnBrk="0" hangingPunct="0">
                  <a:lnSpc>
                    <a:spcPts val="1000"/>
                  </a:lnSpc>
                  <a:spcBef>
                    <a:spcPts val="0"/>
                  </a:spcBef>
                  <a:spcAft>
                    <a:spcPts val="0"/>
                  </a:spcAft>
                  <a:buClrTx/>
                  <a:buSzTx/>
                  <a:buFontTx/>
                  <a:buNone/>
                  <a:tabLst/>
                  <a:defRPr/>
                </a:pP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Résultats</a:t>
                </a: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 </a:t>
                </a: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intermédiaires</a:t>
                </a:r>
                <a:endParaRPr kumimoji="0" sz="8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grpSp>
      </p:grpSp>
      <p:grpSp>
        <p:nvGrpSpPr>
          <p:cNvPr id="1397" name="Groupe"/>
          <p:cNvGrpSpPr/>
          <p:nvPr/>
        </p:nvGrpSpPr>
        <p:grpSpPr>
          <a:xfrm>
            <a:off x="2100741" y="5122170"/>
            <a:ext cx="6059917" cy="1706375"/>
            <a:chOff x="0" y="0"/>
            <a:chExt cx="6059915" cy="1706373"/>
          </a:xfrm>
        </p:grpSpPr>
        <p:sp>
          <p:nvSpPr>
            <p:cNvPr id="1383" name="Réduction du fardeau de la résistance aux antibiotiques et usage plus approprié des antibiotiques"/>
            <p:cNvSpPr/>
            <p:nvPr/>
          </p:nvSpPr>
          <p:spPr>
            <a:xfrm>
              <a:off x="3885344" y="228844"/>
              <a:ext cx="2174571" cy="381278"/>
            </a:xfrm>
            <a:prstGeom prst="roundRect">
              <a:avLst>
                <a:gd name="adj" fmla="val 34227"/>
              </a:avLst>
            </a:prstGeom>
            <a:solidFill>
              <a:srgbClr val="FFFFFF"/>
            </a:solidFill>
            <a:ln w="9525" cap="flat">
              <a:solidFill>
                <a:schemeClr val="accent4">
                  <a:satOff val="-3930"/>
                  <a:lumOff val="-11529"/>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Réduction du fardeau de la résistance aux antibiotiques et usage plus approprié des antibiotiques</a:t>
              </a:r>
            </a:p>
          </p:txBody>
        </p:sp>
        <p:grpSp>
          <p:nvGrpSpPr>
            <p:cNvPr id="1392" name="Groupe"/>
            <p:cNvGrpSpPr/>
            <p:nvPr/>
          </p:nvGrpSpPr>
          <p:grpSpPr>
            <a:xfrm>
              <a:off x="4400593" y="641431"/>
              <a:ext cx="1118673" cy="1064942"/>
              <a:chOff x="0" y="0"/>
              <a:chExt cx="1118672" cy="1064941"/>
            </a:xfrm>
          </p:grpSpPr>
          <p:sp>
            <p:nvSpPr>
              <p:cNvPr id="1384" name="Cercle"/>
              <p:cNvSpPr/>
              <p:nvPr/>
            </p:nvSpPr>
            <p:spPr>
              <a:xfrm>
                <a:off x="233923" y="187478"/>
                <a:ext cx="696148" cy="700237"/>
              </a:xfrm>
              <a:prstGeom prst="ellipse">
                <a:avLst/>
              </a:prstGeom>
              <a:solidFill>
                <a:srgbClr val="FFFFFF"/>
              </a:solidFill>
              <a:ln w="12700" cap="flat">
                <a:solidFill>
                  <a:schemeClr val="accent2">
                    <a:lumOff val="17058"/>
                  </a:schemeClr>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5" name="Cercle"/>
              <p:cNvSpPr/>
              <p:nvPr/>
            </p:nvSpPr>
            <p:spPr>
              <a:xfrm>
                <a:off x="330489" y="0"/>
                <a:ext cx="503016" cy="503472"/>
              </a:xfrm>
              <a:prstGeom prst="ellipse">
                <a:avLst/>
              </a:prstGeom>
              <a:solidFill>
                <a:srgbClr val="FFFFFF"/>
              </a:solidFill>
              <a:ln w="12700" cap="flat">
                <a:solidFill>
                  <a:schemeClr val="accent2">
                    <a:lumOff val="17058"/>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082448"/>
                    </a:solidFill>
                  </a:defRPr>
                </a:pPr>
                <a:endParaRPr kumimoji="0" sz="2000" b="0" i="0" u="none" strike="noStrike" kern="0" cap="none" spc="0" normalizeH="0" baseline="0" noProof="0">
                  <a:ln>
                    <a:noFill/>
                  </a:ln>
                  <a:solidFill>
                    <a:srgbClr val="082448"/>
                  </a:solidFill>
                  <a:effectLst/>
                  <a:uLnTx/>
                  <a:uFillTx/>
                  <a:latin typeface="Calibri"/>
                  <a:ea typeface="Calibri"/>
                  <a:cs typeface="Calibri"/>
                  <a:sym typeface="Calibri"/>
                </a:endParaRPr>
              </a:p>
            </p:txBody>
          </p:sp>
          <p:sp>
            <p:nvSpPr>
              <p:cNvPr id="1386" name="Homme"/>
              <p:cNvSpPr/>
              <p:nvPr/>
            </p:nvSpPr>
            <p:spPr>
              <a:xfrm>
                <a:off x="517765" y="81333"/>
                <a:ext cx="128465" cy="346640"/>
              </a:xfrm>
              <a:custGeom>
                <a:avLst/>
                <a:gdLst/>
                <a:ahLst/>
                <a:cxnLst>
                  <a:cxn ang="0">
                    <a:pos x="wd2" y="hd2"/>
                  </a:cxn>
                  <a:cxn ang="5400000">
                    <a:pos x="wd2" y="hd2"/>
                  </a:cxn>
                  <a:cxn ang="10800000">
                    <a:pos x="wd2" y="hd2"/>
                  </a:cxn>
                  <a:cxn ang="16200000">
                    <a:pos x="wd2" y="hd2"/>
                  </a:cxn>
                </a:cxnLst>
                <a:rect l="0" t="0" r="r" b="b"/>
                <a:pathLst>
                  <a:path w="21547" h="21600"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7" name="Cercle"/>
              <p:cNvSpPr/>
              <p:nvPr/>
            </p:nvSpPr>
            <p:spPr>
              <a:xfrm>
                <a:off x="0" y="561468"/>
                <a:ext cx="503016" cy="503473"/>
              </a:xfrm>
              <a:prstGeom prst="ellipse">
                <a:avLst/>
              </a:prstGeom>
              <a:solidFill>
                <a:srgbClr val="FFFFFF"/>
              </a:solidFill>
              <a:ln w="12700" cap="flat">
                <a:solidFill>
                  <a:schemeClr val="accent2">
                    <a:lumOff val="17058"/>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082448"/>
                    </a:solidFill>
                  </a:defRPr>
                </a:pPr>
                <a:endParaRPr kumimoji="0" sz="2000" b="0" i="0" u="none" strike="noStrike" kern="0" cap="none" spc="0" normalizeH="0" baseline="0" noProof="0">
                  <a:ln>
                    <a:noFill/>
                  </a:ln>
                  <a:solidFill>
                    <a:srgbClr val="082448"/>
                  </a:solidFill>
                  <a:effectLst/>
                  <a:uLnTx/>
                  <a:uFillTx/>
                  <a:latin typeface="Calibri"/>
                  <a:ea typeface="Calibri"/>
                  <a:cs typeface="Calibri"/>
                  <a:sym typeface="Calibri"/>
                </a:endParaRPr>
              </a:p>
            </p:txBody>
          </p:sp>
          <p:sp>
            <p:nvSpPr>
              <p:cNvPr id="1388" name="Poule"/>
              <p:cNvSpPr/>
              <p:nvPr/>
            </p:nvSpPr>
            <p:spPr>
              <a:xfrm>
                <a:off x="120243" y="684527"/>
                <a:ext cx="262529" cy="257354"/>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accent3">
                  <a:satOff val="-2338"/>
                  <a:lumOff val="25490"/>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9" name="Cercle"/>
              <p:cNvSpPr/>
              <p:nvPr/>
            </p:nvSpPr>
            <p:spPr>
              <a:xfrm>
                <a:off x="631463" y="569379"/>
                <a:ext cx="487209" cy="487651"/>
              </a:xfrm>
              <a:prstGeom prst="ellipse">
                <a:avLst/>
              </a:prstGeom>
              <a:solidFill>
                <a:srgbClr val="FFFFFF"/>
              </a:solidFill>
              <a:ln w="12700" cap="flat">
                <a:solidFill>
                  <a:schemeClr val="accent2">
                    <a:lumOff val="17058"/>
                  </a:schemeClr>
                </a:solidFill>
                <a:prstDash val="solid"/>
                <a:round/>
              </a:ln>
              <a:effectLst>
                <a:outerShdw blurRad="50800" dist="63500" dir="2700000" rotWithShape="0">
                  <a:srgbClr val="000000">
                    <a:alpha val="50000"/>
                  </a:srgbClr>
                </a:outerShdw>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082448"/>
                    </a:solidFill>
                  </a:defRPr>
                </a:pPr>
                <a:endParaRPr kumimoji="0" sz="2000" b="0" i="0" u="none" strike="noStrike" kern="0" cap="none" spc="0" normalizeH="0" baseline="0" noProof="0">
                  <a:ln>
                    <a:noFill/>
                  </a:ln>
                  <a:solidFill>
                    <a:srgbClr val="082448"/>
                  </a:solidFill>
                  <a:effectLst/>
                  <a:uLnTx/>
                  <a:uFillTx/>
                  <a:latin typeface="Calibri"/>
                  <a:ea typeface="Calibri"/>
                  <a:cs typeface="Calibri"/>
                  <a:sym typeface="Calibri"/>
                </a:endParaRPr>
              </a:p>
            </p:txBody>
          </p:sp>
          <p:sp>
            <p:nvSpPr>
              <p:cNvPr id="1390" name="Eau"/>
              <p:cNvSpPr/>
              <p:nvPr/>
            </p:nvSpPr>
            <p:spPr>
              <a:xfrm>
                <a:off x="755443" y="771733"/>
                <a:ext cx="239249" cy="82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0"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chemeClr val="accent2">
                  <a:satOff val="-6318"/>
                  <a:lumOff val="-13176"/>
                </a:scheme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1" name="Meilleure santé"/>
              <p:cNvSpPr txBox="1"/>
              <p:nvPr/>
            </p:nvSpPr>
            <p:spPr>
              <a:xfrm>
                <a:off x="128543" y="405660"/>
                <a:ext cx="927493" cy="246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000"/>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dirty="0" err="1">
                    <a:ln>
                      <a:noFill/>
                    </a:ln>
                    <a:solidFill>
                      <a:srgbClr val="002448"/>
                    </a:solidFill>
                    <a:effectLst/>
                    <a:uLnTx/>
                    <a:uFillTx/>
                    <a:latin typeface="Calibri"/>
                    <a:ea typeface="Calibri"/>
                    <a:cs typeface="Calibri"/>
                    <a:sym typeface="Calibri"/>
                  </a:rPr>
                  <a:t>Meilleure</a:t>
                </a:r>
                <a:r>
                  <a:rPr kumimoji="0" sz="1000" b="1" i="0" u="none" strike="noStrike" kern="0" cap="none" spc="0" normalizeH="0" baseline="0" noProof="0" dirty="0">
                    <a:ln>
                      <a:noFill/>
                    </a:ln>
                    <a:solidFill>
                      <a:srgbClr val="002448"/>
                    </a:solidFill>
                    <a:effectLst/>
                    <a:uLnTx/>
                    <a:uFillTx/>
                    <a:latin typeface="Calibri"/>
                    <a:ea typeface="Calibri"/>
                    <a:cs typeface="Calibri"/>
                    <a:sym typeface="Calibri"/>
                  </a:rPr>
                  <a:t> santé</a:t>
                </a:r>
              </a:p>
            </p:txBody>
          </p:sp>
        </p:grpSp>
        <p:sp>
          <p:nvSpPr>
            <p:cNvPr id="1393" name="Ligne"/>
            <p:cNvSpPr/>
            <p:nvPr/>
          </p:nvSpPr>
          <p:spPr>
            <a:xfrm>
              <a:off x="4971517" y="0"/>
              <a:ext cx="1" cy="190274"/>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96" name="Groupe"/>
            <p:cNvGrpSpPr/>
            <p:nvPr/>
          </p:nvGrpSpPr>
          <p:grpSpPr>
            <a:xfrm>
              <a:off x="0" y="466895"/>
              <a:ext cx="653213" cy="635579"/>
              <a:chOff x="0" y="0"/>
              <a:chExt cx="653212" cy="635578"/>
            </a:xfrm>
          </p:grpSpPr>
          <p:sp>
            <p:nvSpPr>
              <p:cNvPr id="1394" name="Cercle"/>
              <p:cNvSpPr/>
              <p:nvPr/>
            </p:nvSpPr>
            <p:spPr>
              <a:xfrm>
                <a:off x="635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5" name="Résultats ultimes"/>
              <p:cNvSpPr txBox="1"/>
              <p:nvPr/>
            </p:nvSpPr>
            <p:spPr>
              <a:xfrm>
                <a:off x="0" y="145071"/>
                <a:ext cx="653213" cy="345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457200">
                  <a:lnSpc>
                    <a:spcPts val="1000"/>
                  </a:lnSpc>
                  <a:defRPr sz="800"/>
                </a:lvl1pPr>
              </a:lstStyle>
              <a:p>
                <a:pPr marL="0" marR="0" lvl="0" indent="0" algn="ctr" defTabSz="457200" rtl="0" eaLnBrk="1" fontAlgn="auto" latinLnBrk="0" hangingPunct="0">
                  <a:lnSpc>
                    <a:spcPts val="1000"/>
                  </a:lnSpc>
                  <a:spcBef>
                    <a:spcPts val="0"/>
                  </a:spcBef>
                  <a:spcAft>
                    <a:spcPts val="0"/>
                  </a:spcAft>
                  <a:buClrTx/>
                  <a:buSzTx/>
                  <a:buFontTx/>
                  <a:buNone/>
                  <a:tabLst/>
                  <a:defRPr/>
                </a:pPr>
                <a:r>
                  <a:rPr kumimoji="0" sz="800" b="0" i="0" u="none" strike="noStrike" kern="0" cap="none" spc="0" normalizeH="0" baseline="0" noProof="0">
                    <a:ln>
                      <a:noFill/>
                    </a:ln>
                    <a:solidFill>
                      <a:srgbClr val="002448"/>
                    </a:solidFill>
                    <a:effectLst/>
                    <a:uLnTx/>
                    <a:uFillTx/>
                    <a:latin typeface="Calibri"/>
                    <a:ea typeface="Calibri"/>
                    <a:cs typeface="Calibri"/>
                    <a:sym typeface="Calibri"/>
                  </a:rPr>
                  <a:t>Résultats ultimes</a:t>
                </a:r>
              </a:p>
            </p:txBody>
          </p:sp>
        </p:grpSp>
      </p:grpSp>
      <p:grpSp>
        <p:nvGrpSpPr>
          <p:cNvPr id="1408" name="Groupe"/>
          <p:cNvGrpSpPr/>
          <p:nvPr/>
        </p:nvGrpSpPr>
        <p:grpSpPr>
          <a:xfrm>
            <a:off x="2098189" y="3870144"/>
            <a:ext cx="8062127" cy="648008"/>
            <a:chOff x="6349" y="0"/>
            <a:chExt cx="8062126" cy="648007"/>
          </a:xfrm>
        </p:grpSpPr>
        <p:grpSp>
          <p:nvGrpSpPr>
            <p:cNvPr id="1406" name="Groupe"/>
            <p:cNvGrpSpPr/>
            <p:nvPr/>
          </p:nvGrpSpPr>
          <p:grpSpPr>
            <a:xfrm>
              <a:off x="6349" y="12426"/>
              <a:ext cx="8062126" cy="635581"/>
              <a:chOff x="6349" y="0"/>
              <a:chExt cx="8062125" cy="635580"/>
            </a:xfrm>
          </p:grpSpPr>
          <p:sp>
            <p:nvSpPr>
              <p:cNvPr id="1398" name="Actions de santé publique"/>
              <p:cNvSpPr/>
              <p:nvPr/>
            </p:nvSpPr>
            <p:spPr>
              <a:xfrm>
                <a:off x="4264755" y="93502"/>
                <a:ext cx="1433552" cy="378820"/>
              </a:xfrm>
              <a:prstGeom prst="roundRect">
                <a:avLst>
                  <a:gd name="adj" fmla="val 34450"/>
                </a:avLst>
              </a:prstGeom>
              <a:solidFill>
                <a:srgbClr val="FFFFFF"/>
              </a:solidFill>
              <a:ln w="9525" cap="flat">
                <a:solidFill>
                  <a:schemeClr val="accent1">
                    <a:lumOff val="23039"/>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Actions de santé publique</a:t>
                </a:r>
              </a:p>
            </p:txBody>
          </p:sp>
          <p:sp>
            <p:nvSpPr>
              <p:cNvPr id="1399" name="Sensibilisation et éducation des acteurs locaux et professionnels"/>
              <p:cNvSpPr/>
              <p:nvPr/>
            </p:nvSpPr>
            <p:spPr>
              <a:xfrm>
                <a:off x="1632133" y="78726"/>
                <a:ext cx="1433551" cy="478127"/>
              </a:xfrm>
              <a:prstGeom prst="roundRect">
                <a:avLst>
                  <a:gd name="adj" fmla="val 27294"/>
                </a:avLst>
              </a:prstGeom>
              <a:solidFill>
                <a:srgbClr val="FFFFFF"/>
              </a:solidFill>
              <a:ln w="9525" cap="flat">
                <a:solidFill>
                  <a:schemeClr val="accent1">
                    <a:lumOff val="23039"/>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Sensibilisation et éducation des acteurs locaux et professionnels</a:t>
                </a:r>
              </a:p>
            </p:txBody>
          </p:sp>
          <p:sp>
            <p:nvSpPr>
              <p:cNvPr id="1400" name="Révision des recommandations de bon usage des antibiotiques"/>
              <p:cNvSpPr/>
              <p:nvPr/>
            </p:nvSpPr>
            <p:spPr>
              <a:xfrm>
                <a:off x="6395597" y="78726"/>
                <a:ext cx="1672877" cy="392699"/>
              </a:xfrm>
              <a:prstGeom prst="roundRect">
                <a:avLst>
                  <a:gd name="adj" fmla="val 33232"/>
                </a:avLst>
              </a:prstGeom>
              <a:solidFill>
                <a:srgbClr val="FFFFFF"/>
              </a:solidFill>
              <a:ln w="9525" cap="flat">
                <a:solidFill>
                  <a:schemeClr val="accent1">
                    <a:lumOff val="23039"/>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Révision des recommandations de bon usage des antibiotiques</a:t>
                </a:r>
              </a:p>
            </p:txBody>
          </p:sp>
          <p:sp>
            <p:nvSpPr>
              <p:cNvPr id="1401" name="Ligne"/>
              <p:cNvSpPr/>
              <p:nvPr/>
            </p:nvSpPr>
            <p:spPr>
              <a:xfrm flipH="1" flipV="1">
                <a:off x="3212141" y="246500"/>
                <a:ext cx="777270" cy="1"/>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2" name="Ligne"/>
              <p:cNvSpPr/>
              <p:nvPr/>
            </p:nvSpPr>
            <p:spPr>
              <a:xfrm flipV="1">
                <a:off x="5758370" y="241070"/>
                <a:ext cx="477203" cy="1"/>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405" name="Groupe"/>
              <p:cNvGrpSpPr/>
              <p:nvPr/>
            </p:nvGrpSpPr>
            <p:grpSpPr>
              <a:xfrm>
                <a:off x="6349" y="0"/>
                <a:ext cx="655766" cy="635580"/>
                <a:chOff x="6349" y="0"/>
                <a:chExt cx="655765" cy="635579"/>
              </a:xfrm>
            </p:grpSpPr>
            <p:sp>
              <p:nvSpPr>
                <p:cNvPr id="1403" name="Cercle"/>
                <p:cNvSpPr/>
                <p:nvPr/>
              </p:nvSpPr>
              <p:spPr>
                <a:xfrm>
                  <a:off x="6349" y="0"/>
                  <a:ext cx="640514"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4" name="Interventions"/>
                <p:cNvSpPr txBox="1"/>
                <p:nvPr/>
              </p:nvSpPr>
              <p:spPr>
                <a:xfrm>
                  <a:off x="8901" y="97442"/>
                  <a:ext cx="653213" cy="218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Interventions</a:t>
                  </a:r>
                </a:p>
              </p:txBody>
            </p:sp>
          </p:grpSp>
        </p:grpSp>
        <p:sp>
          <p:nvSpPr>
            <p:cNvPr id="1407" name="Ligne"/>
            <p:cNvSpPr/>
            <p:nvPr/>
          </p:nvSpPr>
          <p:spPr>
            <a:xfrm>
              <a:off x="4968830" y="0"/>
              <a:ext cx="1" cy="86391"/>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14" name="Groupe"/>
          <p:cNvGrpSpPr/>
          <p:nvPr/>
        </p:nvGrpSpPr>
        <p:grpSpPr>
          <a:xfrm>
            <a:off x="2091840" y="3359156"/>
            <a:ext cx="7456891" cy="635580"/>
            <a:chOff x="0" y="0"/>
            <a:chExt cx="7456890" cy="635578"/>
          </a:xfrm>
        </p:grpSpPr>
        <p:sp>
          <p:nvSpPr>
            <p:cNvPr id="1409" name="Ligne"/>
            <p:cNvSpPr/>
            <p:nvPr/>
          </p:nvSpPr>
          <p:spPr>
            <a:xfrm>
              <a:off x="4968830" y="126595"/>
              <a:ext cx="1" cy="86392"/>
            </a:xfrm>
            <a:prstGeom prst="line">
              <a:avLst/>
            </a:prstGeom>
            <a:noFill/>
            <a:ln w="9525"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0" name="Systèmes de surveillance clinico-biologique de la résistance aux antibiotiques durables et pérennes"/>
            <p:cNvSpPr/>
            <p:nvPr/>
          </p:nvSpPr>
          <p:spPr>
            <a:xfrm>
              <a:off x="2682455" y="238736"/>
              <a:ext cx="4774436" cy="286151"/>
            </a:xfrm>
            <a:prstGeom prst="roundRect">
              <a:avLst>
                <a:gd name="adj" fmla="val 45606"/>
              </a:avLst>
            </a:prstGeom>
            <a:solidFill>
              <a:srgbClr val="FFFFFF"/>
            </a:solidFill>
            <a:ln w="9525"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8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002348"/>
                  </a:solidFill>
                  <a:effectLst/>
                  <a:uLnTx/>
                  <a:uFillTx/>
                  <a:latin typeface="Calibri"/>
                  <a:ea typeface="Calibri"/>
                  <a:cs typeface="Calibri"/>
                  <a:sym typeface="Calibri"/>
                </a:rPr>
                <a:t>Systèmes</a:t>
              </a:r>
              <a:r>
                <a:rPr kumimoji="0" sz="800" b="0" i="0" u="none" strike="noStrike" kern="0" cap="none" spc="0" normalizeH="0" baseline="0" noProof="0" dirty="0">
                  <a:ln>
                    <a:noFill/>
                  </a:ln>
                  <a:solidFill>
                    <a:srgbClr val="002348"/>
                  </a:solidFill>
                  <a:effectLst/>
                  <a:uLnTx/>
                  <a:uFillTx/>
                  <a:latin typeface="Calibri"/>
                  <a:ea typeface="Calibri"/>
                  <a:cs typeface="Calibri"/>
                  <a:sym typeface="Calibri"/>
                </a:rPr>
                <a:t> de surveillance </a:t>
              </a:r>
              <a:r>
                <a:rPr kumimoji="0" sz="800" b="0" i="0" u="none" strike="noStrike" kern="0" cap="none" spc="0" normalizeH="0" baseline="0" noProof="0" dirty="0" err="1">
                  <a:ln>
                    <a:noFill/>
                  </a:ln>
                  <a:solidFill>
                    <a:srgbClr val="002348"/>
                  </a:solidFill>
                  <a:effectLst/>
                  <a:uLnTx/>
                  <a:uFillTx/>
                  <a:latin typeface="Calibri"/>
                  <a:ea typeface="Calibri"/>
                  <a:cs typeface="Calibri"/>
                  <a:sym typeface="Calibri"/>
                </a:rPr>
                <a:t>clinico-biologique</a:t>
              </a:r>
              <a:r>
                <a:rPr kumimoji="0" sz="800" b="0" i="0" u="none" strike="noStrike" kern="0" cap="none" spc="0" normalizeH="0" baseline="0" noProof="0" dirty="0">
                  <a:ln>
                    <a:noFill/>
                  </a:ln>
                  <a:solidFill>
                    <a:srgbClr val="002348"/>
                  </a:solidFill>
                  <a:effectLst/>
                  <a:uLnTx/>
                  <a:uFillTx/>
                  <a:latin typeface="Calibri"/>
                  <a:ea typeface="Calibri"/>
                  <a:cs typeface="Calibri"/>
                  <a:sym typeface="Calibri"/>
                </a:rPr>
                <a:t> de la résistance aux </a:t>
              </a:r>
              <a:r>
                <a:rPr kumimoji="0" sz="800" b="0" i="0" u="none" strike="noStrike" kern="0" cap="none" spc="0" normalizeH="0" baseline="0" noProof="0" dirty="0" err="1">
                  <a:ln>
                    <a:noFill/>
                  </a:ln>
                  <a:solidFill>
                    <a:srgbClr val="002348"/>
                  </a:solidFill>
                  <a:effectLst/>
                  <a:uLnTx/>
                  <a:uFillTx/>
                  <a:latin typeface="Calibri"/>
                  <a:ea typeface="Calibri"/>
                  <a:cs typeface="Calibri"/>
                  <a:sym typeface="Calibri"/>
                </a:rPr>
                <a:t>antibiotiques</a:t>
              </a:r>
              <a:r>
                <a:rPr kumimoji="0" sz="800" b="0" i="0" u="none" strike="noStrike" kern="0" cap="none" spc="0" normalizeH="0" baseline="0" noProof="0" dirty="0">
                  <a:ln>
                    <a:noFill/>
                  </a:ln>
                  <a:solidFill>
                    <a:srgbClr val="002348"/>
                  </a:solidFill>
                  <a:effectLst/>
                  <a:uLnTx/>
                  <a:uFillTx/>
                  <a:latin typeface="Calibri"/>
                  <a:ea typeface="Calibri"/>
                  <a:cs typeface="Calibri"/>
                  <a:sym typeface="Calibri"/>
                </a:rPr>
                <a:t> </a:t>
              </a:r>
              <a:r>
                <a:rPr kumimoji="0" sz="800" b="1" i="0" u="none" strike="noStrike" kern="0" cap="none" spc="0" normalizeH="0" baseline="0" noProof="0" dirty="0">
                  <a:ln>
                    <a:noFill/>
                  </a:ln>
                  <a:solidFill>
                    <a:srgbClr val="002348"/>
                  </a:solidFill>
                  <a:effectLst/>
                  <a:uLnTx/>
                  <a:uFillTx/>
                  <a:latin typeface="Calibri"/>
                  <a:ea typeface="Calibri"/>
                  <a:cs typeface="Calibri"/>
                  <a:sym typeface="Calibri"/>
                </a:rPr>
                <a:t>durables et </a:t>
              </a:r>
              <a:r>
                <a:rPr kumimoji="0" sz="800" b="1" i="0" u="none" strike="noStrike" kern="0" cap="none" spc="0" normalizeH="0" baseline="0" noProof="0" dirty="0" err="1">
                  <a:ln>
                    <a:noFill/>
                  </a:ln>
                  <a:solidFill>
                    <a:srgbClr val="002348"/>
                  </a:solidFill>
                  <a:effectLst/>
                  <a:uLnTx/>
                  <a:uFillTx/>
                  <a:latin typeface="Calibri"/>
                  <a:ea typeface="Calibri"/>
                  <a:cs typeface="Calibri"/>
                  <a:sym typeface="Calibri"/>
                </a:rPr>
                <a:t>pérennes</a:t>
              </a:r>
              <a:endParaRPr kumimoji="0" sz="800" b="1" i="0" u="none" strike="noStrike" kern="0" cap="none" spc="0" normalizeH="0" baseline="0" noProof="0" dirty="0">
                <a:ln>
                  <a:noFill/>
                </a:ln>
                <a:solidFill>
                  <a:srgbClr val="002348"/>
                </a:solidFill>
                <a:effectLst/>
                <a:uLnTx/>
                <a:uFillTx/>
                <a:latin typeface="Calibri"/>
                <a:ea typeface="Calibri"/>
                <a:cs typeface="Calibri"/>
                <a:sym typeface="Calibri"/>
              </a:endParaRPr>
            </a:p>
          </p:txBody>
        </p:sp>
        <p:grpSp>
          <p:nvGrpSpPr>
            <p:cNvPr id="1413" name="Groupe"/>
            <p:cNvGrpSpPr/>
            <p:nvPr/>
          </p:nvGrpSpPr>
          <p:grpSpPr>
            <a:xfrm>
              <a:off x="0" y="0"/>
              <a:ext cx="653213" cy="635579"/>
              <a:chOff x="0" y="0"/>
              <a:chExt cx="653212" cy="635578"/>
            </a:xfrm>
          </p:grpSpPr>
          <p:sp>
            <p:nvSpPr>
              <p:cNvPr id="1411" name="Cercle"/>
              <p:cNvSpPr/>
              <p:nvPr/>
            </p:nvSpPr>
            <p:spPr>
              <a:xfrm>
                <a:off x="635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2" name="Résultats immédiats"/>
              <p:cNvSpPr txBox="1"/>
              <p:nvPr/>
            </p:nvSpPr>
            <p:spPr>
              <a:xfrm>
                <a:off x="0" y="145071"/>
                <a:ext cx="653213" cy="345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defTabSz="457200">
                  <a:lnSpc>
                    <a:spcPts val="1000"/>
                  </a:lnSpc>
                  <a:defRPr sz="800"/>
                </a:lvl1pPr>
              </a:lstStyle>
              <a:p>
                <a:pPr marL="0" marR="0" lvl="0" indent="0" algn="ctr" defTabSz="457200" rtl="0" eaLnBrk="1" fontAlgn="auto" latinLnBrk="0" hangingPunct="0">
                  <a:lnSpc>
                    <a:spcPts val="1000"/>
                  </a:lnSpc>
                  <a:spcBef>
                    <a:spcPts val="0"/>
                  </a:spcBef>
                  <a:spcAft>
                    <a:spcPts val="0"/>
                  </a:spcAft>
                  <a:buClrTx/>
                  <a:buSzTx/>
                  <a:buFontTx/>
                  <a:buNone/>
                  <a:tabLst/>
                  <a:defRPr/>
                </a:pPr>
                <a:r>
                  <a:rPr kumimoji="0" sz="800" b="0" i="0" u="none" strike="noStrike" kern="0" cap="none" spc="0" normalizeH="0" baseline="0" noProof="0">
                    <a:ln>
                      <a:noFill/>
                    </a:ln>
                    <a:solidFill>
                      <a:srgbClr val="002448"/>
                    </a:solidFill>
                    <a:effectLst/>
                    <a:uLnTx/>
                    <a:uFillTx/>
                    <a:latin typeface="Calibri"/>
                    <a:ea typeface="Calibri"/>
                    <a:cs typeface="Calibri"/>
                    <a:sym typeface="Calibri"/>
                  </a:rPr>
                  <a:t>Résultats immédiats</a:t>
                </a:r>
              </a:p>
            </p:txBody>
          </p:sp>
        </p:grpSp>
      </p:grpSp>
      <p:grpSp>
        <p:nvGrpSpPr>
          <p:cNvPr id="1421" name="Groupe"/>
          <p:cNvGrpSpPr/>
          <p:nvPr/>
        </p:nvGrpSpPr>
        <p:grpSpPr>
          <a:xfrm>
            <a:off x="2100741" y="2905515"/>
            <a:ext cx="7447991" cy="635581"/>
            <a:chOff x="0" y="0"/>
            <a:chExt cx="7447989" cy="635580"/>
          </a:xfrm>
        </p:grpSpPr>
        <p:sp>
          <p:nvSpPr>
            <p:cNvPr id="1415" name="Efficience et enjeux des systèmes de surveillance clinico-biologique de la résistance aux antibiotiques"/>
            <p:cNvSpPr/>
            <p:nvPr/>
          </p:nvSpPr>
          <p:spPr>
            <a:xfrm>
              <a:off x="2673554" y="268337"/>
              <a:ext cx="4774435" cy="286150"/>
            </a:xfrm>
            <a:prstGeom prst="roundRect">
              <a:avLst>
                <a:gd name="adj" fmla="val 45606"/>
              </a:avLst>
            </a:prstGeom>
            <a:solidFill>
              <a:srgbClr val="FFFFFF"/>
            </a:solidFill>
            <a:ln w="9525" cap="flat">
              <a:solidFill>
                <a:schemeClr val="accent3">
                  <a:satOff val="-2338"/>
                  <a:lumOff val="25490"/>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8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a:ln>
                    <a:noFill/>
                  </a:ln>
                  <a:solidFill>
                    <a:srgbClr val="002348"/>
                  </a:solidFill>
                  <a:effectLst/>
                  <a:uLnTx/>
                  <a:uFillTx/>
                  <a:latin typeface="Calibri"/>
                  <a:ea typeface="Calibri"/>
                  <a:cs typeface="Calibri"/>
                  <a:sym typeface="Calibri"/>
                </a:rPr>
                <a:t>Efficience et enjeux des systèmes de surveillance clinico-biologique de la résistance aux antibiotiques</a:t>
              </a:r>
            </a:p>
          </p:txBody>
        </p:sp>
        <p:sp>
          <p:nvSpPr>
            <p:cNvPr id="1416" name="Ligne"/>
            <p:cNvSpPr/>
            <p:nvPr/>
          </p:nvSpPr>
          <p:spPr>
            <a:xfrm flipH="1">
              <a:off x="6123068" y="73598"/>
              <a:ext cx="486064" cy="210884"/>
            </a:xfrm>
            <a:prstGeom prst="line">
              <a:avLst/>
            </a:prstGeom>
            <a:noFill/>
            <a:ln w="12700"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7" name="Ligne"/>
            <p:cNvSpPr/>
            <p:nvPr/>
          </p:nvSpPr>
          <p:spPr>
            <a:xfrm>
              <a:off x="3499977" y="69561"/>
              <a:ext cx="429529" cy="215734"/>
            </a:xfrm>
            <a:prstGeom prst="line">
              <a:avLst/>
            </a:prstGeom>
            <a:noFill/>
            <a:ln w="12700" cap="flat">
              <a:solidFill>
                <a:schemeClr val="accent2">
                  <a:lumOff val="17058"/>
                </a:schemeClr>
              </a:solidFill>
              <a:prstDash val="solid"/>
              <a:round/>
              <a:tailEnd type="triangle" w="med" len="me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420" name="Groupe"/>
            <p:cNvGrpSpPr/>
            <p:nvPr/>
          </p:nvGrpSpPr>
          <p:grpSpPr>
            <a:xfrm>
              <a:off x="0" y="0"/>
              <a:ext cx="640514" cy="635580"/>
              <a:chOff x="0" y="0"/>
              <a:chExt cx="640513" cy="635579"/>
            </a:xfrm>
          </p:grpSpPr>
          <p:sp>
            <p:nvSpPr>
              <p:cNvPr id="1418" name="Cercle"/>
              <p:cNvSpPr/>
              <p:nvPr/>
            </p:nvSpPr>
            <p:spPr>
              <a:xfrm>
                <a:off x="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9" name="Challenges"/>
              <p:cNvSpPr txBox="1"/>
              <p:nvPr/>
            </p:nvSpPr>
            <p:spPr>
              <a:xfrm>
                <a:off x="59804" y="108819"/>
                <a:ext cx="548191" cy="218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Challenges</a:t>
                </a:r>
              </a:p>
            </p:txBody>
          </p:sp>
        </p:grpSp>
      </p:grpSp>
      <p:grpSp>
        <p:nvGrpSpPr>
          <p:cNvPr id="1450" name="Groupe"/>
          <p:cNvGrpSpPr/>
          <p:nvPr/>
        </p:nvGrpSpPr>
        <p:grpSpPr>
          <a:xfrm>
            <a:off x="2098189" y="702929"/>
            <a:ext cx="7970587" cy="2387721"/>
            <a:chOff x="0" y="0"/>
            <a:chExt cx="7970584" cy="2387720"/>
          </a:xfrm>
        </p:grpSpPr>
        <p:grpSp>
          <p:nvGrpSpPr>
            <p:cNvPr id="1443" name="Groupe"/>
            <p:cNvGrpSpPr/>
            <p:nvPr/>
          </p:nvGrpSpPr>
          <p:grpSpPr>
            <a:xfrm>
              <a:off x="1954377" y="0"/>
              <a:ext cx="6016207" cy="2293744"/>
              <a:chOff x="0" y="0"/>
              <a:chExt cx="6016206" cy="2293743"/>
            </a:xfrm>
          </p:grpSpPr>
          <p:sp>
            <p:nvSpPr>
              <p:cNvPr id="1422" name="Ovale"/>
              <p:cNvSpPr/>
              <p:nvPr/>
            </p:nvSpPr>
            <p:spPr>
              <a:xfrm>
                <a:off x="3587205" y="245925"/>
                <a:ext cx="2064418" cy="1939475"/>
              </a:xfrm>
              <a:prstGeom prst="ellipse">
                <a:avLst/>
              </a:prstGeom>
              <a:solidFill>
                <a:srgbClr val="FFFFFF"/>
              </a:solidFill>
              <a:ln w="12700" cap="flat">
                <a:solidFill>
                  <a:schemeClr val="accent2">
                    <a:lumOff val="17058"/>
                  </a:schemeClr>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3" name="Ovale"/>
              <p:cNvSpPr/>
              <p:nvPr/>
            </p:nvSpPr>
            <p:spPr>
              <a:xfrm>
                <a:off x="459130" y="245925"/>
                <a:ext cx="2064419" cy="1939475"/>
              </a:xfrm>
              <a:prstGeom prst="ellipse">
                <a:avLst/>
              </a:prstGeom>
              <a:solidFill>
                <a:srgbClr val="FFFFFF"/>
              </a:solidFill>
              <a:ln w="12700" cap="flat">
                <a:solidFill>
                  <a:schemeClr val="accent2">
                    <a:lumOff val="17058"/>
                  </a:schemeClr>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24" name="Protocole"/>
              <p:cNvSpPr/>
              <p:nvPr/>
            </p:nvSpPr>
            <p:spPr>
              <a:xfrm>
                <a:off x="1134766" y="0"/>
                <a:ext cx="713147" cy="319467"/>
              </a:xfrm>
              <a:prstGeom prst="roundRect">
                <a:avLst>
                  <a:gd name="adj" fmla="val 36532"/>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Protocole</a:t>
                </a:r>
              </a:p>
            </p:txBody>
          </p:sp>
          <p:sp>
            <p:nvSpPr>
              <p:cNvPr id="1425" name="Mise en place"/>
              <p:cNvSpPr/>
              <p:nvPr/>
            </p:nvSpPr>
            <p:spPr>
              <a:xfrm>
                <a:off x="2174985" y="719498"/>
                <a:ext cx="713147" cy="319467"/>
              </a:xfrm>
              <a:prstGeom prst="roundRect">
                <a:avLst>
                  <a:gd name="adj" fmla="val 36532"/>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Mise en place</a:t>
                </a:r>
              </a:p>
            </p:txBody>
          </p:sp>
          <p:sp>
            <p:nvSpPr>
              <p:cNvPr id="1426" name="Collecte des données"/>
              <p:cNvSpPr/>
              <p:nvPr/>
            </p:nvSpPr>
            <p:spPr>
              <a:xfrm>
                <a:off x="1769492" y="1887570"/>
                <a:ext cx="713146" cy="401398"/>
              </a:xfrm>
              <a:prstGeom prst="roundRect">
                <a:avLst>
                  <a:gd name="adj" fmla="val 29075"/>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Collecte des données</a:t>
                </a:r>
              </a:p>
            </p:txBody>
          </p:sp>
          <p:sp>
            <p:nvSpPr>
              <p:cNvPr id="1427" name="Analyse et interprétation des données"/>
              <p:cNvSpPr/>
              <p:nvPr/>
            </p:nvSpPr>
            <p:spPr>
              <a:xfrm>
                <a:off x="287899" y="1827772"/>
                <a:ext cx="1070250" cy="461196"/>
              </a:xfrm>
              <a:prstGeom prst="roundRect">
                <a:avLst>
                  <a:gd name="adj" fmla="val 28210"/>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Analyse et interprétation des données</a:t>
                </a:r>
              </a:p>
            </p:txBody>
          </p:sp>
          <p:sp>
            <p:nvSpPr>
              <p:cNvPr id="1428" name="Partage et dissémination des résultats"/>
              <p:cNvSpPr/>
              <p:nvPr/>
            </p:nvSpPr>
            <p:spPr>
              <a:xfrm>
                <a:off x="0" y="641756"/>
                <a:ext cx="865923" cy="474951"/>
              </a:xfrm>
              <a:prstGeom prst="roundRect">
                <a:avLst>
                  <a:gd name="adj" fmla="val 19591"/>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Partage et dissémination des résultats</a:t>
                </a:r>
              </a:p>
            </p:txBody>
          </p:sp>
          <p:sp>
            <p:nvSpPr>
              <p:cNvPr id="1429" name="Cercle"/>
              <p:cNvSpPr/>
              <p:nvPr/>
            </p:nvSpPr>
            <p:spPr>
              <a:xfrm>
                <a:off x="863728" y="586488"/>
                <a:ext cx="1255223" cy="1258350"/>
              </a:xfrm>
              <a:prstGeom prst="ellipse">
                <a:avLst/>
              </a:prstGeom>
              <a:solidFill>
                <a:srgbClr val="FFFFFF"/>
              </a:solidFill>
              <a:ln w="254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0" name="Microscope"/>
              <p:cNvSpPr/>
              <p:nvPr/>
            </p:nvSpPr>
            <p:spPr>
              <a:xfrm>
                <a:off x="1303050" y="754517"/>
                <a:ext cx="434809" cy="622848"/>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4"/>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1" name="Cercle"/>
              <p:cNvSpPr/>
              <p:nvPr/>
            </p:nvSpPr>
            <p:spPr>
              <a:xfrm>
                <a:off x="4001453" y="587579"/>
                <a:ext cx="1255223" cy="1256168"/>
              </a:xfrm>
              <a:prstGeom prst="ellipse">
                <a:avLst/>
              </a:prstGeom>
              <a:solidFill>
                <a:srgbClr val="FFFFFF"/>
              </a:solidFill>
              <a:ln w="25400" cap="flat">
                <a:solidFill>
                  <a:schemeClr val="accent2">
                    <a:lumOff val="8529"/>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434" name="Groupe"/>
              <p:cNvGrpSpPr/>
              <p:nvPr/>
            </p:nvGrpSpPr>
            <p:grpSpPr>
              <a:xfrm>
                <a:off x="4324477" y="896818"/>
                <a:ext cx="609175" cy="480547"/>
                <a:chOff x="0" y="0"/>
                <a:chExt cx="609174" cy="480546"/>
              </a:xfrm>
            </p:grpSpPr>
            <p:sp>
              <p:nvSpPr>
                <p:cNvPr id="1432" name="Dormir"/>
                <p:cNvSpPr/>
                <p:nvPr/>
              </p:nvSpPr>
              <p:spPr>
                <a:xfrm flipH="1">
                  <a:off x="-1" y="107188"/>
                  <a:ext cx="609176" cy="373359"/>
                </a:xfrm>
                <a:custGeom>
                  <a:avLst/>
                  <a:gdLst/>
                  <a:ahLst/>
                  <a:cxnLst>
                    <a:cxn ang="0">
                      <a:pos x="wd2" y="hd2"/>
                    </a:cxn>
                    <a:cxn ang="5400000">
                      <a:pos x="wd2" y="hd2"/>
                    </a:cxn>
                    <a:cxn ang="10800000">
                      <a:pos x="wd2" y="hd2"/>
                    </a:cxn>
                    <a:cxn ang="16200000">
                      <a:pos x="wd2" y="hd2"/>
                    </a:cxn>
                  </a:cxnLst>
                  <a:rect l="0" t="0" r="r" b="b"/>
                  <a:pathLst>
                    <a:path w="21600" h="21600" extrusionOk="0">
                      <a:moveTo>
                        <a:pt x="248" y="0"/>
                      </a:moveTo>
                      <a:cubicBezTo>
                        <a:pt x="112" y="0"/>
                        <a:pt x="0" y="190"/>
                        <a:pt x="0" y="421"/>
                      </a:cubicBezTo>
                      <a:lnTo>
                        <a:pt x="0" y="21181"/>
                      </a:lnTo>
                      <a:cubicBezTo>
                        <a:pt x="0" y="21413"/>
                        <a:pt x="112" y="21600"/>
                        <a:pt x="248" y="21600"/>
                      </a:cubicBezTo>
                      <a:lnTo>
                        <a:pt x="1237" y="21600"/>
                      </a:lnTo>
                      <a:cubicBezTo>
                        <a:pt x="1373" y="21600"/>
                        <a:pt x="1483" y="21413"/>
                        <a:pt x="1483" y="21181"/>
                      </a:cubicBezTo>
                      <a:lnTo>
                        <a:pt x="1483" y="15050"/>
                      </a:lnTo>
                      <a:lnTo>
                        <a:pt x="19762" y="15050"/>
                      </a:lnTo>
                      <a:cubicBezTo>
                        <a:pt x="19898" y="15050"/>
                        <a:pt x="20010" y="15239"/>
                        <a:pt x="20010" y="15471"/>
                      </a:cubicBezTo>
                      <a:lnTo>
                        <a:pt x="20010" y="21181"/>
                      </a:lnTo>
                      <a:cubicBezTo>
                        <a:pt x="20010" y="21413"/>
                        <a:pt x="20122" y="21600"/>
                        <a:pt x="20258" y="21600"/>
                      </a:cubicBezTo>
                      <a:lnTo>
                        <a:pt x="21247" y="21600"/>
                      </a:lnTo>
                      <a:cubicBezTo>
                        <a:pt x="21383" y="21600"/>
                        <a:pt x="21494" y="21413"/>
                        <a:pt x="21494" y="21181"/>
                      </a:cubicBezTo>
                      <a:lnTo>
                        <a:pt x="21494" y="12943"/>
                      </a:lnTo>
                      <a:cubicBezTo>
                        <a:pt x="21494" y="12712"/>
                        <a:pt x="21383" y="12522"/>
                        <a:pt x="21247" y="12522"/>
                      </a:cubicBezTo>
                      <a:lnTo>
                        <a:pt x="1483" y="12522"/>
                      </a:lnTo>
                      <a:lnTo>
                        <a:pt x="1483" y="421"/>
                      </a:lnTo>
                      <a:cubicBezTo>
                        <a:pt x="1483" y="190"/>
                        <a:pt x="1373" y="0"/>
                        <a:pt x="1237" y="0"/>
                      </a:cubicBezTo>
                      <a:lnTo>
                        <a:pt x="248" y="0"/>
                      </a:lnTo>
                      <a:close/>
                      <a:moveTo>
                        <a:pt x="7810" y="887"/>
                      </a:moveTo>
                      <a:cubicBezTo>
                        <a:pt x="7807" y="887"/>
                        <a:pt x="7803" y="890"/>
                        <a:pt x="7803" y="895"/>
                      </a:cubicBezTo>
                      <a:lnTo>
                        <a:pt x="7803" y="972"/>
                      </a:lnTo>
                      <a:cubicBezTo>
                        <a:pt x="7803" y="977"/>
                        <a:pt x="7807" y="980"/>
                        <a:pt x="7810" y="980"/>
                      </a:cubicBezTo>
                      <a:lnTo>
                        <a:pt x="7881" y="980"/>
                      </a:lnTo>
                      <a:cubicBezTo>
                        <a:pt x="7883" y="980"/>
                        <a:pt x="7886" y="977"/>
                        <a:pt x="7886" y="972"/>
                      </a:cubicBezTo>
                      <a:lnTo>
                        <a:pt x="7886" y="895"/>
                      </a:lnTo>
                      <a:cubicBezTo>
                        <a:pt x="7886" y="890"/>
                        <a:pt x="7884" y="887"/>
                        <a:pt x="7881" y="887"/>
                      </a:cubicBezTo>
                      <a:lnTo>
                        <a:pt x="7810" y="887"/>
                      </a:lnTo>
                      <a:close/>
                      <a:moveTo>
                        <a:pt x="4389" y="2142"/>
                      </a:moveTo>
                      <a:cubicBezTo>
                        <a:pt x="3937" y="2142"/>
                        <a:pt x="3485" y="2433"/>
                        <a:pt x="3140" y="3020"/>
                      </a:cubicBezTo>
                      <a:cubicBezTo>
                        <a:pt x="2451" y="4195"/>
                        <a:pt x="2451" y="6100"/>
                        <a:pt x="3140" y="7274"/>
                      </a:cubicBezTo>
                      <a:cubicBezTo>
                        <a:pt x="3830" y="8449"/>
                        <a:pt x="4948" y="8449"/>
                        <a:pt x="5638" y="7274"/>
                      </a:cubicBezTo>
                      <a:cubicBezTo>
                        <a:pt x="6328" y="6100"/>
                        <a:pt x="6328" y="4195"/>
                        <a:pt x="5638" y="3020"/>
                      </a:cubicBezTo>
                      <a:cubicBezTo>
                        <a:pt x="5293" y="2433"/>
                        <a:pt x="4841" y="2142"/>
                        <a:pt x="4389" y="2142"/>
                      </a:cubicBezTo>
                      <a:close/>
                      <a:moveTo>
                        <a:pt x="7285" y="2863"/>
                      </a:moveTo>
                      <a:cubicBezTo>
                        <a:pt x="7149" y="2863"/>
                        <a:pt x="7037" y="3053"/>
                        <a:pt x="7037" y="3285"/>
                      </a:cubicBezTo>
                      <a:lnTo>
                        <a:pt x="7037" y="9282"/>
                      </a:lnTo>
                      <a:lnTo>
                        <a:pt x="2447" y="9282"/>
                      </a:lnTo>
                      <a:cubicBezTo>
                        <a:pt x="2311" y="9282"/>
                        <a:pt x="2199" y="9471"/>
                        <a:pt x="2199" y="9703"/>
                      </a:cubicBezTo>
                      <a:lnTo>
                        <a:pt x="2199" y="10917"/>
                      </a:lnTo>
                      <a:cubicBezTo>
                        <a:pt x="2199" y="11149"/>
                        <a:pt x="2311" y="11338"/>
                        <a:pt x="2447" y="11338"/>
                      </a:cubicBezTo>
                      <a:lnTo>
                        <a:pt x="7285" y="11338"/>
                      </a:lnTo>
                      <a:lnTo>
                        <a:pt x="16514" y="11338"/>
                      </a:lnTo>
                      <a:lnTo>
                        <a:pt x="21352" y="11338"/>
                      </a:lnTo>
                      <a:cubicBezTo>
                        <a:pt x="21488" y="11338"/>
                        <a:pt x="21600" y="11149"/>
                        <a:pt x="21600" y="10917"/>
                      </a:cubicBezTo>
                      <a:lnTo>
                        <a:pt x="21600" y="3285"/>
                      </a:lnTo>
                      <a:cubicBezTo>
                        <a:pt x="21600" y="3053"/>
                        <a:pt x="21488" y="2863"/>
                        <a:pt x="21352" y="2863"/>
                      </a:cubicBezTo>
                      <a:lnTo>
                        <a:pt x="7285" y="2863"/>
                      </a:lnTo>
                      <a:close/>
                    </a:path>
                  </a:pathLst>
                </a:custGeom>
                <a:solidFill>
                  <a:srgbClr val="002448"/>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3" name="Thermomètre"/>
                <p:cNvSpPr/>
                <p:nvPr/>
              </p:nvSpPr>
              <p:spPr>
                <a:xfrm>
                  <a:off x="374872" y="0"/>
                  <a:ext cx="60714" cy="1720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870" y="0"/>
                        <a:pt x="5496" y="838"/>
                        <a:pt x="5496" y="1871"/>
                      </a:cubicBezTo>
                      <a:lnTo>
                        <a:pt x="5496" y="3544"/>
                      </a:lnTo>
                      <a:lnTo>
                        <a:pt x="9466" y="3544"/>
                      </a:lnTo>
                      <a:cubicBezTo>
                        <a:pt x="9886" y="3544"/>
                        <a:pt x="10226" y="3664"/>
                        <a:pt x="10226" y="3812"/>
                      </a:cubicBezTo>
                      <a:cubicBezTo>
                        <a:pt x="10226" y="3960"/>
                        <a:pt x="9886" y="4080"/>
                        <a:pt x="9466" y="4080"/>
                      </a:cubicBezTo>
                      <a:lnTo>
                        <a:pt x="5496" y="4080"/>
                      </a:lnTo>
                      <a:lnTo>
                        <a:pt x="5496" y="5464"/>
                      </a:lnTo>
                      <a:lnTo>
                        <a:pt x="7380" y="5464"/>
                      </a:lnTo>
                      <a:cubicBezTo>
                        <a:pt x="7801" y="5464"/>
                        <a:pt x="8141" y="5584"/>
                        <a:pt x="8141" y="5732"/>
                      </a:cubicBezTo>
                      <a:cubicBezTo>
                        <a:pt x="8141" y="5881"/>
                        <a:pt x="7801" y="6001"/>
                        <a:pt x="7380" y="6001"/>
                      </a:cubicBezTo>
                      <a:lnTo>
                        <a:pt x="5496" y="6001"/>
                      </a:lnTo>
                      <a:lnTo>
                        <a:pt x="5496" y="7511"/>
                      </a:lnTo>
                      <a:lnTo>
                        <a:pt x="9322" y="7511"/>
                      </a:lnTo>
                      <a:cubicBezTo>
                        <a:pt x="9742" y="7511"/>
                        <a:pt x="10083" y="7631"/>
                        <a:pt x="10083" y="7779"/>
                      </a:cubicBezTo>
                      <a:cubicBezTo>
                        <a:pt x="10083" y="7928"/>
                        <a:pt x="9743" y="8049"/>
                        <a:pt x="9322" y="8049"/>
                      </a:cubicBezTo>
                      <a:lnTo>
                        <a:pt x="5496" y="8049"/>
                      </a:lnTo>
                      <a:lnTo>
                        <a:pt x="5496" y="9511"/>
                      </a:lnTo>
                      <a:lnTo>
                        <a:pt x="7380" y="9511"/>
                      </a:lnTo>
                      <a:cubicBezTo>
                        <a:pt x="7801" y="9511"/>
                        <a:pt x="8141" y="9631"/>
                        <a:pt x="8141" y="9779"/>
                      </a:cubicBezTo>
                      <a:cubicBezTo>
                        <a:pt x="8141" y="9927"/>
                        <a:pt x="7801" y="10047"/>
                        <a:pt x="7380" y="10047"/>
                      </a:cubicBezTo>
                      <a:lnTo>
                        <a:pt x="5496" y="10047"/>
                      </a:lnTo>
                      <a:lnTo>
                        <a:pt x="5496" y="11450"/>
                      </a:lnTo>
                      <a:lnTo>
                        <a:pt x="9322" y="11450"/>
                      </a:lnTo>
                      <a:cubicBezTo>
                        <a:pt x="9742" y="11450"/>
                        <a:pt x="10083" y="11571"/>
                        <a:pt x="10083" y="11720"/>
                      </a:cubicBezTo>
                      <a:cubicBezTo>
                        <a:pt x="10083" y="11868"/>
                        <a:pt x="9743" y="11988"/>
                        <a:pt x="9322" y="11988"/>
                      </a:cubicBezTo>
                      <a:lnTo>
                        <a:pt x="5496" y="11988"/>
                      </a:lnTo>
                      <a:lnTo>
                        <a:pt x="5496" y="14474"/>
                      </a:lnTo>
                      <a:cubicBezTo>
                        <a:pt x="2219" y="15128"/>
                        <a:pt x="0" y="16367"/>
                        <a:pt x="0" y="17790"/>
                      </a:cubicBezTo>
                      <a:cubicBezTo>
                        <a:pt x="0" y="19894"/>
                        <a:pt x="4836" y="21600"/>
                        <a:pt x="10800" y="21600"/>
                      </a:cubicBezTo>
                      <a:cubicBezTo>
                        <a:pt x="16764" y="21600"/>
                        <a:pt x="21600" y="19894"/>
                        <a:pt x="21600" y="17790"/>
                      </a:cubicBezTo>
                      <a:cubicBezTo>
                        <a:pt x="21600" y="16367"/>
                        <a:pt x="19381" y="15128"/>
                        <a:pt x="16104" y="14474"/>
                      </a:cubicBezTo>
                      <a:lnTo>
                        <a:pt x="16104" y="1871"/>
                      </a:lnTo>
                      <a:cubicBezTo>
                        <a:pt x="16104" y="838"/>
                        <a:pt x="13730" y="0"/>
                        <a:pt x="10800" y="0"/>
                      </a:cubicBezTo>
                      <a:close/>
                    </a:path>
                  </a:pathLst>
                </a:custGeom>
                <a:gradFill flip="none" rotWithShape="1">
                  <a:gsLst>
                    <a:gs pos="0">
                      <a:srgbClr val="FFFFFF"/>
                    </a:gs>
                    <a:gs pos="100000">
                      <a:srgbClr val="941100"/>
                    </a:gs>
                  </a:gsLst>
                  <a:lin ang="16200000" scaled="0"/>
                </a:gradFill>
                <a:ln w="9525" cap="flat">
                  <a:solidFill>
                    <a:srgbClr val="A02A1A"/>
                  </a:solidFill>
                  <a:prstDash val="solid"/>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435" name="Protocole"/>
              <p:cNvSpPr/>
              <p:nvPr/>
            </p:nvSpPr>
            <p:spPr>
              <a:xfrm>
                <a:off x="4262841" y="4776"/>
                <a:ext cx="713146" cy="319467"/>
              </a:xfrm>
              <a:prstGeom prst="roundRect">
                <a:avLst>
                  <a:gd name="adj" fmla="val 36532"/>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Protocole</a:t>
                </a:r>
              </a:p>
            </p:txBody>
          </p:sp>
          <p:sp>
            <p:nvSpPr>
              <p:cNvPr id="1436" name="Mise en place"/>
              <p:cNvSpPr/>
              <p:nvPr/>
            </p:nvSpPr>
            <p:spPr>
              <a:xfrm>
                <a:off x="5303060" y="724274"/>
                <a:ext cx="713147" cy="319468"/>
              </a:xfrm>
              <a:prstGeom prst="roundRect">
                <a:avLst>
                  <a:gd name="adj" fmla="val 36532"/>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Mise en place</a:t>
                </a:r>
              </a:p>
            </p:txBody>
          </p:sp>
          <p:sp>
            <p:nvSpPr>
              <p:cNvPr id="1437" name="Collecte des données"/>
              <p:cNvSpPr/>
              <p:nvPr/>
            </p:nvSpPr>
            <p:spPr>
              <a:xfrm>
                <a:off x="4897566" y="1892346"/>
                <a:ext cx="713147" cy="401398"/>
              </a:xfrm>
              <a:prstGeom prst="roundRect">
                <a:avLst>
                  <a:gd name="adj" fmla="val 29075"/>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Collecte des données</a:t>
                </a:r>
              </a:p>
            </p:txBody>
          </p:sp>
          <p:sp>
            <p:nvSpPr>
              <p:cNvPr id="1438" name="Analyse et interprétation des données"/>
              <p:cNvSpPr/>
              <p:nvPr/>
            </p:nvSpPr>
            <p:spPr>
              <a:xfrm>
                <a:off x="3415973" y="1827772"/>
                <a:ext cx="1070250" cy="465972"/>
              </a:xfrm>
              <a:prstGeom prst="roundRect">
                <a:avLst>
                  <a:gd name="adj" fmla="val 27921"/>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Analyse et interprétation des données</a:t>
                </a:r>
              </a:p>
            </p:txBody>
          </p:sp>
          <p:sp>
            <p:nvSpPr>
              <p:cNvPr id="1439" name="Partage et dissémination des résultats"/>
              <p:cNvSpPr/>
              <p:nvPr/>
            </p:nvSpPr>
            <p:spPr>
              <a:xfrm>
                <a:off x="3128074" y="646532"/>
                <a:ext cx="865924" cy="474952"/>
              </a:xfrm>
              <a:prstGeom prst="roundRect">
                <a:avLst>
                  <a:gd name="adj" fmla="val 19591"/>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lvl1pPr algn="ctr">
                  <a:defRPr sz="700">
                    <a:solidFill>
                      <a:srgbClr val="002348"/>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a:ln>
                      <a:noFill/>
                    </a:ln>
                    <a:solidFill>
                      <a:srgbClr val="002348"/>
                    </a:solidFill>
                    <a:effectLst/>
                    <a:uLnTx/>
                    <a:uFillTx/>
                    <a:latin typeface="Calibri"/>
                    <a:ea typeface="Calibri"/>
                    <a:cs typeface="Calibri"/>
                    <a:sym typeface="Calibri"/>
                  </a:rPr>
                  <a:t>Partage et dissémination des résultats</a:t>
                </a:r>
              </a:p>
            </p:txBody>
          </p:sp>
          <p:sp>
            <p:nvSpPr>
              <p:cNvPr id="1440" name="Système de surveillance TSARA de la résistance aux antibiotiques"/>
              <p:cNvSpPr txBox="1"/>
              <p:nvPr/>
            </p:nvSpPr>
            <p:spPr>
              <a:xfrm>
                <a:off x="1054028" y="1437983"/>
                <a:ext cx="874623" cy="323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
                </a:pPr>
                <a:r>
                  <a:rPr kumimoji="0" sz="500" b="0" i="0" u="none" strike="noStrike" kern="0" cap="none" spc="0" normalizeH="0" baseline="0" noProof="0" dirty="0" err="1">
                    <a:ln>
                      <a:noFill/>
                    </a:ln>
                    <a:solidFill>
                      <a:srgbClr val="002448"/>
                    </a:solidFill>
                    <a:effectLst/>
                    <a:uLnTx/>
                    <a:uFillTx/>
                    <a:latin typeface="Calibri"/>
                    <a:ea typeface="Calibri"/>
                    <a:cs typeface="Calibri"/>
                    <a:sym typeface="Calibri"/>
                  </a:rPr>
                  <a:t>Système</a:t>
                </a:r>
                <a:r>
                  <a:rPr kumimoji="0" sz="500" b="0" i="0" u="none" strike="noStrike" kern="0" cap="none" spc="0" normalizeH="0" baseline="0" noProof="0" dirty="0">
                    <a:ln>
                      <a:noFill/>
                    </a:ln>
                    <a:solidFill>
                      <a:srgbClr val="002448"/>
                    </a:solidFill>
                    <a:effectLst/>
                    <a:uLnTx/>
                    <a:uFillTx/>
                    <a:latin typeface="Calibri"/>
                    <a:ea typeface="Calibri"/>
                    <a:cs typeface="Calibri"/>
                    <a:sym typeface="Calibri"/>
                  </a:rPr>
                  <a:t> de surveillance </a:t>
                </a:r>
                <a:r>
                  <a:rPr kumimoji="0" sz="500" b="1" i="0" u="none" strike="noStrike" kern="0" cap="none" spc="0" normalizeH="0" baseline="0" noProof="0" dirty="0">
                    <a:ln>
                      <a:noFill/>
                    </a:ln>
                    <a:solidFill>
                      <a:srgbClr val="002448"/>
                    </a:solidFill>
                    <a:effectLst/>
                    <a:uLnTx/>
                    <a:uFillTx/>
                    <a:latin typeface="Calibri"/>
                    <a:ea typeface="Calibri"/>
                    <a:cs typeface="Calibri"/>
                    <a:sym typeface="Calibri"/>
                  </a:rPr>
                  <a:t>TSARA</a:t>
                </a:r>
                <a:r>
                  <a:rPr kumimoji="0" sz="500" b="0" i="0" u="none" strike="noStrike" kern="0" cap="none" spc="0" normalizeH="0" baseline="0" noProof="0" dirty="0">
                    <a:ln>
                      <a:noFill/>
                    </a:ln>
                    <a:solidFill>
                      <a:srgbClr val="002448"/>
                    </a:solidFill>
                    <a:effectLst/>
                    <a:uLnTx/>
                    <a:uFillTx/>
                    <a:latin typeface="Calibri"/>
                    <a:ea typeface="Calibri"/>
                    <a:cs typeface="Calibri"/>
                    <a:sym typeface="Calibri"/>
                  </a:rPr>
                  <a:t> de la résistance aux </a:t>
                </a:r>
                <a:r>
                  <a:rPr kumimoji="0" sz="500" b="0" i="0" u="none" strike="noStrike" kern="0" cap="none" spc="0" normalizeH="0" baseline="0" noProof="0" dirty="0" err="1">
                    <a:ln>
                      <a:noFill/>
                    </a:ln>
                    <a:solidFill>
                      <a:srgbClr val="002448"/>
                    </a:solidFill>
                    <a:effectLst/>
                    <a:uLnTx/>
                    <a:uFillTx/>
                    <a:latin typeface="Calibri"/>
                    <a:ea typeface="Calibri"/>
                    <a:cs typeface="Calibri"/>
                    <a:sym typeface="Calibri"/>
                  </a:rPr>
                  <a:t>antibiotiques</a:t>
                </a:r>
                <a:endParaRPr kumimoji="0" sz="5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sp>
            <p:nvSpPr>
              <p:cNvPr id="1441" name="Enquête de prévalence ponctuelle de l’usage des antibiotiques"/>
              <p:cNvSpPr txBox="1"/>
              <p:nvPr/>
            </p:nvSpPr>
            <p:spPr>
              <a:xfrm>
                <a:off x="4182102" y="1437983"/>
                <a:ext cx="874623" cy="323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
                </a:pPr>
                <a:r>
                  <a:rPr kumimoji="0" sz="500" b="1" i="0" u="none" strike="noStrike" kern="0" cap="none" spc="0" normalizeH="0" baseline="0" noProof="0">
                    <a:ln>
                      <a:noFill/>
                    </a:ln>
                    <a:solidFill>
                      <a:srgbClr val="002448"/>
                    </a:solidFill>
                    <a:effectLst/>
                    <a:uLnTx/>
                    <a:uFillTx/>
                    <a:latin typeface="Calibri"/>
                    <a:ea typeface="Calibri"/>
                    <a:cs typeface="Calibri"/>
                    <a:sym typeface="Calibri"/>
                  </a:rPr>
                  <a:t>Enquête de prévalence ponctuelle </a:t>
                </a:r>
                <a:r>
                  <a:rPr kumimoji="0" sz="500" b="0" i="0" u="none" strike="noStrike" kern="0" cap="none" spc="0" normalizeH="0" baseline="0" noProof="0">
                    <a:ln>
                      <a:noFill/>
                    </a:ln>
                    <a:solidFill>
                      <a:srgbClr val="002448"/>
                    </a:solidFill>
                    <a:effectLst/>
                    <a:uLnTx/>
                    <a:uFillTx/>
                    <a:latin typeface="Calibri"/>
                    <a:ea typeface="Calibri"/>
                    <a:cs typeface="Calibri"/>
                    <a:sym typeface="Calibri"/>
                  </a:rPr>
                  <a:t>de l’usage des antibiotiques</a:t>
                </a:r>
              </a:p>
            </p:txBody>
          </p:sp>
          <p:sp>
            <p:nvSpPr>
              <p:cNvPr id="1442" name="Ligne"/>
              <p:cNvSpPr/>
              <p:nvPr/>
            </p:nvSpPr>
            <p:spPr>
              <a:xfrm>
                <a:off x="2120313" y="1215662"/>
                <a:ext cx="1865141" cy="1"/>
              </a:xfrm>
              <a:prstGeom prst="line">
                <a:avLst/>
              </a:prstGeom>
              <a:noFill/>
              <a:ln w="25400" cap="flat">
                <a:solidFill>
                  <a:schemeClr val="accent2">
                    <a:satOff val="-6318"/>
                    <a:lumOff val="-13176"/>
                  </a:schemeClr>
                </a:solidFill>
                <a:custDash>
                  <a:ds d="600000" sp="600000"/>
                </a:custDash>
                <a:miter lim="400000"/>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46" name="Groupe"/>
            <p:cNvGrpSpPr/>
            <p:nvPr/>
          </p:nvGrpSpPr>
          <p:grpSpPr>
            <a:xfrm>
              <a:off x="0" y="919317"/>
              <a:ext cx="640514" cy="635580"/>
              <a:chOff x="0" y="0"/>
              <a:chExt cx="640513" cy="635579"/>
            </a:xfrm>
          </p:grpSpPr>
          <p:sp>
            <p:nvSpPr>
              <p:cNvPr id="1444" name="Cercle"/>
              <p:cNvSpPr/>
              <p:nvPr/>
            </p:nvSpPr>
            <p:spPr>
              <a:xfrm>
                <a:off x="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5" name="Activités"/>
              <p:cNvSpPr txBox="1"/>
              <p:nvPr/>
            </p:nvSpPr>
            <p:spPr>
              <a:xfrm>
                <a:off x="106641" y="87562"/>
                <a:ext cx="454925" cy="218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err="1">
                    <a:ln>
                      <a:noFill/>
                    </a:ln>
                    <a:solidFill>
                      <a:srgbClr val="002448"/>
                    </a:solidFill>
                    <a:effectLst/>
                    <a:uLnTx/>
                    <a:uFillTx/>
                    <a:latin typeface="Calibri"/>
                    <a:ea typeface="Calibri"/>
                    <a:cs typeface="Calibri"/>
                    <a:sym typeface="Calibri"/>
                  </a:rPr>
                  <a:t>Activités</a:t>
                </a:r>
                <a:endParaRPr kumimoji="0" sz="800" b="0" i="0" u="none" strike="noStrike" kern="0" cap="none" spc="0" normalizeH="0" baseline="0" noProof="0" dirty="0">
                  <a:ln>
                    <a:noFill/>
                  </a:ln>
                  <a:solidFill>
                    <a:srgbClr val="002448"/>
                  </a:solidFill>
                  <a:effectLst/>
                  <a:uLnTx/>
                  <a:uFillTx/>
                  <a:latin typeface="Calibri"/>
                  <a:ea typeface="Calibri"/>
                  <a:cs typeface="Calibri"/>
                  <a:sym typeface="Calibri"/>
                </a:endParaRPr>
              </a:p>
            </p:txBody>
          </p:sp>
        </p:grpSp>
        <p:grpSp>
          <p:nvGrpSpPr>
            <p:cNvPr id="1449" name="Groupe"/>
            <p:cNvGrpSpPr/>
            <p:nvPr/>
          </p:nvGrpSpPr>
          <p:grpSpPr>
            <a:xfrm>
              <a:off x="2551" y="1752139"/>
              <a:ext cx="640515" cy="635581"/>
              <a:chOff x="0" y="0"/>
              <a:chExt cx="640513" cy="635579"/>
            </a:xfrm>
          </p:grpSpPr>
          <p:sp>
            <p:nvSpPr>
              <p:cNvPr id="1447" name="Cercle"/>
              <p:cNvSpPr/>
              <p:nvPr/>
            </p:nvSpPr>
            <p:spPr>
              <a:xfrm>
                <a:off x="0" y="0"/>
                <a:ext cx="640513" cy="635579"/>
              </a:xfrm>
              <a:prstGeom prst="ellipse">
                <a:avLst/>
              </a:prstGeom>
              <a:solidFill>
                <a:srgbClr val="FFFFFF"/>
              </a:solidFill>
              <a:ln w="12700" cap="flat">
                <a:solidFill>
                  <a:schemeClr val="accent2">
                    <a:lumOff val="17058"/>
                  </a:schemeClr>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8" name="Production"/>
              <p:cNvSpPr txBox="1"/>
              <p:nvPr/>
            </p:nvSpPr>
            <p:spPr>
              <a:xfrm>
                <a:off x="51770" y="71263"/>
                <a:ext cx="557269" cy="218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defTabSz="457200">
                  <a:lnSpc>
                    <a:spcPts val="2700"/>
                  </a:lnSpc>
                  <a:defRPr sz="800"/>
                </a:lvl1pPr>
              </a:lstStyle>
              <a:p>
                <a:pPr marL="0" marR="0" lvl="0" indent="0" algn="ctr" defTabSz="457200" rtl="0" eaLnBrk="1" fontAlgn="auto" latinLnBrk="0" hangingPunct="0">
                  <a:lnSpc>
                    <a:spcPts val="2700"/>
                  </a:lnSpc>
                  <a:spcBef>
                    <a:spcPts val="0"/>
                  </a:spcBef>
                  <a:spcAft>
                    <a:spcPts val="0"/>
                  </a:spcAft>
                  <a:buClrTx/>
                  <a:buSzTx/>
                  <a:buFontTx/>
                  <a:buNone/>
                  <a:tabLst/>
                  <a:defRPr/>
                </a:pPr>
                <a:r>
                  <a:rPr kumimoji="0" sz="800" b="0" i="0" u="none" strike="noStrike" kern="0" cap="none" spc="0" normalizeH="0" baseline="0" noProof="0" dirty="0">
                    <a:ln>
                      <a:noFill/>
                    </a:ln>
                    <a:solidFill>
                      <a:srgbClr val="002448"/>
                    </a:solidFill>
                    <a:effectLst/>
                    <a:uLnTx/>
                    <a:uFillTx/>
                    <a:latin typeface="Calibri"/>
                    <a:ea typeface="Calibri"/>
                    <a:cs typeface="Calibri"/>
                    <a:sym typeface="Calibri"/>
                  </a:rPr>
                  <a:t>Production</a:t>
                </a:r>
              </a:p>
            </p:txBody>
          </p:sp>
        </p:grpSp>
      </p:grpSp>
      <p:grpSp>
        <p:nvGrpSpPr>
          <p:cNvPr id="1453" name="Groupe"/>
          <p:cNvGrpSpPr/>
          <p:nvPr/>
        </p:nvGrpSpPr>
        <p:grpSpPr>
          <a:xfrm>
            <a:off x="6250895" y="1819027"/>
            <a:ext cx="1444294" cy="763788"/>
            <a:chOff x="0" y="0"/>
            <a:chExt cx="1444292" cy="763787"/>
          </a:xfrm>
        </p:grpSpPr>
        <p:sp>
          <p:nvSpPr>
            <p:cNvPr id="1451" name="Rectangle aux angles arrondis"/>
            <p:cNvSpPr/>
            <p:nvPr/>
          </p:nvSpPr>
          <p:spPr>
            <a:xfrm>
              <a:off x="0" y="0"/>
              <a:ext cx="1444293" cy="757438"/>
            </a:xfrm>
            <a:prstGeom prst="roundRect">
              <a:avLst>
                <a:gd name="adj" fmla="val 20000"/>
              </a:avLst>
            </a:prstGeom>
            <a:solidFill>
              <a:schemeClr val="accent3">
                <a:satOff val="-2338"/>
                <a:lumOff val="12745"/>
              </a:schemeClr>
            </a:solidFill>
            <a:ln w="12700" cap="flat">
              <a:solidFill>
                <a:srgbClr val="FFFFFF"/>
              </a:solidFill>
              <a:prstDash val="solid"/>
              <a:round/>
            </a:ln>
            <a:effectLst>
              <a:outerShdw blurRad="63500" dist="25400" dir="5400000" rotWithShape="0">
                <a:srgbClr val="000000">
                  <a:alpha val="50000"/>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52" name="Epargne des antibiotiques à large spectre (ceftriaxone +++)…"/>
            <p:cNvSpPr txBox="1"/>
            <p:nvPr/>
          </p:nvSpPr>
          <p:spPr>
            <a:xfrm>
              <a:off x="53215" y="38395"/>
              <a:ext cx="1337863" cy="725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noAutofit/>
            </a:bodyPr>
            <a:lstStyle/>
            <a:p>
              <a:pPr marL="127000" marR="0" lvl="0" indent="-127000" algn="l" defTabSz="914400" rtl="0" eaLnBrk="1" fontAlgn="auto" latinLnBrk="0" hangingPunct="0">
                <a:lnSpc>
                  <a:spcPct val="80000"/>
                </a:lnSpc>
                <a:spcBef>
                  <a:spcPts val="400"/>
                </a:spcBef>
                <a:spcAft>
                  <a:spcPts val="0"/>
                </a:spcAft>
                <a:buClrTx/>
                <a:buSzPct val="100000"/>
                <a:buFont typeface="Times New Roman"/>
                <a:buChar char="-"/>
                <a:tabLst/>
                <a:defRPr sz="600"/>
              </a:pPr>
              <a:r>
                <a:rPr kumimoji="0" sz="600" b="0" i="0" u="none" strike="noStrike" kern="0" cap="none" spc="0" normalizeH="0" baseline="0" noProof="0">
                  <a:ln>
                    <a:noFill/>
                  </a:ln>
                  <a:solidFill>
                    <a:srgbClr val="002448"/>
                  </a:solidFill>
                  <a:effectLst/>
                  <a:uLnTx/>
                  <a:uFillTx/>
                  <a:latin typeface="Calibri"/>
                  <a:ea typeface="Calibri"/>
                  <a:cs typeface="Calibri"/>
                  <a:sym typeface="Calibri"/>
                </a:rPr>
                <a:t>Epargne des antibiotiques à large spectre (ceftriaxone +++)</a:t>
              </a:r>
            </a:p>
            <a:p>
              <a:pPr marL="127000" marR="0" lvl="0" indent="-127000" algn="l" defTabSz="914400" rtl="0" eaLnBrk="1" fontAlgn="auto" latinLnBrk="0" hangingPunct="0">
                <a:lnSpc>
                  <a:spcPct val="80000"/>
                </a:lnSpc>
                <a:spcBef>
                  <a:spcPts val="400"/>
                </a:spcBef>
                <a:spcAft>
                  <a:spcPts val="0"/>
                </a:spcAft>
                <a:buClrTx/>
                <a:buSzPct val="100000"/>
                <a:buFont typeface="Times New Roman"/>
                <a:buChar char="-"/>
                <a:tabLst/>
                <a:defRPr sz="600"/>
              </a:pPr>
              <a:r>
                <a:rPr kumimoji="0" sz="600" b="0" i="0" u="none" strike="noStrike" kern="0" cap="none" spc="0" normalizeH="0" baseline="0" noProof="0">
                  <a:ln>
                    <a:noFill/>
                  </a:ln>
                  <a:solidFill>
                    <a:srgbClr val="002448"/>
                  </a:solidFill>
                  <a:effectLst/>
                  <a:uLnTx/>
                  <a:uFillTx/>
                  <a:latin typeface="Calibri"/>
                  <a:ea typeface="Calibri"/>
                  <a:cs typeface="Calibri"/>
                  <a:sym typeface="Calibri"/>
                </a:rPr>
                <a:t>Renforcement du lien entre microbiologistes et cliniciens</a:t>
              </a:r>
            </a:p>
            <a:p>
              <a:pPr marL="127000" marR="0" lvl="0" indent="-127000" algn="l" defTabSz="914400" rtl="0" eaLnBrk="1" fontAlgn="auto" latinLnBrk="0" hangingPunct="0">
                <a:lnSpc>
                  <a:spcPct val="80000"/>
                </a:lnSpc>
                <a:spcBef>
                  <a:spcPts val="400"/>
                </a:spcBef>
                <a:spcAft>
                  <a:spcPts val="0"/>
                </a:spcAft>
                <a:buClrTx/>
                <a:buSzPct val="100000"/>
                <a:buFont typeface="Times New Roman"/>
                <a:buChar char="-"/>
                <a:tabLst/>
                <a:defRPr sz="600"/>
              </a:pPr>
              <a:r>
                <a:rPr kumimoji="0" sz="600" b="0" i="0" u="none" strike="noStrike" kern="0" cap="none" spc="0" normalizeH="0" baseline="0" noProof="0">
                  <a:ln>
                    <a:noFill/>
                  </a:ln>
                  <a:solidFill>
                    <a:srgbClr val="002448"/>
                  </a:solidFill>
                  <a:effectLst/>
                  <a:uLnTx/>
                  <a:uFillTx/>
                  <a:latin typeface="Calibri"/>
                  <a:ea typeface="Calibri"/>
                  <a:cs typeface="Calibri"/>
                  <a:sym typeface="Calibri"/>
                </a:rPr>
                <a:t>Consultation des recommandations de bon usage des antibiotiques</a:t>
              </a:r>
            </a:p>
          </p:txBody>
        </p:sp>
      </p:grpSp>
    </p:spTree>
    <p:extLst>
      <p:ext uri="{BB962C8B-B14F-4D97-AF65-F5344CB8AC3E}">
        <p14:creationId xmlns:p14="http://schemas.microsoft.com/office/powerpoint/2010/main" val="313557503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4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4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3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3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 grpId="0" animBg="1" advAuto="0"/>
      <p:bldP spid="1372" grpId="0" animBg="1" advAuto="0"/>
      <p:bldP spid="1382" grpId="0" animBg="1" advAuto="0"/>
      <p:bldP spid="1397" grpId="0" animBg="1" advAuto="0"/>
      <p:bldP spid="1408" grpId="0" animBg="1" advAuto="0"/>
      <p:bldP spid="1414" grpId="0" animBg="1" advAuto="0"/>
      <p:bldP spid="1421" grpId="0" animBg="1" advAuto="0"/>
      <p:bldP spid="1450" grpId="0" animBg="1" advAuto="0"/>
      <p:bldP spid="1453"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Merci de votre attention</a:t>
            </a:r>
            <a:endParaRPr lang="fr-FR" dirty="0"/>
          </a:p>
        </p:txBody>
      </p:sp>
      <p:sp>
        <p:nvSpPr>
          <p:cNvPr id="5" name="Espace réservé du contenu 4"/>
          <p:cNvSpPr>
            <a:spLocks noGrp="1"/>
          </p:cNvSpPr>
          <p:nvPr>
            <p:ph idx="1"/>
          </p:nvPr>
        </p:nvSpPr>
        <p:spPr>
          <a:xfrm>
            <a:off x="521109" y="1416014"/>
            <a:ext cx="11169445" cy="5233264"/>
          </a:xfrm>
        </p:spPr>
        <p:txBody>
          <a:bodyPr>
            <a:normAutofit/>
          </a:bodyPr>
          <a:lstStyle/>
          <a:p>
            <a:pPr marL="0" indent="0">
              <a:buNone/>
            </a:pPr>
            <a:r>
              <a:rPr lang="fr-FR" b="1" dirty="0" smtClean="0">
                <a:hlinkClick r:id="rId2"/>
              </a:rPr>
              <a:t>christelle.elias@chu-lyon.fr</a:t>
            </a:r>
            <a:r>
              <a:rPr lang="fr-FR" b="1" dirty="0" smtClean="0"/>
              <a:t> </a:t>
            </a:r>
            <a:endParaRPr lang="fr-FR" b="1" dirty="0"/>
          </a:p>
          <a:p>
            <a:pPr marL="0" indent="0">
              <a:buNone/>
            </a:pPr>
            <a:endParaRPr lang="fr-FR" b="1" dirty="0" smtClean="0"/>
          </a:p>
          <a:p>
            <a:pPr marL="0" indent="0">
              <a:buNone/>
            </a:pPr>
            <a:endParaRPr lang="fr-FR" b="1" dirty="0"/>
          </a:p>
          <a:p>
            <a:pPr marL="0" indent="0">
              <a:buNone/>
            </a:pPr>
            <a:r>
              <a:rPr lang="fr-FR" b="1" dirty="0" smtClean="0"/>
              <a:t>Lectures </a:t>
            </a:r>
            <a:r>
              <a:rPr lang="fr-FR" b="1" dirty="0"/>
              <a:t>conseillées</a:t>
            </a:r>
            <a:endParaRPr lang="fr-FR" b="1" dirty="0" smtClean="0"/>
          </a:p>
          <a:p>
            <a:endParaRPr lang="fr-FR" dirty="0"/>
          </a:p>
          <a:p>
            <a:r>
              <a:rPr lang="fr-FR" sz="1200" dirty="0" smtClean="0"/>
              <a:t>Christelle </a:t>
            </a:r>
            <a:r>
              <a:rPr lang="fr-FR" sz="1200" dirty="0"/>
              <a:t>Elias. La résistance aux antibiotiques dans les pays à ressources limitées : mise en place, efficience et enjeux des systèmes de surveillance </a:t>
            </a:r>
            <a:r>
              <a:rPr lang="fr-FR" sz="1200" dirty="0" err="1"/>
              <a:t>clinico</a:t>
            </a:r>
            <a:r>
              <a:rPr lang="fr-FR" sz="1200" dirty="0"/>
              <a:t>-biologique, l'expérience du Laos et de Madagascar. Médecine humaine et pathologie. Université Claude Bernard - Lyon I, 2024. Français. </a:t>
            </a:r>
            <a:r>
              <a:rPr lang="fr-FR" sz="1200" dirty="0">
                <a:hlinkClick r:id="rId3"/>
              </a:rPr>
              <a:t>https://</a:t>
            </a:r>
            <a:r>
              <a:rPr lang="fr-FR" sz="1200" dirty="0" smtClean="0">
                <a:hlinkClick r:id="rId3"/>
              </a:rPr>
              <a:t>theses.hal.science/tel-04923634</a:t>
            </a:r>
            <a:r>
              <a:rPr lang="fr-FR" sz="1200" dirty="0" smtClean="0"/>
              <a:t> </a:t>
            </a:r>
            <a:endParaRPr lang="fr-FR" sz="1200" b="1" dirty="0"/>
          </a:p>
          <a:p>
            <a:r>
              <a:rPr lang="fr-FR" sz="1200" dirty="0" err="1"/>
              <a:t>Ondoa</a:t>
            </a:r>
            <a:r>
              <a:rPr lang="fr-FR" sz="1200" dirty="0"/>
              <a:t> P, Kapoor G, </a:t>
            </a:r>
            <a:r>
              <a:rPr lang="fr-FR" sz="1200" dirty="0" err="1"/>
              <a:t>Alimi</a:t>
            </a:r>
            <a:r>
              <a:rPr lang="fr-FR" sz="1200" dirty="0"/>
              <a:t> Y, et al. </a:t>
            </a:r>
            <a:r>
              <a:rPr lang="fr-FR" sz="1200" dirty="0" err="1"/>
              <a:t>Bacteriology</a:t>
            </a:r>
            <a:r>
              <a:rPr lang="fr-FR" sz="1200" dirty="0"/>
              <a:t> </a:t>
            </a:r>
            <a:r>
              <a:rPr lang="fr-FR" sz="1200" dirty="0" err="1"/>
              <a:t>testing</a:t>
            </a:r>
            <a:r>
              <a:rPr lang="fr-FR" sz="1200" dirty="0"/>
              <a:t> and </a:t>
            </a:r>
            <a:r>
              <a:rPr lang="fr-FR" sz="1200" dirty="0" err="1"/>
              <a:t>antimicrobial</a:t>
            </a:r>
            <a:r>
              <a:rPr lang="fr-FR" sz="1200" dirty="0"/>
              <a:t> </a:t>
            </a:r>
            <a:r>
              <a:rPr lang="fr-FR" sz="1200" dirty="0" err="1"/>
              <a:t>resistance</a:t>
            </a:r>
            <a:r>
              <a:rPr lang="fr-FR" sz="1200" dirty="0"/>
              <a:t> </a:t>
            </a:r>
            <a:r>
              <a:rPr lang="fr-FR" sz="1200" dirty="0" err="1"/>
              <a:t>detection</a:t>
            </a:r>
            <a:r>
              <a:rPr lang="fr-FR" sz="1200" dirty="0"/>
              <a:t> </a:t>
            </a:r>
            <a:r>
              <a:rPr lang="fr-FR" sz="1200" dirty="0" err="1"/>
              <a:t>capacity</a:t>
            </a:r>
            <a:r>
              <a:rPr lang="fr-FR" sz="1200" dirty="0"/>
              <a:t> of national </a:t>
            </a:r>
            <a:r>
              <a:rPr lang="fr-FR" sz="1200" dirty="0" err="1"/>
              <a:t>tiered</a:t>
            </a:r>
            <a:r>
              <a:rPr lang="fr-FR" sz="1200" dirty="0"/>
              <a:t> </a:t>
            </a:r>
            <a:r>
              <a:rPr lang="fr-FR" sz="1200" dirty="0" err="1"/>
              <a:t>laboratory</a:t>
            </a:r>
            <a:r>
              <a:rPr lang="fr-FR" sz="1200" dirty="0"/>
              <a:t> networks in </a:t>
            </a:r>
            <a:r>
              <a:rPr lang="fr-FR" sz="1200" dirty="0" err="1"/>
              <a:t>sub-Saharan</a:t>
            </a:r>
            <a:r>
              <a:rPr lang="fr-FR" sz="1200" dirty="0"/>
              <a:t> </a:t>
            </a:r>
            <a:r>
              <a:rPr lang="fr-FR" sz="1200" dirty="0" err="1"/>
              <a:t>Africa</a:t>
            </a:r>
            <a:r>
              <a:rPr lang="fr-FR" sz="1200" dirty="0"/>
              <a:t>: an </a:t>
            </a:r>
            <a:r>
              <a:rPr lang="fr-FR" sz="1200" dirty="0" err="1"/>
              <a:t>analysis</a:t>
            </a:r>
            <a:r>
              <a:rPr lang="fr-FR" sz="1200" dirty="0"/>
              <a:t> </a:t>
            </a:r>
            <a:r>
              <a:rPr lang="fr-FR" sz="1200" dirty="0" err="1"/>
              <a:t>from</a:t>
            </a:r>
            <a:r>
              <a:rPr lang="fr-FR" sz="1200" dirty="0"/>
              <a:t> 14 countries. </a:t>
            </a:r>
            <a:r>
              <a:rPr lang="fr-FR" sz="1200" i="1" dirty="0"/>
              <a:t>Lancet Microbe</a:t>
            </a:r>
            <a:r>
              <a:rPr lang="fr-FR" sz="1200" dirty="0"/>
              <a:t>. 2025;6(1):100976. </a:t>
            </a:r>
            <a:r>
              <a:rPr lang="fr-FR" sz="1200" dirty="0" smtClean="0"/>
              <a:t>doi:10.1016/j.lanmic.2024.100976</a:t>
            </a:r>
            <a:endParaRPr lang="fr-FR" sz="1200" b="1" dirty="0"/>
          </a:p>
          <a:p>
            <a:r>
              <a:rPr lang="fr-FR" sz="1200" dirty="0" err="1"/>
              <a:t>Osena</a:t>
            </a:r>
            <a:r>
              <a:rPr lang="fr-FR" sz="1200" dirty="0"/>
              <a:t> G, Kapoor G, </a:t>
            </a:r>
            <a:r>
              <a:rPr lang="fr-FR" sz="1200" dirty="0" err="1"/>
              <a:t>Kalanxhi</a:t>
            </a:r>
            <a:r>
              <a:rPr lang="fr-FR" sz="1200" dirty="0"/>
              <a:t> E, et al. </a:t>
            </a:r>
            <a:r>
              <a:rPr lang="fr-FR" sz="1200" dirty="0" err="1"/>
              <a:t>Antimicrobial</a:t>
            </a:r>
            <a:r>
              <a:rPr lang="fr-FR" sz="1200" dirty="0"/>
              <a:t> </a:t>
            </a:r>
            <a:r>
              <a:rPr lang="fr-FR" sz="1200" dirty="0" err="1"/>
              <a:t>resistance</a:t>
            </a:r>
            <a:r>
              <a:rPr lang="fr-FR" sz="1200" dirty="0"/>
              <a:t> in </a:t>
            </a:r>
            <a:r>
              <a:rPr lang="fr-FR" sz="1200" dirty="0" err="1"/>
              <a:t>Africa</a:t>
            </a:r>
            <a:r>
              <a:rPr lang="fr-FR" sz="1200" dirty="0"/>
              <a:t>: A </a:t>
            </a:r>
            <a:r>
              <a:rPr lang="fr-FR" sz="1200" dirty="0" err="1"/>
              <a:t>retrospective</a:t>
            </a:r>
            <a:r>
              <a:rPr lang="fr-FR" sz="1200" dirty="0"/>
              <a:t> </a:t>
            </a:r>
            <a:r>
              <a:rPr lang="fr-FR" sz="1200" dirty="0" err="1"/>
              <a:t>analysis</a:t>
            </a:r>
            <a:r>
              <a:rPr lang="fr-FR" sz="1200" dirty="0"/>
              <a:t> of data </a:t>
            </a:r>
            <a:r>
              <a:rPr lang="fr-FR" sz="1200" dirty="0" err="1"/>
              <a:t>from</a:t>
            </a:r>
            <a:r>
              <a:rPr lang="fr-FR" sz="1200" dirty="0"/>
              <a:t> 14 countries, 2016-2019. </a:t>
            </a:r>
            <a:r>
              <a:rPr lang="fr-FR" sz="1200" i="1" dirty="0" err="1"/>
              <a:t>PLoS</a:t>
            </a:r>
            <a:r>
              <a:rPr lang="fr-FR" sz="1200" i="1" dirty="0"/>
              <a:t> Med</a:t>
            </a:r>
            <a:r>
              <a:rPr lang="fr-FR" sz="1200" dirty="0"/>
              <a:t>. 2025;22(6):e1004638. </a:t>
            </a:r>
            <a:r>
              <a:rPr lang="fr-FR" sz="1200" dirty="0" err="1"/>
              <a:t>Published</a:t>
            </a:r>
            <a:r>
              <a:rPr lang="fr-FR" sz="1200" dirty="0"/>
              <a:t> 2025 Jun 24. </a:t>
            </a:r>
            <a:r>
              <a:rPr lang="fr-FR" sz="1200" dirty="0" smtClean="0"/>
              <a:t>doi:10.1371/journal.pmed.1004638</a:t>
            </a:r>
            <a:endParaRPr lang="fr-FR" sz="1200" b="1" dirty="0"/>
          </a:p>
          <a:p>
            <a:r>
              <a:rPr lang="fr-FR" sz="1200" dirty="0"/>
              <a:t>Elias C, </a:t>
            </a:r>
            <a:r>
              <a:rPr lang="fr-FR" sz="1200" dirty="0" err="1"/>
              <a:t>Raad</a:t>
            </a:r>
            <a:r>
              <a:rPr lang="fr-FR" sz="1200" dirty="0"/>
              <a:t> M, </a:t>
            </a:r>
            <a:r>
              <a:rPr lang="fr-FR" sz="1200" dirty="0" err="1"/>
              <a:t>Rasoanandrasana</a:t>
            </a:r>
            <a:r>
              <a:rPr lang="fr-FR" sz="1200" dirty="0"/>
              <a:t> S, et al. </a:t>
            </a:r>
            <a:r>
              <a:rPr lang="fr-FR" sz="1200" dirty="0" err="1"/>
              <a:t>Implementation</a:t>
            </a:r>
            <a:r>
              <a:rPr lang="fr-FR" sz="1200" dirty="0"/>
              <a:t> of an </a:t>
            </a:r>
            <a:r>
              <a:rPr lang="fr-FR" sz="1200" dirty="0" err="1"/>
              <a:t>antibiotic</a:t>
            </a:r>
            <a:r>
              <a:rPr lang="fr-FR" sz="1200" dirty="0"/>
              <a:t> </a:t>
            </a:r>
            <a:r>
              <a:rPr lang="fr-FR" sz="1200" dirty="0" err="1"/>
              <a:t>resistance</a:t>
            </a:r>
            <a:r>
              <a:rPr lang="fr-FR" sz="1200" dirty="0"/>
              <a:t> surveillance </a:t>
            </a:r>
            <a:r>
              <a:rPr lang="fr-FR" sz="1200" dirty="0" err="1"/>
              <a:t>tool</a:t>
            </a:r>
            <a:r>
              <a:rPr lang="fr-FR" sz="1200" dirty="0"/>
              <a:t> in Madagascar, the TSARA </a:t>
            </a:r>
            <a:r>
              <a:rPr lang="fr-FR" sz="1200" dirty="0" err="1"/>
              <a:t>project</a:t>
            </a:r>
            <a:r>
              <a:rPr lang="fr-FR" sz="1200" dirty="0"/>
              <a:t>: a prospective, </a:t>
            </a:r>
            <a:r>
              <a:rPr lang="fr-FR" sz="1200" dirty="0" err="1"/>
              <a:t>observational</a:t>
            </a:r>
            <a:r>
              <a:rPr lang="fr-FR" sz="1200" dirty="0"/>
              <a:t>, </a:t>
            </a:r>
            <a:r>
              <a:rPr lang="fr-FR" sz="1200" dirty="0" err="1"/>
              <a:t>multicentre</a:t>
            </a:r>
            <a:r>
              <a:rPr lang="fr-FR" sz="1200" dirty="0"/>
              <a:t>, </a:t>
            </a:r>
            <a:r>
              <a:rPr lang="fr-FR" sz="1200" dirty="0" err="1"/>
              <a:t>hospital-based</a:t>
            </a:r>
            <a:r>
              <a:rPr lang="fr-FR" sz="1200" dirty="0"/>
              <a:t> </a:t>
            </a:r>
            <a:r>
              <a:rPr lang="fr-FR" sz="1200" dirty="0" err="1"/>
              <a:t>study</a:t>
            </a:r>
            <a:r>
              <a:rPr lang="fr-FR" sz="1200" dirty="0"/>
              <a:t> </a:t>
            </a:r>
            <a:r>
              <a:rPr lang="fr-FR" sz="1200" dirty="0" err="1"/>
              <a:t>protocol</a:t>
            </a:r>
            <a:r>
              <a:rPr lang="fr-FR" sz="1200" dirty="0"/>
              <a:t>. </a:t>
            </a:r>
            <a:r>
              <a:rPr lang="fr-FR" sz="1200" i="1" dirty="0"/>
              <a:t>BMJ Open</a:t>
            </a:r>
            <a:r>
              <a:rPr lang="fr-FR" sz="1200" dirty="0"/>
              <a:t>. 2024;14(3):e078504. </a:t>
            </a:r>
            <a:r>
              <a:rPr lang="fr-FR" sz="1200" dirty="0" err="1"/>
              <a:t>Published</a:t>
            </a:r>
            <a:r>
              <a:rPr lang="fr-FR" sz="1200" dirty="0"/>
              <a:t> 2024 Mar 19. </a:t>
            </a:r>
            <a:r>
              <a:rPr lang="fr-FR" sz="1200" dirty="0" smtClean="0"/>
              <a:t>doi:10.1136/bmjopen-2023-078504</a:t>
            </a:r>
            <a:endParaRPr lang="fr-FR" sz="1200" dirty="0" smtClean="0"/>
          </a:p>
          <a:p>
            <a:r>
              <a:rPr lang="fr-FR" sz="1200" dirty="0"/>
              <a:t>Elias C, </a:t>
            </a:r>
            <a:r>
              <a:rPr lang="fr-FR" sz="1200" dirty="0" err="1"/>
              <a:t>Rasoanandrasana</a:t>
            </a:r>
            <a:r>
              <a:rPr lang="fr-FR" sz="1200" dirty="0"/>
              <a:t> S, Raherinandrasana AH, </a:t>
            </a:r>
            <a:r>
              <a:rPr lang="fr-FR" sz="1200" dirty="0" err="1"/>
              <a:t>Andriananja</a:t>
            </a:r>
            <a:r>
              <a:rPr lang="fr-FR" sz="1200" dirty="0"/>
              <a:t> V, </a:t>
            </a:r>
            <a:r>
              <a:rPr lang="fr-FR" sz="1200" dirty="0" err="1"/>
              <a:t>Razanakolona</a:t>
            </a:r>
            <a:r>
              <a:rPr lang="fr-FR" sz="1200" dirty="0"/>
              <a:t> P, </a:t>
            </a:r>
            <a:r>
              <a:rPr lang="fr-FR" sz="1200" dirty="0" err="1"/>
              <a:t>Randria</a:t>
            </a:r>
            <a:r>
              <a:rPr lang="fr-FR" sz="1200" dirty="0"/>
              <a:t> M, </a:t>
            </a:r>
            <a:r>
              <a:rPr lang="fr-FR" sz="1200" dirty="0" err="1"/>
              <a:t>Raberahona</a:t>
            </a:r>
            <a:r>
              <a:rPr lang="fr-FR" sz="1200" dirty="0"/>
              <a:t> M, </a:t>
            </a:r>
            <a:r>
              <a:rPr lang="fr-FR" sz="1200" dirty="0" err="1"/>
              <a:t>Raskine</a:t>
            </a:r>
            <a:r>
              <a:rPr lang="fr-FR" sz="1200" dirty="0"/>
              <a:t> L, </a:t>
            </a:r>
            <a:r>
              <a:rPr lang="fr-FR" sz="1200" dirty="0" err="1"/>
              <a:t>Vanhems</a:t>
            </a:r>
            <a:r>
              <a:rPr lang="fr-FR" sz="1200" dirty="0"/>
              <a:t> P, Babin FX. </a:t>
            </a:r>
            <a:r>
              <a:rPr lang="fr-FR" sz="1200" dirty="0" err="1"/>
              <a:t>Determinants</a:t>
            </a:r>
            <a:r>
              <a:rPr lang="fr-FR" sz="1200" dirty="0"/>
              <a:t> of the change in </a:t>
            </a:r>
            <a:r>
              <a:rPr lang="fr-FR" sz="1200" dirty="0" err="1"/>
              <a:t>empiric</a:t>
            </a:r>
            <a:r>
              <a:rPr lang="fr-FR" sz="1200" dirty="0"/>
              <a:t> </a:t>
            </a:r>
            <a:r>
              <a:rPr lang="fr-FR" sz="1200" dirty="0" err="1"/>
              <a:t>antibiotic</a:t>
            </a:r>
            <a:r>
              <a:rPr lang="fr-FR" sz="1200" dirty="0"/>
              <a:t> </a:t>
            </a:r>
            <a:r>
              <a:rPr lang="fr-FR" sz="1200" dirty="0" err="1"/>
              <a:t>therapy</a:t>
            </a:r>
            <a:r>
              <a:rPr lang="fr-FR" sz="1200" dirty="0"/>
              <a:t> </a:t>
            </a:r>
            <a:r>
              <a:rPr lang="fr-FR" sz="1200" dirty="0" err="1"/>
              <a:t>upon</a:t>
            </a:r>
            <a:r>
              <a:rPr lang="fr-FR" sz="1200" dirty="0"/>
              <a:t> </a:t>
            </a:r>
            <a:r>
              <a:rPr lang="fr-FR" sz="1200" dirty="0" err="1"/>
              <a:t>receipt</a:t>
            </a:r>
            <a:r>
              <a:rPr lang="fr-FR" sz="1200" dirty="0"/>
              <a:t> of </a:t>
            </a:r>
            <a:r>
              <a:rPr lang="fr-FR" sz="1200" dirty="0" err="1"/>
              <a:t>microbiological</a:t>
            </a:r>
            <a:r>
              <a:rPr lang="fr-FR" sz="1200" dirty="0"/>
              <a:t> data: </a:t>
            </a:r>
            <a:r>
              <a:rPr lang="fr-FR" sz="1200" dirty="0" err="1"/>
              <a:t>results</a:t>
            </a:r>
            <a:r>
              <a:rPr lang="fr-FR" sz="1200" dirty="0"/>
              <a:t> </a:t>
            </a:r>
            <a:r>
              <a:rPr lang="fr-FR" sz="1200" dirty="0" err="1"/>
              <a:t>from</a:t>
            </a:r>
            <a:r>
              <a:rPr lang="fr-FR" sz="1200" dirty="0"/>
              <a:t> a </a:t>
            </a:r>
            <a:r>
              <a:rPr lang="fr-FR" sz="1200" dirty="0" err="1"/>
              <a:t>nationwide</a:t>
            </a:r>
            <a:r>
              <a:rPr lang="fr-FR" sz="1200" dirty="0"/>
              <a:t> </a:t>
            </a:r>
            <a:r>
              <a:rPr lang="fr-FR" sz="1200" dirty="0" err="1"/>
              <a:t>antibiotic</a:t>
            </a:r>
            <a:r>
              <a:rPr lang="fr-FR" sz="1200" dirty="0"/>
              <a:t> </a:t>
            </a:r>
            <a:r>
              <a:rPr lang="fr-FR" sz="1200" dirty="0" err="1"/>
              <a:t>resistance</a:t>
            </a:r>
            <a:r>
              <a:rPr lang="fr-FR" sz="1200" dirty="0"/>
              <a:t> and use surveillance programme in Madagascar, the TSARA </a:t>
            </a:r>
            <a:r>
              <a:rPr lang="fr-FR" sz="1200" dirty="0" err="1"/>
              <a:t>project</a:t>
            </a:r>
            <a:r>
              <a:rPr lang="fr-FR" sz="1200" dirty="0"/>
              <a:t>. J </a:t>
            </a:r>
            <a:r>
              <a:rPr lang="fr-FR" sz="1200" dirty="0" err="1"/>
              <a:t>Hosp</a:t>
            </a:r>
            <a:r>
              <a:rPr lang="fr-FR" sz="1200" dirty="0"/>
              <a:t> Infect. 2025 </a:t>
            </a:r>
            <a:r>
              <a:rPr lang="fr-FR" sz="1200" dirty="0" err="1"/>
              <a:t>Dec</a:t>
            </a:r>
            <a:r>
              <a:rPr lang="fr-FR" sz="1200" dirty="0"/>
              <a:t> </a:t>
            </a:r>
            <a:r>
              <a:rPr lang="fr-FR" sz="1200" dirty="0" smtClean="0"/>
              <a:t>12</a:t>
            </a:r>
          </a:p>
          <a:p>
            <a:r>
              <a:rPr lang="fr-FR" sz="1200" dirty="0"/>
              <a:t>Elias C, et al. </a:t>
            </a:r>
            <a:r>
              <a:rPr lang="fr-FR" sz="1200" dirty="0" err="1"/>
              <a:t>Antibiotic</a:t>
            </a:r>
            <a:r>
              <a:rPr lang="fr-FR" sz="1200" dirty="0"/>
              <a:t> </a:t>
            </a:r>
            <a:r>
              <a:rPr lang="fr-FR" sz="1200" dirty="0" err="1"/>
              <a:t>prescribing</a:t>
            </a:r>
            <a:r>
              <a:rPr lang="fr-FR" sz="1200" dirty="0"/>
              <a:t> practices and </a:t>
            </a:r>
            <a:r>
              <a:rPr lang="fr-FR" sz="1200" dirty="0" err="1"/>
              <a:t>antibiotic</a:t>
            </a:r>
            <a:r>
              <a:rPr lang="fr-FR" sz="1200" dirty="0"/>
              <a:t> use </a:t>
            </a:r>
            <a:r>
              <a:rPr lang="fr-FR" sz="1200" dirty="0" err="1"/>
              <a:t>quality</a:t>
            </a:r>
            <a:r>
              <a:rPr lang="fr-FR" sz="1200" dirty="0"/>
              <a:t> </a:t>
            </a:r>
            <a:r>
              <a:rPr lang="fr-FR" sz="1200" dirty="0" err="1"/>
              <a:t>indicators</a:t>
            </a:r>
            <a:r>
              <a:rPr lang="fr-FR" sz="1200" dirty="0"/>
              <a:t> in </a:t>
            </a:r>
            <a:r>
              <a:rPr lang="fr-FR" sz="1200" dirty="0" err="1"/>
              <a:t>Luang</a:t>
            </a:r>
            <a:r>
              <a:rPr lang="fr-FR" sz="1200" dirty="0"/>
              <a:t> </a:t>
            </a:r>
            <a:r>
              <a:rPr lang="fr-FR" sz="1200" dirty="0" err="1"/>
              <a:t>Prabang</a:t>
            </a:r>
            <a:r>
              <a:rPr lang="fr-FR" sz="1200" dirty="0"/>
              <a:t>, Lao PDR: a point </a:t>
            </a:r>
            <a:r>
              <a:rPr lang="fr-FR" sz="1200" dirty="0" err="1"/>
              <a:t>prevalence</a:t>
            </a:r>
            <a:r>
              <a:rPr lang="fr-FR" sz="1200" dirty="0"/>
              <a:t> </a:t>
            </a:r>
            <a:r>
              <a:rPr lang="fr-FR" sz="1200" dirty="0" err="1"/>
              <a:t>survey</a:t>
            </a:r>
            <a:r>
              <a:rPr lang="fr-FR" sz="1200" dirty="0"/>
              <a:t> in a </a:t>
            </a:r>
            <a:r>
              <a:rPr lang="fr-FR" sz="1200" dirty="0" err="1"/>
              <a:t>tertiary</a:t>
            </a:r>
            <a:r>
              <a:rPr lang="fr-FR" sz="1200" dirty="0"/>
              <a:t> care </a:t>
            </a:r>
            <a:r>
              <a:rPr lang="fr-FR" sz="1200" dirty="0" err="1"/>
              <a:t>hospital</a:t>
            </a:r>
            <a:r>
              <a:rPr lang="fr-FR" sz="1200" dirty="0"/>
              <a:t>. BMC Infect Dis. 2024 </a:t>
            </a:r>
            <a:r>
              <a:rPr lang="fr-FR" sz="1200" dirty="0" err="1"/>
              <a:t>Aug</a:t>
            </a:r>
            <a:r>
              <a:rPr lang="fr-FR" sz="1200" dirty="0"/>
              <a:t> 13</a:t>
            </a:r>
          </a:p>
          <a:p>
            <a:endParaRPr lang="fr-FR" dirty="0"/>
          </a:p>
        </p:txBody>
      </p:sp>
    </p:spTree>
    <p:extLst>
      <p:ext uri="{BB962C8B-B14F-4D97-AF65-F5344CB8AC3E}">
        <p14:creationId xmlns:p14="http://schemas.microsoft.com/office/powerpoint/2010/main" val="278715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pic>
        <p:nvPicPr>
          <p:cNvPr id="6" name="Image 5"/>
          <p:cNvPicPr>
            <a:picLocks noChangeAspect="1"/>
          </p:cNvPicPr>
          <p:nvPr/>
        </p:nvPicPr>
        <p:blipFill>
          <a:blip r:embed="rId2"/>
          <a:stretch>
            <a:fillRect/>
          </a:stretch>
        </p:blipFill>
        <p:spPr>
          <a:xfrm>
            <a:off x="1226" y="1376917"/>
            <a:ext cx="12210517" cy="3707804"/>
          </a:xfrm>
          <a:prstGeom prst="rect">
            <a:avLst/>
          </a:prstGeom>
        </p:spPr>
      </p:pic>
      <p:pic>
        <p:nvPicPr>
          <p:cNvPr id="4" name="Image 3"/>
          <p:cNvPicPr>
            <a:picLocks noChangeAspect="1"/>
          </p:cNvPicPr>
          <p:nvPr/>
        </p:nvPicPr>
        <p:blipFill>
          <a:blip r:embed="rId3"/>
          <a:stretch>
            <a:fillRect/>
          </a:stretch>
        </p:blipFill>
        <p:spPr>
          <a:xfrm>
            <a:off x="87328" y="233876"/>
            <a:ext cx="2407394" cy="944958"/>
          </a:xfrm>
          <a:prstGeom prst="rect">
            <a:avLst/>
          </a:prstGeom>
        </p:spPr>
      </p:pic>
    </p:spTree>
    <p:extLst>
      <p:ext uri="{BB962C8B-B14F-4D97-AF65-F5344CB8AC3E}">
        <p14:creationId xmlns:p14="http://schemas.microsoft.com/office/powerpoint/2010/main" val="404166476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arte de Mercator"/>
          <p:cNvSpPr/>
          <p:nvPr/>
        </p:nvSpPr>
        <p:spPr>
          <a:xfrm>
            <a:off x="-298987" y="-536985"/>
            <a:ext cx="12166601" cy="9416829"/>
          </a:xfrm>
          <a:custGeom>
            <a:avLst/>
            <a:gdLst/>
            <a:ahLst/>
            <a:cxnLst>
              <a:cxn ang="0">
                <a:pos x="wd2" y="hd2"/>
              </a:cxn>
              <a:cxn ang="5400000">
                <a:pos x="wd2" y="hd2"/>
              </a:cxn>
              <a:cxn ang="10800000">
                <a:pos x="wd2" y="hd2"/>
              </a:cxn>
              <a:cxn ang="16200000">
                <a:pos x="wd2" y="hd2"/>
              </a:cxn>
            </a:cxnLst>
            <a:rect l="0" t="0" r="r" b="b"/>
            <a:pathLst>
              <a:path w="21600" h="21600" extrusionOk="0">
                <a:moveTo>
                  <a:pt x="8457" y="0"/>
                </a:moveTo>
                <a:lnTo>
                  <a:pt x="8249" y="69"/>
                </a:lnTo>
                <a:lnTo>
                  <a:pt x="8175" y="309"/>
                </a:lnTo>
                <a:lnTo>
                  <a:pt x="7968" y="281"/>
                </a:lnTo>
                <a:lnTo>
                  <a:pt x="7776" y="646"/>
                </a:lnTo>
                <a:lnTo>
                  <a:pt x="7766" y="887"/>
                </a:lnTo>
                <a:lnTo>
                  <a:pt x="7904" y="1183"/>
                </a:lnTo>
                <a:lnTo>
                  <a:pt x="7782" y="1011"/>
                </a:lnTo>
                <a:lnTo>
                  <a:pt x="7703" y="962"/>
                </a:lnTo>
                <a:lnTo>
                  <a:pt x="7563" y="756"/>
                </a:lnTo>
                <a:lnTo>
                  <a:pt x="7410" y="1059"/>
                </a:lnTo>
                <a:lnTo>
                  <a:pt x="7345" y="887"/>
                </a:lnTo>
                <a:lnTo>
                  <a:pt x="7164" y="893"/>
                </a:lnTo>
                <a:lnTo>
                  <a:pt x="6984" y="984"/>
                </a:lnTo>
                <a:lnTo>
                  <a:pt x="6845" y="1121"/>
                </a:lnTo>
                <a:lnTo>
                  <a:pt x="6871" y="1355"/>
                </a:lnTo>
                <a:lnTo>
                  <a:pt x="6787" y="1409"/>
                </a:lnTo>
                <a:lnTo>
                  <a:pt x="6586" y="1740"/>
                </a:lnTo>
                <a:lnTo>
                  <a:pt x="6532" y="1918"/>
                </a:lnTo>
                <a:lnTo>
                  <a:pt x="6692" y="2068"/>
                </a:lnTo>
                <a:lnTo>
                  <a:pt x="6670" y="2221"/>
                </a:lnTo>
                <a:lnTo>
                  <a:pt x="6458" y="2412"/>
                </a:lnTo>
                <a:lnTo>
                  <a:pt x="6233" y="2599"/>
                </a:lnTo>
                <a:lnTo>
                  <a:pt x="6223" y="2742"/>
                </a:lnTo>
                <a:lnTo>
                  <a:pt x="6356" y="2893"/>
                </a:lnTo>
                <a:lnTo>
                  <a:pt x="6605" y="2983"/>
                </a:lnTo>
                <a:lnTo>
                  <a:pt x="6489" y="2996"/>
                </a:lnTo>
                <a:lnTo>
                  <a:pt x="6335" y="3107"/>
                </a:lnTo>
                <a:lnTo>
                  <a:pt x="6436" y="3314"/>
                </a:lnTo>
                <a:lnTo>
                  <a:pt x="6506" y="3417"/>
                </a:lnTo>
                <a:lnTo>
                  <a:pt x="6649" y="3389"/>
                </a:lnTo>
                <a:lnTo>
                  <a:pt x="6803" y="3374"/>
                </a:lnTo>
                <a:lnTo>
                  <a:pt x="6925" y="3402"/>
                </a:lnTo>
                <a:lnTo>
                  <a:pt x="7084" y="3580"/>
                </a:lnTo>
                <a:lnTo>
                  <a:pt x="7084" y="3705"/>
                </a:lnTo>
                <a:lnTo>
                  <a:pt x="7159" y="3814"/>
                </a:lnTo>
                <a:lnTo>
                  <a:pt x="7229" y="4110"/>
                </a:lnTo>
                <a:lnTo>
                  <a:pt x="7277" y="4289"/>
                </a:lnTo>
                <a:lnTo>
                  <a:pt x="7309" y="4385"/>
                </a:lnTo>
                <a:lnTo>
                  <a:pt x="7244" y="4611"/>
                </a:lnTo>
                <a:lnTo>
                  <a:pt x="7292" y="4673"/>
                </a:lnTo>
                <a:lnTo>
                  <a:pt x="7350" y="4639"/>
                </a:lnTo>
                <a:lnTo>
                  <a:pt x="7403" y="4722"/>
                </a:lnTo>
                <a:lnTo>
                  <a:pt x="7505" y="4866"/>
                </a:lnTo>
                <a:lnTo>
                  <a:pt x="7383" y="4804"/>
                </a:lnTo>
                <a:lnTo>
                  <a:pt x="7330" y="4810"/>
                </a:lnTo>
                <a:lnTo>
                  <a:pt x="7309" y="4929"/>
                </a:lnTo>
                <a:lnTo>
                  <a:pt x="7314" y="5079"/>
                </a:lnTo>
                <a:lnTo>
                  <a:pt x="7383" y="5148"/>
                </a:lnTo>
                <a:lnTo>
                  <a:pt x="7437" y="5120"/>
                </a:lnTo>
                <a:lnTo>
                  <a:pt x="7468" y="5085"/>
                </a:lnTo>
                <a:lnTo>
                  <a:pt x="7536" y="5010"/>
                </a:lnTo>
                <a:lnTo>
                  <a:pt x="7521" y="5176"/>
                </a:lnTo>
                <a:lnTo>
                  <a:pt x="7500" y="5264"/>
                </a:lnTo>
                <a:lnTo>
                  <a:pt x="7410" y="5341"/>
                </a:lnTo>
                <a:lnTo>
                  <a:pt x="7357" y="5573"/>
                </a:lnTo>
                <a:lnTo>
                  <a:pt x="7393" y="5642"/>
                </a:lnTo>
                <a:lnTo>
                  <a:pt x="7372" y="5779"/>
                </a:lnTo>
                <a:lnTo>
                  <a:pt x="7452" y="5951"/>
                </a:lnTo>
                <a:lnTo>
                  <a:pt x="7463" y="6110"/>
                </a:lnTo>
                <a:lnTo>
                  <a:pt x="7490" y="6219"/>
                </a:lnTo>
                <a:lnTo>
                  <a:pt x="7590" y="6425"/>
                </a:lnTo>
                <a:lnTo>
                  <a:pt x="7633" y="6584"/>
                </a:lnTo>
                <a:lnTo>
                  <a:pt x="7686" y="6666"/>
                </a:lnTo>
                <a:lnTo>
                  <a:pt x="7802" y="6672"/>
                </a:lnTo>
                <a:lnTo>
                  <a:pt x="7889" y="6797"/>
                </a:lnTo>
                <a:lnTo>
                  <a:pt x="7973" y="6784"/>
                </a:lnTo>
                <a:lnTo>
                  <a:pt x="8000" y="6638"/>
                </a:lnTo>
                <a:lnTo>
                  <a:pt x="8027" y="6509"/>
                </a:lnTo>
                <a:lnTo>
                  <a:pt x="8005" y="6378"/>
                </a:lnTo>
                <a:lnTo>
                  <a:pt x="8101" y="6247"/>
                </a:lnTo>
                <a:lnTo>
                  <a:pt x="8128" y="6138"/>
                </a:lnTo>
                <a:lnTo>
                  <a:pt x="8133" y="6013"/>
                </a:lnTo>
                <a:lnTo>
                  <a:pt x="8181" y="5904"/>
                </a:lnTo>
                <a:lnTo>
                  <a:pt x="8266" y="5856"/>
                </a:lnTo>
                <a:lnTo>
                  <a:pt x="8341" y="5813"/>
                </a:lnTo>
                <a:lnTo>
                  <a:pt x="8382" y="5807"/>
                </a:lnTo>
                <a:lnTo>
                  <a:pt x="8505" y="5676"/>
                </a:lnTo>
                <a:lnTo>
                  <a:pt x="8590" y="5470"/>
                </a:lnTo>
                <a:lnTo>
                  <a:pt x="8648" y="5388"/>
                </a:lnTo>
                <a:lnTo>
                  <a:pt x="8713" y="5388"/>
                </a:lnTo>
                <a:lnTo>
                  <a:pt x="8883" y="5319"/>
                </a:lnTo>
                <a:lnTo>
                  <a:pt x="9042" y="5154"/>
                </a:lnTo>
                <a:lnTo>
                  <a:pt x="9202" y="4969"/>
                </a:lnTo>
                <a:lnTo>
                  <a:pt x="9117" y="4954"/>
                </a:lnTo>
                <a:lnTo>
                  <a:pt x="8967" y="4941"/>
                </a:lnTo>
                <a:lnTo>
                  <a:pt x="9032" y="4826"/>
                </a:lnTo>
                <a:lnTo>
                  <a:pt x="9016" y="4667"/>
                </a:lnTo>
                <a:lnTo>
                  <a:pt x="9085" y="4804"/>
                </a:lnTo>
                <a:lnTo>
                  <a:pt x="9132" y="4886"/>
                </a:lnTo>
                <a:lnTo>
                  <a:pt x="9233" y="4845"/>
                </a:lnTo>
                <a:lnTo>
                  <a:pt x="9212" y="4660"/>
                </a:lnTo>
                <a:lnTo>
                  <a:pt x="9139" y="4508"/>
                </a:lnTo>
                <a:lnTo>
                  <a:pt x="9059" y="4448"/>
                </a:lnTo>
                <a:lnTo>
                  <a:pt x="9085" y="4385"/>
                </a:lnTo>
                <a:lnTo>
                  <a:pt x="9202" y="4488"/>
                </a:lnTo>
                <a:lnTo>
                  <a:pt x="9202" y="4379"/>
                </a:lnTo>
                <a:lnTo>
                  <a:pt x="9127" y="4198"/>
                </a:lnTo>
                <a:lnTo>
                  <a:pt x="9212" y="4198"/>
                </a:lnTo>
                <a:lnTo>
                  <a:pt x="9292" y="4158"/>
                </a:lnTo>
                <a:lnTo>
                  <a:pt x="9313" y="4061"/>
                </a:lnTo>
                <a:lnTo>
                  <a:pt x="9245" y="3951"/>
                </a:lnTo>
                <a:lnTo>
                  <a:pt x="9371" y="3932"/>
                </a:lnTo>
                <a:lnTo>
                  <a:pt x="9298" y="3683"/>
                </a:lnTo>
                <a:lnTo>
                  <a:pt x="9361" y="3664"/>
                </a:lnTo>
                <a:lnTo>
                  <a:pt x="9345" y="3402"/>
                </a:lnTo>
                <a:lnTo>
                  <a:pt x="9238" y="3230"/>
                </a:lnTo>
                <a:lnTo>
                  <a:pt x="9335" y="3127"/>
                </a:lnTo>
                <a:lnTo>
                  <a:pt x="9425" y="3114"/>
                </a:lnTo>
                <a:lnTo>
                  <a:pt x="9356" y="2886"/>
                </a:lnTo>
                <a:lnTo>
                  <a:pt x="9356" y="2480"/>
                </a:lnTo>
                <a:lnTo>
                  <a:pt x="9398" y="2221"/>
                </a:lnTo>
                <a:lnTo>
                  <a:pt x="9468" y="1911"/>
                </a:lnTo>
                <a:lnTo>
                  <a:pt x="9335" y="1890"/>
                </a:lnTo>
                <a:lnTo>
                  <a:pt x="9521" y="1815"/>
                </a:lnTo>
                <a:lnTo>
                  <a:pt x="9553" y="1712"/>
                </a:lnTo>
                <a:lnTo>
                  <a:pt x="9792" y="1368"/>
                </a:lnTo>
                <a:lnTo>
                  <a:pt x="9760" y="1149"/>
                </a:lnTo>
                <a:lnTo>
                  <a:pt x="9584" y="1046"/>
                </a:lnTo>
                <a:lnTo>
                  <a:pt x="9298" y="1252"/>
                </a:lnTo>
                <a:lnTo>
                  <a:pt x="9154" y="1437"/>
                </a:lnTo>
                <a:lnTo>
                  <a:pt x="9218" y="1140"/>
                </a:lnTo>
                <a:lnTo>
                  <a:pt x="9165" y="949"/>
                </a:lnTo>
                <a:lnTo>
                  <a:pt x="9052" y="1115"/>
                </a:lnTo>
                <a:lnTo>
                  <a:pt x="8878" y="928"/>
                </a:lnTo>
                <a:lnTo>
                  <a:pt x="8670" y="990"/>
                </a:lnTo>
                <a:lnTo>
                  <a:pt x="8643" y="887"/>
                </a:lnTo>
                <a:lnTo>
                  <a:pt x="8957" y="840"/>
                </a:lnTo>
                <a:lnTo>
                  <a:pt x="9180" y="812"/>
                </a:lnTo>
                <a:lnTo>
                  <a:pt x="9287" y="584"/>
                </a:lnTo>
                <a:lnTo>
                  <a:pt x="8919" y="90"/>
                </a:lnTo>
                <a:lnTo>
                  <a:pt x="8457" y="0"/>
                </a:lnTo>
                <a:close/>
                <a:moveTo>
                  <a:pt x="6255" y="275"/>
                </a:moveTo>
                <a:lnTo>
                  <a:pt x="6085" y="378"/>
                </a:lnTo>
                <a:lnTo>
                  <a:pt x="6054" y="316"/>
                </a:lnTo>
                <a:lnTo>
                  <a:pt x="5877" y="337"/>
                </a:lnTo>
                <a:lnTo>
                  <a:pt x="5771" y="406"/>
                </a:lnTo>
                <a:lnTo>
                  <a:pt x="5691" y="509"/>
                </a:lnTo>
                <a:lnTo>
                  <a:pt x="5648" y="825"/>
                </a:lnTo>
                <a:lnTo>
                  <a:pt x="5585" y="659"/>
                </a:lnTo>
                <a:lnTo>
                  <a:pt x="5515" y="634"/>
                </a:lnTo>
                <a:lnTo>
                  <a:pt x="5425" y="846"/>
                </a:lnTo>
                <a:lnTo>
                  <a:pt x="5314" y="934"/>
                </a:lnTo>
                <a:lnTo>
                  <a:pt x="5244" y="956"/>
                </a:lnTo>
                <a:lnTo>
                  <a:pt x="5159" y="1059"/>
                </a:lnTo>
                <a:lnTo>
                  <a:pt x="5169" y="1237"/>
                </a:lnTo>
                <a:lnTo>
                  <a:pt x="5239" y="1381"/>
                </a:lnTo>
                <a:lnTo>
                  <a:pt x="5287" y="1581"/>
                </a:lnTo>
                <a:lnTo>
                  <a:pt x="5394" y="1740"/>
                </a:lnTo>
                <a:lnTo>
                  <a:pt x="5595" y="1712"/>
                </a:lnTo>
                <a:lnTo>
                  <a:pt x="5728" y="1759"/>
                </a:lnTo>
                <a:lnTo>
                  <a:pt x="5638" y="1924"/>
                </a:lnTo>
                <a:lnTo>
                  <a:pt x="5590" y="1877"/>
                </a:lnTo>
                <a:lnTo>
                  <a:pt x="5430" y="1855"/>
                </a:lnTo>
                <a:lnTo>
                  <a:pt x="5457" y="2083"/>
                </a:lnTo>
                <a:lnTo>
                  <a:pt x="5537" y="2240"/>
                </a:lnTo>
                <a:lnTo>
                  <a:pt x="5522" y="2386"/>
                </a:lnTo>
                <a:lnTo>
                  <a:pt x="5415" y="2474"/>
                </a:lnTo>
                <a:lnTo>
                  <a:pt x="5372" y="2626"/>
                </a:lnTo>
                <a:lnTo>
                  <a:pt x="5462" y="2695"/>
                </a:lnTo>
                <a:lnTo>
                  <a:pt x="5542" y="2921"/>
                </a:lnTo>
                <a:lnTo>
                  <a:pt x="5389" y="2770"/>
                </a:lnTo>
                <a:lnTo>
                  <a:pt x="5351" y="2798"/>
                </a:lnTo>
                <a:lnTo>
                  <a:pt x="5382" y="3052"/>
                </a:lnTo>
                <a:lnTo>
                  <a:pt x="5271" y="3127"/>
                </a:lnTo>
                <a:lnTo>
                  <a:pt x="5282" y="3286"/>
                </a:lnTo>
                <a:lnTo>
                  <a:pt x="5394" y="3299"/>
                </a:lnTo>
                <a:lnTo>
                  <a:pt x="5479" y="3339"/>
                </a:lnTo>
                <a:lnTo>
                  <a:pt x="5648" y="3286"/>
                </a:lnTo>
                <a:lnTo>
                  <a:pt x="5803" y="3374"/>
                </a:lnTo>
                <a:lnTo>
                  <a:pt x="5957" y="3183"/>
                </a:lnTo>
                <a:lnTo>
                  <a:pt x="5957" y="3099"/>
                </a:lnTo>
                <a:lnTo>
                  <a:pt x="5856" y="3114"/>
                </a:lnTo>
                <a:lnTo>
                  <a:pt x="5851" y="3039"/>
                </a:lnTo>
                <a:lnTo>
                  <a:pt x="5931" y="2936"/>
                </a:lnTo>
                <a:lnTo>
                  <a:pt x="5957" y="2798"/>
                </a:lnTo>
                <a:lnTo>
                  <a:pt x="6047" y="2695"/>
                </a:lnTo>
                <a:lnTo>
                  <a:pt x="6100" y="2564"/>
                </a:lnTo>
                <a:lnTo>
                  <a:pt x="6054" y="2371"/>
                </a:lnTo>
                <a:lnTo>
                  <a:pt x="6095" y="2302"/>
                </a:lnTo>
                <a:lnTo>
                  <a:pt x="6015" y="2255"/>
                </a:lnTo>
                <a:lnTo>
                  <a:pt x="6192" y="2206"/>
                </a:lnTo>
                <a:lnTo>
                  <a:pt x="6228" y="2124"/>
                </a:lnTo>
                <a:lnTo>
                  <a:pt x="6351" y="2055"/>
                </a:lnTo>
                <a:lnTo>
                  <a:pt x="6446" y="1690"/>
                </a:lnTo>
                <a:lnTo>
                  <a:pt x="6542" y="1561"/>
                </a:lnTo>
                <a:lnTo>
                  <a:pt x="6680" y="1258"/>
                </a:lnTo>
                <a:lnTo>
                  <a:pt x="6552" y="1265"/>
                </a:lnTo>
                <a:lnTo>
                  <a:pt x="6605" y="1149"/>
                </a:lnTo>
                <a:lnTo>
                  <a:pt x="6750" y="1037"/>
                </a:lnTo>
                <a:lnTo>
                  <a:pt x="6893" y="797"/>
                </a:lnTo>
                <a:lnTo>
                  <a:pt x="6893" y="646"/>
                </a:lnTo>
                <a:lnTo>
                  <a:pt x="6787" y="481"/>
                </a:lnTo>
                <a:lnTo>
                  <a:pt x="6659" y="406"/>
                </a:lnTo>
                <a:lnTo>
                  <a:pt x="6506" y="359"/>
                </a:lnTo>
                <a:lnTo>
                  <a:pt x="6378" y="316"/>
                </a:lnTo>
                <a:lnTo>
                  <a:pt x="6255" y="275"/>
                </a:lnTo>
                <a:close/>
                <a:moveTo>
                  <a:pt x="5111" y="1381"/>
                </a:moveTo>
                <a:lnTo>
                  <a:pt x="4973" y="1409"/>
                </a:lnTo>
                <a:lnTo>
                  <a:pt x="5000" y="1518"/>
                </a:lnTo>
                <a:lnTo>
                  <a:pt x="4942" y="1553"/>
                </a:lnTo>
                <a:lnTo>
                  <a:pt x="4898" y="1699"/>
                </a:lnTo>
                <a:lnTo>
                  <a:pt x="4862" y="1896"/>
                </a:lnTo>
                <a:lnTo>
                  <a:pt x="4898" y="2096"/>
                </a:lnTo>
                <a:lnTo>
                  <a:pt x="4963" y="2233"/>
                </a:lnTo>
                <a:lnTo>
                  <a:pt x="5070" y="2227"/>
                </a:lnTo>
                <a:lnTo>
                  <a:pt x="5021" y="2337"/>
                </a:lnTo>
                <a:lnTo>
                  <a:pt x="5021" y="2480"/>
                </a:lnTo>
                <a:lnTo>
                  <a:pt x="5085" y="2633"/>
                </a:lnTo>
                <a:lnTo>
                  <a:pt x="5203" y="2680"/>
                </a:lnTo>
                <a:lnTo>
                  <a:pt x="5309" y="2652"/>
                </a:lnTo>
                <a:lnTo>
                  <a:pt x="5415" y="2364"/>
                </a:lnTo>
                <a:lnTo>
                  <a:pt x="5495" y="2248"/>
                </a:lnTo>
                <a:lnTo>
                  <a:pt x="5425" y="2111"/>
                </a:lnTo>
                <a:lnTo>
                  <a:pt x="5377" y="1828"/>
                </a:lnTo>
                <a:lnTo>
                  <a:pt x="5282" y="1740"/>
                </a:lnTo>
                <a:lnTo>
                  <a:pt x="5186" y="1643"/>
                </a:lnTo>
                <a:lnTo>
                  <a:pt x="5111" y="1381"/>
                </a:lnTo>
                <a:close/>
                <a:moveTo>
                  <a:pt x="16107" y="1389"/>
                </a:moveTo>
                <a:lnTo>
                  <a:pt x="15979" y="1499"/>
                </a:lnTo>
                <a:lnTo>
                  <a:pt x="15824" y="1815"/>
                </a:lnTo>
                <a:lnTo>
                  <a:pt x="15904" y="1905"/>
                </a:lnTo>
                <a:lnTo>
                  <a:pt x="15952" y="2214"/>
                </a:lnTo>
                <a:lnTo>
                  <a:pt x="16047" y="2364"/>
                </a:lnTo>
                <a:lnTo>
                  <a:pt x="16213" y="2474"/>
                </a:lnTo>
                <a:lnTo>
                  <a:pt x="16334" y="2427"/>
                </a:lnTo>
                <a:lnTo>
                  <a:pt x="16351" y="2062"/>
                </a:lnTo>
                <a:lnTo>
                  <a:pt x="16218" y="1630"/>
                </a:lnTo>
                <a:lnTo>
                  <a:pt x="16107" y="1389"/>
                </a:lnTo>
                <a:close/>
                <a:moveTo>
                  <a:pt x="13425" y="1546"/>
                </a:moveTo>
                <a:lnTo>
                  <a:pt x="13372" y="1630"/>
                </a:lnTo>
                <a:lnTo>
                  <a:pt x="13334" y="1740"/>
                </a:lnTo>
                <a:lnTo>
                  <a:pt x="13324" y="1615"/>
                </a:lnTo>
                <a:lnTo>
                  <a:pt x="13234" y="1621"/>
                </a:lnTo>
                <a:lnTo>
                  <a:pt x="13121" y="1705"/>
                </a:lnTo>
                <a:lnTo>
                  <a:pt x="13249" y="1718"/>
                </a:lnTo>
                <a:lnTo>
                  <a:pt x="13218" y="1855"/>
                </a:lnTo>
                <a:lnTo>
                  <a:pt x="13281" y="1965"/>
                </a:lnTo>
                <a:lnTo>
                  <a:pt x="13351" y="1890"/>
                </a:lnTo>
                <a:lnTo>
                  <a:pt x="13356" y="1815"/>
                </a:lnTo>
                <a:lnTo>
                  <a:pt x="13409" y="1780"/>
                </a:lnTo>
                <a:lnTo>
                  <a:pt x="13489" y="1724"/>
                </a:lnTo>
                <a:lnTo>
                  <a:pt x="13510" y="1649"/>
                </a:lnTo>
                <a:lnTo>
                  <a:pt x="13425" y="1546"/>
                </a:lnTo>
                <a:close/>
                <a:moveTo>
                  <a:pt x="11840" y="1671"/>
                </a:moveTo>
                <a:lnTo>
                  <a:pt x="11782" y="1808"/>
                </a:lnTo>
                <a:lnTo>
                  <a:pt x="11697" y="1699"/>
                </a:lnTo>
                <a:lnTo>
                  <a:pt x="11516" y="1828"/>
                </a:lnTo>
                <a:lnTo>
                  <a:pt x="11579" y="2027"/>
                </a:lnTo>
                <a:lnTo>
                  <a:pt x="11665" y="2034"/>
                </a:lnTo>
                <a:lnTo>
                  <a:pt x="11675" y="2152"/>
                </a:lnTo>
                <a:lnTo>
                  <a:pt x="11845" y="2221"/>
                </a:lnTo>
                <a:lnTo>
                  <a:pt x="12016" y="2171"/>
                </a:lnTo>
                <a:lnTo>
                  <a:pt x="12106" y="1946"/>
                </a:lnTo>
                <a:lnTo>
                  <a:pt x="11989" y="1787"/>
                </a:lnTo>
                <a:lnTo>
                  <a:pt x="11840" y="1671"/>
                </a:lnTo>
                <a:close/>
                <a:moveTo>
                  <a:pt x="11494" y="1946"/>
                </a:moveTo>
                <a:lnTo>
                  <a:pt x="11409" y="1959"/>
                </a:lnTo>
                <a:lnTo>
                  <a:pt x="11388" y="2111"/>
                </a:lnTo>
                <a:lnTo>
                  <a:pt x="11303" y="2111"/>
                </a:lnTo>
                <a:lnTo>
                  <a:pt x="11271" y="1965"/>
                </a:lnTo>
                <a:lnTo>
                  <a:pt x="11112" y="2117"/>
                </a:lnTo>
                <a:lnTo>
                  <a:pt x="11160" y="2433"/>
                </a:lnTo>
                <a:lnTo>
                  <a:pt x="11271" y="2749"/>
                </a:lnTo>
                <a:lnTo>
                  <a:pt x="11361" y="2852"/>
                </a:lnTo>
                <a:lnTo>
                  <a:pt x="11308" y="2976"/>
                </a:lnTo>
                <a:lnTo>
                  <a:pt x="11431" y="3183"/>
                </a:lnTo>
                <a:lnTo>
                  <a:pt x="11506" y="3176"/>
                </a:lnTo>
                <a:lnTo>
                  <a:pt x="11532" y="2886"/>
                </a:lnTo>
                <a:lnTo>
                  <a:pt x="11585" y="2824"/>
                </a:lnTo>
                <a:lnTo>
                  <a:pt x="11617" y="2549"/>
                </a:lnTo>
                <a:lnTo>
                  <a:pt x="11760" y="2399"/>
                </a:lnTo>
                <a:lnTo>
                  <a:pt x="11569" y="2096"/>
                </a:lnTo>
                <a:lnTo>
                  <a:pt x="11494" y="1946"/>
                </a:lnTo>
                <a:close/>
                <a:moveTo>
                  <a:pt x="16462" y="2240"/>
                </a:moveTo>
                <a:lnTo>
                  <a:pt x="16414" y="2289"/>
                </a:lnTo>
                <a:lnTo>
                  <a:pt x="16308" y="2790"/>
                </a:lnTo>
                <a:lnTo>
                  <a:pt x="16638" y="2646"/>
                </a:lnTo>
                <a:lnTo>
                  <a:pt x="16653" y="2495"/>
                </a:lnTo>
                <a:lnTo>
                  <a:pt x="16505" y="2268"/>
                </a:lnTo>
                <a:lnTo>
                  <a:pt x="16462" y="2240"/>
                </a:lnTo>
                <a:close/>
                <a:moveTo>
                  <a:pt x="4345" y="2261"/>
                </a:moveTo>
                <a:lnTo>
                  <a:pt x="4352" y="2412"/>
                </a:lnTo>
                <a:lnTo>
                  <a:pt x="4420" y="2508"/>
                </a:lnTo>
                <a:lnTo>
                  <a:pt x="4367" y="2618"/>
                </a:lnTo>
                <a:lnTo>
                  <a:pt x="4495" y="2633"/>
                </a:lnTo>
                <a:lnTo>
                  <a:pt x="4591" y="2755"/>
                </a:lnTo>
                <a:lnTo>
                  <a:pt x="4686" y="2790"/>
                </a:lnTo>
                <a:lnTo>
                  <a:pt x="4664" y="2639"/>
                </a:lnTo>
                <a:lnTo>
                  <a:pt x="4618" y="2461"/>
                </a:lnTo>
                <a:lnTo>
                  <a:pt x="4463" y="2317"/>
                </a:lnTo>
                <a:lnTo>
                  <a:pt x="4345" y="2261"/>
                </a:lnTo>
                <a:close/>
                <a:moveTo>
                  <a:pt x="4744" y="2433"/>
                </a:moveTo>
                <a:lnTo>
                  <a:pt x="4751" y="2592"/>
                </a:lnTo>
                <a:lnTo>
                  <a:pt x="4777" y="2730"/>
                </a:lnTo>
                <a:lnTo>
                  <a:pt x="4824" y="2811"/>
                </a:lnTo>
                <a:lnTo>
                  <a:pt x="4910" y="2742"/>
                </a:lnTo>
                <a:lnTo>
                  <a:pt x="4925" y="2605"/>
                </a:lnTo>
                <a:lnTo>
                  <a:pt x="4857" y="2474"/>
                </a:lnTo>
                <a:lnTo>
                  <a:pt x="4824" y="2446"/>
                </a:lnTo>
                <a:lnTo>
                  <a:pt x="4744" y="2433"/>
                </a:lnTo>
                <a:close/>
                <a:moveTo>
                  <a:pt x="3994" y="2440"/>
                </a:moveTo>
                <a:lnTo>
                  <a:pt x="3936" y="2558"/>
                </a:lnTo>
                <a:lnTo>
                  <a:pt x="3936" y="2611"/>
                </a:lnTo>
                <a:lnTo>
                  <a:pt x="4032" y="2611"/>
                </a:lnTo>
                <a:lnTo>
                  <a:pt x="4101" y="2536"/>
                </a:lnTo>
                <a:lnTo>
                  <a:pt x="4026" y="2461"/>
                </a:lnTo>
                <a:lnTo>
                  <a:pt x="3994" y="2440"/>
                </a:lnTo>
                <a:close/>
                <a:moveTo>
                  <a:pt x="11840" y="2592"/>
                </a:moveTo>
                <a:lnTo>
                  <a:pt x="11718" y="2667"/>
                </a:lnTo>
                <a:lnTo>
                  <a:pt x="11755" y="2783"/>
                </a:lnTo>
                <a:lnTo>
                  <a:pt x="11712" y="2873"/>
                </a:lnTo>
                <a:lnTo>
                  <a:pt x="11818" y="2955"/>
                </a:lnTo>
                <a:lnTo>
                  <a:pt x="11946" y="2811"/>
                </a:lnTo>
                <a:lnTo>
                  <a:pt x="11861" y="2730"/>
                </a:lnTo>
                <a:lnTo>
                  <a:pt x="11840" y="2592"/>
                </a:lnTo>
                <a:close/>
                <a:moveTo>
                  <a:pt x="4011" y="2702"/>
                </a:moveTo>
                <a:lnTo>
                  <a:pt x="3926" y="2742"/>
                </a:lnTo>
                <a:lnTo>
                  <a:pt x="3878" y="2858"/>
                </a:lnTo>
                <a:lnTo>
                  <a:pt x="3963" y="2970"/>
                </a:lnTo>
                <a:lnTo>
                  <a:pt x="4074" y="2867"/>
                </a:lnTo>
                <a:lnTo>
                  <a:pt x="4091" y="2764"/>
                </a:lnTo>
                <a:lnTo>
                  <a:pt x="4011" y="2702"/>
                </a:lnTo>
                <a:close/>
                <a:moveTo>
                  <a:pt x="4877" y="2818"/>
                </a:moveTo>
                <a:lnTo>
                  <a:pt x="4888" y="2921"/>
                </a:lnTo>
                <a:lnTo>
                  <a:pt x="5000" y="2942"/>
                </a:lnTo>
                <a:lnTo>
                  <a:pt x="5026" y="2927"/>
                </a:lnTo>
                <a:lnTo>
                  <a:pt x="5031" y="2893"/>
                </a:lnTo>
                <a:lnTo>
                  <a:pt x="4995" y="2824"/>
                </a:lnTo>
                <a:lnTo>
                  <a:pt x="4877" y="2818"/>
                </a:lnTo>
                <a:close/>
                <a:moveTo>
                  <a:pt x="3723" y="2886"/>
                </a:moveTo>
                <a:lnTo>
                  <a:pt x="3643" y="2942"/>
                </a:lnTo>
                <a:lnTo>
                  <a:pt x="3554" y="2936"/>
                </a:lnTo>
                <a:lnTo>
                  <a:pt x="3431" y="3155"/>
                </a:lnTo>
                <a:lnTo>
                  <a:pt x="3334" y="3395"/>
                </a:lnTo>
                <a:lnTo>
                  <a:pt x="3414" y="3464"/>
                </a:lnTo>
                <a:lnTo>
                  <a:pt x="3506" y="3417"/>
                </a:lnTo>
                <a:lnTo>
                  <a:pt x="3612" y="3279"/>
                </a:lnTo>
                <a:lnTo>
                  <a:pt x="3670" y="3264"/>
                </a:lnTo>
                <a:lnTo>
                  <a:pt x="3713" y="3148"/>
                </a:lnTo>
                <a:lnTo>
                  <a:pt x="3723" y="2886"/>
                </a:lnTo>
                <a:close/>
                <a:moveTo>
                  <a:pt x="16632" y="2949"/>
                </a:moveTo>
                <a:lnTo>
                  <a:pt x="16494" y="3092"/>
                </a:lnTo>
                <a:lnTo>
                  <a:pt x="16441" y="3236"/>
                </a:lnTo>
                <a:lnTo>
                  <a:pt x="16426" y="3374"/>
                </a:lnTo>
                <a:lnTo>
                  <a:pt x="16319" y="3367"/>
                </a:lnTo>
                <a:lnTo>
                  <a:pt x="16186" y="3533"/>
                </a:lnTo>
                <a:lnTo>
                  <a:pt x="16138" y="3464"/>
                </a:lnTo>
                <a:lnTo>
                  <a:pt x="15984" y="3492"/>
                </a:lnTo>
                <a:lnTo>
                  <a:pt x="15962" y="3574"/>
                </a:lnTo>
                <a:lnTo>
                  <a:pt x="15807" y="3614"/>
                </a:lnTo>
                <a:lnTo>
                  <a:pt x="15696" y="3767"/>
                </a:lnTo>
                <a:lnTo>
                  <a:pt x="15628" y="3773"/>
                </a:lnTo>
                <a:lnTo>
                  <a:pt x="15558" y="3958"/>
                </a:lnTo>
                <a:lnTo>
                  <a:pt x="15606" y="4104"/>
                </a:lnTo>
                <a:lnTo>
                  <a:pt x="15478" y="4138"/>
                </a:lnTo>
                <a:lnTo>
                  <a:pt x="15340" y="4123"/>
                </a:lnTo>
                <a:lnTo>
                  <a:pt x="15239" y="4179"/>
                </a:lnTo>
                <a:lnTo>
                  <a:pt x="15244" y="4454"/>
                </a:lnTo>
                <a:lnTo>
                  <a:pt x="15297" y="4660"/>
                </a:lnTo>
                <a:lnTo>
                  <a:pt x="15191" y="4523"/>
                </a:lnTo>
                <a:lnTo>
                  <a:pt x="15069" y="4536"/>
                </a:lnTo>
                <a:lnTo>
                  <a:pt x="14973" y="4632"/>
                </a:lnTo>
                <a:lnTo>
                  <a:pt x="14999" y="4804"/>
                </a:lnTo>
                <a:lnTo>
                  <a:pt x="14936" y="4763"/>
                </a:lnTo>
                <a:lnTo>
                  <a:pt x="14956" y="4529"/>
                </a:lnTo>
                <a:lnTo>
                  <a:pt x="14925" y="4392"/>
                </a:lnTo>
                <a:lnTo>
                  <a:pt x="14898" y="4398"/>
                </a:lnTo>
                <a:lnTo>
                  <a:pt x="14915" y="4576"/>
                </a:lnTo>
                <a:lnTo>
                  <a:pt x="14808" y="4742"/>
                </a:lnTo>
                <a:lnTo>
                  <a:pt x="14883" y="4935"/>
                </a:lnTo>
                <a:lnTo>
                  <a:pt x="14835" y="5154"/>
                </a:lnTo>
                <a:lnTo>
                  <a:pt x="14850" y="5272"/>
                </a:lnTo>
                <a:lnTo>
                  <a:pt x="14915" y="5292"/>
                </a:lnTo>
                <a:lnTo>
                  <a:pt x="14888" y="5429"/>
                </a:lnTo>
                <a:lnTo>
                  <a:pt x="14920" y="5547"/>
                </a:lnTo>
                <a:lnTo>
                  <a:pt x="14872" y="5642"/>
                </a:lnTo>
                <a:lnTo>
                  <a:pt x="14857" y="5738"/>
                </a:lnTo>
                <a:lnTo>
                  <a:pt x="14792" y="5788"/>
                </a:lnTo>
                <a:lnTo>
                  <a:pt x="14770" y="5856"/>
                </a:lnTo>
                <a:lnTo>
                  <a:pt x="14702" y="5828"/>
                </a:lnTo>
                <a:lnTo>
                  <a:pt x="14813" y="5554"/>
                </a:lnTo>
                <a:lnTo>
                  <a:pt x="14840" y="5416"/>
                </a:lnTo>
                <a:lnTo>
                  <a:pt x="14777" y="5285"/>
                </a:lnTo>
                <a:lnTo>
                  <a:pt x="14787" y="4989"/>
                </a:lnTo>
                <a:lnTo>
                  <a:pt x="14765" y="4832"/>
                </a:lnTo>
                <a:lnTo>
                  <a:pt x="14729" y="4757"/>
                </a:lnTo>
                <a:lnTo>
                  <a:pt x="14782" y="4557"/>
                </a:lnTo>
                <a:lnTo>
                  <a:pt x="14770" y="4420"/>
                </a:lnTo>
                <a:lnTo>
                  <a:pt x="14617" y="4351"/>
                </a:lnTo>
                <a:lnTo>
                  <a:pt x="14574" y="4398"/>
                </a:lnTo>
                <a:lnTo>
                  <a:pt x="14537" y="4626"/>
                </a:lnTo>
                <a:lnTo>
                  <a:pt x="14431" y="4838"/>
                </a:lnTo>
                <a:lnTo>
                  <a:pt x="14431" y="4914"/>
                </a:lnTo>
                <a:lnTo>
                  <a:pt x="14463" y="5085"/>
                </a:lnTo>
                <a:lnTo>
                  <a:pt x="14441" y="5188"/>
                </a:lnTo>
                <a:lnTo>
                  <a:pt x="14511" y="5210"/>
                </a:lnTo>
                <a:lnTo>
                  <a:pt x="14511" y="5257"/>
                </a:lnTo>
                <a:lnTo>
                  <a:pt x="14569" y="5367"/>
                </a:lnTo>
                <a:lnTo>
                  <a:pt x="14531" y="5478"/>
                </a:lnTo>
                <a:lnTo>
                  <a:pt x="14318" y="5244"/>
                </a:lnTo>
                <a:lnTo>
                  <a:pt x="14238" y="5176"/>
                </a:lnTo>
                <a:lnTo>
                  <a:pt x="14069" y="5107"/>
                </a:lnTo>
                <a:lnTo>
                  <a:pt x="14037" y="5176"/>
                </a:lnTo>
                <a:lnTo>
                  <a:pt x="14095" y="5298"/>
                </a:lnTo>
                <a:lnTo>
                  <a:pt x="14032" y="5435"/>
                </a:lnTo>
                <a:lnTo>
                  <a:pt x="13962" y="5313"/>
                </a:lnTo>
                <a:lnTo>
                  <a:pt x="13878" y="5395"/>
                </a:lnTo>
                <a:lnTo>
                  <a:pt x="13766" y="5401"/>
                </a:lnTo>
                <a:lnTo>
                  <a:pt x="13723" y="5470"/>
                </a:lnTo>
                <a:lnTo>
                  <a:pt x="13648" y="5450"/>
                </a:lnTo>
                <a:lnTo>
                  <a:pt x="13706" y="5326"/>
                </a:lnTo>
                <a:lnTo>
                  <a:pt x="13665" y="5319"/>
                </a:lnTo>
                <a:lnTo>
                  <a:pt x="13462" y="5498"/>
                </a:lnTo>
                <a:lnTo>
                  <a:pt x="13341" y="5594"/>
                </a:lnTo>
                <a:lnTo>
                  <a:pt x="13324" y="5719"/>
                </a:lnTo>
                <a:lnTo>
                  <a:pt x="13234" y="5760"/>
                </a:lnTo>
                <a:lnTo>
                  <a:pt x="13186" y="5691"/>
                </a:lnTo>
                <a:lnTo>
                  <a:pt x="13186" y="5581"/>
                </a:lnTo>
                <a:lnTo>
                  <a:pt x="13261" y="5554"/>
                </a:lnTo>
                <a:lnTo>
                  <a:pt x="13228" y="5444"/>
                </a:lnTo>
                <a:lnTo>
                  <a:pt x="13063" y="5375"/>
                </a:lnTo>
                <a:lnTo>
                  <a:pt x="13106" y="5498"/>
                </a:lnTo>
                <a:lnTo>
                  <a:pt x="13080" y="5616"/>
                </a:lnTo>
                <a:lnTo>
                  <a:pt x="13128" y="5732"/>
                </a:lnTo>
                <a:lnTo>
                  <a:pt x="13095" y="5863"/>
                </a:lnTo>
                <a:lnTo>
                  <a:pt x="13041" y="5794"/>
                </a:lnTo>
                <a:lnTo>
                  <a:pt x="12988" y="5779"/>
                </a:lnTo>
                <a:lnTo>
                  <a:pt x="12850" y="5959"/>
                </a:lnTo>
                <a:lnTo>
                  <a:pt x="12889" y="6088"/>
                </a:lnTo>
                <a:lnTo>
                  <a:pt x="12840" y="6131"/>
                </a:lnTo>
                <a:lnTo>
                  <a:pt x="12696" y="6020"/>
                </a:lnTo>
                <a:lnTo>
                  <a:pt x="12659" y="6082"/>
                </a:lnTo>
                <a:lnTo>
                  <a:pt x="12696" y="6157"/>
                </a:lnTo>
                <a:lnTo>
                  <a:pt x="12691" y="6241"/>
                </a:lnTo>
                <a:lnTo>
                  <a:pt x="12643" y="6200"/>
                </a:lnTo>
                <a:lnTo>
                  <a:pt x="12569" y="6144"/>
                </a:lnTo>
                <a:lnTo>
                  <a:pt x="12563" y="5876"/>
                </a:lnTo>
                <a:lnTo>
                  <a:pt x="12468" y="5738"/>
                </a:lnTo>
                <a:lnTo>
                  <a:pt x="12510" y="5710"/>
                </a:lnTo>
                <a:lnTo>
                  <a:pt x="12771" y="5856"/>
                </a:lnTo>
                <a:lnTo>
                  <a:pt x="12867" y="5807"/>
                </a:lnTo>
                <a:lnTo>
                  <a:pt x="12930" y="5710"/>
                </a:lnTo>
                <a:lnTo>
                  <a:pt x="12925" y="5581"/>
                </a:lnTo>
                <a:lnTo>
                  <a:pt x="12882" y="5485"/>
                </a:lnTo>
                <a:lnTo>
                  <a:pt x="12664" y="5251"/>
                </a:lnTo>
                <a:lnTo>
                  <a:pt x="12505" y="5203"/>
                </a:lnTo>
                <a:lnTo>
                  <a:pt x="12410" y="5072"/>
                </a:lnTo>
                <a:lnTo>
                  <a:pt x="12350" y="5148"/>
                </a:lnTo>
                <a:lnTo>
                  <a:pt x="12287" y="5010"/>
                </a:lnTo>
                <a:lnTo>
                  <a:pt x="12362" y="4948"/>
                </a:lnTo>
                <a:lnTo>
                  <a:pt x="12180" y="4783"/>
                </a:lnTo>
                <a:lnTo>
                  <a:pt x="12074" y="4832"/>
                </a:lnTo>
                <a:lnTo>
                  <a:pt x="11968" y="4826"/>
                </a:lnTo>
                <a:lnTo>
                  <a:pt x="11878" y="5010"/>
                </a:lnTo>
                <a:lnTo>
                  <a:pt x="11782" y="4997"/>
                </a:lnTo>
                <a:lnTo>
                  <a:pt x="11654" y="5092"/>
                </a:lnTo>
                <a:lnTo>
                  <a:pt x="11494" y="5360"/>
                </a:lnTo>
                <a:lnTo>
                  <a:pt x="11399" y="5513"/>
                </a:lnTo>
                <a:lnTo>
                  <a:pt x="11260" y="5882"/>
                </a:lnTo>
                <a:lnTo>
                  <a:pt x="11153" y="6131"/>
                </a:lnTo>
                <a:lnTo>
                  <a:pt x="11037" y="6309"/>
                </a:lnTo>
                <a:lnTo>
                  <a:pt x="10882" y="6447"/>
                </a:lnTo>
                <a:lnTo>
                  <a:pt x="10829" y="6550"/>
                </a:lnTo>
                <a:lnTo>
                  <a:pt x="10846" y="6907"/>
                </a:lnTo>
                <a:lnTo>
                  <a:pt x="10867" y="7065"/>
                </a:lnTo>
                <a:lnTo>
                  <a:pt x="10947" y="7141"/>
                </a:lnTo>
                <a:lnTo>
                  <a:pt x="11027" y="7106"/>
                </a:lnTo>
                <a:lnTo>
                  <a:pt x="11143" y="6934"/>
                </a:lnTo>
                <a:lnTo>
                  <a:pt x="11180" y="7025"/>
                </a:lnTo>
                <a:lnTo>
                  <a:pt x="11223" y="7222"/>
                </a:lnTo>
                <a:lnTo>
                  <a:pt x="11271" y="7381"/>
                </a:lnTo>
                <a:lnTo>
                  <a:pt x="11286" y="7506"/>
                </a:lnTo>
                <a:lnTo>
                  <a:pt x="11356" y="7497"/>
                </a:lnTo>
                <a:lnTo>
                  <a:pt x="11388" y="7394"/>
                </a:lnTo>
                <a:lnTo>
                  <a:pt x="11457" y="7409"/>
                </a:lnTo>
                <a:lnTo>
                  <a:pt x="11489" y="7278"/>
                </a:lnTo>
                <a:lnTo>
                  <a:pt x="11511" y="7038"/>
                </a:lnTo>
                <a:lnTo>
                  <a:pt x="11569" y="7003"/>
                </a:lnTo>
                <a:lnTo>
                  <a:pt x="11622" y="6838"/>
                </a:lnTo>
                <a:lnTo>
                  <a:pt x="11569" y="6756"/>
                </a:lnTo>
                <a:lnTo>
                  <a:pt x="11526" y="6647"/>
                </a:lnTo>
                <a:lnTo>
                  <a:pt x="11569" y="6419"/>
                </a:lnTo>
                <a:lnTo>
                  <a:pt x="11680" y="6275"/>
                </a:lnTo>
                <a:lnTo>
                  <a:pt x="11772" y="6138"/>
                </a:lnTo>
                <a:lnTo>
                  <a:pt x="11760" y="6028"/>
                </a:lnTo>
                <a:lnTo>
                  <a:pt x="11818" y="5904"/>
                </a:lnTo>
                <a:lnTo>
                  <a:pt x="11919" y="5848"/>
                </a:lnTo>
                <a:lnTo>
                  <a:pt x="11999" y="5938"/>
                </a:lnTo>
                <a:lnTo>
                  <a:pt x="12004" y="6013"/>
                </a:lnTo>
                <a:lnTo>
                  <a:pt x="11968" y="6047"/>
                </a:lnTo>
                <a:lnTo>
                  <a:pt x="11835" y="6234"/>
                </a:lnTo>
                <a:lnTo>
                  <a:pt x="11782" y="6337"/>
                </a:lnTo>
                <a:lnTo>
                  <a:pt x="11755" y="6432"/>
                </a:lnTo>
                <a:lnTo>
                  <a:pt x="11782" y="6578"/>
                </a:lnTo>
                <a:lnTo>
                  <a:pt x="11772" y="6728"/>
                </a:lnTo>
                <a:lnTo>
                  <a:pt x="11830" y="6776"/>
                </a:lnTo>
                <a:lnTo>
                  <a:pt x="11861" y="6859"/>
                </a:lnTo>
                <a:lnTo>
                  <a:pt x="11958" y="6825"/>
                </a:lnTo>
                <a:lnTo>
                  <a:pt x="12057" y="6769"/>
                </a:lnTo>
                <a:lnTo>
                  <a:pt x="12164" y="6756"/>
                </a:lnTo>
                <a:lnTo>
                  <a:pt x="12224" y="6831"/>
                </a:lnTo>
                <a:lnTo>
                  <a:pt x="12159" y="6913"/>
                </a:lnTo>
                <a:lnTo>
                  <a:pt x="12101" y="6922"/>
                </a:lnTo>
                <a:lnTo>
                  <a:pt x="12037" y="6894"/>
                </a:lnTo>
                <a:lnTo>
                  <a:pt x="11963" y="6913"/>
                </a:lnTo>
                <a:lnTo>
                  <a:pt x="11888" y="6956"/>
                </a:lnTo>
                <a:lnTo>
                  <a:pt x="11893" y="7038"/>
                </a:lnTo>
                <a:lnTo>
                  <a:pt x="11931" y="7085"/>
                </a:lnTo>
                <a:lnTo>
                  <a:pt x="11951" y="7065"/>
                </a:lnTo>
                <a:lnTo>
                  <a:pt x="11946" y="7147"/>
                </a:lnTo>
                <a:lnTo>
                  <a:pt x="11936" y="7257"/>
                </a:lnTo>
                <a:lnTo>
                  <a:pt x="11888" y="7257"/>
                </a:lnTo>
                <a:lnTo>
                  <a:pt x="11840" y="7153"/>
                </a:lnTo>
                <a:lnTo>
                  <a:pt x="11787" y="7203"/>
                </a:lnTo>
                <a:lnTo>
                  <a:pt x="11760" y="7291"/>
                </a:lnTo>
                <a:lnTo>
                  <a:pt x="11760" y="7394"/>
                </a:lnTo>
                <a:lnTo>
                  <a:pt x="11772" y="7506"/>
                </a:lnTo>
                <a:lnTo>
                  <a:pt x="11692" y="7546"/>
                </a:lnTo>
                <a:lnTo>
                  <a:pt x="11680" y="7600"/>
                </a:lnTo>
                <a:lnTo>
                  <a:pt x="11622" y="7600"/>
                </a:lnTo>
                <a:lnTo>
                  <a:pt x="11617" y="7566"/>
                </a:lnTo>
                <a:lnTo>
                  <a:pt x="11559" y="7546"/>
                </a:lnTo>
                <a:lnTo>
                  <a:pt x="11484" y="7587"/>
                </a:lnTo>
                <a:lnTo>
                  <a:pt x="11393" y="7650"/>
                </a:lnTo>
                <a:lnTo>
                  <a:pt x="11356" y="7684"/>
                </a:lnTo>
                <a:lnTo>
                  <a:pt x="11329" y="7643"/>
                </a:lnTo>
                <a:lnTo>
                  <a:pt x="11266" y="7594"/>
                </a:lnTo>
                <a:lnTo>
                  <a:pt x="11233" y="7628"/>
                </a:lnTo>
                <a:lnTo>
                  <a:pt x="11175" y="7656"/>
                </a:lnTo>
                <a:lnTo>
                  <a:pt x="11175" y="7609"/>
                </a:lnTo>
                <a:lnTo>
                  <a:pt x="11117" y="7581"/>
                </a:lnTo>
                <a:lnTo>
                  <a:pt x="11117" y="7531"/>
                </a:lnTo>
                <a:lnTo>
                  <a:pt x="11100" y="7471"/>
                </a:lnTo>
                <a:lnTo>
                  <a:pt x="11143" y="7375"/>
                </a:lnTo>
                <a:lnTo>
                  <a:pt x="11160" y="7388"/>
                </a:lnTo>
                <a:lnTo>
                  <a:pt x="11175" y="7340"/>
                </a:lnTo>
                <a:lnTo>
                  <a:pt x="11143" y="7319"/>
                </a:lnTo>
                <a:lnTo>
                  <a:pt x="11138" y="7278"/>
                </a:lnTo>
                <a:lnTo>
                  <a:pt x="11153" y="7231"/>
                </a:lnTo>
                <a:lnTo>
                  <a:pt x="11153" y="7162"/>
                </a:lnTo>
                <a:lnTo>
                  <a:pt x="11107" y="7203"/>
                </a:lnTo>
                <a:lnTo>
                  <a:pt x="11085" y="7244"/>
                </a:lnTo>
                <a:lnTo>
                  <a:pt x="11032" y="7250"/>
                </a:lnTo>
                <a:lnTo>
                  <a:pt x="11015" y="7291"/>
                </a:lnTo>
                <a:lnTo>
                  <a:pt x="11005" y="7325"/>
                </a:lnTo>
                <a:lnTo>
                  <a:pt x="11005" y="7463"/>
                </a:lnTo>
                <a:lnTo>
                  <a:pt x="11027" y="7540"/>
                </a:lnTo>
                <a:lnTo>
                  <a:pt x="11032" y="7615"/>
                </a:lnTo>
                <a:lnTo>
                  <a:pt x="11047" y="7662"/>
                </a:lnTo>
                <a:lnTo>
                  <a:pt x="11010" y="7725"/>
                </a:lnTo>
                <a:lnTo>
                  <a:pt x="11000" y="7697"/>
                </a:lnTo>
                <a:lnTo>
                  <a:pt x="10952" y="7703"/>
                </a:lnTo>
                <a:lnTo>
                  <a:pt x="10940" y="7731"/>
                </a:lnTo>
                <a:lnTo>
                  <a:pt x="10894" y="7725"/>
                </a:lnTo>
                <a:lnTo>
                  <a:pt x="10814" y="7781"/>
                </a:lnTo>
                <a:lnTo>
                  <a:pt x="10761" y="7959"/>
                </a:lnTo>
                <a:lnTo>
                  <a:pt x="10728" y="7993"/>
                </a:lnTo>
                <a:lnTo>
                  <a:pt x="10681" y="8012"/>
                </a:lnTo>
                <a:lnTo>
                  <a:pt x="10628" y="8040"/>
                </a:lnTo>
                <a:lnTo>
                  <a:pt x="10611" y="8137"/>
                </a:lnTo>
                <a:lnTo>
                  <a:pt x="10473" y="8227"/>
                </a:lnTo>
                <a:lnTo>
                  <a:pt x="10420" y="8178"/>
                </a:lnTo>
                <a:lnTo>
                  <a:pt x="10435" y="8309"/>
                </a:lnTo>
                <a:lnTo>
                  <a:pt x="10340" y="8281"/>
                </a:lnTo>
                <a:lnTo>
                  <a:pt x="10266" y="8309"/>
                </a:lnTo>
                <a:lnTo>
                  <a:pt x="10271" y="8390"/>
                </a:lnTo>
                <a:lnTo>
                  <a:pt x="10362" y="8433"/>
                </a:lnTo>
                <a:lnTo>
                  <a:pt x="10404" y="8487"/>
                </a:lnTo>
                <a:lnTo>
                  <a:pt x="10462" y="8605"/>
                </a:lnTo>
                <a:lnTo>
                  <a:pt x="10452" y="8818"/>
                </a:lnTo>
                <a:lnTo>
                  <a:pt x="10420" y="8880"/>
                </a:lnTo>
                <a:lnTo>
                  <a:pt x="10324" y="8880"/>
                </a:lnTo>
                <a:lnTo>
                  <a:pt x="10276" y="8887"/>
                </a:lnTo>
                <a:lnTo>
                  <a:pt x="10212" y="8865"/>
                </a:lnTo>
                <a:lnTo>
                  <a:pt x="10133" y="8865"/>
                </a:lnTo>
                <a:lnTo>
                  <a:pt x="10063" y="8846"/>
                </a:lnTo>
                <a:lnTo>
                  <a:pt x="9978" y="8921"/>
                </a:lnTo>
                <a:lnTo>
                  <a:pt x="10000" y="8962"/>
                </a:lnTo>
                <a:lnTo>
                  <a:pt x="9995" y="9037"/>
                </a:lnTo>
                <a:lnTo>
                  <a:pt x="9995" y="9071"/>
                </a:lnTo>
                <a:lnTo>
                  <a:pt x="10005" y="9106"/>
                </a:lnTo>
                <a:lnTo>
                  <a:pt x="10005" y="9146"/>
                </a:lnTo>
                <a:lnTo>
                  <a:pt x="9995" y="9209"/>
                </a:lnTo>
                <a:lnTo>
                  <a:pt x="9990" y="9249"/>
                </a:lnTo>
                <a:lnTo>
                  <a:pt x="9968" y="9284"/>
                </a:lnTo>
                <a:lnTo>
                  <a:pt x="9963" y="9346"/>
                </a:lnTo>
                <a:lnTo>
                  <a:pt x="9978" y="9380"/>
                </a:lnTo>
                <a:lnTo>
                  <a:pt x="10005" y="9387"/>
                </a:lnTo>
                <a:lnTo>
                  <a:pt x="10010" y="9449"/>
                </a:lnTo>
                <a:lnTo>
                  <a:pt x="10000" y="9524"/>
                </a:lnTo>
                <a:lnTo>
                  <a:pt x="10031" y="9511"/>
                </a:lnTo>
                <a:lnTo>
                  <a:pt x="10063" y="9524"/>
                </a:lnTo>
                <a:lnTo>
                  <a:pt x="10084" y="9499"/>
                </a:lnTo>
                <a:lnTo>
                  <a:pt x="10138" y="9511"/>
                </a:lnTo>
                <a:lnTo>
                  <a:pt x="10154" y="9567"/>
                </a:lnTo>
                <a:lnTo>
                  <a:pt x="10171" y="9593"/>
                </a:lnTo>
                <a:lnTo>
                  <a:pt x="10149" y="9593"/>
                </a:lnTo>
                <a:lnTo>
                  <a:pt x="10133" y="9649"/>
                </a:lnTo>
                <a:lnTo>
                  <a:pt x="10096" y="9746"/>
                </a:lnTo>
                <a:lnTo>
                  <a:pt x="10053" y="9780"/>
                </a:lnTo>
                <a:lnTo>
                  <a:pt x="9995" y="9821"/>
                </a:lnTo>
                <a:lnTo>
                  <a:pt x="9956" y="9883"/>
                </a:lnTo>
                <a:lnTo>
                  <a:pt x="9951" y="9930"/>
                </a:lnTo>
                <a:lnTo>
                  <a:pt x="9930" y="10005"/>
                </a:lnTo>
                <a:lnTo>
                  <a:pt x="9946" y="10117"/>
                </a:lnTo>
                <a:lnTo>
                  <a:pt x="9898" y="10186"/>
                </a:lnTo>
                <a:lnTo>
                  <a:pt x="9867" y="10205"/>
                </a:lnTo>
                <a:lnTo>
                  <a:pt x="9818" y="10261"/>
                </a:lnTo>
                <a:lnTo>
                  <a:pt x="9765" y="10267"/>
                </a:lnTo>
                <a:lnTo>
                  <a:pt x="9734" y="10302"/>
                </a:lnTo>
                <a:lnTo>
                  <a:pt x="9697" y="10392"/>
                </a:lnTo>
                <a:lnTo>
                  <a:pt x="9659" y="10418"/>
                </a:lnTo>
                <a:lnTo>
                  <a:pt x="9637" y="10474"/>
                </a:lnTo>
                <a:lnTo>
                  <a:pt x="9637" y="10514"/>
                </a:lnTo>
                <a:lnTo>
                  <a:pt x="9622" y="10564"/>
                </a:lnTo>
                <a:lnTo>
                  <a:pt x="9601" y="10577"/>
                </a:lnTo>
                <a:lnTo>
                  <a:pt x="9569" y="10632"/>
                </a:lnTo>
                <a:lnTo>
                  <a:pt x="9548" y="10686"/>
                </a:lnTo>
                <a:lnTo>
                  <a:pt x="9553" y="10714"/>
                </a:lnTo>
                <a:lnTo>
                  <a:pt x="9531" y="10755"/>
                </a:lnTo>
                <a:lnTo>
                  <a:pt x="9511" y="10776"/>
                </a:lnTo>
                <a:lnTo>
                  <a:pt x="9504" y="10811"/>
                </a:lnTo>
                <a:lnTo>
                  <a:pt x="9504" y="10845"/>
                </a:lnTo>
                <a:lnTo>
                  <a:pt x="9538" y="10879"/>
                </a:lnTo>
                <a:lnTo>
                  <a:pt x="9553" y="10920"/>
                </a:lnTo>
                <a:lnTo>
                  <a:pt x="9548" y="10961"/>
                </a:lnTo>
                <a:lnTo>
                  <a:pt x="9553" y="11002"/>
                </a:lnTo>
                <a:lnTo>
                  <a:pt x="9558" y="11079"/>
                </a:lnTo>
                <a:lnTo>
                  <a:pt x="9553" y="11154"/>
                </a:lnTo>
                <a:lnTo>
                  <a:pt x="9538" y="11195"/>
                </a:lnTo>
                <a:lnTo>
                  <a:pt x="9543" y="11236"/>
                </a:lnTo>
                <a:lnTo>
                  <a:pt x="9526" y="11277"/>
                </a:lnTo>
                <a:lnTo>
                  <a:pt x="9499" y="11333"/>
                </a:lnTo>
                <a:lnTo>
                  <a:pt x="9473" y="11345"/>
                </a:lnTo>
                <a:lnTo>
                  <a:pt x="9499" y="11373"/>
                </a:lnTo>
                <a:lnTo>
                  <a:pt x="9526" y="11436"/>
                </a:lnTo>
                <a:lnTo>
                  <a:pt x="9521" y="11470"/>
                </a:lnTo>
                <a:lnTo>
                  <a:pt x="9531" y="11532"/>
                </a:lnTo>
                <a:lnTo>
                  <a:pt x="9538" y="11545"/>
                </a:lnTo>
                <a:lnTo>
                  <a:pt x="9553" y="11560"/>
                </a:lnTo>
                <a:lnTo>
                  <a:pt x="9553" y="11573"/>
                </a:lnTo>
                <a:lnTo>
                  <a:pt x="9569" y="11595"/>
                </a:lnTo>
                <a:lnTo>
                  <a:pt x="9596" y="11601"/>
                </a:lnTo>
                <a:lnTo>
                  <a:pt x="9627" y="11635"/>
                </a:lnTo>
                <a:lnTo>
                  <a:pt x="9644" y="11648"/>
                </a:lnTo>
                <a:lnTo>
                  <a:pt x="9654" y="11663"/>
                </a:lnTo>
                <a:lnTo>
                  <a:pt x="9659" y="11698"/>
                </a:lnTo>
                <a:lnTo>
                  <a:pt x="9676" y="11711"/>
                </a:lnTo>
                <a:lnTo>
                  <a:pt x="9690" y="11717"/>
                </a:lnTo>
                <a:lnTo>
                  <a:pt x="9712" y="11745"/>
                </a:lnTo>
                <a:lnTo>
                  <a:pt x="9739" y="11792"/>
                </a:lnTo>
                <a:lnTo>
                  <a:pt x="9744" y="11848"/>
                </a:lnTo>
                <a:lnTo>
                  <a:pt x="9755" y="11876"/>
                </a:lnTo>
                <a:lnTo>
                  <a:pt x="9787" y="11917"/>
                </a:lnTo>
                <a:lnTo>
                  <a:pt x="9830" y="11945"/>
                </a:lnTo>
                <a:lnTo>
                  <a:pt x="9845" y="11951"/>
                </a:lnTo>
                <a:lnTo>
                  <a:pt x="9883" y="11998"/>
                </a:lnTo>
                <a:lnTo>
                  <a:pt x="9930" y="12041"/>
                </a:lnTo>
                <a:lnTo>
                  <a:pt x="9983" y="12095"/>
                </a:lnTo>
                <a:lnTo>
                  <a:pt x="10043" y="12129"/>
                </a:lnTo>
                <a:lnTo>
                  <a:pt x="10058" y="12129"/>
                </a:lnTo>
                <a:lnTo>
                  <a:pt x="10069" y="12129"/>
                </a:lnTo>
                <a:lnTo>
                  <a:pt x="10128" y="12101"/>
                </a:lnTo>
                <a:lnTo>
                  <a:pt x="10169" y="12082"/>
                </a:lnTo>
                <a:lnTo>
                  <a:pt x="10239" y="12067"/>
                </a:lnTo>
                <a:lnTo>
                  <a:pt x="10276" y="12067"/>
                </a:lnTo>
                <a:lnTo>
                  <a:pt x="10319" y="12082"/>
                </a:lnTo>
                <a:lnTo>
                  <a:pt x="10345" y="12082"/>
                </a:lnTo>
                <a:lnTo>
                  <a:pt x="10399" y="12101"/>
                </a:lnTo>
                <a:lnTo>
                  <a:pt x="10452" y="12082"/>
                </a:lnTo>
                <a:lnTo>
                  <a:pt x="10483" y="12054"/>
                </a:lnTo>
                <a:lnTo>
                  <a:pt x="10575" y="12013"/>
                </a:lnTo>
                <a:lnTo>
                  <a:pt x="10621" y="11998"/>
                </a:lnTo>
                <a:lnTo>
                  <a:pt x="10670" y="11992"/>
                </a:lnTo>
                <a:lnTo>
                  <a:pt x="10723" y="11992"/>
                </a:lnTo>
                <a:lnTo>
                  <a:pt x="10766" y="11992"/>
                </a:lnTo>
                <a:lnTo>
                  <a:pt x="10807" y="12041"/>
                </a:lnTo>
                <a:lnTo>
                  <a:pt x="10829" y="12095"/>
                </a:lnTo>
                <a:lnTo>
                  <a:pt x="10861" y="12144"/>
                </a:lnTo>
                <a:lnTo>
                  <a:pt x="10909" y="12144"/>
                </a:lnTo>
                <a:lnTo>
                  <a:pt x="10930" y="12129"/>
                </a:lnTo>
                <a:lnTo>
                  <a:pt x="10952" y="12136"/>
                </a:lnTo>
                <a:lnTo>
                  <a:pt x="11010" y="12110"/>
                </a:lnTo>
                <a:lnTo>
                  <a:pt x="11010" y="12129"/>
                </a:lnTo>
                <a:lnTo>
                  <a:pt x="11027" y="12144"/>
                </a:lnTo>
                <a:lnTo>
                  <a:pt x="11037" y="12179"/>
                </a:lnTo>
                <a:lnTo>
                  <a:pt x="11063" y="12192"/>
                </a:lnTo>
                <a:lnTo>
                  <a:pt x="11085" y="12239"/>
                </a:lnTo>
                <a:lnTo>
                  <a:pt x="11073" y="12301"/>
                </a:lnTo>
                <a:lnTo>
                  <a:pt x="11053" y="12385"/>
                </a:lnTo>
                <a:lnTo>
                  <a:pt x="11063" y="12398"/>
                </a:lnTo>
                <a:lnTo>
                  <a:pt x="11053" y="12454"/>
                </a:lnTo>
                <a:lnTo>
                  <a:pt x="11037" y="12507"/>
                </a:lnTo>
                <a:lnTo>
                  <a:pt x="11027" y="12529"/>
                </a:lnTo>
                <a:lnTo>
                  <a:pt x="11027" y="12557"/>
                </a:lnTo>
                <a:lnTo>
                  <a:pt x="11063" y="12632"/>
                </a:lnTo>
                <a:lnTo>
                  <a:pt x="11100" y="12694"/>
                </a:lnTo>
                <a:lnTo>
                  <a:pt x="11160" y="12769"/>
                </a:lnTo>
                <a:lnTo>
                  <a:pt x="11206" y="12851"/>
                </a:lnTo>
                <a:lnTo>
                  <a:pt x="11223" y="12907"/>
                </a:lnTo>
                <a:lnTo>
                  <a:pt x="11233" y="12926"/>
                </a:lnTo>
                <a:lnTo>
                  <a:pt x="11228" y="12941"/>
                </a:lnTo>
                <a:lnTo>
                  <a:pt x="11255" y="12988"/>
                </a:lnTo>
                <a:lnTo>
                  <a:pt x="11266" y="13038"/>
                </a:lnTo>
                <a:lnTo>
                  <a:pt x="11281" y="13113"/>
                </a:lnTo>
                <a:lnTo>
                  <a:pt x="11266" y="13141"/>
                </a:lnTo>
                <a:lnTo>
                  <a:pt x="11260" y="13154"/>
                </a:lnTo>
                <a:lnTo>
                  <a:pt x="11276" y="13201"/>
                </a:lnTo>
                <a:lnTo>
                  <a:pt x="11293" y="13250"/>
                </a:lnTo>
                <a:lnTo>
                  <a:pt x="11308" y="13278"/>
                </a:lnTo>
                <a:lnTo>
                  <a:pt x="11313" y="13319"/>
                </a:lnTo>
                <a:lnTo>
                  <a:pt x="11308" y="13373"/>
                </a:lnTo>
                <a:lnTo>
                  <a:pt x="11286" y="13407"/>
                </a:lnTo>
                <a:lnTo>
                  <a:pt x="11255" y="13457"/>
                </a:lnTo>
                <a:lnTo>
                  <a:pt x="11240" y="13491"/>
                </a:lnTo>
                <a:lnTo>
                  <a:pt x="11218" y="13560"/>
                </a:lnTo>
                <a:lnTo>
                  <a:pt x="11213" y="13594"/>
                </a:lnTo>
                <a:lnTo>
                  <a:pt x="11191" y="13663"/>
                </a:lnTo>
                <a:lnTo>
                  <a:pt x="11180" y="13731"/>
                </a:lnTo>
                <a:lnTo>
                  <a:pt x="11186" y="13779"/>
                </a:lnTo>
                <a:lnTo>
                  <a:pt x="11191" y="13841"/>
                </a:lnTo>
                <a:lnTo>
                  <a:pt x="11240" y="13916"/>
                </a:lnTo>
                <a:lnTo>
                  <a:pt x="11250" y="13965"/>
                </a:lnTo>
                <a:lnTo>
                  <a:pt x="11281" y="14060"/>
                </a:lnTo>
                <a:lnTo>
                  <a:pt x="11313" y="14129"/>
                </a:lnTo>
                <a:lnTo>
                  <a:pt x="11334" y="14163"/>
                </a:lnTo>
                <a:lnTo>
                  <a:pt x="11339" y="14206"/>
                </a:lnTo>
                <a:lnTo>
                  <a:pt x="11339" y="14300"/>
                </a:lnTo>
                <a:lnTo>
                  <a:pt x="11361" y="14425"/>
                </a:lnTo>
                <a:lnTo>
                  <a:pt x="11378" y="14487"/>
                </a:lnTo>
                <a:lnTo>
                  <a:pt x="11388" y="14569"/>
                </a:lnTo>
                <a:lnTo>
                  <a:pt x="11409" y="14631"/>
                </a:lnTo>
                <a:lnTo>
                  <a:pt x="11452" y="14693"/>
                </a:lnTo>
                <a:lnTo>
                  <a:pt x="11494" y="14803"/>
                </a:lnTo>
                <a:lnTo>
                  <a:pt x="11526" y="14878"/>
                </a:lnTo>
                <a:lnTo>
                  <a:pt x="11564" y="14962"/>
                </a:lnTo>
                <a:lnTo>
                  <a:pt x="11564" y="15031"/>
                </a:lnTo>
                <a:lnTo>
                  <a:pt x="11542" y="15044"/>
                </a:lnTo>
                <a:lnTo>
                  <a:pt x="11564" y="15106"/>
                </a:lnTo>
                <a:lnTo>
                  <a:pt x="11564" y="15160"/>
                </a:lnTo>
                <a:lnTo>
                  <a:pt x="11569" y="15187"/>
                </a:lnTo>
                <a:lnTo>
                  <a:pt x="11574" y="15175"/>
                </a:lnTo>
                <a:lnTo>
                  <a:pt x="11600" y="15215"/>
                </a:lnTo>
                <a:lnTo>
                  <a:pt x="11622" y="15215"/>
                </a:lnTo>
                <a:lnTo>
                  <a:pt x="11649" y="15250"/>
                </a:lnTo>
                <a:lnTo>
                  <a:pt x="11675" y="15250"/>
                </a:lnTo>
                <a:lnTo>
                  <a:pt x="11712" y="15215"/>
                </a:lnTo>
                <a:lnTo>
                  <a:pt x="11760" y="15202"/>
                </a:lnTo>
                <a:lnTo>
                  <a:pt x="11818" y="15168"/>
                </a:lnTo>
                <a:lnTo>
                  <a:pt x="11845" y="15175"/>
                </a:lnTo>
                <a:lnTo>
                  <a:pt x="11883" y="15160"/>
                </a:lnTo>
                <a:lnTo>
                  <a:pt x="11946" y="15181"/>
                </a:lnTo>
                <a:lnTo>
                  <a:pt x="11973" y="15160"/>
                </a:lnTo>
                <a:lnTo>
                  <a:pt x="12011" y="15175"/>
                </a:lnTo>
                <a:lnTo>
                  <a:pt x="12016" y="15147"/>
                </a:lnTo>
                <a:lnTo>
                  <a:pt x="12047" y="15140"/>
                </a:lnTo>
                <a:lnTo>
                  <a:pt x="12106" y="15106"/>
                </a:lnTo>
                <a:lnTo>
                  <a:pt x="12149" y="15065"/>
                </a:lnTo>
                <a:lnTo>
                  <a:pt x="12190" y="15009"/>
                </a:lnTo>
                <a:lnTo>
                  <a:pt x="12255" y="14919"/>
                </a:lnTo>
                <a:lnTo>
                  <a:pt x="12287" y="14859"/>
                </a:lnTo>
                <a:lnTo>
                  <a:pt x="12303" y="14816"/>
                </a:lnTo>
                <a:lnTo>
                  <a:pt x="12330" y="14775"/>
                </a:lnTo>
                <a:lnTo>
                  <a:pt x="12340" y="14762"/>
                </a:lnTo>
                <a:lnTo>
                  <a:pt x="12377" y="14721"/>
                </a:lnTo>
                <a:lnTo>
                  <a:pt x="12393" y="14678"/>
                </a:lnTo>
                <a:lnTo>
                  <a:pt x="12398" y="14610"/>
                </a:lnTo>
                <a:lnTo>
                  <a:pt x="12415" y="14550"/>
                </a:lnTo>
                <a:lnTo>
                  <a:pt x="12420" y="14507"/>
                </a:lnTo>
                <a:lnTo>
                  <a:pt x="12403" y="14500"/>
                </a:lnTo>
                <a:lnTo>
                  <a:pt x="12398" y="14466"/>
                </a:lnTo>
                <a:lnTo>
                  <a:pt x="12425" y="14438"/>
                </a:lnTo>
                <a:lnTo>
                  <a:pt x="12495" y="14391"/>
                </a:lnTo>
                <a:lnTo>
                  <a:pt x="12543" y="14363"/>
                </a:lnTo>
                <a:lnTo>
                  <a:pt x="12569" y="14335"/>
                </a:lnTo>
                <a:lnTo>
                  <a:pt x="12579" y="14300"/>
                </a:lnTo>
                <a:lnTo>
                  <a:pt x="12563" y="14288"/>
                </a:lnTo>
                <a:lnTo>
                  <a:pt x="12574" y="14247"/>
                </a:lnTo>
                <a:lnTo>
                  <a:pt x="12574" y="14163"/>
                </a:lnTo>
                <a:lnTo>
                  <a:pt x="12563" y="14172"/>
                </a:lnTo>
                <a:lnTo>
                  <a:pt x="12563" y="14144"/>
                </a:lnTo>
                <a:lnTo>
                  <a:pt x="12553" y="14094"/>
                </a:lnTo>
                <a:lnTo>
                  <a:pt x="12526" y="14034"/>
                </a:lnTo>
                <a:lnTo>
                  <a:pt x="12531" y="13978"/>
                </a:lnTo>
                <a:lnTo>
                  <a:pt x="12558" y="13957"/>
                </a:lnTo>
                <a:lnTo>
                  <a:pt x="12601" y="13903"/>
                </a:lnTo>
                <a:lnTo>
                  <a:pt x="12623" y="13888"/>
                </a:lnTo>
                <a:lnTo>
                  <a:pt x="12686" y="13807"/>
                </a:lnTo>
                <a:lnTo>
                  <a:pt x="12756" y="13772"/>
                </a:lnTo>
                <a:lnTo>
                  <a:pt x="12809" y="13744"/>
                </a:lnTo>
                <a:lnTo>
                  <a:pt x="12845" y="13697"/>
                </a:lnTo>
                <a:lnTo>
                  <a:pt x="12867" y="13641"/>
                </a:lnTo>
                <a:lnTo>
                  <a:pt x="12882" y="13588"/>
                </a:lnTo>
                <a:lnTo>
                  <a:pt x="12872" y="13545"/>
                </a:lnTo>
                <a:lnTo>
                  <a:pt x="12872" y="13422"/>
                </a:lnTo>
                <a:lnTo>
                  <a:pt x="12867" y="13353"/>
                </a:lnTo>
                <a:lnTo>
                  <a:pt x="12867" y="13278"/>
                </a:lnTo>
                <a:lnTo>
                  <a:pt x="12855" y="13244"/>
                </a:lnTo>
                <a:lnTo>
                  <a:pt x="12835" y="13229"/>
                </a:lnTo>
                <a:lnTo>
                  <a:pt x="12809" y="13154"/>
                </a:lnTo>
                <a:lnTo>
                  <a:pt x="12787" y="13106"/>
                </a:lnTo>
                <a:lnTo>
                  <a:pt x="12792" y="13072"/>
                </a:lnTo>
                <a:lnTo>
                  <a:pt x="12787" y="13051"/>
                </a:lnTo>
                <a:lnTo>
                  <a:pt x="12802" y="13003"/>
                </a:lnTo>
                <a:lnTo>
                  <a:pt x="12802" y="12982"/>
                </a:lnTo>
                <a:lnTo>
                  <a:pt x="12766" y="12954"/>
                </a:lnTo>
                <a:lnTo>
                  <a:pt x="12761" y="12913"/>
                </a:lnTo>
                <a:lnTo>
                  <a:pt x="12787" y="12823"/>
                </a:lnTo>
                <a:lnTo>
                  <a:pt x="12809" y="12797"/>
                </a:lnTo>
                <a:lnTo>
                  <a:pt x="12819" y="12748"/>
                </a:lnTo>
                <a:lnTo>
                  <a:pt x="12840" y="12720"/>
                </a:lnTo>
                <a:lnTo>
                  <a:pt x="12850" y="12666"/>
                </a:lnTo>
                <a:lnTo>
                  <a:pt x="12872" y="12660"/>
                </a:lnTo>
                <a:lnTo>
                  <a:pt x="12889" y="12625"/>
                </a:lnTo>
                <a:lnTo>
                  <a:pt x="12930" y="12597"/>
                </a:lnTo>
                <a:lnTo>
                  <a:pt x="12942" y="12576"/>
                </a:lnTo>
                <a:lnTo>
                  <a:pt x="12957" y="12535"/>
                </a:lnTo>
                <a:lnTo>
                  <a:pt x="13022" y="12445"/>
                </a:lnTo>
                <a:lnTo>
                  <a:pt x="13075" y="12391"/>
                </a:lnTo>
                <a:lnTo>
                  <a:pt x="13159" y="12316"/>
                </a:lnTo>
                <a:lnTo>
                  <a:pt x="13218" y="12254"/>
                </a:lnTo>
                <a:lnTo>
                  <a:pt x="13287" y="12151"/>
                </a:lnTo>
                <a:lnTo>
                  <a:pt x="13334" y="12067"/>
                </a:lnTo>
                <a:lnTo>
                  <a:pt x="13382" y="11958"/>
                </a:lnTo>
                <a:lnTo>
                  <a:pt x="13420" y="11861"/>
                </a:lnTo>
                <a:lnTo>
                  <a:pt x="13447" y="11779"/>
                </a:lnTo>
                <a:lnTo>
                  <a:pt x="13462" y="11698"/>
                </a:lnTo>
                <a:lnTo>
                  <a:pt x="13474" y="11670"/>
                </a:lnTo>
                <a:lnTo>
                  <a:pt x="13474" y="11629"/>
                </a:lnTo>
                <a:lnTo>
                  <a:pt x="13479" y="11586"/>
                </a:lnTo>
                <a:lnTo>
                  <a:pt x="13479" y="11567"/>
                </a:lnTo>
                <a:lnTo>
                  <a:pt x="13457" y="11567"/>
                </a:lnTo>
                <a:lnTo>
                  <a:pt x="13430" y="11595"/>
                </a:lnTo>
                <a:lnTo>
                  <a:pt x="13399" y="11601"/>
                </a:lnTo>
                <a:lnTo>
                  <a:pt x="13372" y="11614"/>
                </a:lnTo>
                <a:lnTo>
                  <a:pt x="13351" y="11614"/>
                </a:lnTo>
                <a:lnTo>
                  <a:pt x="13319" y="11614"/>
                </a:lnTo>
                <a:lnTo>
                  <a:pt x="13297" y="11629"/>
                </a:lnTo>
                <a:lnTo>
                  <a:pt x="13271" y="11635"/>
                </a:lnTo>
                <a:lnTo>
                  <a:pt x="13218" y="11655"/>
                </a:lnTo>
                <a:lnTo>
                  <a:pt x="13154" y="11663"/>
                </a:lnTo>
                <a:lnTo>
                  <a:pt x="13101" y="11683"/>
                </a:lnTo>
                <a:lnTo>
                  <a:pt x="13075" y="11683"/>
                </a:lnTo>
                <a:lnTo>
                  <a:pt x="13048" y="11648"/>
                </a:lnTo>
                <a:lnTo>
                  <a:pt x="13036" y="11614"/>
                </a:lnTo>
                <a:lnTo>
                  <a:pt x="13015" y="11601"/>
                </a:lnTo>
                <a:lnTo>
                  <a:pt x="12988" y="11580"/>
                </a:lnTo>
                <a:lnTo>
                  <a:pt x="13022" y="11560"/>
                </a:lnTo>
                <a:lnTo>
                  <a:pt x="13022" y="11526"/>
                </a:lnTo>
                <a:lnTo>
                  <a:pt x="13005" y="11504"/>
                </a:lnTo>
                <a:lnTo>
                  <a:pt x="12978" y="11483"/>
                </a:lnTo>
                <a:lnTo>
                  <a:pt x="12962" y="11457"/>
                </a:lnTo>
                <a:lnTo>
                  <a:pt x="12930" y="11414"/>
                </a:lnTo>
                <a:lnTo>
                  <a:pt x="12898" y="11373"/>
                </a:lnTo>
                <a:lnTo>
                  <a:pt x="12819" y="11298"/>
                </a:lnTo>
                <a:lnTo>
                  <a:pt x="12787" y="11257"/>
                </a:lnTo>
                <a:lnTo>
                  <a:pt x="12771" y="11189"/>
                </a:lnTo>
                <a:lnTo>
                  <a:pt x="12739" y="11099"/>
                </a:lnTo>
                <a:lnTo>
                  <a:pt x="12707" y="11071"/>
                </a:lnTo>
                <a:lnTo>
                  <a:pt x="12686" y="11051"/>
                </a:lnTo>
                <a:lnTo>
                  <a:pt x="12664" y="10955"/>
                </a:lnTo>
                <a:lnTo>
                  <a:pt x="12654" y="10873"/>
                </a:lnTo>
                <a:lnTo>
                  <a:pt x="12664" y="10858"/>
                </a:lnTo>
                <a:lnTo>
                  <a:pt x="12643" y="10776"/>
                </a:lnTo>
                <a:lnTo>
                  <a:pt x="12633" y="10761"/>
                </a:lnTo>
                <a:lnTo>
                  <a:pt x="12563" y="10686"/>
                </a:lnTo>
                <a:lnTo>
                  <a:pt x="12563" y="10632"/>
                </a:lnTo>
                <a:lnTo>
                  <a:pt x="12574" y="10617"/>
                </a:lnTo>
                <a:lnTo>
                  <a:pt x="12521" y="10529"/>
                </a:lnTo>
                <a:lnTo>
                  <a:pt x="12500" y="10480"/>
                </a:lnTo>
                <a:lnTo>
                  <a:pt x="12478" y="10433"/>
                </a:lnTo>
                <a:lnTo>
                  <a:pt x="12436" y="10302"/>
                </a:lnTo>
                <a:lnTo>
                  <a:pt x="12398" y="10220"/>
                </a:lnTo>
                <a:lnTo>
                  <a:pt x="12372" y="10130"/>
                </a:lnTo>
                <a:lnTo>
                  <a:pt x="12377" y="10124"/>
                </a:lnTo>
                <a:lnTo>
                  <a:pt x="12420" y="10246"/>
                </a:lnTo>
                <a:lnTo>
                  <a:pt x="12446" y="10289"/>
                </a:lnTo>
                <a:lnTo>
                  <a:pt x="12468" y="10315"/>
                </a:lnTo>
                <a:lnTo>
                  <a:pt x="12483" y="10302"/>
                </a:lnTo>
                <a:lnTo>
                  <a:pt x="12500" y="10261"/>
                </a:lnTo>
                <a:lnTo>
                  <a:pt x="12510" y="10199"/>
                </a:lnTo>
                <a:lnTo>
                  <a:pt x="12526" y="10164"/>
                </a:lnTo>
                <a:lnTo>
                  <a:pt x="12526" y="10177"/>
                </a:lnTo>
                <a:lnTo>
                  <a:pt x="12521" y="10212"/>
                </a:lnTo>
                <a:lnTo>
                  <a:pt x="12521" y="10239"/>
                </a:lnTo>
                <a:lnTo>
                  <a:pt x="12510" y="10289"/>
                </a:lnTo>
                <a:lnTo>
                  <a:pt x="12536" y="10289"/>
                </a:lnTo>
                <a:lnTo>
                  <a:pt x="12569" y="10343"/>
                </a:lnTo>
                <a:lnTo>
                  <a:pt x="12606" y="10411"/>
                </a:lnTo>
                <a:lnTo>
                  <a:pt x="12628" y="10474"/>
                </a:lnTo>
                <a:lnTo>
                  <a:pt x="12643" y="10495"/>
                </a:lnTo>
                <a:lnTo>
                  <a:pt x="12659" y="10536"/>
                </a:lnTo>
                <a:lnTo>
                  <a:pt x="12654" y="10555"/>
                </a:lnTo>
                <a:lnTo>
                  <a:pt x="12676" y="10605"/>
                </a:lnTo>
                <a:lnTo>
                  <a:pt x="12707" y="10617"/>
                </a:lnTo>
                <a:lnTo>
                  <a:pt x="12734" y="10652"/>
                </a:lnTo>
                <a:lnTo>
                  <a:pt x="12766" y="10742"/>
                </a:lnTo>
                <a:lnTo>
                  <a:pt x="12766" y="10789"/>
                </a:lnTo>
                <a:lnTo>
                  <a:pt x="12771" y="10845"/>
                </a:lnTo>
                <a:lnTo>
                  <a:pt x="12809" y="10920"/>
                </a:lnTo>
                <a:lnTo>
                  <a:pt x="12835" y="10933"/>
                </a:lnTo>
                <a:lnTo>
                  <a:pt x="12877" y="10989"/>
                </a:lnTo>
                <a:lnTo>
                  <a:pt x="12894" y="11051"/>
                </a:lnTo>
                <a:lnTo>
                  <a:pt x="12925" y="11120"/>
                </a:lnTo>
                <a:lnTo>
                  <a:pt x="12957" y="11148"/>
                </a:lnTo>
                <a:lnTo>
                  <a:pt x="12962" y="11182"/>
                </a:lnTo>
                <a:lnTo>
                  <a:pt x="12978" y="11202"/>
                </a:lnTo>
                <a:lnTo>
                  <a:pt x="12983" y="11236"/>
                </a:lnTo>
                <a:lnTo>
                  <a:pt x="12983" y="11270"/>
                </a:lnTo>
                <a:lnTo>
                  <a:pt x="12978" y="11285"/>
                </a:lnTo>
                <a:lnTo>
                  <a:pt x="12983" y="11320"/>
                </a:lnTo>
                <a:lnTo>
                  <a:pt x="12973" y="11326"/>
                </a:lnTo>
                <a:lnTo>
                  <a:pt x="12988" y="11361"/>
                </a:lnTo>
                <a:lnTo>
                  <a:pt x="13000" y="11414"/>
                </a:lnTo>
                <a:lnTo>
                  <a:pt x="13010" y="11436"/>
                </a:lnTo>
                <a:lnTo>
                  <a:pt x="13010" y="11476"/>
                </a:lnTo>
                <a:lnTo>
                  <a:pt x="13026" y="11526"/>
                </a:lnTo>
                <a:lnTo>
                  <a:pt x="13068" y="11532"/>
                </a:lnTo>
                <a:lnTo>
                  <a:pt x="13090" y="11517"/>
                </a:lnTo>
                <a:lnTo>
                  <a:pt x="13116" y="11517"/>
                </a:lnTo>
                <a:lnTo>
                  <a:pt x="13128" y="11498"/>
                </a:lnTo>
                <a:lnTo>
                  <a:pt x="13143" y="11492"/>
                </a:lnTo>
                <a:lnTo>
                  <a:pt x="13154" y="11470"/>
                </a:lnTo>
                <a:lnTo>
                  <a:pt x="13169" y="11464"/>
                </a:lnTo>
                <a:lnTo>
                  <a:pt x="13218" y="11457"/>
                </a:lnTo>
                <a:lnTo>
                  <a:pt x="13254" y="11442"/>
                </a:lnTo>
                <a:lnTo>
                  <a:pt x="13287" y="11408"/>
                </a:lnTo>
                <a:lnTo>
                  <a:pt x="13302" y="11414"/>
                </a:lnTo>
                <a:lnTo>
                  <a:pt x="13329" y="11408"/>
                </a:lnTo>
                <a:lnTo>
                  <a:pt x="13382" y="11354"/>
                </a:lnTo>
                <a:lnTo>
                  <a:pt x="13479" y="11320"/>
                </a:lnTo>
                <a:lnTo>
                  <a:pt x="13537" y="11285"/>
                </a:lnTo>
                <a:lnTo>
                  <a:pt x="13537" y="11257"/>
                </a:lnTo>
                <a:lnTo>
                  <a:pt x="13547" y="11223"/>
                </a:lnTo>
                <a:lnTo>
                  <a:pt x="13590" y="11202"/>
                </a:lnTo>
                <a:lnTo>
                  <a:pt x="13617" y="11195"/>
                </a:lnTo>
                <a:lnTo>
                  <a:pt x="13653" y="11167"/>
                </a:lnTo>
                <a:lnTo>
                  <a:pt x="13686" y="11174"/>
                </a:lnTo>
                <a:lnTo>
                  <a:pt x="13713" y="11154"/>
                </a:lnTo>
                <a:lnTo>
                  <a:pt x="13713" y="11120"/>
                </a:lnTo>
                <a:lnTo>
                  <a:pt x="13733" y="11099"/>
                </a:lnTo>
                <a:lnTo>
                  <a:pt x="13771" y="11099"/>
                </a:lnTo>
                <a:lnTo>
                  <a:pt x="13786" y="11086"/>
                </a:lnTo>
                <a:lnTo>
                  <a:pt x="13793" y="11045"/>
                </a:lnTo>
                <a:lnTo>
                  <a:pt x="13829" y="11017"/>
                </a:lnTo>
                <a:lnTo>
                  <a:pt x="13856" y="11017"/>
                </a:lnTo>
                <a:lnTo>
                  <a:pt x="13861" y="11010"/>
                </a:lnTo>
                <a:lnTo>
                  <a:pt x="13856" y="10955"/>
                </a:lnTo>
                <a:lnTo>
                  <a:pt x="13866" y="10914"/>
                </a:lnTo>
                <a:lnTo>
                  <a:pt x="13878" y="10892"/>
                </a:lnTo>
                <a:lnTo>
                  <a:pt x="13904" y="10899"/>
                </a:lnTo>
                <a:lnTo>
                  <a:pt x="13926" y="10845"/>
                </a:lnTo>
                <a:lnTo>
                  <a:pt x="13952" y="10817"/>
                </a:lnTo>
                <a:lnTo>
                  <a:pt x="13962" y="10796"/>
                </a:lnTo>
                <a:lnTo>
                  <a:pt x="13984" y="10748"/>
                </a:lnTo>
                <a:lnTo>
                  <a:pt x="13984" y="10727"/>
                </a:lnTo>
                <a:lnTo>
                  <a:pt x="13962" y="10721"/>
                </a:lnTo>
                <a:lnTo>
                  <a:pt x="13946" y="10693"/>
                </a:lnTo>
                <a:lnTo>
                  <a:pt x="13919" y="10645"/>
                </a:lnTo>
                <a:lnTo>
                  <a:pt x="13887" y="10632"/>
                </a:lnTo>
                <a:lnTo>
                  <a:pt x="13846" y="10617"/>
                </a:lnTo>
                <a:lnTo>
                  <a:pt x="13813" y="10590"/>
                </a:lnTo>
                <a:lnTo>
                  <a:pt x="13786" y="10536"/>
                </a:lnTo>
                <a:lnTo>
                  <a:pt x="13781" y="10467"/>
                </a:lnTo>
                <a:lnTo>
                  <a:pt x="13786" y="10452"/>
                </a:lnTo>
                <a:lnTo>
                  <a:pt x="13793" y="10418"/>
                </a:lnTo>
                <a:lnTo>
                  <a:pt x="13786" y="10411"/>
                </a:lnTo>
                <a:lnTo>
                  <a:pt x="13771" y="10439"/>
                </a:lnTo>
                <a:lnTo>
                  <a:pt x="13733" y="10486"/>
                </a:lnTo>
                <a:lnTo>
                  <a:pt x="13691" y="10542"/>
                </a:lnTo>
                <a:lnTo>
                  <a:pt x="13648" y="10598"/>
                </a:lnTo>
                <a:lnTo>
                  <a:pt x="13612" y="10598"/>
                </a:lnTo>
                <a:lnTo>
                  <a:pt x="13563" y="10598"/>
                </a:lnTo>
                <a:lnTo>
                  <a:pt x="13515" y="10611"/>
                </a:lnTo>
                <a:lnTo>
                  <a:pt x="13515" y="10590"/>
                </a:lnTo>
                <a:lnTo>
                  <a:pt x="13505" y="10598"/>
                </a:lnTo>
                <a:lnTo>
                  <a:pt x="13494" y="10564"/>
                </a:lnTo>
                <a:lnTo>
                  <a:pt x="13505" y="10514"/>
                </a:lnTo>
                <a:lnTo>
                  <a:pt x="13505" y="10467"/>
                </a:lnTo>
                <a:lnTo>
                  <a:pt x="13489" y="10439"/>
                </a:lnTo>
                <a:lnTo>
                  <a:pt x="13474" y="10446"/>
                </a:lnTo>
                <a:lnTo>
                  <a:pt x="13457" y="10486"/>
                </a:lnTo>
                <a:lnTo>
                  <a:pt x="13462" y="10549"/>
                </a:lnTo>
                <a:lnTo>
                  <a:pt x="13452" y="10529"/>
                </a:lnTo>
                <a:lnTo>
                  <a:pt x="13447" y="10501"/>
                </a:lnTo>
                <a:lnTo>
                  <a:pt x="13430" y="10480"/>
                </a:lnTo>
                <a:lnTo>
                  <a:pt x="13425" y="10452"/>
                </a:lnTo>
                <a:lnTo>
                  <a:pt x="13430" y="10426"/>
                </a:lnTo>
                <a:lnTo>
                  <a:pt x="13425" y="10392"/>
                </a:lnTo>
                <a:lnTo>
                  <a:pt x="13387" y="10358"/>
                </a:lnTo>
                <a:lnTo>
                  <a:pt x="13377" y="10330"/>
                </a:lnTo>
                <a:lnTo>
                  <a:pt x="13351" y="10308"/>
                </a:lnTo>
                <a:lnTo>
                  <a:pt x="13329" y="10233"/>
                </a:lnTo>
                <a:lnTo>
                  <a:pt x="13307" y="10171"/>
                </a:lnTo>
                <a:lnTo>
                  <a:pt x="13314" y="10151"/>
                </a:lnTo>
                <a:lnTo>
                  <a:pt x="13302" y="10108"/>
                </a:lnTo>
                <a:lnTo>
                  <a:pt x="13341" y="10117"/>
                </a:lnTo>
                <a:lnTo>
                  <a:pt x="13361" y="10083"/>
                </a:lnTo>
                <a:lnTo>
                  <a:pt x="13399" y="10108"/>
                </a:lnTo>
                <a:lnTo>
                  <a:pt x="13430" y="10096"/>
                </a:lnTo>
                <a:lnTo>
                  <a:pt x="13479" y="10220"/>
                </a:lnTo>
                <a:lnTo>
                  <a:pt x="13515" y="10302"/>
                </a:lnTo>
                <a:lnTo>
                  <a:pt x="13573" y="10330"/>
                </a:lnTo>
                <a:lnTo>
                  <a:pt x="13633" y="10392"/>
                </a:lnTo>
                <a:lnTo>
                  <a:pt x="13701" y="10418"/>
                </a:lnTo>
                <a:lnTo>
                  <a:pt x="13760" y="10377"/>
                </a:lnTo>
                <a:lnTo>
                  <a:pt x="13803" y="10364"/>
                </a:lnTo>
                <a:lnTo>
                  <a:pt x="13829" y="10377"/>
                </a:lnTo>
                <a:lnTo>
                  <a:pt x="13856" y="10480"/>
                </a:lnTo>
                <a:lnTo>
                  <a:pt x="13919" y="10495"/>
                </a:lnTo>
                <a:lnTo>
                  <a:pt x="13984" y="10514"/>
                </a:lnTo>
                <a:lnTo>
                  <a:pt x="14095" y="10542"/>
                </a:lnTo>
                <a:lnTo>
                  <a:pt x="14175" y="10529"/>
                </a:lnTo>
                <a:lnTo>
                  <a:pt x="14271" y="10529"/>
                </a:lnTo>
                <a:lnTo>
                  <a:pt x="14378" y="10514"/>
                </a:lnTo>
                <a:lnTo>
                  <a:pt x="14419" y="10577"/>
                </a:lnTo>
                <a:lnTo>
                  <a:pt x="14436" y="10639"/>
                </a:lnTo>
                <a:lnTo>
                  <a:pt x="14478" y="10658"/>
                </a:lnTo>
                <a:lnTo>
                  <a:pt x="14547" y="10727"/>
                </a:lnTo>
                <a:lnTo>
                  <a:pt x="14564" y="10761"/>
                </a:lnTo>
                <a:lnTo>
                  <a:pt x="14537" y="10789"/>
                </a:lnTo>
                <a:lnTo>
                  <a:pt x="14611" y="10886"/>
                </a:lnTo>
                <a:lnTo>
                  <a:pt x="14654" y="10892"/>
                </a:lnTo>
                <a:lnTo>
                  <a:pt x="14739" y="10845"/>
                </a:lnTo>
                <a:lnTo>
                  <a:pt x="14750" y="10920"/>
                </a:lnTo>
                <a:lnTo>
                  <a:pt x="14750" y="11017"/>
                </a:lnTo>
                <a:lnTo>
                  <a:pt x="14765" y="11120"/>
                </a:lnTo>
                <a:lnTo>
                  <a:pt x="14792" y="11270"/>
                </a:lnTo>
                <a:lnTo>
                  <a:pt x="14845" y="11380"/>
                </a:lnTo>
                <a:lnTo>
                  <a:pt x="14857" y="11429"/>
                </a:lnTo>
                <a:lnTo>
                  <a:pt x="14872" y="11526"/>
                </a:lnTo>
                <a:lnTo>
                  <a:pt x="14903" y="11601"/>
                </a:lnTo>
                <a:lnTo>
                  <a:pt x="14925" y="11635"/>
                </a:lnTo>
                <a:lnTo>
                  <a:pt x="14946" y="11711"/>
                </a:lnTo>
                <a:lnTo>
                  <a:pt x="14973" y="11814"/>
                </a:lnTo>
                <a:lnTo>
                  <a:pt x="15026" y="11882"/>
                </a:lnTo>
                <a:lnTo>
                  <a:pt x="15048" y="11861"/>
                </a:lnTo>
                <a:lnTo>
                  <a:pt x="15069" y="11814"/>
                </a:lnTo>
                <a:lnTo>
                  <a:pt x="15122" y="11792"/>
                </a:lnTo>
                <a:lnTo>
                  <a:pt x="15106" y="11766"/>
                </a:lnTo>
                <a:lnTo>
                  <a:pt x="15132" y="11711"/>
                </a:lnTo>
                <a:lnTo>
                  <a:pt x="15164" y="11704"/>
                </a:lnTo>
                <a:lnTo>
                  <a:pt x="15164" y="11573"/>
                </a:lnTo>
                <a:lnTo>
                  <a:pt x="15191" y="11498"/>
                </a:lnTo>
                <a:lnTo>
                  <a:pt x="15186" y="11436"/>
                </a:lnTo>
                <a:lnTo>
                  <a:pt x="15176" y="11333"/>
                </a:lnTo>
                <a:lnTo>
                  <a:pt x="15191" y="11270"/>
                </a:lnTo>
                <a:lnTo>
                  <a:pt x="15217" y="11264"/>
                </a:lnTo>
                <a:lnTo>
                  <a:pt x="15270" y="11236"/>
                </a:lnTo>
                <a:lnTo>
                  <a:pt x="15297" y="11217"/>
                </a:lnTo>
                <a:lnTo>
                  <a:pt x="15297" y="11182"/>
                </a:lnTo>
                <a:lnTo>
                  <a:pt x="15355" y="11133"/>
                </a:lnTo>
                <a:lnTo>
                  <a:pt x="15398" y="11086"/>
                </a:lnTo>
                <a:lnTo>
                  <a:pt x="15462" y="10989"/>
                </a:lnTo>
                <a:lnTo>
                  <a:pt x="15548" y="10933"/>
                </a:lnTo>
                <a:lnTo>
                  <a:pt x="15580" y="10886"/>
                </a:lnTo>
                <a:lnTo>
                  <a:pt x="15575" y="10824"/>
                </a:lnTo>
                <a:lnTo>
                  <a:pt x="15648" y="10811"/>
                </a:lnTo>
                <a:lnTo>
                  <a:pt x="15686" y="10811"/>
                </a:lnTo>
                <a:lnTo>
                  <a:pt x="15696" y="10783"/>
                </a:lnTo>
                <a:lnTo>
                  <a:pt x="15718" y="10789"/>
                </a:lnTo>
                <a:lnTo>
                  <a:pt x="15734" y="10796"/>
                </a:lnTo>
                <a:lnTo>
                  <a:pt x="15744" y="10783"/>
                </a:lnTo>
                <a:lnTo>
                  <a:pt x="15771" y="10796"/>
                </a:lnTo>
                <a:lnTo>
                  <a:pt x="15787" y="10748"/>
                </a:lnTo>
                <a:lnTo>
                  <a:pt x="15781" y="10714"/>
                </a:lnTo>
                <a:lnTo>
                  <a:pt x="15834" y="10714"/>
                </a:lnTo>
                <a:lnTo>
                  <a:pt x="15861" y="10761"/>
                </a:lnTo>
                <a:lnTo>
                  <a:pt x="15872" y="10804"/>
                </a:lnTo>
                <a:lnTo>
                  <a:pt x="15877" y="10845"/>
                </a:lnTo>
                <a:lnTo>
                  <a:pt x="15894" y="10886"/>
                </a:lnTo>
                <a:lnTo>
                  <a:pt x="15935" y="10948"/>
                </a:lnTo>
                <a:lnTo>
                  <a:pt x="15967" y="10955"/>
                </a:lnTo>
                <a:lnTo>
                  <a:pt x="15962" y="10983"/>
                </a:lnTo>
                <a:lnTo>
                  <a:pt x="16010" y="11071"/>
                </a:lnTo>
                <a:lnTo>
                  <a:pt x="16020" y="11148"/>
                </a:lnTo>
                <a:lnTo>
                  <a:pt x="16000" y="11242"/>
                </a:lnTo>
                <a:lnTo>
                  <a:pt x="16037" y="11264"/>
                </a:lnTo>
                <a:lnTo>
                  <a:pt x="16068" y="11230"/>
                </a:lnTo>
                <a:lnTo>
                  <a:pt x="16133" y="11174"/>
                </a:lnTo>
                <a:lnTo>
                  <a:pt x="16170" y="11133"/>
                </a:lnTo>
                <a:lnTo>
                  <a:pt x="16196" y="11195"/>
                </a:lnTo>
                <a:lnTo>
                  <a:pt x="16206" y="11292"/>
                </a:lnTo>
                <a:lnTo>
                  <a:pt x="16228" y="11380"/>
                </a:lnTo>
                <a:lnTo>
                  <a:pt x="16249" y="11423"/>
                </a:lnTo>
                <a:lnTo>
                  <a:pt x="16244" y="11504"/>
                </a:lnTo>
                <a:lnTo>
                  <a:pt x="16266" y="11552"/>
                </a:lnTo>
                <a:lnTo>
                  <a:pt x="16249" y="11614"/>
                </a:lnTo>
                <a:lnTo>
                  <a:pt x="16254" y="11670"/>
                </a:lnTo>
                <a:lnTo>
                  <a:pt x="16239" y="11745"/>
                </a:lnTo>
                <a:lnTo>
                  <a:pt x="16233" y="11792"/>
                </a:lnTo>
                <a:lnTo>
                  <a:pt x="16244" y="11835"/>
                </a:lnTo>
                <a:lnTo>
                  <a:pt x="16254" y="11792"/>
                </a:lnTo>
                <a:lnTo>
                  <a:pt x="16281" y="11827"/>
                </a:lnTo>
                <a:lnTo>
                  <a:pt x="16313" y="11869"/>
                </a:lnTo>
                <a:lnTo>
                  <a:pt x="16324" y="11904"/>
                </a:lnTo>
                <a:lnTo>
                  <a:pt x="16346" y="11930"/>
                </a:lnTo>
                <a:lnTo>
                  <a:pt x="16356" y="11964"/>
                </a:lnTo>
                <a:lnTo>
                  <a:pt x="16351" y="12020"/>
                </a:lnTo>
                <a:lnTo>
                  <a:pt x="16372" y="12061"/>
                </a:lnTo>
                <a:lnTo>
                  <a:pt x="16382" y="12123"/>
                </a:lnTo>
                <a:lnTo>
                  <a:pt x="16414" y="12170"/>
                </a:lnTo>
                <a:lnTo>
                  <a:pt x="16419" y="12213"/>
                </a:lnTo>
                <a:lnTo>
                  <a:pt x="16489" y="12273"/>
                </a:lnTo>
                <a:lnTo>
                  <a:pt x="16542" y="12329"/>
                </a:lnTo>
                <a:lnTo>
                  <a:pt x="16585" y="12323"/>
                </a:lnTo>
                <a:lnTo>
                  <a:pt x="16585" y="12295"/>
                </a:lnTo>
                <a:lnTo>
                  <a:pt x="16564" y="12226"/>
                </a:lnTo>
                <a:lnTo>
                  <a:pt x="16542" y="12204"/>
                </a:lnTo>
                <a:lnTo>
                  <a:pt x="16537" y="12164"/>
                </a:lnTo>
                <a:lnTo>
                  <a:pt x="16532" y="12136"/>
                </a:lnTo>
                <a:lnTo>
                  <a:pt x="16537" y="12101"/>
                </a:lnTo>
                <a:lnTo>
                  <a:pt x="16532" y="12054"/>
                </a:lnTo>
                <a:lnTo>
                  <a:pt x="16505" y="12007"/>
                </a:lnTo>
                <a:lnTo>
                  <a:pt x="16472" y="11958"/>
                </a:lnTo>
                <a:lnTo>
                  <a:pt x="16457" y="11951"/>
                </a:lnTo>
                <a:lnTo>
                  <a:pt x="16426" y="11910"/>
                </a:lnTo>
                <a:lnTo>
                  <a:pt x="16387" y="11904"/>
                </a:lnTo>
                <a:lnTo>
                  <a:pt x="16356" y="11861"/>
                </a:lnTo>
                <a:lnTo>
                  <a:pt x="16346" y="11792"/>
                </a:lnTo>
                <a:lnTo>
                  <a:pt x="16324" y="11723"/>
                </a:lnTo>
                <a:lnTo>
                  <a:pt x="16286" y="11723"/>
                </a:lnTo>
                <a:lnTo>
                  <a:pt x="16281" y="11670"/>
                </a:lnTo>
                <a:lnTo>
                  <a:pt x="16303" y="11601"/>
                </a:lnTo>
                <a:lnTo>
                  <a:pt x="16334" y="11492"/>
                </a:lnTo>
                <a:lnTo>
                  <a:pt x="16339" y="11408"/>
                </a:lnTo>
                <a:lnTo>
                  <a:pt x="16392" y="11408"/>
                </a:lnTo>
                <a:lnTo>
                  <a:pt x="16382" y="11470"/>
                </a:lnTo>
                <a:lnTo>
                  <a:pt x="16431" y="11470"/>
                </a:lnTo>
                <a:lnTo>
                  <a:pt x="16484" y="11504"/>
                </a:lnTo>
                <a:lnTo>
                  <a:pt x="16515" y="11586"/>
                </a:lnTo>
                <a:lnTo>
                  <a:pt x="16537" y="11629"/>
                </a:lnTo>
                <a:lnTo>
                  <a:pt x="16585" y="11642"/>
                </a:lnTo>
                <a:lnTo>
                  <a:pt x="16627" y="11683"/>
                </a:lnTo>
                <a:lnTo>
                  <a:pt x="16612" y="11732"/>
                </a:lnTo>
                <a:lnTo>
                  <a:pt x="16632" y="11779"/>
                </a:lnTo>
                <a:lnTo>
                  <a:pt x="16707" y="11711"/>
                </a:lnTo>
                <a:lnTo>
                  <a:pt x="16755" y="11648"/>
                </a:lnTo>
                <a:lnTo>
                  <a:pt x="16825" y="11601"/>
                </a:lnTo>
                <a:lnTo>
                  <a:pt x="16871" y="11552"/>
                </a:lnTo>
                <a:lnTo>
                  <a:pt x="16878" y="11414"/>
                </a:lnTo>
                <a:lnTo>
                  <a:pt x="16851" y="11270"/>
                </a:lnTo>
                <a:lnTo>
                  <a:pt x="16813" y="11208"/>
                </a:lnTo>
                <a:lnTo>
                  <a:pt x="16760" y="11161"/>
                </a:lnTo>
                <a:lnTo>
                  <a:pt x="16707" y="11058"/>
                </a:lnTo>
                <a:lnTo>
                  <a:pt x="16665" y="10976"/>
                </a:lnTo>
                <a:lnTo>
                  <a:pt x="16675" y="10920"/>
                </a:lnTo>
                <a:lnTo>
                  <a:pt x="16723" y="10845"/>
                </a:lnTo>
                <a:lnTo>
                  <a:pt x="16803" y="10776"/>
                </a:lnTo>
                <a:lnTo>
                  <a:pt x="16830" y="10761"/>
                </a:lnTo>
                <a:lnTo>
                  <a:pt x="16909" y="10789"/>
                </a:lnTo>
                <a:lnTo>
                  <a:pt x="16893" y="10824"/>
                </a:lnTo>
                <a:lnTo>
                  <a:pt x="16909" y="10879"/>
                </a:lnTo>
                <a:lnTo>
                  <a:pt x="16941" y="10873"/>
                </a:lnTo>
                <a:lnTo>
                  <a:pt x="16963" y="10789"/>
                </a:lnTo>
                <a:lnTo>
                  <a:pt x="17026" y="10776"/>
                </a:lnTo>
                <a:lnTo>
                  <a:pt x="17105" y="10736"/>
                </a:lnTo>
                <a:lnTo>
                  <a:pt x="17137" y="10693"/>
                </a:lnTo>
                <a:lnTo>
                  <a:pt x="17159" y="10721"/>
                </a:lnTo>
                <a:lnTo>
                  <a:pt x="17197" y="10686"/>
                </a:lnTo>
                <a:lnTo>
                  <a:pt x="17260" y="10680"/>
                </a:lnTo>
                <a:lnTo>
                  <a:pt x="17340" y="10611"/>
                </a:lnTo>
                <a:lnTo>
                  <a:pt x="17420" y="10536"/>
                </a:lnTo>
                <a:lnTo>
                  <a:pt x="17473" y="10439"/>
                </a:lnTo>
                <a:lnTo>
                  <a:pt x="17521" y="10330"/>
                </a:lnTo>
                <a:lnTo>
                  <a:pt x="17563" y="10239"/>
                </a:lnTo>
                <a:lnTo>
                  <a:pt x="17596" y="10233"/>
                </a:lnTo>
                <a:lnTo>
                  <a:pt x="17611" y="10164"/>
                </a:lnTo>
                <a:lnTo>
                  <a:pt x="17622" y="10096"/>
                </a:lnTo>
                <a:lnTo>
                  <a:pt x="17589" y="10068"/>
                </a:lnTo>
                <a:lnTo>
                  <a:pt x="17574" y="10020"/>
                </a:lnTo>
                <a:lnTo>
                  <a:pt x="17611" y="9999"/>
                </a:lnTo>
                <a:lnTo>
                  <a:pt x="17611" y="9937"/>
                </a:lnTo>
                <a:lnTo>
                  <a:pt x="17574" y="9868"/>
                </a:lnTo>
                <a:lnTo>
                  <a:pt x="17536" y="9786"/>
                </a:lnTo>
                <a:lnTo>
                  <a:pt x="17516" y="9696"/>
                </a:lnTo>
                <a:lnTo>
                  <a:pt x="17451" y="9649"/>
                </a:lnTo>
                <a:lnTo>
                  <a:pt x="17483" y="9587"/>
                </a:lnTo>
                <a:lnTo>
                  <a:pt x="17543" y="9539"/>
                </a:lnTo>
                <a:lnTo>
                  <a:pt x="17569" y="9490"/>
                </a:lnTo>
                <a:lnTo>
                  <a:pt x="17654" y="9464"/>
                </a:lnTo>
                <a:lnTo>
                  <a:pt x="17642" y="9415"/>
                </a:lnTo>
                <a:lnTo>
                  <a:pt x="17606" y="9415"/>
                </a:lnTo>
                <a:lnTo>
                  <a:pt x="17553" y="9380"/>
                </a:lnTo>
                <a:lnTo>
                  <a:pt x="17489" y="9449"/>
                </a:lnTo>
                <a:lnTo>
                  <a:pt x="17441" y="9421"/>
                </a:lnTo>
                <a:lnTo>
                  <a:pt x="17441" y="9380"/>
                </a:lnTo>
                <a:lnTo>
                  <a:pt x="17393" y="9368"/>
                </a:lnTo>
                <a:lnTo>
                  <a:pt x="17361" y="9305"/>
                </a:lnTo>
                <a:lnTo>
                  <a:pt x="17393" y="9258"/>
                </a:lnTo>
                <a:lnTo>
                  <a:pt x="17451" y="9249"/>
                </a:lnTo>
                <a:lnTo>
                  <a:pt x="17489" y="9189"/>
                </a:lnTo>
                <a:lnTo>
                  <a:pt x="17553" y="9121"/>
                </a:lnTo>
                <a:lnTo>
                  <a:pt x="17606" y="9086"/>
                </a:lnTo>
                <a:lnTo>
                  <a:pt x="17637" y="9140"/>
                </a:lnTo>
                <a:lnTo>
                  <a:pt x="17589" y="9209"/>
                </a:lnTo>
                <a:lnTo>
                  <a:pt x="17601" y="9249"/>
                </a:lnTo>
                <a:lnTo>
                  <a:pt x="17569" y="9299"/>
                </a:lnTo>
                <a:lnTo>
                  <a:pt x="17632" y="9271"/>
                </a:lnTo>
                <a:lnTo>
                  <a:pt x="17659" y="9196"/>
                </a:lnTo>
                <a:lnTo>
                  <a:pt x="17739" y="9168"/>
                </a:lnTo>
                <a:lnTo>
                  <a:pt x="17765" y="9196"/>
                </a:lnTo>
                <a:lnTo>
                  <a:pt x="17797" y="9209"/>
                </a:lnTo>
                <a:lnTo>
                  <a:pt x="17802" y="9224"/>
                </a:lnTo>
                <a:lnTo>
                  <a:pt x="17787" y="9277"/>
                </a:lnTo>
                <a:lnTo>
                  <a:pt x="17792" y="9299"/>
                </a:lnTo>
                <a:lnTo>
                  <a:pt x="17775" y="9312"/>
                </a:lnTo>
                <a:lnTo>
                  <a:pt x="17760" y="9353"/>
                </a:lnTo>
                <a:lnTo>
                  <a:pt x="17775" y="9368"/>
                </a:lnTo>
                <a:lnTo>
                  <a:pt x="17792" y="9374"/>
                </a:lnTo>
                <a:lnTo>
                  <a:pt x="17792" y="9396"/>
                </a:lnTo>
                <a:lnTo>
                  <a:pt x="17809" y="9387"/>
                </a:lnTo>
                <a:lnTo>
                  <a:pt x="17814" y="9368"/>
                </a:lnTo>
                <a:lnTo>
                  <a:pt x="17840" y="9387"/>
                </a:lnTo>
                <a:lnTo>
                  <a:pt x="17882" y="9471"/>
                </a:lnTo>
                <a:lnTo>
                  <a:pt x="17840" y="9484"/>
                </a:lnTo>
                <a:lnTo>
                  <a:pt x="17867" y="9580"/>
                </a:lnTo>
                <a:lnTo>
                  <a:pt x="17855" y="9649"/>
                </a:lnTo>
                <a:lnTo>
                  <a:pt x="17862" y="9696"/>
                </a:lnTo>
                <a:lnTo>
                  <a:pt x="17915" y="9690"/>
                </a:lnTo>
                <a:lnTo>
                  <a:pt x="17961" y="9649"/>
                </a:lnTo>
                <a:lnTo>
                  <a:pt x="18015" y="9627"/>
                </a:lnTo>
                <a:lnTo>
                  <a:pt x="18036" y="9580"/>
                </a:lnTo>
                <a:lnTo>
                  <a:pt x="18036" y="9471"/>
                </a:lnTo>
                <a:lnTo>
                  <a:pt x="18021" y="9408"/>
                </a:lnTo>
                <a:lnTo>
                  <a:pt x="17973" y="9299"/>
                </a:lnTo>
                <a:lnTo>
                  <a:pt x="17942" y="9258"/>
                </a:lnTo>
                <a:lnTo>
                  <a:pt x="17920" y="9243"/>
                </a:lnTo>
                <a:lnTo>
                  <a:pt x="17925" y="9230"/>
                </a:lnTo>
                <a:lnTo>
                  <a:pt x="17925" y="9189"/>
                </a:lnTo>
                <a:lnTo>
                  <a:pt x="17952" y="9161"/>
                </a:lnTo>
                <a:lnTo>
                  <a:pt x="17988" y="9146"/>
                </a:lnTo>
                <a:lnTo>
                  <a:pt x="18010" y="9121"/>
                </a:lnTo>
                <a:lnTo>
                  <a:pt x="18021" y="9099"/>
                </a:lnTo>
                <a:lnTo>
                  <a:pt x="18053" y="9078"/>
                </a:lnTo>
                <a:lnTo>
                  <a:pt x="18053" y="9009"/>
                </a:lnTo>
                <a:lnTo>
                  <a:pt x="18068" y="8975"/>
                </a:lnTo>
                <a:lnTo>
                  <a:pt x="18094" y="8940"/>
                </a:lnTo>
                <a:lnTo>
                  <a:pt x="18116" y="8949"/>
                </a:lnTo>
                <a:lnTo>
                  <a:pt x="18128" y="8914"/>
                </a:lnTo>
                <a:lnTo>
                  <a:pt x="18207" y="8837"/>
                </a:lnTo>
                <a:lnTo>
                  <a:pt x="18244" y="8887"/>
                </a:lnTo>
                <a:lnTo>
                  <a:pt x="18281" y="8887"/>
                </a:lnTo>
                <a:lnTo>
                  <a:pt x="18360" y="8824"/>
                </a:lnTo>
                <a:lnTo>
                  <a:pt x="18399" y="8762"/>
                </a:lnTo>
                <a:lnTo>
                  <a:pt x="18478" y="8640"/>
                </a:lnTo>
                <a:lnTo>
                  <a:pt x="18558" y="8515"/>
                </a:lnTo>
                <a:lnTo>
                  <a:pt x="18580" y="8440"/>
                </a:lnTo>
                <a:lnTo>
                  <a:pt x="18670" y="8274"/>
                </a:lnTo>
                <a:lnTo>
                  <a:pt x="18696" y="8090"/>
                </a:lnTo>
                <a:lnTo>
                  <a:pt x="18701" y="7944"/>
                </a:lnTo>
                <a:lnTo>
                  <a:pt x="18749" y="7821"/>
                </a:lnTo>
                <a:lnTo>
                  <a:pt x="18749" y="7718"/>
                </a:lnTo>
                <a:lnTo>
                  <a:pt x="18665" y="7581"/>
                </a:lnTo>
                <a:lnTo>
                  <a:pt x="18600" y="7574"/>
                </a:lnTo>
                <a:lnTo>
                  <a:pt x="18563" y="7635"/>
                </a:lnTo>
                <a:lnTo>
                  <a:pt x="18505" y="7609"/>
                </a:lnTo>
                <a:lnTo>
                  <a:pt x="18478" y="7525"/>
                </a:lnTo>
                <a:lnTo>
                  <a:pt x="18387" y="7512"/>
                </a:lnTo>
                <a:lnTo>
                  <a:pt x="18611" y="7196"/>
                </a:lnTo>
                <a:lnTo>
                  <a:pt x="18803" y="6922"/>
                </a:lnTo>
                <a:lnTo>
                  <a:pt x="18994" y="6879"/>
                </a:lnTo>
                <a:lnTo>
                  <a:pt x="19175" y="6907"/>
                </a:lnTo>
                <a:lnTo>
                  <a:pt x="19250" y="6831"/>
                </a:lnTo>
                <a:lnTo>
                  <a:pt x="19339" y="6853"/>
                </a:lnTo>
                <a:lnTo>
                  <a:pt x="19334" y="6956"/>
                </a:lnTo>
                <a:lnTo>
                  <a:pt x="19424" y="6941"/>
                </a:lnTo>
                <a:lnTo>
                  <a:pt x="19552" y="6900"/>
                </a:lnTo>
                <a:lnTo>
                  <a:pt x="19504" y="6810"/>
                </a:lnTo>
                <a:lnTo>
                  <a:pt x="19649" y="6556"/>
                </a:lnTo>
                <a:lnTo>
                  <a:pt x="19797" y="6501"/>
                </a:lnTo>
                <a:lnTo>
                  <a:pt x="19845" y="6694"/>
                </a:lnTo>
                <a:lnTo>
                  <a:pt x="19994" y="6522"/>
                </a:lnTo>
                <a:lnTo>
                  <a:pt x="20031" y="6391"/>
                </a:lnTo>
                <a:lnTo>
                  <a:pt x="20101" y="6378"/>
                </a:lnTo>
                <a:lnTo>
                  <a:pt x="20053" y="6604"/>
                </a:lnTo>
                <a:lnTo>
                  <a:pt x="19946" y="6728"/>
                </a:lnTo>
                <a:lnTo>
                  <a:pt x="19845" y="6879"/>
                </a:lnTo>
                <a:lnTo>
                  <a:pt x="19738" y="7065"/>
                </a:lnTo>
                <a:lnTo>
                  <a:pt x="19649" y="7100"/>
                </a:lnTo>
                <a:lnTo>
                  <a:pt x="19644" y="7169"/>
                </a:lnTo>
                <a:lnTo>
                  <a:pt x="19595" y="7250"/>
                </a:lnTo>
                <a:lnTo>
                  <a:pt x="19569" y="7437"/>
                </a:lnTo>
                <a:lnTo>
                  <a:pt x="19600" y="7725"/>
                </a:lnTo>
                <a:lnTo>
                  <a:pt x="19627" y="7903"/>
                </a:lnTo>
                <a:lnTo>
                  <a:pt x="19649" y="7987"/>
                </a:lnTo>
                <a:lnTo>
                  <a:pt x="19733" y="7875"/>
                </a:lnTo>
                <a:lnTo>
                  <a:pt x="19750" y="7753"/>
                </a:lnTo>
                <a:lnTo>
                  <a:pt x="19835" y="7725"/>
                </a:lnTo>
                <a:lnTo>
                  <a:pt x="19856" y="7581"/>
                </a:lnTo>
                <a:lnTo>
                  <a:pt x="19956" y="7512"/>
                </a:lnTo>
                <a:lnTo>
                  <a:pt x="19930" y="7456"/>
                </a:lnTo>
                <a:lnTo>
                  <a:pt x="19956" y="7347"/>
                </a:lnTo>
                <a:lnTo>
                  <a:pt x="20009" y="7340"/>
                </a:lnTo>
                <a:lnTo>
                  <a:pt x="20016" y="7141"/>
                </a:lnTo>
                <a:lnTo>
                  <a:pt x="19951" y="7106"/>
                </a:lnTo>
                <a:lnTo>
                  <a:pt x="19951" y="7050"/>
                </a:lnTo>
                <a:lnTo>
                  <a:pt x="20021" y="6913"/>
                </a:lnTo>
                <a:lnTo>
                  <a:pt x="20043" y="6818"/>
                </a:lnTo>
                <a:lnTo>
                  <a:pt x="20122" y="6838"/>
                </a:lnTo>
                <a:lnTo>
                  <a:pt x="20181" y="6776"/>
                </a:lnTo>
                <a:lnTo>
                  <a:pt x="20207" y="6831"/>
                </a:lnTo>
                <a:lnTo>
                  <a:pt x="20362" y="6715"/>
                </a:lnTo>
                <a:lnTo>
                  <a:pt x="20446" y="6818"/>
                </a:lnTo>
                <a:lnTo>
                  <a:pt x="20468" y="6750"/>
                </a:lnTo>
                <a:lnTo>
                  <a:pt x="20553" y="6653"/>
                </a:lnTo>
                <a:lnTo>
                  <a:pt x="20643" y="6544"/>
                </a:lnTo>
                <a:lnTo>
                  <a:pt x="20696" y="6522"/>
                </a:lnTo>
                <a:lnTo>
                  <a:pt x="20860" y="6398"/>
                </a:lnTo>
                <a:lnTo>
                  <a:pt x="20967" y="6432"/>
                </a:lnTo>
                <a:lnTo>
                  <a:pt x="20983" y="6391"/>
                </a:lnTo>
                <a:lnTo>
                  <a:pt x="20978" y="6322"/>
                </a:lnTo>
                <a:lnTo>
                  <a:pt x="20952" y="6275"/>
                </a:lnTo>
                <a:lnTo>
                  <a:pt x="20914" y="6138"/>
                </a:lnTo>
                <a:lnTo>
                  <a:pt x="20860" y="6047"/>
                </a:lnTo>
                <a:lnTo>
                  <a:pt x="20935" y="6063"/>
                </a:lnTo>
                <a:lnTo>
                  <a:pt x="21010" y="5985"/>
                </a:lnTo>
                <a:lnTo>
                  <a:pt x="21042" y="5910"/>
                </a:lnTo>
                <a:lnTo>
                  <a:pt x="21015" y="5824"/>
                </a:lnTo>
                <a:lnTo>
                  <a:pt x="21015" y="5822"/>
                </a:lnTo>
                <a:lnTo>
                  <a:pt x="21017" y="5822"/>
                </a:lnTo>
                <a:lnTo>
                  <a:pt x="21085" y="5779"/>
                </a:lnTo>
                <a:lnTo>
                  <a:pt x="21073" y="5848"/>
                </a:lnTo>
                <a:lnTo>
                  <a:pt x="21106" y="5910"/>
                </a:lnTo>
                <a:lnTo>
                  <a:pt x="21174" y="5891"/>
                </a:lnTo>
                <a:lnTo>
                  <a:pt x="21233" y="5916"/>
                </a:lnTo>
                <a:lnTo>
                  <a:pt x="21244" y="6000"/>
                </a:lnTo>
                <a:lnTo>
                  <a:pt x="21324" y="6047"/>
                </a:lnTo>
                <a:lnTo>
                  <a:pt x="21366" y="6110"/>
                </a:lnTo>
                <a:lnTo>
                  <a:pt x="21419" y="6116"/>
                </a:lnTo>
                <a:lnTo>
                  <a:pt x="21445" y="6075"/>
                </a:lnTo>
                <a:lnTo>
                  <a:pt x="21445" y="5904"/>
                </a:lnTo>
                <a:lnTo>
                  <a:pt x="21542" y="5882"/>
                </a:lnTo>
                <a:lnTo>
                  <a:pt x="21600" y="5807"/>
                </a:lnTo>
                <a:lnTo>
                  <a:pt x="21484" y="5629"/>
                </a:lnTo>
                <a:lnTo>
                  <a:pt x="21329" y="5601"/>
                </a:lnTo>
                <a:lnTo>
                  <a:pt x="21339" y="5738"/>
                </a:lnTo>
                <a:lnTo>
                  <a:pt x="21302" y="5691"/>
                </a:lnTo>
                <a:lnTo>
                  <a:pt x="21307" y="5573"/>
                </a:lnTo>
                <a:lnTo>
                  <a:pt x="21153" y="5375"/>
                </a:lnTo>
                <a:lnTo>
                  <a:pt x="21037" y="5246"/>
                </a:lnTo>
                <a:lnTo>
                  <a:pt x="21037" y="5244"/>
                </a:lnTo>
                <a:lnTo>
                  <a:pt x="20957" y="5154"/>
                </a:lnTo>
                <a:lnTo>
                  <a:pt x="20787" y="5051"/>
                </a:lnTo>
                <a:lnTo>
                  <a:pt x="20664" y="5066"/>
                </a:lnTo>
                <a:lnTo>
                  <a:pt x="20478" y="5004"/>
                </a:lnTo>
                <a:lnTo>
                  <a:pt x="20451" y="5100"/>
                </a:lnTo>
                <a:lnTo>
                  <a:pt x="20500" y="5238"/>
                </a:lnTo>
                <a:lnTo>
                  <a:pt x="20425" y="5307"/>
                </a:lnTo>
                <a:lnTo>
                  <a:pt x="20323" y="5120"/>
                </a:lnTo>
                <a:lnTo>
                  <a:pt x="20212" y="5141"/>
                </a:lnTo>
                <a:lnTo>
                  <a:pt x="20101" y="5100"/>
                </a:lnTo>
                <a:lnTo>
                  <a:pt x="19999" y="5107"/>
                </a:lnTo>
                <a:lnTo>
                  <a:pt x="19920" y="5148"/>
                </a:lnTo>
                <a:lnTo>
                  <a:pt x="19845" y="5085"/>
                </a:lnTo>
                <a:lnTo>
                  <a:pt x="19850" y="4920"/>
                </a:lnTo>
                <a:lnTo>
                  <a:pt x="19803" y="4826"/>
                </a:lnTo>
                <a:lnTo>
                  <a:pt x="19685" y="4783"/>
                </a:lnTo>
                <a:lnTo>
                  <a:pt x="19451" y="4826"/>
                </a:lnTo>
                <a:lnTo>
                  <a:pt x="19298" y="4645"/>
                </a:lnTo>
                <a:lnTo>
                  <a:pt x="19250" y="4501"/>
                </a:lnTo>
                <a:lnTo>
                  <a:pt x="18723" y="4336"/>
                </a:lnTo>
                <a:lnTo>
                  <a:pt x="18648" y="4448"/>
                </a:lnTo>
                <a:lnTo>
                  <a:pt x="18691" y="4673"/>
                </a:lnTo>
                <a:lnTo>
                  <a:pt x="18595" y="4639"/>
                </a:lnTo>
                <a:lnTo>
                  <a:pt x="18553" y="4707"/>
                </a:lnTo>
                <a:lnTo>
                  <a:pt x="18440" y="4632"/>
                </a:lnTo>
                <a:lnTo>
                  <a:pt x="18340" y="4695"/>
                </a:lnTo>
                <a:lnTo>
                  <a:pt x="18244" y="4585"/>
                </a:lnTo>
                <a:lnTo>
                  <a:pt x="18186" y="4832"/>
                </a:lnTo>
                <a:lnTo>
                  <a:pt x="18094" y="4735"/>
                </a:lnTo>
                <a:lnTo>
                  <a:pt x="18021" y="4551"/>
                </a:lnTo>
                <a:lnTo>
                  <a:pt x="18053" y="4448"/>
                </a:lnTo>
                <a:lnTo>
                  <a:pt x="18026" y="4282"/>
                </a:lnTo>
                <a:lnTo>
                  <a:pt x="17930" y="4145"/>
                </a:lnTo>
                <a:lnTo>
                  <a:pt x="17835" y="4145"/>
                </a:lnTo>
                <a:lnTo>
                  <a:pt x="17712" y="4095"/>
                </a:lnTo>
                <a:lnTo>
                  <a:pt x="17707" y="4295"/>
                </a:lnTo>
                <a:lnTo>
                  <a:pt x="17463" y="4254"/>
                </a:lnTo>
                <a:lnTo>
                  <a:pt x="17446" y="4130"/>
                </a:lnTo>
                <a:lnTo>
                  <a:pt x="17260" y="4089"/>
                </a:lnTo>
                <a:lnTo>
                  <a:pt x="17164" y="4130"/>
                </a:lnTo>
                <a:lnTo>
                  <a:pt x="17137" y="4198"/>
                </a:lnTo>
                <a:lnTo>
                  <a:pt x="17105" y="4027"/>
                </a:lnTo>
                <a:lnTo>
                  <a:pt x="17052" y="4076"/>
                </a:lnTo>
                <a:lnTo>
                  <a:pt x="16968" y="4007"/>
                </a:lnTo>
                <a:lnTo>
                  <a:pt x="16893" y="3967"/>
                </a:lnTo>
                <a:lnTo>
                  <a:pt x="16936" y="3883"/>
                </a:lnTo>
                <a:lnTo>
                  <a:pt x="17091" y="3726"/>
                </a:lnTo>
                <a:lnTo>
                  <a:pt x="17154" y="3636"/>
                </a:lnTo>
                <a:lnTo>
                  <a:pt x="17207" y="3554"/>
                </a:lnTo>
                <a:lnTo>
                  <a:pt x="17159" y="3436"/>
                </a:lnTo>
                <a:lnTo>
                  <a:pt x="17026" y="3279"/>
                </a:lnTo>
                <a:lnTo>
                  <a:pt x="16856" y="3271"/>
                </a:lnTo>
                <a:lnTo>
                  <a:pt x="16803" y="3354"/>
                </a:lnTo>
                <a:lnTo>
                  <a:pt x="16786" y="3189"/>
                </a:lnTo>
                <a:lnTo>
                  <a:pt x="16653" y="3142"/>
                </a:lnTo>
                <a:lnTo>
                  <a:pt x="16733" y="3058"/>
                </a:lnTo>
                <a:lnTo>
                  <a:pt x="16632" y="2949"/>
                </a:lnTo>
                <a:close/>
                <a:moveTo>
                  <a:pt x="4857" y="3052"/>
                </a:moveTo>
                <a:lnTo>
                  <a:pt x="4835" y="3189"/>
                </a:lnTo>
                <a:lnTo>
                  <a:pt x="4903" y="3292"/>
                </a:lnTo>
                <a:lnTo>
                  <a:pt x="5021" y="3333"/>
                </a:lnTo>
                <a:lnTo>
                  <a:pt x="5080" y="3470"/>
                </a:lnTo>
                <a:lnTo>
                  <a:pt x="5090" y="3623"/>
                </a:lnTo>
                <a:lnTo>
                  <a:pt x="5111" y="3780"/>
                </a:lnTo>
                <a:lnTo>
                  <a:pt x="5266" y="3870"/>
                </a:lnTo>
                <a:lnTo>
                  <a:pt x="5356" y="3904"/>
                </a:lnTo>
                <a:lnTo>
                  <a:pt x="5479" y="3904"/>
                </a:lnTo>
                <a:lnTo>
                  <a:pt x="5643" y="3855"/>
                </a:lnTo>
                <a:lnTo>
                  <a:pt x="5723" y="3889"/>
                </a:lnTo>
                <a:lnTo>
                  <a:pt x="5808" y="3829"/>
                </a:lnTo>
                <a:lnTo>
                  <a:pt x="5846" y="3752"/>
                </a:lnTo>
                <a:lnTo>
                  <a:pt x="5829" y="3636"/>
                </a:lnTo>
                <a:lnTo>
                  <a:pt x="5771" y="3520"/>
                </a:lnTo>
                <a:lnTo>
                  <a:pt x="5675" y="3498"/>
                </a:lnTo>
                <a:lnTo>
                  <a:pt x="5553" y="3526"/>
                </a:lnTo>
                <a:lnTo>
                  <a:pt x="5462" y="3589"/>
                </a:lnTo>
                <a:lnTo>
                  <a:pt x="5377" y="3567"/>
                </a:lnTo>
                <a:lnTo>
                  <a:pt x="5297" y="3554"/>
                </a:lnTo>
                <a:lnTo>
                  <a:pt x="5261" y="3477"/>
                </a:lnTo>
                <a:lnTo>
                  <a:pt x="5196" y="3408"/>
                </a:lnTo>
                <a:lnTo>
                  <a:pt x="5208" y="3292"/>
                </a:lnTo>
                <a:lnTo>
                  <a:pt x="5159" y="3183"/>
                </a:lnTo>
                <a:lnTo>
                  <a:pt x="5043" y="3183"/>
                </a:lnTo>
                <a:lnTo>
                  <a:pt x="4978" y="3080"/>
                </a:lnTo>
                <a:lnTo>
                  <a:pt x="4857" y="3052"/>
                </a:lnTo>
                <a:close/>
                <a:moveTo>
                  <a:pt x="14484" y="3127"/>
                </a:moveTo>
                <a:lnTo>
                  <a:pt x="14366" y="3176"/>
                </a:lnTo>
                <a:lnTo>
                  <a:pt x="14271" y="3292"/>
                </a:lnTo>
                <a:lnTo>
                  <a:pt x="14074" y="3354"/>
                </a:lnTo>
                <a:lnTo>
                  <a:pt x="13883" y="3554"/>
                </a:lnTo>
                <a:lnTo>
                  <a:pt x="13750" y="3711"/>
                </a:lnTo>
                <a:lnTo>
                  <a:pt x="13766" y="3842"/>
                </a:lnTo>
                <a:lnTo>
                  <a:pt x="13627" y="4082"/>
                </a:lnTo>
                <a:lnTo>
                  <a:pt x="13680" y="4117"/>
                </a:lnTo>
                <a:lnTo>
                  <a:pt x="13563" y="4336"/>
                </a:lnTo>
                <a:lnTo>
                  <a:pt x="13568" y="4473"/>
                </a:lnTo>
                <a:lnTo>
                  <a:pt x="13505" y="4529"/>
                </a:lnTo>
                <a:lnTo>
                  <a:pt x="13515" y="4660"/>
                </a:lnTo>
                <a:lnTo>
                  <a:pt x="13622" y="4722"/>
                </a:lnTo>
                <a:lnTo>
                  <a:pt x="13638" y="4826"/>
                </a:lnTo>
                <a:lnTo>
                  <a:pt x="13829" y="4851"/>
                </a:lnTo>
                <a:lnTo>
                  <a:pt x="13861" y="4832"/>
                </a:lnTo>
                <a:lnTo>
                  <a:pt x="13750" y="4639"/>
                </a:lnTo>
                <a:lnTo>
                  <a:pt x="13740" y="4439"/>
                </a:lnTo>
                <a:lnTo>
                  <a:pt x="13829" y="4192"/>
                </a:lnTo>
                <a:lnTo>
                  <a:pt x="13919" y="3932"/>
                </a:lnTo>
                <a:lnTo>
                  <a:pt x="14100" y="3657"/>
                </a:lnTo>
                <a:lnTo>
                  <a:pt x="14276" y="3511"/>
                </a:lnTo>
                <a:lnTo>
                  <a:pt x="14484" y="3361"/>
                </a:lnTo>
                <a:lnTo>
                  <a:pt x="14521" y="3258"/>
                </a:lnTo>
                <a:lnTo>
                  <a:pt x="14484" y="3127"/>
                </a:lnTo>
                <a:close/>
                <a:moveTo>
                  <a:pt x="4106" y="3176"/>
                </a:moveTo>
                <a:lnTo>
                  <a:pt x="4052" y="3299"/>
                </a:lnTo>
                <a:lnTo>
                  <a:pt x="4139" y="3595"/>
                </a:lnTo>
                <a:lnTo>
                  <a:pt x="4037" y="3567"/>
                </a:lnTo>
                <a:lnTo>
                  <a:pt x="3931" y="3389"/>
                </a:lnTo>
                <a:lnTo>
                  <a:pt x="3766" y="3279"/>
                </a:lnTo>
                <a:lnTo>
                  <a:pt x="3713" y="3367"/>
                </a:lnTo>
                <a:lnTo>
                  <a:pt x="3634" y="3670"/>
                </a:lnTo>
                <a:lnTo>
                  <a:pt x="3713" y="3717"/>
                </a:lnTo>
                <a:lnTo>
                  <a:pt x="3979" y="3683"/>
                </a:lnTo>
                <a:lnTo>
                  <a:pt x="3856" y="3814"/>
                </a:lnTo>
                <a:lnTo>
                  <a:pt x="3866" y="3904"/>
                </a:lnTo>
                <a:lnTo>
                  <a:pt x="3953" y="3898"/>
                </a:lnTo>
                <a:lnTo>
                  <a:pt x="4101" y="3773"/>
                </a:lnTo>
                <a:lnTo>
                  <a:pt x="4298" y="3732"/>
                </a:lnTo>
                <a:lnTo>
                  <a:pt x="4335" y="3589"/>
                </a:lnTo>
                <a:lnTo>
                  <a:pt x="4325" y="3443"/>
                </a:lnTo>
                <a:lnTo>
                  <a:pt x="4260" y="3430"/>
                </a:lnTo>
                <a:lnTo>
                  <a:pt x="4212" y="3477"/>
                </a:lnTo>
                <a:lnTo>
                  <a:pt x="4185" y="3367"/>
                </a:lnTo>
                <a:lnTo>
                  <a:pt x="4170" y="3217"/>
                </a:lnTo>
                <a:lnTo>
                  <a:pt x="4106" y="3176"/>
                </a:lnTo>
                <a:close/>
                <a:moveTo>
                  <a:pt x="4755" y="3202"/>
                </a:moveTo>
                <a:lnTo>
                  <a:pt x="4751" y="3245"/>
                </a:lnTo>
                <a:lnTo>
                  <a:pt x="4671" y="3223"/>
                </a:lnTo>
                <a:lnTo>
                  <a:pt x="4579" y="3333"/>
                </a:lnTo>
                <a:lnTo>
                  <a:pt x="4516" y="3327"/>
                </a:lnTo>
                <a:lnTo>
                  <a:pt x="4521" y="3567"/>
                </a:lnTo>
                <a:lnTo>
                  <a:pt x="4618" y="3539"/>
                </a:lnTo>
                <a:lnTo>
                  <a:pt x="4618" y="3717"/>
                </a:lnTo>
                <a:lnTo>
                  <a:pt x="4681" y="3760"/>
                </a:lnTo>
                <a:lnTo>
                  <a:pt x="4777" y="3732"/>
                </a:lnTo>
                <a:lnTo>
                  <a:pt x="4804" y="3511"/>
                </a:lnTo>
                <a:lnTo>
                  <a:pt x="4797" y="3354"/>
                </a:lnTo>
                <a:lnTo>
                  <a:pt x="4755" y="3202"/>
                </a:lnTo>
                <a:close/>
                <a:moveTo>
                  <a:pt x="18606" y="3389"/>
                </a:moveTo>
                <a:lnTo>
                  <a:pt x="18532" y="3451"/>
                </a:lnTo>
                <a:lnTo>
                  <a:pt x="18500" y="3657"/>
                </a:lnTo>
                <a:lnTo>
                  <a:pt x="18616" y="3842"/>
                </a:lnTo>
                <a:lnTo>
                  <a:pt x="18713" y="3780"/>
                </a:lnTo>
                <a:lnTo>
                  <a:pt x="18926" y="3786"/>
                </a:lnTo>
                <a:lnTo>
                  <a:pt x="18972" y="3567"/>
                </a:lnTo>
                <a:lnTo>
                  <a:pt x="18759" y="3402"/>
                </a:lnTo>
                <a:lnTo>
                  <a:pt x="18606" y="3389"/>
                </a:lnTo>
                <a:close/>
                <a:moveTo>
                  <a:pt x="4968" y="3539"/>
                </a:moveTo>
                <a:lnTo>
                  <a:pt x="4883" y="3623"/>
                </a:lnTo>
                <a:lnTo>
                  <a:pt x="4850" y="3752"/>
                </a:lnTo>
                <a:lnTo>
                  <a:pt x="4925" y="3829"/>
                </a:lnTo>
                <a:lnTo>
                  <a:pt x="5010" y="3848"/>
                </a:lnTo>
                <a:lnTo>
                  <a:pt x="5043" y="3739"/>
                </a:lnTo>
                <a:lnTo>
                  <a:pt x="5021" y="3642"/>
                </a:lnTo>
                <a:lnTo>
                  <a:pt x="4968" y="3539"/>
                </a:lnTo>
                <a:close/>
                <a:moveTo>
                  <a:pt x="19047" y="3589"/>
                </a:moveTo>
                <a:lnTo>
                  <a:pt x="19032" y="3683"/>
                </a:lnTo>
                <a:lnTo>
                  <a:pt x="19143" y="3795"/>
                </a:lnTo>
                <a:lnTo>
                  <a:pt x="19233" y="3820"/>
                </a:lnTo>
                <a:lnTo>
                  <a:pt x="19303" y="3711"/>
                </a:lnTo>
                <a:lnTo>
                  <a:pt x="19153" y="3629"/>
                </a:lnTo>
                <a:lnTo>
                  <a:pt x="19047" y="3589"/>
                </a:lnTo>
                <a:close/>
                <a:moveTo>
                  <a:pt x="3409" y="3889"/>
                </a:moveTo>
                <a:lnTo>
                  <a:pt x="3213" y="3932"/>
                </a:lnTo>
                <a:lnTo>
                  <a:pt x="3271" y="4104"/>
                </a:lnTo>
                <a:lnTo>
                  <a:pt x="3218" y="4276"/>
                </a:lnTo>
                <a:lnTo>
                  <a:pt x="3175" y="4482"/>
                </a:lnTo>
                <a:lnTo>
                  <a:pt x="3155" y="4564"/>
                </a:lnTo>
                <a:lnTo>
                  <a:pt x="3288" y="4688"/>
                </a:lnTo>
                <a:lnTo>
                  <a:pt x="3319" y="4791"/>
                </a:lnTo>
                <a:lnTo>
                  <a:pt x="3474" y="4673"/>
                </a:lnTo>
                <a:lnTo>
                  <a:pt x="3474" y="4576"/>
                </a:lnTo>
                <a:lnTo>
                  <a:pt x="3547" y="4405"/>
                </a:lnTo>
                <a:lnTo>
                  <a:pt x="3687" y="4220"/>
                </a:lnTo>
                <a:lnTo>
                  <a:pt x="3760" y="4158"/>
                </a:lnTo>
                <a:lnTo>
                  <a:pt x="3697" y="4042"/>
                </a:lnTo>
                <a:lnTo>
                  <a:pt x="3643" y="3967"/>
                </a:lnTo>
                <a:lnTo>
                  <a:pt x="3494" y="3951"/>
                </a:lnTo>
                <a:lnTo>
                  <a:pt x="3409" y="3889"/>
                </a:lnTo>
                <a:close/>
                <a:moveTo>
                  <a:pt x="4990" y="3979"/>
                </a:moveTo>
                <a:lnTo>
                  <a:pt x="4930" y="4055"/>
                </a:lnTo>
                <a:lnTo>
                  <a:pt x="4898" y="4164"/>
                </a:lnTo>
                <a:lnTo>
                  <a:pt x="4898" y="4295"/>
                </a:lnTo>
                <a:lnTo>
                  <a:pt x="4937" y="4516"/>
                </a:lnTo>
                <a:lnTo>
                  <a:pt x="5000" y="4523"/>
                </a:lnTo>
                <a:lnTo>
                  <a:pt x="5063" y="4336"/>
                </a:lnTo>
                <a:lnTo>
                  <a:pt x="5133" y="4289"/>
                </a:lnTo>
                <a:lnTo>
                  <a:pt x="5223" y="4055"/>
                </a:lnTo>
                <a:lnTo>
                  <a:pt x="5111" y="3986"/>
                </a:lnTo>
                <a:lnTo>
                  <a:pt x="4990" y="3979"/>
                </a:lnTo>
                <a:close/>
                <a:moveTo>
                  <a:pt x="4649" y="4055"/>
                </a:moveTo>
                <a:lnTo>
                  <a:pt x="4579" y="4186"/>
                </a:lnTo>
                <a:lnTo>
                  <a:pt x="4644" y="4357"/>
                </a:lnTo>
                <a:lnTo>
                  <a:pt x="4521" y="4323"/>
                </a:lnTo>
                <a:lnTo>
                  <a:pt x="4521" y="4405"/>
                </a:lnTo>
                <a:lnTo>
                  <a:pt x="4664" y="4598"/>
                </a:lnTo>
                <a:lnTo>
                  <a:pt x="4707" y="4688"/>
                </a:lnTo>
                <a:lnTo>
                  <a:pt x="4760" y="4707"/>
                </a:lnTo>
                <a:lnTo>
                  <a:pt x="4857" y="4611"/>
                </a:lnTo>
                <a:lnTo>
                  <a:pt x="4867" y="4392"/>
                </a:lnTo>
                <a:lnTo>
                  <a:pt x="4782" y="4282"/>
                </a:lnTo>
                <a:lnTo>
                  <a:pt x="4835" y="4158"/>
                </a:lnTo>
                <a:lnTo>
                  <a:pt x="4819" y="4082"/>
                </a:lnTo>
                <a:lnTo>
                  <a:pt x="4717" y="4117"/>
                </a:lnTo>
                <a:lnTo>
                  <a:pt x="4649" y="4055"/>
                </a:lnTo>
                <a:close/>
                <a:moveTo>
                  <a:pt x="18798" y="4055"/>
                </a:moveTo>
                <a:lnTo>
                  <a:pt x="18723" y="4076"/>
                </a:lnTo>
                <a:lnTo>
                  <a:pt x="18670" y="4186"/>
                </a:lnTo>
                <a:lnTo>
                  <a:pt x="18680" y="4198"/>
                </a:lnTo>
                <a:lnTo>
                  <a:pt x="18798" y="4226"/>
                </a:lnTo>
                <a:lnTo>
                  <a:pt x="18887" y="4226"/>
                </a:lnTo>
                <a:lnTo>
                  <a:pt x="18877" y="4158"/>
                </a:lnTo>
                <a:lnTo>
                  <a:pt x="18798" y="4055"/>
                </a:lnTo>
                <a:close/>
                <a:moveTo>
                  <a:pt x="5495" y="4070"/>
                </a:moveTo>
                <a:lnTo>
                  <a:pt x="5346" y="4138"/>
                </a:lnTo>
                <a:lnTo>
                  <a:pt x="5282" y="4248"/>
                </a:lnTo>
                <a:lnTo>
                  <a:pt x="5239" y="4473"/>
                </a:lnTo>
                <a:lnTo>
                  <a:pt x="5256" y="4714"/>
                </a:lnTo>
                <a:lnTo>
                  <a:pt x="5341" y="4714"/>
                </a:lnTo>
                <a:lnTo>
                  <a:pt x="5282" y="4826"/>
                </a:lnTo>
                <a:lnTo>
                  <a:pt x="5329" y="4901"/>
                </a:lnTo>
                <a:lnTo>
                  <a:pt x="5420" y="4935"/>
                </a:lnTo>
                <a:lnTo>
                  <a:pt x="5548" y="5004"/>
                </a:lnTo>
                <a:lnTo>
                  <a:pt x="5761" y="5051"/>
                </a:lnTo>
                <a:lnTo>
                  <a:pt x="5867" y="5023"/>
                </a:lnTo>
                <a:lnTo>
                  <a:pt x="5894" y="4954"/>
                </a:lnTo>
                <a:lnTo>
                  <a:pt x="5941" y="5032"/>
                </a:lnTo>
                <a:lnTo>
                  <a:pt x="5994" y="5045"/>
                </a:lnTo>
                <a:lnTo>
                  <a:pt x="6054" y="5176"/>
                </a:lnTo>
                <a:lnTo>
                  <a:pt x="6015" y="5229"/>
                </a:lnTo>
                <a:lnTo>
                  <a:pt x="6138" y="5307"/>
                </a:lnTo>
                <a:lnTo>
                  <a:pt x="6223" y="5401"/>
                </a:lnTo>
                <a:lnTo>
                  <a:pt x="6250" y="5470"/>
                </a:lnTo>
                <a:lnTo>
                  <a:pt x="6266" y="5560"/>
                </a:lnTo>
                <a:lnTo>
                  <a:pt x="6187" y="5745"/>
                </a:lnTo>
                <a:lnTo>
                  <a:pt x="6170" y="5835"/>
                </a:lnTo>
                <a:lnTo>
                  <a:pt x="6187" y="5904"/>
                </a:lnTo>
                <a:lnTo>
                  <a:pt x="6069" y="5925"/>
                </a:lnTo>
                <a:lnTo>
                  <a:pt x="5957" y="5925"/>
                </a:lnTo>
                <a:lnTo>
                  <a:pt x="5921" y="6063"/>
                </a:lnTo>
                <a:lnTo>
                  <a:pt x="5967" y="6116"/>
                </a:lnTo>
                <a:lnTo>
                  <a:pt x="6138" y="6088"/>
                </a:lnTo>
                <a:lnTo>
                  <a:pt x="6138" y="6041"/>
                </a:lnTo>
                <a:lnTo>
                  <a:pt x="6223" y="6123"/>
                </a:lnTo>
                <a:lnTo>
                  <a:pt x="6308" y="6213"/>
                </a:lnTo>
                <a:lnTo>
                  <a:pt x="6286" y="6260"/>
                </a:lnTo>
                <a:lnTo>
                  <a:pt x="6356" y="6344"/>
                </a:lnTo>
                <a:lnTo>
                  <a:pt x="6484" y="6440"/>
                </a:lnTo>
                <a:lnTo>
                  <a:pt x="6644" y="6501"/>
                </a:lnTo>
                <a:lnTo>
                  <a:pt x="6632" y="6447"/>
                </a:lnTo>
                <a:lnTo>
                  <a:pt x="6574" y="6344"/>
                </a:lnTo>
                <a:lnTo>
                  <a:pt x="6489" y="6200"/>
                </a:lnTo>
                <a:lnTo>
                  <a:pt x="6639" y="6337"/>
                </a:lnTo>
                <a:lnTo>
                  <a:pt x="6707" y="6378"/>
                </a:lnTo>
                <a:lnTo>
                  <a:pt x="6728" y="6260"/>
                </a:lnTo>
                <a:lnTo>
                  <a:pt x="6692" y="6088"/>
                </a:lnTo>
                <a:lnTo>
                  <a:pt x="6670" y="6047"/>
                </a:lnTo>
                <a:lnTo>
                  <a:pt x="6591" y="5966"/>
                </a:lnTo>
                <a:lnTo>
                  <a:pt x="6526" y="5856"/>
                </a:lnTo>
                <a:lnTo>
                  <a:pt x="6532" y="5753"/>
                </a:lnTo>
                <a:lnTo>
                  <a:pt x="6612" y="5732"/>
                </a:lnTo>
                <a:lnTo>
                  <a:pt x="6702" y="5904"/>
                </a:lnTo>
                <a:lnTo>
                  <a:pt x="6772" y="5985"/>
                </a:lnTo>
                <a:lnTo>
                  <a:pt x="6878" y="5773"/>
                </a:lnTo>
                <a:lnTo>
                  <a:pt x="6893" y="5635"/>
                </a:lnTo>
                <a:lnTo>
                  <a:pt x="6803" y="5629"/>
                </a:lnTo>
                <a:lnTo>
                  <a:pt x="6719" y="5444"/>
                </a:lnTo>
                <a:lnTo>
                  <a:pt x="6627" y="5401"/>
                </a:lnTo>
                <a:lnTo>
                  <a:pt x="6489" y="5272"/>
                </a:lnTo>
                <a:lnTo>
                  <a:pt x="6596" y="5169"/>
                </a:lnTo>
                <a:lnTo>
                  <a:pt x="6542" y="4969"/>
                </a:lnTo>
                <a:lnTo>
                  <a:pt x="6489" y="4879"/>
                </a:lnTo>
                <a:lnTo>
                  <a:pt x="6346" y="4791"/>
                </a:lnTo>
                <a:lnTo>
                  <a:pt x="6286" y="4639"/>
                </a:lnTo>
                <a:lnTo>
                  <a:pt x="6180" y="4695"/>
                </a:lnTo>
                <a:lnTo>
                  <a:pt x="6170" y="4591"/>
                </a:lnTo>
                <a:lnTo>
                  <a:pt x="6090" y="4473"/>
                </a:lnTo>
                <a:lnTo>
                  <a:pt x="5962" y="4344"/>
                </a:lnTo>
                <a:lnTo>
                  <a:pt x="5904" y="4448"/>
                </a:lnTo>
                <a:lnTo>
                  <a:pt x="5793" y="4516"/>
                </a:lnTo>
                <a:lnTo>
                  <a:pt x="5798" y="4351"/>
                </a:lnTo>
                <a:lnTo>
                  <a:pt x="5701" y="4082"/>
                </a:lnTo>
                <a:lnTo>
                  <a:pt x="5553" y="4192"/>
                </a:lnTo>
                <a:lnTo>
                  <a:pt x="5500" y="4398"/>
                </a:lnTo>
                <a:lnTo>
                  <a:pt x="5452" y="4241"/>
                </a:lnTo>
                <a:lnTo>
                  <a:pt x="5495" y="4070"/>
                </a:lnTo>
                <a:close/>
                <a:moveTo>
                  <a:pt x="5814" y="4082"/>
                </a:moveTo>
                <a:lnTo>
                  <a:pt x="5788" y="4095"/>
                </a:lnTo>
                <a:lnTo>
                  <a:pt x="5781" y="4192"/>
                </a:lnTo>
                <a:lnTo>
                  <a:pt x="5846" y="4329"/>
                </a:lnTo>
                <a:lnTo>
                  <a:pt x="5867" y="4344"/>
                </a:lnTo>
                <a:lnTo>
                  <a:pt x="5931" y="4310"/>
                </a:lnTo>
                <a:lnTo>
                  <a:pt x="5989" y="4317"/>
                </a:lnTo>
                <a:lnTo>
                  <a:pt x="6054" y="4323"/>
                </a:lnTo>
                <a:lnTo>
                  <a:pt x="6047" y="4254"/>
                </a:lnTo>
                <a:lnTo>
                  <a:pt x="5947" y="4110"/>
                </a:lnTo>
                <a:lnTo>
                  <a:pt x="5814" y="4082"/>
                </a:lnTo>
                <a:close/>
                <a:moveTo>
                  <a:pt x="4362" y="4110"/>
                </a:moveTo>
                <a:lnTo>
                  <a:pt x="4282" y="4123"/>
                </a:lnTo>
                <a:lnTo>
                  <a:pt x="4260" y="4158"/>
                </a:lnTo>
                <a:lnTo>
                  <a:pt x="4352" y="4344"/>
                </a:lnTo>
                <a:lnTo>
                  <a:pt x="4405" y="4173"/>
                </a:lnTo>
                <a:lnTo>
                  <a:pt x="4362" y="4110"/>
                </a:lnTo>
                <a:close/>
                <a:moveTo>
                  <a:pt x="3781" y="4198"/>
                </a:moveTo>
                <a:lnTo>
                  <a:pt x="3622" y="4357"/>
                </a:lnTo>
                <a:lnTo>
                  <a:pt x="3585" y="4454"/>
                </a:lnTo>
                <a:lnTo>
                  <a:pt x="3537" y="4639"/>
                </a:lnTo>
                <a:lnTo>
                  <a:pt x="3639" y="4701"/>
                </a:lnTo>
                <a:lnTo>
                  <a:pt x="3728" y="4695"/>
                </a:lnTo>
                <a:lnTo>
                  <a:pt x="3590" y="4791"/>
                </a:lnTo>
                <a:lnTo>
                  <a:pt x="3622" y="4873"/>
                </a:lnTo>
                <a:lnTo>
                  <a:pt x="3707" y="4879"/>
                </a:lnTo>
                <a:lnTo>
                  <a:pt x="3830" y="4860"/>
                </a:lnTo>
                <a:lnTo>
                  <a:pt x="3941" y="4914"/>
                </a:lnTo>
                <a:lnTo>
                  <a:pt x="3866" y="4954"/>
                </a:lnTo>
                <a:lnTo>
                  <a:pt x="3781" y="4941"/>
                </a:lnTo>
                <a:lnTo>
                  <a:pt x="3692" y="4982"/>
                </a:lnTo>
                <a:lnTo>
                  <a:pt x="3653" y="5004"/>
                </a:lnTo>
                <a:lnTo>
                  <a:pt x="3728" y="5176"/>
                </a:lnTo>
                <a:lnTo>
                  <a:pt x="3776" y="5148"/>
                </a:lnTo>
                <a:lnTo>
                  <a:pt x="3856" y="5210"/>
                </a:lnTo>
                <a:lnTo>
                  <a:pt x="3888" y="5307"/>
                </a:lnTo>
                <a:lnTo>
                  <a:pt x="3968" y="5292"/>
                </a:lnTo>
                <a:lnTo>
                  <a:pt x="4144" y="5257"/>
                </a:lnTo>
                <a:lnTo>
                  <a:pt x="4250" y="5182"/>
                </a:lnTo>
                <a:lnTo>
                  <a:pt x="4318" y="5176"/>
                </a:lnTo>
                <a:lnTo>
                  <a:pt x="4420" y="5229"/>
                </a:lnTo>
                <a:lnTo>
                  <a:pt x="4526" y="5264"/>
                </a:lnTo>
                <a:lnTo>
                  <a:pt x="4543" y="5182"/>
                </a:lnTo>
                <a:lnTo>
                  <a:pt x="4505" y="5100"/>
                </a:lnTo>
                <a:lnTo>
                  <a:pt x="4606" y="5085"/>
                </a:lnTo>
                <a:lnTo>
                  <a:pt x="4611" y="4989"/>
                </a:lnTo>
                <a:lnTo>
                  <a:pt x="4505" y="4886"/>
                </a:lnTo>
                <a:lnTo>
                  <a:pt x="4405" y="4770"/>
                </a:lnTo>
                <a:lnTo>
                  <a:pt x="4388" y="4604"/>
                </a:lnTo>
                <a:lnTo>
                  <a:pt x="4352" y="4364"/>
                </a:lnTo>
                <a:lnTo>
                  <a:pt x="4287" y="4261"/>
                </a:lnTo>
                <a:lnTo>
                  <a:pt x="4229" y="4220"/>
                </a:lnTo>
                <a:lnTo>
                  <a:pt x="4175" y="4254"/>
                </a:lnTo>
                <a:lnTo>
                  <a:pt x="4219" y="4516"/>
                </a:lnTo>
                <a:lnTo>
                  <a:pt x="4192" y="4619"/>
                </a:lnTo>
                <a:lnTo>
                  <a:pt x="4144" y="4370"/>
                </a:lnTo>
                <a:lnTo>
                  <a:pt x="4091" y="4289"/>
                </a:lnTo>
                <a:lnTo>
                  <a:pt x="4021" y="4420"/>
                </a:lnTo>
                <a:lnTo>
                  <a:pt x="3941" y="4289"/>
                </a:lnTo>
                <a:lnTo>
                  <a:pt x="3813" y="4370"/>
                </a:lnTo>
                <a:lnTo>
                  <a:pt x="3840" y="4248"/>
                </a:lnTo>
                <a:lnTo>
                  <a:pt x="3781" y="4198"/>
                </a:lnTo>
                <a:close/>
                <a:moveTo>
                  <a:pt x="4947" y="4551"/>
                </a:moveTo>
                <a:lnTo>
                  <a:pt x="4877" y="4722"/>
                </a:lnTo>
                <a:lnTo>
                  <a:pt x="4872" y="4976"/>
                </a:lnTo>
                <a:lnTo>
                  <a:pt x="4942" y="5066"/>
                </a:lnTo>
                <a:lnTo>
                  <a:pt x="5005" y="5195"/>
                </a:lnTo>
                <a:lnTo>
                  <a:pt x="4978" y="5401"/>
                </a:lnTo>
                <a:lnTo>
                  <a:pt x="4930" y="5395"/>
                </a:lnTo>
                <a:lnTo>
                  <a:pt x="4893" y="5554"/>
                </a:lnTo>
                <a:lnTo>
                  <a:pt x="4893" y="5367"/>
                </a:lnTo>
                <a:lnTo>
                  <a:pt x="4804" y="5298"/>
                </a:lnTo>
                <a:lnTo>
                  <a:pt x="4751" y="5332"/>
                </a:lnTo>
                <a:lnTo>
                  <a:pt x="4760" y="5457"/>
                </a:lnTo>
                <a:lnTo>
                  <a:pt x="4676" y="5457"/>
                </a:lnTo>
                <a:lnTo>
                  <a:pt x="4584" y="5485"/>
                </a:lnTo>
                <a:lnTo>
                  <a:pt x="4478" y="5395"/>
                </a:lnTo>
                <a:lnTo>
                  <a:pt x="4415" y="5410"/>
                </a:lnTo>
                <a:lnTo>
                  <a:pt x="4357" y="5298"/>
                </a:lnTo>
                <a:lnTo>
                  <a:pt x="4308" y="5251"/>
                </a:lnTo>
                <a:lnTo>
                  <a:pt x="4260" y="5272"/>
                </a:lnTo>
                <a:lnTo>
                  <a:pt x="4192" y="5285"/>
                </a:lnTo>
                <a:lnTo>
                  <a:pt x="4154" y="5354"/>
                </a:lnTo>
                <a:lnTo>
                  <a:pt x="4212" y="5435"/>
                </a:lnTo>
                <a:lnTo>
                  <a:pt x="4149" y="5539"/>
                </a:lnTo>
                <a:lnTo>
                  <a:pt x="4086" y="5423"/>
                </a:lnTo>
                <a:lnTo>
                  <a:pt x="4037" y="5457"/>
                </a:lnTo>
                <a:lnTo>
                  <a:pt x="3878" y="5478"/>
                </a:lnTo>
                <a:lnTo>
                  <a:pt x="3776" y="5435"/>
                </a:lnTo>
                <a:lnTo>
                  <a:pt x="3856" y="5332"/>
                </a:lnTo>
                <a:lnTo>
                  <a:pt x="3776" y="5229"/>
                </a:lnTo>
                <a:lnTo>
                  <a:pt x="3718" y="5244"/>
                </a:lnTo>
                <a:lnTo>
                  <a:pt x="3639" y="5210"/>
                </a:lnTo>
                <a:lnTo>
                  <a:pt x="3506" y="5126"/>
                </a:lnTo>
                <a:lnTo>
                  <a:pt x="3414" y="5038"/>
                </a:lnTo>
                <a:lnTo>
                  <a:pt x="3346" y="5023"/>
                </a:lnTo>
                <a:lnTo>
                  <a:pt x="3319" y="5092"/>
                </a:lnTo>
                <a:lnTo>
                  <a:pt x="3250" y="5126"/>
                </a:lnTo>
                <a:lnTo>
                  <a:pt x="3240" y="4963"/>
                </a:lnTo>
                <a:lnTo>
                  <a:pt x="3165" y="5107"/>
                </a:lnTo>
                <a:lnTo>
                  <a:pt x="3063" y="4914"/>
                </a:lnTo>
                <a:lnTo>
                  <a:pt x="3027" y="4886"/>
                </a:lnTo>
                <a:lnTo>
                  <a:pt x="3010" y="4989"/>
                </a:lnTo>
                <a:lnTo>
                  <a:pt x="2969" y="5045"/>
                </a:lnTo>
                <a:lnTo>
                  <a:pt x="2930" y="4948"/>
                </a:lnTo>
                <a:lnTo>
                  <a:pt x="2836" y="5004"/>
                </a:lnTo>
                <a:lnTo>
                  <a:pt x="2744" y="5100"/>
                </a:lnTo>
                <a:lnTo>
                  <a:pt x="2659" y="5079"/>
                </a:lnTo>
                <a:lnTo>
                  <a:pt x="2590" y="5141"/>
                </a:lnTo>
                <a:lnTo>
                  <a:pt x="2536" y="5229"/>
                </a:lnTo>
                <a:lnTo>
                  <a:pt x="2473" y="5210"/>
                </a:lnTo>
                <a:lnTo>
                  <a:pt x="2384" y="5107"/>
                </a:lnTo>
                <a:lnTo>
                  <a:pt x="2277" y="5057"/>
                </a:lnTo>
                <a:lnTo>
                  <a:pt x="2212" y="5023"/>
                </a:lnTo>
                <a:lnTo>
                  <a:pt x="2123" y="4963"/>
                </a:lnTo>
                <a:lnTo>
                  <a:pt x="2048" y="4997"/>
                </a:lnTo>
                <a:lnTo>
                  <a:pt x="2000" y="4969"/>
                </a:lnTo>
                <a:lnTo>
                  <a:pt x="1888" y="4948"/>
                </a:lnTo>
                <a:lnTo>
                  <a:pt x="1765" y="4879"/>
                </a:lnTo>
                <a:lnTo>
                  <a:pt x="1707" y="4901"/>
                </a:lnTo>
                <a:lnTo>
                  <a:pt x="1617" y="4860"/>
                </a:lnTo>
                <a:lnTo>
                  <a:pt x="1622" y="4810"/>
                </a:lnTo>
                <a:lnTo>
                  <a:pt x="1521" y="4798"/>
                </a:lnTo>
                <a:lnTo>
                  <a:pt x="1494" y="4838"/>
                </a:lnTo>
                <a:lnTo>
                  <a:pt x="1453" y="4735"/>
                </a:lnTo>
                <a:lnTo>
                  <a:pt x="1366" y="4688"/>
                </a:lnTo>
                <a:lnTo>
                  <a:pt x="1277" y="4810"/>
                </a:lnTo>
                <a:lnTo>
                  <a:pt x="1223" y="4798"/>
                </a:lnTo>
                <a:lnTo>
                  <a:pt x="1112" y="4894"/>
                </a:lnTo>
                <a:lnTo>
                  <a:pt x="1054" y="4920"/>
                </a:lnTo>
                <a:lnTo>
                  <a:pt x="994" y="5023"/>
                </a:lnTo>
                <a:lnTo>
                  <a:pt x="979" y="5135"/>
                </a:lnTo>
                <a:lnTo>
                  <a:pt x="904" y="5229"/>
                </a:lnTo>
                <a:lnTo>
                  <a:pt x="803" y="5238"/>
                </a:lnTo>
                <a:lnTo>
                  <a:pt x="771" y="5341"/>
                </a:lnTo>
                <a:lnTo>
                  <a:pt x="851" y="5410"/>
                </a:lnTo>
                <a:lnTo>
                  <a:pt x="904" y="5491"/>
                </a:lnTo>
                <a:lnTo>
                  <a:pt x="947" y="5588"/>
                </a:lnTo>
                <a:lnTo>
                  <a:pt x="1021" y="5663"/>
                </a:lnTo>
                <a:lnTo>
                  <a:pt x="1069" y="5779"/>
                </a:lnTo>
                <a:lnTo>
                  <a:pt x="941" y="5788"/>
                </a:lnTo>
                <a:lnTo>
                  <a:pt x="952" y="5691"/>
                </a:lnTo>
                <a:lnTo>
                  <a:pt x="904" y="5691"/>
                </a:lnTo>
                <a:lnTo>
                  <a:pt x="771" y="5788"/>
                </a:lnTo>
                <a:lnTo>
                  <a:pt x="691" y="5863"/>
                </a:lnTo>
                <a:lnTo>
                  <a:pt x="766" y="5966"/>
                </a:lnTo>
                <a:lnTo>
                  <a:pt x="793" y="6041"/>
                </a:lnTo>
                <a:lnTo>
                  <a:pt x="878" y="6082"/>
                </a:lnTo>
                <a:lnTo>
                  <a:pt x="957" y="6063"/>
                </a:lnTo>
                <a:lnTo>
                  <a:pt x="1006" y="6097"/>
                </a:lnTo>
                <a:lnTo>
                  <a:pt x="1021" y="6063"/>
                </a:lnTo>
                <a:lnTo>
                  <a:pt x="1085" y="6020"/>
                </a:lnTo>
                <a:lnTo>
                  <a:pt x="1122" y="6020"/>
                </a:lnTo>
                <a:lnTo>
                  <a:pt x="1074" y="6088"/>
                </a:lnTo>
                <a:lnTo>
                  <a:pt x="1112" y="6116"/>
                </a:lnTo>
                <a:lnTo>
                  <a:pt x="1122" y="6200"/>
                </a:lnTo>
                <a:lnTo>
                  <a:pt x="1074" y="6247"/>
                </a:lnTo>
                <a:lnTo>
                  <a:pt x="1032" y="6234"/>
                </a:lnTo>
                <a:lnTo>
                  <a:pt x="984" y="6316"/>
                </a:lnTo>
                <a:lnTo>
                  <a:pt x="947" y="6288"/>
                </a:lnTo>
                <a:lnTo>
                  <a:pt x="899" y="6303"/>
                </a:lnTo>
                <a:lnTo>
                  <a:pt x="878" y="6385"/>
                </a:lnTo>
                <a:lnTo>
                  <a:pt x="829" y="6481"/>
                </a:lnTo>
                <a:lnTo>
                  <a:pt x="808" y="6569"/>
                </a:lnTo>
                <a:lnTo>
                  <a:pt x="851" y="6638"/>
                </a:lnTo>
                <a:lnTo>
                  <a:pt x="851" y="6722"/>
                </a:lnTo>
                <a:lnTo>
                  <a:pt x="894" y="6763"/>
                </a:lnTo>
                <a:lnTo>
                  <a:pt x="941" y="6831"/>
                </a:lnTo>
                <a:lnTo>
                  <a:pt x="1016" y="6803"/>
                </a:lnTo>
                <a:lnTo>
                  <a:pt x="1054" y="6853"/>
                </a:lnTo>
                <a:lnTo>
                  <a:pt x="1047" y="6907"/>
                </a:lnTo>
                <a:lnTo>
                  <a:pt x="1047" y="6997"/>
                </a:lnTo>
                <a:lnTo>
                  <a:pt x="1085" y="6997"/>
                </a:lnTo>
                <a:lnTo>
                  <a:pt x="1144" y="6941"/>
                </a:lnTo>
                <a:lnTo>
                  <a:pt x="1165" y="7010"/>
                </a:lnTo>
                <a:lnTo>
                  <a:pt x="1180" y="6962"/>
                </a:lnTo>
                <a:lnTo>
                  <a:pt x="1218" y="7031"/>
                </a:lnTo>
                <a:lnTo>
                  <a:pt x="1250" y="6982"/>
                </a:lnTo>
                <a:lnTo>
                  <a:pt x="1272" y="7003"/>
                </a:lnTo>
                <a:lnTo>
                  <a:pt x="1340" y="6962"/>
                </a:lnTo>
                <a:lnTo>
                  <a:pt x="1308" y="7044"/>
                </a:lnTo>
                <a:lnTo>
                  <a:pt x="1298" y="7153"/>
                </a:lnTo>
                <a:lnTo>
                  <a:pt x="1255" y="7203"/>
                </a:lnTo>
                <a:lnTo>
                  <a:pt x="1240" y="7231"/>
                </a:lnTo>
                <a:lnTo>
                  <a:pt x="1160" y="7312"/>
                </a:lnTo>
                <a:lnTo>
                  <a:pt x="1134" y="7368"/>
                </a:lnTo>
                <a:lnTo>
                  <a:pt x="1059" y="7381"/>
                </a:lnTo>
                <a:lnTo>
                  <a:pt x="1001" y="7456"/>
                </a:lnTo>
                <a:lnTo>
                  <a:pt x="941" y="7497"/>
                </a:lnTo>
                <a:lnTo>
                  <a:pt x="878" y="7559"/>
                </a:lnTo>
                <a:lnTo>
                  <a:pt x="888" y="7581"/>
                </a:lnTo>
                <a:lnTo>
                  <a:pt x="984" y="7546"/>
                </a:lnTo>
                <a:lnTo>
                  <a:pt x="1032" y="7497"/>
                </a:lnTo>
                <a:lnTo>
                  <a:pt x="1095" y="7456"/>
                </a:lnTo>
                <a:lnTo>
                  <a:pt x="1149" y="7415"/>
                </a:lnTo>
                <a:lnTo>
                  <a:pt x="1187" y="7428"/>
                </a:lnTo>
                <a:lnTo>
                  <a:pt x="1255" y="7368"/>
                </a:lnTo>
                <a:lnTo>
                  <a:pt x="1277" y="7306"/>
                </a:lnTo>
                <a:lnTo>
                  <a:pt x="1366" y="7237"/>
                </a:lnTo>
                <a:lnTo>
                  <a:pt x="1383" y="7175"/>
                </a:lnTo>
                <a:lnTo>
                  <a:pt x="1441" y="7134"/>
                </a:lnTo>
                <a:lnTo>
                  <a:pt x="1499" y="7072"/>
                </a:lnTo>
                <a:lnTo>
                  <a:pt x="1559" y="6969"/>
                </a:lnTo>
                <a:lnTo>
                  <a:pt x="1516" y="6900"/>
                </a:lnTo>
                <a:lnTo>
                  <a:pt x="1596" y="6791"/>
                </a:lnTo>
                <a:lnTo>
                  <a:pt x="1639" y="6687"/>
                </a:lnTo>
                <a:lnTo>
                  <a:pt x="1712" y="6604"/>
                </a:lnTo>
                <a:lnTo>
                  <a:pt x="1729" y="6638"/>
                </a:lnTo>
                <a:lnTo>
                  <a:pt x="1666" y="6687"/>
                </a:lnTo>
                <a:lnTo>
                  <a:pt x="1639" y="6838"/>
                </a:lnTo>
                <a:lnTo>
                  <a:pt x="1649" y="6928"/>
                </a:lnTo>
                <a:lnTo>
                  <a:pt x="1712" y="6894"/>
                </a:lnTo>
                <a:lnTo>
                  <a:pt x="1765" y="6844"/>
                </a:lnTo>
                <a:lnTo>
                  <a:pt x="1830" y="6810"/>
                </a:lnTo>
                <a:lnTo>
                  <a:pt x="1867" y="6803"/>
                </a:lnTo>
                <a:lnTo>
                  <a:pt x="1852" y="6700"/>
                </a:lnTo>
                <a:lnTo>
                  <a:pt x="1915" y="6666"/>
                </a:lnTo>
                <a:lnTo>
                  <a:pt x="1990" y="6728"/>
                </a:lnTo>
                <a:lnTo>
                  <a:pt x="2101" y="6803"/>
                </a:lnTo>
                <a:lnTo>
                  <a:pt x="2181" y="6791"/>
                </a:lnTo>
                <a:lnTo>
                  <a:pt x="2282" y="6838"/>
                </a:lnTo>
                <a:lnTo>
                  <a:pt x="2340" y="6872"/>
                </a:lnTo>
                <a:lnTo>
                  <a:pt x="2463" y="7025"/>
                </a:lnTo>
                <a:lnTo>
                  <a:pt x="2531" y="7065"/>
                </a:lnTo>
                <a:lnTo>
                  <a:pt x="2623" y="7065"/>
                </a:lnTo>
                <a:lnTo>
                  <a:pt x="2681" y="7078"/>
                </a:lnTo>
                <a:lnTo>
                  <a:pt x="2708" y="7209"/>
                </a:lnTo>
                <a:lnTo>
                  <a:pt x="2787" y="7319"/>
                </a:lnTo>
                <a:lnTo>
                  <a:pt x="2802" y="7437"/>
                </a:lnTo>
                <a:lnTo>
                  <a:pt x="2851" y="7478"/>
                </a:lnTo>
                <a:lnTo>
                  <a:pt x="2882" y="7525"/>
                </a:lnTo>
                <a:lnTo>
                  <a:pt x="2889" y="7594"/>
                </a:lnTo>
                <a:lnTo>
                  <a:pt x="2957" y="7690"/>
                </a:lnTo>
                <a:lnTo>
                  <a:pt x="2969" y="7787"/>
                </a:lnTo>
                <a:lnTo>
                  <a:pt x="3042" y="7841"/>
                </a:lnTo>
                <a:lnTo>
                  <a:pt x="3032" y="7918"/>
                </a:lnTo>
                <a:lnTo>
                  <a:pt x="3063" y="8021"/>
                </a:lnTo>
                <a:lnTo>
                  <a:pt x="3170" y="8075"/>
                </a:lnTo>
                <a:lnTo>
                  <a:pt x="3213" y="8124"/>
                </a:lnTo>
                <a:lnTo>
                  <a:pt x="3324" y="8234"/>
                </a:lnTo>
                <a:lnTo>
                  <a:pt x="3334" y="8234"/>
                </a:lnTo>
                <a:lnTo>
                  <a:pt x="3356" y="8330"/>
                </a:lnTo>
                <a:lnTo>
                  <a:pt x="3361" y="8418"/>
                </a:lnTo>
                <a:lnTo>
                  <a:pt x="3351" y="8453"/>
                </a:lnTo>
                <a:lnTo>
                  <a:pt x="3319" y="8343"/>
                </a:lnTo>
                <a:lnTo>
                  <a:pt x="3235" y="8309"/>
                </a:lnTo>
                <a:lnTo>
                  <a:pt x="3228" y="8330"/>
                </a:lnTo>
                <a:lnTo>
                  <a:pt x="3245" y="8384"/>
                </a:lnTo>
                <a:lnTo>
                  <a:pt x="3261" y="8474"/>
                </a:lnTo>
                <a:lnTo>
                  <a:pt x="3271" y="8625"/>
                </a:lnTo>
                <a:lnTo>
                  <a:pt x="3261" y="8811"/>
                </a:lnTo>
                <a:lnTo>
                  <a:pt x="3235" y="8914"/>
                </a:lnTo>
                <a:lnTo>
                  <a:pt x="3255" y="8990"/>
                </a:lnTo>
                <a:lnTo>
                  <a:pt x="3255" y="9071"/>
                </a:lnTo>
                <a:lnTo>
                  <a:pt x="3245" y="9155"/>
                </a:lnTo>
                <a:lnTo>
                  <a:pt x="3276" y="9209"/>
                </a:lnTo>
                <a:lnTo>
                  <a:pt x="3281" y="9292"/>
                </a:lnTo>
                <a:lnTo>
                  <a:pt x="3329" y="9368"/>
                </a:lnTo>
                <a:lnTo>
                  <a:pt x="3351" y="9402"/>
                </a:lnTo>
                <a:lnTo>
                  <a:pt x="3351" y="9421"/>
                </a:lnTo>
                <a:lnTo>
                  <a:pt x="3399" y="9552"/>
                </a:lnTo>
                <a:lnTo>
                  <a:pt x="3457" y="9649"/>
                </a:lnTo>
                <a:lnTo>
                  <a:pt x="3462" y="9696"/>
                </a:lnTo>
                <a:lnTo>
                  <a:pt x="3479" y="9711"/>
                </a:lnTo>
                <a:lnTo>
                  <a:pt x="3532" y="9718"/>
                </a:lnTo>
                <a:lnTo>
                  <a:pt x="3554" y="9746"/>
                </a:lnTo>
                <a:lnTo>
                  <a:pt x="3585" y="9752"/>
                </a:lnTo>
                <a:lnTo>
                  <a:pt x="3590" y="9773"/>
                </a:lnTo>
                <a:lnTo>
                  <a:pt x="3622" y="9786"/>
                </a:lnTo>
                <a:lnTo>
                  <a:pt x="3660" y="9842"/>
                </a:lnTo>
                <a:lnTo>
                  <a:pt x="3670" y="9883"/>
                </a:lnTo>
                <a:lnTo>
                  <a:pt x="3692" y="9965"/>
                </a:lnTo>
                <a:lnTo>
                  <a:pt x="3718" y="10033"/>
                </a:lnTo>
                <a:lnTo>
                  <a:pt x="3740" y="10089"/>
                </a:lnTo>
                <a:lnTo>
                  <a:pt x="3760" y="10143"/>
                </a:lnTo>
                <a:lnTo>
                  <a:pt x="3798" y="10171"/>
                </a:lnTo>
                <a:lnTo>
                  <a:pt x="3840" y="10233"/>
                </a:lnTo>
                <a:lnTo>
                  <a:pt x="3840" y="10267"/>
                </a:lnTo>
                <a:lnTo>
                  <a:pt x="3820" y="10302"/>
                </a:lnTo>
                <a:lnTo>
                  <a:pt x="3793" y="10295"/>
                </a:lnTo>
                <a:lnTo>
                  <a:pt x="3786" y="10302"/>
                </a:lnTo>
                <a:lnTo>
                  <a:pt x="3825" y="10349"/>
                </a:lnTo>
                <a:lnTo>
                  <a:pt x="3856" y="10370"/>
                </a:lnTo>
                <a:lnTo>
                  <a:pt x="3873" y="10392"/>
                </a:lnTo>
                <a:lnTo>
                  <a:pt x="3883" y="10383"/>
                </a:lnTo>
                <a:lnTo>
                  <a:pt x="3919" y="10418"/>
                </a:lnTo>
                <a:lnTo>
                  <a:pt x="3946" y="10446"/>
                </a:lnTo>
                <a:lnTo>
                  <a:pt x="3958" y="10486"/>
                </a:lnTo>
                <a:lnTo>
                  <a:pt x="3958" y="10549"/>
                </a:lnTo>
                <a:lnTo>
                  <a:pt x="3984" y="10570"/>
                </a:lnTo>
                <a:lnTo>
                  <a:pt x="4026" y="10611"/>
                </a:lnTo>
                <a:lnTo>
                  <a:pt x="4064" y="10658"/>
                </a:lnTo>
                <a:lnTo>
                  <a:pt x="4079" y="10708"/>
                </a:lnTo>
                <a:lnTo>
                  <a:pt x="4091" y="10708"/>
                </a:lnTo>
                <a:lnTo>
                  <a:pt x="4117" y="10680"/>
                </a:lnTo>
                <a:lnTo>
                  <a:pt x="4117" y="10667"/>
                </a:lnTo>
                <a:lnTo>
                  <a:pt x="4096" y="10624"/>
                </a:lnTo>
                <a:lnTo>
                  <a:pt x="4074" y="10590"/>
                </a:lnTo>
                <a:lnTo>
                  <a:pt x="4047" y="10590"/>
                </a:lnTo>
                <a:lnTo>
                  <a:pt x="4042" y="10542"/>
                </a:lnTo>
                <a:lnTo>
                  <a:pt x="4026" y="10508"/>
                </a:lnTo>
                <a:lnTo>
                  <a:pt x="4011" y="10467"/>
                </a:lnTo>
                <a:lnTo>
                  <a:pt x="3989" y="10392"/>
                </a:lnTo>
                <a:lnTo>
                  <a:pt x="3953" y="10349"/>
                </a:lnTo>
                <a:lnTo>
                  <a:pt x="3941" y="10315"/>
                </a:lnTo>
                <a:lnTo>
                  <a:pt x="3919" y="10295"/>
                </a:lnTo>
                <a:lnTo>
                  <a:pt x="3909" y="10239"/>
                </a:lnTo>
                <a:lnTo>
                  <a:pt x="3899" y="10239"/>
                </a:lnTo>
                <a:lnTo>
                  <a:pt x="3893" y="10212"/>
                </a:lnTo>
                <a:lnTo>
                  <a:pt x="3883" y="10205"/>
                </a:lnTo>
                <a:lnTo>
                  <a:pt x="3873" y="10186"/>
                </a:lnTo>
                <a:lnTo>
                  <a:pt x="3830" y="10130"/>
                </a:lnTo>
                <a:lnTo>
                  <a:pt x="3808" y="10096"/>
                </a:lnTo>
                <a:lnTo>
                  <a:pt x="3803" y="10027"/>
                </a:lnTo>
                <a:lnTo>
                  <a:pt x="3798" y="9986"/>
                </a:lnTo>
                <a:lnTo>
                  <a:pt x="3803" y="9952"/>
                </a:lnTo>
                <a:lnTo>
                  <a:pt x="3840" y="9971"/>
                </a:lnTo>
                <a:lnTo>
                  <a:pt x="3856" y="9971"/>
                </a:lnTo>
                <a:lnTo>
                  <a:pt x="3899" y="10005"/>
                </a:lnTo>
                <a:lnTo>
                  <a:pt x="3899" y="10040"/>
                </a:lnTo>
                <a:lnTo>
                  <a:pt x="3919" y="10102"/>
                </a:lnTo>
                <a:lnTo>
                  <a:pt x="3953" y="10171"/>
                </a:lnTo>
                <a:lnTo>
                  <a:pt x="3953" y="10199"/>
                </a:lnTo>
                <a:lnTo>
                  <a:pt x="3979" y="10239"/>
                </a:lnTo>
                <a:lnTo>
                  <a:pt x="4016" y="10280"/>
                </a:lnTo>
                <a:lnTo>
                  <a:pt x="4047" y="10289"/>
                </a:lnTo>
                <a:lnTo>
                  <a:pt x="4059" y="10349"/>
                </a:lnTo>
                <a:lnTo>
                  <a:pt x="4096" y="10392"/>
                </a:lnTo>
                <a:lnTo>
                  <a:pt x="4127" y="10411"/>
                </a:lnTo>
                <a:lnTo>
                  <a:pt x="4117" y="10461"/>
                </a:lnTo>
                <a:lnTo>
                  <a:pt x="4127" y="10480"/>
                </a:lnTo>
                <a:lnTo>
                  <a:pt x="4175" y="10514"/>
                </a:lnTo>
                <a:lnTo>
                  <a:pt x="4207" y="10570"/>
                </a:lnTo>
                <a:lnTo>
                  <a:pt x="4265" y="10632"/>
                </a:lnTo>
                <a:lnTo>
                  <a:pt x="4313" y="10714"/>
                </a:lnTo>
                <a:lnTo>
                  <a:pt x="4335" y="10755"/>
                </a:lnTo>
                <a:lnTo>
                  <a:pt x="4340" y="10783"/>
                </a:lnTo>
                <a:lnTo>
                  <a:pt x="4362" y="10824"/>
                </a:lnTo>
                <a:lnTo>
                  <a:pt x="4362" y="10852"/>
                </a:lnTo>
                <a:lnTo>
                  <a:pt x="4345" y="10873"/>
                </a:lnTo>
                <a:lnTo>
                  <a:pt x="4352" y="10892"/>
                </a:lnTo>
                <a:lnTo>
                  <a:pt x="4335" y="10899"/>
                </a:lnTo>
                <a:lnTo>
                  <a:pt x="4345" y="10942"/>
                </a:lnTo>
                <a:lnTo>
                  <a:pt x="4378" y="10989"/>
                </a:lnTo>
                <a:lnTo>
                  <a:pt x="4436" y="11036"/>
                </a:lnTo>
                <a:lnTo>
                  <a:pt x="4463" y="11071"/>
                </a:lnTo>
                <a:lnTo>
                  <a:pt x="4521" y="11099"/>
                </a:lnTo>
                <a:lnTo>
                  <a:pt x="4553" y="11099"/>
                </a:lnTo>
                <a:lnTo>
                  <a:pt x="4569" y="11120"/>
                </a:lnTo>
                <a:lnTo>
                  <a:pt x="4618" y="11161"/>
                </a:lnTo>
                <a:lnTo>
                  <a:pt x="4686" y="11195"/>
                </a:lnTo>
                <a:lnTo>
                  <a:pt x="4729" y="11208"/>
                </a:lnTo>
                <a:lnTo>
                  <a:pt x="4782" y="11242"/>
                </a:lnTo>
                <a:lnTo>
                  <a:pt x="4824" y="11257"/>
                </a:lnTo>
                <a:lnTo>
                  <a:pt x="4867" y="11277"/>
                </a:lnTo>
                <a:lnTo>
                  <a:pt x="4898" y="11270"/>
                </a:lnTo>
                <a:lnTo>
                  <a:pt x="4947" y="11242"/>
                </a:lnTo>
                <a:lnTo>
                  <a:pt x="4978" y="11236"/>
                </a:lnTo>
                <a:lnTo>
                  <a:pt x="5026" y="11257"/>
                </a:lnTo>
                <a:lnTo>
                  <a:pt x="5053" y="11277"/>
                </a:lnTo>
                <a:lnTo>
                  <a:pt x="5123" y="11367"/>
                </a:lnTo>
                <a:lnTo>
                  <a:pt x="5154" y="11395"/>
                </a:lnTo>
                <a:lnTo>
                  <a:pt x="5181" y="11414"/>
                </a:lnTo>
                <a:lnTo>
                  <a:pt x="5218" y="11414"/>
                </a:lnTo>
                <a:lnTo>
                  <a:pt x="5244" y="11429"/>
                </a:lnTo>
                <a:lnTo>
                  <a:pt x="5261" y="11442"/>
                </a:lnTo>
                <a:lnTo>
                  <a:pt x="5292" y="11449"/>
                </a:lnTo>
                <a:lnTo>
                  <a:pt x="5319" y="11464"/>
                </a:lnTo>
                <a:lnTo>
                  <a:pt x="5341" y="11470"/>
                </a:lnTo>
                <a:lnTo>
                  <a:pt x="5372" y="11470"/>
                </a:lnTo>
                <a:lnTo>
                  <a:pt x="5377" y="11457"/>
                </a:lnTo>
                <a:lnTo>
                  <a:pt x="5399" y="11464"/>
                </a:lnTo>
                <a:lnTo>
                  <a:pt x="5409" y="11483"/>
                </a:lnTo>
                <a:lnTo>
                  <a:pt x="5404" y="11492"/>
                </a:lnTo>
                <a:lnTo>
                  <a:pt x="5394" y="11476"/>
                </a:lnTo>
                <a:lnTo>
                  <a:pt x="5389" y="11492"/>
                </a:lnTo>
                <a:lnTo>
                  <a:pt x="5415" y="11526"/>
                </a:lnTo>
                <a:lnTo>
                  <a:pt x="5442" y="11545"/>
                </a:lnTo>
                <a:lnTo>
                  <a:pt x="5452" y="11573"/>
                </a:lnTo>
                <a:lnTo>
                  <a:pt x="5479" y="11607"/>
                </a:lnTo>
                <a:lnTo>
                  <a:pt x="5500" y="11629"/>
                </a:lnTo>
                <a:lnTo>
                  <a:pt x="5489" y="11642"/>
                </a:lnTo>
                <a:lnTo>
                  <a:pt x="5505" y="11655"/>
                </a:lnTo>
                <a:lnTo>
                  <a:pt x="5495" y="11676"/>
                </a:lnTo>
                <a:lnTo>
                  <a:pt x="5495" y="11704"/>
                </a:lnTo>
                <a:lnTo>
                  <a:pt x="5505" y="11717"/>
                </a:lnTo>
                <a:lnTo>
                  <a:pt x="5522" y="11723"/>
                </a:lnTo>
                <a:lnTo>
                  <a:pt x="5537" y="11745"/>
                </a:lnTo>
                <a:lnTo>
                  <a:pt x="5548" y="11732"/>
                </a:lnTo>
                <a:lnTo>
                  <a:pt x="5542" y="11704"/>
                </a:lnTo>
                <a:lnTo>
                  <a:pt x="5558" y="11717"/>
                </a:lnTo>
                <a:lnTo>
                  <a:pt x="5563" y="11745"/>
                </a:lnTo>
                <a:lnTo>
                  <a:pt x="5585" y="11751"/>
                </a:lnTo>
                <a:lnTo>
                  <a:pt x="5607" y="11766"/>
                </a:lnTo>
                <a:lnTo>
                  <a:pt x="5621" y="11786"/>
                </a:lnTo>
                <a:lnTo>
                  <a:pt x="5621" y="11801"/>
                </a:lnTo>
                <a:lnTo>
                  <a:pt x="5616" y="11814"/>
                </a:lnTo>
                <a:lnTo>
                  <a:pt x="5628" y="11827"/>
                </a:lnTo>
                <a:lnTo>
                  <a:pt x="5660" y="11848"/>
                </a:lnTo>
                <a:lnTo>
                  <a:pt x="5670" y="11861"/>
                </a:lnTo>
                <a:lnTo>
                  <a:pt x="5670" y="11842"/>
                </a:lnTo>
                <a:lnTo>
                  <a:pt x="5696" y="11842"/>
                </a:lnTo>
                <a:lnTo>
                  <a:pt x="5713" y="11848"/>
                </a:lnTo>
                <a:lnTo>
                  <a:pt x="5735" y="11854"/>
                </a:lnTo>
                <a:lnTo>
                  <a:pt x="5744" y="11889"/>
                </a:lnTo>
                <a:lnTo>
                  <a:pt x="5766" y="11889"/>
                </a:lnTo>
                <a:lnTo>
                  <a:pt x="5771" y="11876"/>
                </a:lnTo>
                <a:lnTo>
                  <a:pt x="5781" y="11923"/>
                </a:lnTo>
                <a:lnTo>
                  <a:pt x="5808" y="11917"/>
                </a:lnTo>
                <a:lnTo>
                  <a:pt x="5819" y="11910"/>
                </a:lnTo>
                <a:lnTo>
                  <a:pt x="5834" y="11895"/>
                </a:lnTo>
                <a:lnTo>
                  <a:pt x="5808" y="11854"/>
                </a:lnTo>
                <a:lnTo>
                  <a:pt x="5814" y="11842"/>
                </a:lnTo>
                <a:lnTo>
                  <a:pt x="5824" y="11842"/>
                </a:lnTo>
                <a:lnTo>
                  <a:pt x="5851" y="11820"/>
                </a:lnTo>
                <a:lnTo>
                  <a:pt x="5861" y="11792"/>
                </a:lnTo>
                <a:lnTo>
                  <a:pt x="5887" y="11786"/>
                </a:lnTo>
                <a:lnTo>
                  <a:pt x="5914" y="11807"/>
                </a:lnTo>
                <a:lnTo>
                  <a:pt x="5926" y="11835"/>
                </a:lnTo>
                <a:lnTo>
                  <a:pt x="5941" y="11842"/>
                </a:lnTo>
                <a:lnTo>
                  <a:pt x="5926" y="11861"/>
                </a:lnTo>
                <a:lnTo>
                  <a:pt x="5941" y="11904"/>
                </a:lnTo>
                <a:lnTo>
                  <a:pt x="5957" y="11923"/>
                </a:lnTo>
                <a:lnTo>
                  <a:pt x="5984" y="11964"/>
                </a:lnTo>
                <a:lnTo>
                  <a:pt x="5989" y="12026"/>
                </a:lnTo>
                <a:lnTo>
                  <a:pt x="5979" y="12048"/>
                </a:lnTo>
                <a:lnTo>
                  <a:pt x="5989" y="12116"/>
                </a:lnTo>
                <a:lnTo>
                  <a:pt x="5979" y="12157"/>
                </a:lnTo>
                <a:lnTo>
                  <a:pt x="6000" y="12179"/>
                </a:lnTo>
                <a:lnTo>
                  <a:pt x="5979" y="12220"/>
                </a:lnTo>
                <a:lnTo>
                  <a:pt x="5957" y="12260"/>
                </a:lnTo>
                <a:lnTo>
                  <a:pt x="5926" y="12267"/>
                </a:lnTo>
                <a:lnTo>
                  <a:pt x="5914" y="12295"/>
                </a:lnTo>
                <a:lnTo>
                  <a:pt x="5914" y="12335"/>
                </a:lnTo>
                <a:lnTo>
                  <a:pt x="5894" y="12335"/>
                </a:lnTo>
                <a:lnTo>
                  <a:pt x="5899" y="12363"/>
                </a:lnTo>
                <a:lnTo>
                  <a:pt x="5861" y="12391"/>
                </a:lnTo>
                <a:lnTo>
                  <a:pt x="5829" y="12404"/>
                </a:lnTo>
                <a:lnTo>
                  <a:pt x="5834" y="12439"/>
                </a:lnTo>
                <a:lnTo>
                  <a:pt x="5814" y="12488"/>
                </a:lnTo>
                <a:lnTo>
                  <a:pt x="5803" y="12535"/>
                </a:lnTo>
                <a:lnTo>
                  <a:pt x="5781" y="12542"/>
                </a:lnTo>
                <a:lnTo>
                  <a:pt x="5793" y="12610"/>
                </a:lnTo>
                <a:lnTo>
                  <a:pt x="5776" y="12632"/>
                </a:lnTo>
                <a:lnTo>
                  <a:pt x="5814" y="12666"/>
                </a:lnTo>
                <a:lnTo>
                  <a:pt x="5834" y="12632"/>
                </a:lnTo>
                <a:lnTo>
                  <a:pt x="5846" y="12666"/>
                </a:lnTo>
                <a:lnTo>
                  <a:pt x="5819" y="12720"/>
                </a:lnTo>
                <a:lnTo>
                  <a:pt x="5771" y="12769"/>
                </a:lnTo>
                <a:lnTo>
                  <a:pt x="5749" y="12823"/>
                </a:lnTo>
                <a:lnTo>
                  <a:pt x="5781" y="12892"/>
                </a:lnTo>
                <a:lnTo>
                  <a:pt x="5761" y="12926"/>
                </a:lnTo>
                <a:lnTo>
                  <a:pt x="5803" y="12954"/>
                </a:lnTo>
                <a:lnTo>
                  <a:pt x="5851" y="13003"/>
                </a:lnTo>
                <a:lnTo>
                  <a:pt x="5867" y="13064"/>
                </a:lnTo>
                <a:lnTo>
                  <a:pt x="5887" y="13098"/>
                </a:lnTo>
                <a:lnTo>
                  <a:pt x="5947" y="13250"/>
                </a:lnTo>
                <a:lnTo>
                  <a:pt x="6005" y="13388"/>
                </a:lnTo>
                <a:lnTo>
                  <a:pt x="6054" y="13491"/>
                </a:lnTo>
                <a:lnTo>
                  <a:pt x="6042" y="13510"/>
                </a:lnTo>
                <a:lnTo>
                  <a:pt x="6069" y="13572"/>
                </a:lnTo>
                <a:lnTo>
                  <a:pt x="6112" y="13622"/>
                </a:lnTo>
                <a:lnTo>
                  <a:pt x="6218" y="13710"/>
                </a:lnTo>
                <a:lnTo>
                  <a:pt x="6335" y="13785"/>
                </a:lnTo>
                <a:lnTo>
                  <a:pt x="6340" y="13819"/>
                </a:lnTo>
                <a:lnTo>
                  <a:pt x="6399" y="13862"/>
                </a:lnTo>
                <a:lnTo>
                  <a:pt x="6409" y="13978"/>
                </a:lnTo>
                <a:lnTo>
                  <a:pt x="6414" y="14109"/>
                </a:lnTo>
                <a:lnTo>
                  <a:pt x="6393" y="14288"/>
                </a:lnTo>
                <a:lnTo>
                  <a:pt x="6378" y="14459"/>
                </a:lnTo>
                <a:lnTo>
                  <a:pt x="6366" y="14625"/>
                </a:lnTo>
                <a:lnTo>
                  <a:pt x="6330" y="14728"/>
                </a:lnTo>
                <a:lnTo>
                  <a:pt x="6340" y="14831"/>
                </a:lnTo>
                <a:lnTo>
                  <a:pt x="6320" y="14906"/>
                </a:lnTo>
                <a:lnTo>
                  <a:pt x="6335" y="15037"/>
                </a:lnTo>
                <a:lnTo>
                  <a:pt x="6308" y="15168"/>
                </a:lnTo>
                <a:lnTo>
                  <a:pt x="6271" y="15318"/>
                </a:lnTo>
                <a:lnTo>
                  <a:pt x="6233" y="15469"/>
                </a:lnTo>
                <a:lnTo>
                  <a:pt x="6207" y="15469"/>
                </a:lnTo>
                <a:lnTo>
                  <a:pt x="6213" y="15580"/>
                </a:lnTo>
                <a:lnTo>
                  <a:pt x="6228" y="15668"/>
                </a:lnTo>
                <a:lnTo>
                  <a:pt x="6202" y="15737"/>
                </a:lnTo>
                <a:lnTo>
                  <a:pt x="6187" y="15924"/>
                </a:lnTo>
                <a:lnTo>
                  <a:pt x="6165" y="16068"/>
                </a:lnTo>
                <a:lnTo>
                  <a:pt x="6202" y="16081"/>
                </a:lnTo>
                <a:lnTo>
                  <a:pt x="6218" y="15958"/>
                </a:lnTo>
                <a:lnTo>
                  <a:pt x="6260" y="15978"/>
                </a:lnTo>
                <a:lnTo>
                  <a:pt x="6228" y="16199"/>
                </a:lnTo>
                <a:lnTo>
                  <a:pt x="6165" y="16156"/>
                </a:lnTo>
                <a:lnTo>
                  <a:pt x="6143" y="16336"/>
                </a:lnTo>
                <a:lnTo>
                  <a:pt x="6090" y="16431"/>
                </a:lnTo>
                <a:lnTo>
                  <a:pt x="6175" y="16465"/>
                </a:lnTo>
                <a:lnTo>
                  <a:pt x="6117" y="16549"/>
                </a:lnTo>
                <a:lnTo>
                  <a:pt x="6090" y="16659"/>
                </a:lnTo>
                <a:lnTo>
                  <a:pt x="6100" y="16858"/>
                </a:lnTo>
                <a:lnTo>
                  <a:pt x="6127" y="16933"/>
                </a:lnTo>
                <a:lnTo>
                  <a:pt x="6112" y="17002"/>
                </a:lnTo>
                <a:lnTo>
                  <a:pt x="6127" y="17084"/>
                </a:lnTo>
                <a:lnTo>
                  <a:pt x="6202" y="17152"/>
                </a:lnTo>
                <a:lnTo>
                  <a:pt x="6271" y="17243"/>
                </a:lnTo>
                <a:lnTo>
                  <a:pt x="6335" y="17283"/>
                </a:lnTo>
                <a:lnTo>
                  <a:pt x="6361" y="17277"/>
                </a:lnTo>
                <a:lnTo>
                  <a:pt x="6366" y="17161"/>
                </a:lnTo>
                <a:lnTo>
                  <a:pt x="6419" y="17118"/>
                </a:lnTo>
                <a:lnTo>
                  <a:pt x="6453" y="17084"/>
                </a:lnTo>
                <a:lnTo>
                  <a:pt x="6499" y="17084"/>
                </a:lnTo>
                <a:lnTo>
                  <a:pt x="6526" y="17092"/>
                </a:lnTo>
                <a:lnTo>
                  <a:pt x="6489" y="17024"/>
                </a:lnTo>
                <a:lnTo>
                  <a:pt x="6468" y="16899"/>
                </a:lnTo>
                <a:lnTo>
                  <a:pt x="6494" y="16843"/>
                </a:lnTo>
                <a:lnTo>
                  <a:pt x="6547" y="16796"/>
                </a:lnTo>
                <a:lnTo>
                  <a:pt x="6586" y="16659"/>
                </a:lnTo>
                <a:lnTo>
                  <a:pt x="6654" y="16596"/>
                </a:lnTo>
                <a:lnTo>
                  <a:pt x="6670" y="16493"/>
                </a:lnTo>
                <a:lnTo>
                  <a:pt x="6617" y="16474"/>
                </a:lnTo>
                <a:lnTo>
                  <a:pt x="6559" y="16390"/>
                </a:lnTo>
                <a:lnTo>
                  <a:pt x="6574" y="16315"/>
                </a:lnTo>
                <a:lnTo>
                  <a:pt x="6622" y="16259"/>
                </a:lnTo>
                <a:lnTo>
                  <a:pt x="6675" y="16259"/>
                </a:lnTo>
                <a:lnTo>
                  <a:pt x="6692" y="16199"/>
                </a:lnTo>
                <a:lnTo>
                  <a:pt x="6702" y="16096"/>
                </a:lnTo>
                <a:lnTo>
                  <a:pt x="6745" y="16034"/>
                </a:lnTo>
                <a:lnTo>
                  <a:pt x="6798" y="15999"/>
                </a:lnTo>
                <a:lnTo>
                  <a:pt x="6782" y="15943"/>
                </a:lnTo>
                <a:lnTo>
                  <a:pt x="6750" y="15978"/>
                </a:lnTo>
                <a:lnTo>
                  <a:pt x="6712" y="15950"/>
                </a:lnTo>
                <a:lnTo>
                  <a:pt x="6702" y="15847"/>
                </a:lnTo>
                <a:lnTo>
                  <a:pt x="6724" y="15821"/>
                </a:lnTo>
                <a:lnTo>
                  <a:pt x="6782" y="15862"/>
                </a:lnTo>
                <a:lnTo>
                  <a:pt x="6840" y="15847"/>
                </a:lnTo>
                <a:lnTo>
                  <a:pt x="6878" y="15812"/>
                </a:lnTo>
                <a:lnTo>
                  <a:pt x="6866" y="15759"/>
                </a:lnTo>
                <a:lnTo>
                  <a:pt x="6878" y="15690"/>
                </a:lnTo>
                <a:lnTo>
                  <a:pt x="6866" y="15628"/>
                </a:lnTo>
                <a:lnTo>
                  <a:pt x="6931" y="15641"/>
                </a:lnTo>
                <a:lnTo>
                  <a:pt x="7048" y="15621"/>
                </a:lnTo>
                <a:lnTo>
                  <a:pt x="7132" y="15565"/>
                </a:lnTo>
                <a:lnTo>
                  <a:pt x="7191" y="15449"/>
                </a:lnTo>
                <a:lnTo>
                  <a:pt x="7191" y="15400"/>
                </a:lnTo>
                <a:lnTo>
                  <a:pt x="7154" y="15359"/>
                </a:lnTo>
                <a:lnTo>
                  <a:pt x="7164" y="15297"/>
                </a:lnTo>
                <a:lnTo>
                  <a:pt x="7091" y="15215"/>
                </a:lnTo>
                <a:lnTo>
                  <a:pt x="7096" y="15168"/>
                </a:lnTo>
                <a:lnTo>
                  <a:pt x="7127" y="15222"/>
                </a:lnTo>
                <a:lnTo>
                  <a:pt x="7171" y="15215"/>
                </a:lnTo>
                <a:lnTo>
                  <a:pt x="7224" y="15256"/>
                </a:lnTo>
                <a:lnTo>
                  <a:pt x="7255" y="15250"/>
                </a:lnTo>
                <a:lnTo>
                  <a:pt x="7297" y="15263"/>
                </a:lnTo>
                <a:lnTo>
                  <a:pt x="7362" y="15215"/>
                </a:lnTo>
                <a:lnTo>
                  <a:pt x="7388" y="15160"/>
                </a:lnTo>
                <a:lnTo>
                  <a:pt x="7425" y="15106"/>
                </a:lnTo>
                <a:lnTo>
                  <a:pt x="7452" y="15022"/>
                </a:lnTo>
                <a:lnTo>
                  <a:pt x="7495" y="14981"/>
                </a:lnTo>
                <a:lnTo>
                  <a:pt x="7543" y="14913"/>
                </a:lnTo>
                <a:lnTo>
                  <a:pt x="7611" y="14756"/>
                </a:lnTo>
                <a:lnTo>
                  <a:pt x="7649" y="14713"/>
                </a:lnTo>
                <a:lnTo>
                  <a:pt x="7664" y="14666"/>
                </a:lnTo>
                <a:lnTo>
                  <a:pt x="7676" y="14584"/>
                </a:lnTo>
                <a:lnTo>
                  <a:pt x="7664" y="14535"/>
                </a:lnTo>
                <a:lnTo>
                  <a:pt x="7676" y="14472"/>
                </a:lnTo>
                <a:lnTo>
                  <a:pt x="7722" y="14391"/>
                </a:lnTo>
                <a:lnTo>
                  <a:pt x="7792" y="14328"/>
                </a:lnTo>
                <a:lnTo>
                  <a:pt x="7855" y="14300"/>
                </a:lnTo>
                <a:lnTo>
                  <a:pt x="7899" y="14266"/>
                </a:lnTo>
                <a:lnTo>
                  <a:pt x="7988" y="14232"/>
                </a:lnTo>
                <a:lnTo>
                  <a:pt x="8053" y="14232"/>
                </a:lnTo>
                <a:lnTo>
                  <a:pt x="8068" y="14185"/>
                </a:lnTo>
                <a:lnTo>
                  <a:pt x="8116" y="14150"/>
                </a:lnTo>
                <a:lnTo>
                  <a:pt x="8121" y="14069"/>
                </a:lnTo>
                <a:lnTo>
                  <a:pt x="8181" y="13965"/>
                </a:lnTo>
                <a:lnTo>
                  <a:pt x="8191" y="13854"/>
                </a:lnTo>
                <a:lnTo>
                  <a:pt x="8213" y="13828"/>
                </a:lnTo>
                <a:lnTo>
                  <a:pt x="8218" y="13772"/>
                </a:lnTo>
                <a:lnTo>
                  <a:pt x="8234" y="13656"/>
                </a:lnTo>
                <a:lnTo>
                  <a:pt x="8228" y="13510"/>
                </a:lnTo>
                <a:lnTo>
                  <a:pt x="8244" y="13450"/>
                </a:lnTo>
                <a:lnTo>
                  <a:pt x="8261" y="13450"/>
                </a:lnTo>
                <a:lnTo>
                  <a:pt x="8303" y="13388"/>
                </a:lnTo>
                <a:lnTo>
                  <a:pt x="8341" y="13298"/>
                </a:lnTo>
                <a:lnTo>
                  <a:pt x="8426" y="13195"/>
                </a:lnTo>
                <a:lnTo>
                  <a:pt x="8452" y="13141"/>
                </a:lnTo>
                <a:lnTo>
                  <a:pt x="8479" y="13016"/>
                </a:lnTo>
                <a:lnTo>
                  <a:pt x="8467" y="12969"/>
                </a:lnTo>
                <a:lnTo>
                  <a:pt x="8447" y="12879"/>
                </a:lnTo>
                <a:lnTo>
                  <a:pt x="8426" y="12851"/>
                </a:lnTo>
                <a:lnTo>
                  <a:pt x="8377" y="12851"/>
                </a:lnTo>
                <a:lnTo>
                  <a:pt x="8329" y="12823"/>
                </a:lnTo>
                <a:lnTo>
                  <a:pt x="8254" y="12741"/>
                </a:lnTo>
                <a:lnTo>
                  <a:pt x="8170" y="12679"/>
                </a:lnTo>
                <a:lnTo>
                  <a:pt x="8085" y="12686"/>
                </a:lnTo>
                <a:lnTo>
                  <a:pt x="7968" y="12645"/>
                </a:lnTo>
                <a:lnTo>
                  <a:pt x="7904" y="12666"/>
                </a:lnTo>
                <a:lnTo>
                  <a:pt x="7909" y="12625"/>
                </a:lnTo>
                <a:lnTo>
                  <a:pt x="7882" y="12582"/>
                </a:lnTo>
                <a:lnTo>
                  <a:pt x="7787" y="12535"/>
                </a:lnTo>
                <a:lnTo>
                  <a:pt x="7713" y="12507"/>
                </a:lnTo>
                <a:lnTo>
                  <a:pt x="7669" y="12557"/>
                </a:lnTo>
                <a:lnTo>
                  <a:pt x="7664" y="12479"/>
                </a:lnTo>
                <a:lnTo>
                  <a:pt x="7563" y="12473"/>
                </a:lnTo>
                <a:lnTo>
                  <a:pt x="7543" y="12445"/>
                </a:lnTo>
                <a:lnTo>
                  <a:pt x="7590" y="12385"/>
                </a:lnTo>
                <a:lnTo>
                  <a:pt x="7585" y="12335"/>
                </a:lnTo>
                <a:lnTo>
                  <a:pt x="7558" y="12323"/>
                </a:lnTo>
                <a:lnTo>
                  <a:pt x="7521" y="12192"/>
                </a:lnTo>
                <a:lnTo>
                  <a:pt x="7510" y="12151"/>
                </a:lnTo>
                <a:lnTo>
                  <a:pt x="7490" y="12157"/>
                </a:lnTo>
                <a:lnTo>
                  <a:pt x="7478" y="12123"/>
                </a:lnTo>
                <a:lnTo>
                  <a:pt x="7420" y="12061"/>
                </a:lnTo>
                <a:lnTo>
                  <a:pt x="7372" y="12041"/>
                </a:lnTo>
                <a:lnTo>
                  <a:pt x="7357" y="12033"/>
                </a:lnTo>
                <a:lnTo>
                  <a:pt x="7292" y="12013"/>
                </a:lnTo>
                <a:lnTo>
                  <a:pt x="7244" y="12020"/>
                </a:lnTo>
                <a:lnTo>
                  <a:pt x="7239" y="12033"/>
                </a:lnTo>
                <a:lnTo>
                  <a:pt x="7171" y="12020"/>
                </a:lnTo>
                <a:lnTo>
                  <a:pt x="7144" y="11992"/>
                </a:lnTo>
                <a:lnTo>
                  <a:pt x="7111" y="11951"/>
                </a:lnTo>
                <a:lnTo>
                  <a:pt x="7091" y="11951"/>
                </a:lnTo>
                <a:lnTo>
                  <a:pt x="7091" y="11917"/>
                </a:lnTo>
                <a:lnTo>
                  <a:pt x="7053" y="11861"/>
                </a:lnTo>
                <a:lnTo>
                  <a:pt x="7016" y="11835"/>
                </a:lnTo>
                <a:lnTo>
                  <a:pt x="6994" y="11820"/>
                </a:lnTo>
                <a:lnTo>
                  <a:pt x="6963" y="11820"/>
                </a:lnTo>
                <a:lnTo>
                  <a:pt x="6951" y="11758"/>
                </a:lnTo>
                <a:lnTo>
                  <a:pt x="6910" y="11723"/>
                </a:lnTo>
                <a:lnTo>
                  <a:pt x="6861" y="11717"/>
                </a:lnTo>
                <a:lnTo>
                  <a:pt x="6840" y="11683"/>
                </a:lnTo>
                <a:lnTo>
                  <a:pt x="6893" y="11655"/>
                </a:lnTo>
                <a:lnTo>
                  <a:pt x="6825" y="11663"/>
                </a:lnTo>
                <a:lnTo>
                  <a:pt x="6750" y="11663"/>
                </a:lnTo>
                <a:lnTo>
                  <a:pt x="6750" y="11683"/>
                </a:lnTo>
                <a:lnTo>
                  <a:pt x="6719" y="11704"/>
                </a:lnTo>
                <a:lnTo>
                  <a:pt x="6670" y="11698"/>
                </a:lnTo>
                <a:lnTo>
                  <a:pt x="6639" y="11663"/>
                </a:lnTo>
                <a:lnTo>
                  <a:pt x="6574" y="11670"/>
                </a:lnTo>
                <a:lnTo>
                  <a:pt x="6521" y="11670"/>
                </a:lnTo>
                <a:lnTo>
                  <a:pt x="6521" y="11642"/>
                </a:lnTo>
                <a:lnTo>
                  <a:pt x="6484" y="11601"/>
                </a:lnTo>
                <a:lnTo>
                  <a:pt x="6441" y="11601"/>
                </a:lnTo>
                <a:lnTo>
                  <a:pt x="6419" y="11545"/>
                </a:lnTo>
                <a:lnTo>
                  <a:pt x="6399" y="11573"/>
                </a:lnTo>
                <a:lnTo>
                  <a:pt x="6409" y="11607"/>
                </a:lnTo>
                <a:lnTo>
                  <a:pt x="6335" y="11642"/>
                </a:lnTo>
                <a:lnTo>
                  <a:pt x="6340" y="11698"/>
                </a:lnTo>
                <a:lnTo>
                  <a:pt x="6356" y="11723"/>
                </a:lnTo>
                <a:lnTo>
                  <a:pt x="6346" y="11779"/>
                </a:lnTo>
                <a:lnTo>
                  <a:pt x="6320" y="11786"/>
                </a:lnTo>
                <a:lnTo>
                  <a:pt x="6298" y="11723"/>
                </a:lnTo>
                <a:lnTo>
                  <a:pt x="6325" y="11676"/>
                </a:lnTo>
                <a:lnTo>
                  <a:pt x="6325" y="11642"/>
                </a:lnTo>
                <a:lnTo>
                  <a:pt x="6303" y="11607"/>
                </a:lnTo>
                <a:lnTo>
                  <a:pt x="6340" y="11595"/>
                </a:lnTo>
                <a:lnTo>
                  <a:pt x="6340" y="11580"/>
                </a:lnTo>
                <a:lnTo>
                  <a:pt x="6351" y="11552"/>
                </a:lnTo>
                <a:lnTo>
                  <a:pt x="6335" y="11532"/>
                </a:lnTo>
                <a:lnTo>
                  <a:pt x="6313" y="11526"/>
                </a:lnTo>
                <a:lnTo>
                  <a:pt x="6286" y="11567"/>
                </a:lnTo>
                <a:lnTo>
                  <a:pt x="6266" y="11580"/>
                </a:lnTo>
                <a:lnTo>
                  <a:pt x="6218" y="11620"/>
                </a:lnTo>
                <a:lnTo>
                  <a:pt x="6175" y="11614"/>
                </a:lnTo>
                <a:lnTo>
                  <a:pt x="6170" y="11629"/>
                </a:lnTo>
                <a:lnTo>
                  <a:pt x="6133" y="11629"/>
                </a:lnTo>
                <a:lnTo>
                  <a:pt x="6100" y="11663"/>
                </a:lnTo>
                <a:lnTo>
                  <a:pt x="6090" y="11732"/>
                </a:lnTo>
                <a:lnTo>
                  <a:pt x="6085" y="11751"/>
                </a:lnTo>
                <a:lnTo>
                  <a:pt x="6064" y="11766"/>
                </a:lnTo>
                <a:lnTo>
                  <a:pt x="6020" y="11814"/>
                </a:lnTo>
                <a:lnTo>
                  <a:pt x="5989" y="11814"/>
                </a:lnTo>
                <a:lnTo>
                  <a:pt x="5967" y="11792"/>
                </a:lnTo>
                <a:lnTo>
                  <a:pt x="5947" y="11773"/>
                </a:lnTo>
                <a:lnTo>
                  <a:pt x="5921" y="11758"/>
                </a:lnTo>
                <a:lnTo>
                  <a:pt x="5887" y="11751"/>
                </a:lnTo>
                <a:lnTo>
                  <a:pt x="5894" y="11745"/>
                </a:lnTo>
                <a:lnTo>
                  <a:pt x="5861" y="11745"/>
                </a:lnTo>
                <a:lnTo>
                  <a:pt x="5841" y="11766"/>
                </a:lnTo>
                <a:lnTo>
                  <a:pt x="5803" y="11779"/>
                </a:lnTo>
                <a:lnTo>
                  <a:pt x="5781" y="11801"/>
                </a:lnTo>
                <a:lnTo>
                  <a:pt x="5749" y="11807"/>
                </a:lnTo>
                <a:lnTo>
                  <a:pt x="5735" y="11786"/>
                </a:lnTo>
                <a:lnTo>
                  <a:pt x="5728" y="11792"/>
                </a:lnTo>
                <a:lnTo>
                  <a:pt x="5708" y="11786"/>
                </a:lnTo>
                <a:lnTo>
                  <a:pt x="5708" y="11773"/>
                </a:lnTo>
                <a:lnTo>
                  <a:pt x="5686" y="11745"/>
                </a:lnTo>
                <a:lnTo>
                  <a:pt x="5660" y="11711"/>
                </a:lnTo>
                <a:lnTo>
                  <a:pt x="5638" y="11683"/>
                </a:lnTo>
                <a:lnTo>
                  <a:pt x="5621" y="11642"/>
                </a:lnTo>
                <a:lnTo>
                  <a:pt x="5612" y="11629"/>
                </a:lnTo>
                <a:lnTo>
                  <a:pt x="5612" y="11607"/>
                </a:lnTo>
                <a:lnTo>
                  <a:pt x="5621" y="11586"/>
                </a:lnTo>
                <a:lnTo>
                  <a:pt x="5616" y="11567"/>
                </a:lnTo>
                <a:lnTo>
                  <a:pt x="5621" y="11539"/>
                </a:lnTo>
                <a:lnTo>
                  <a:pt x="5633" y="11526"/>
                </a:lnTo>
                <a:lnTo>
                  <a:pt x="5633" y="11492"/>
                </a:lnTo>
                <a:lnTo>
                  <a:pt x="5628" y="11476"/>
                </a:lnTo>
                <a:lnTo>
                  <a:pt x="5628" y="11442"/>
                </a:lnTo>
                <a:lnTo>
                  <a:pt x="5633" y="11408"/>
                </a:lnTo>
                <a:lnTo>
                  <a:pt x="5648" y="11380"/>
                </a:lnTo>
                <a:lnTo>
                  <a:pt x="5643" y="11354"/>
                </a:lnTo>
                <a:lnTo>
                  <a:pt x="5643" y="11339"/>
                </a:lnTo>
                <a:lnTo>
                  <a:pt x="5648" y="11326"/>
                </a:lnTo>
                <a:lnTo>
                  <a:pt x="5638" y="11305"/>
                </a:lnTo>
                <a:lnTo>
                  <a:pt x="5616" y="11298"/>
                </a:lnTo>
                <a:lnTo>
                  <a:pt x="5595" y="11277"/>
                </a:lnTo>
                <a:lnTo>
                  <a:pt x="5580" y="11264"/>
                </a:lnTo>
                <a:lnTo>
                  <a:pt x="5568" y="11264"/>
                </a:lnTo>
                <a:lnTo>
                  <a:pt x="5542" y="11251"/>
                </a:lnTo>
                <a:lnTo>
                  <a:pt x="5532" y="11257"/>
                </a:lnTo>
                <a:lnTo>
                  <a:pt x="5515" y="11257"/>
                </a:lnTo>
                <a:lnTo>
                  <a:pt x="5505" y="11257"/>
                </a:lnTo>
                <a:lnTo>
                  <a:pt x="5484" y="11251"/>
                </a:lnTo>
                <a:lnTo>
                  <a:pt x="5479" y="11257"/>
                </a:lnTo>
                <a:lnTo>
                  <a:pt x="5457" y="11270"/>
                </a:lnTo>
                <a:lnTo>
                  <a:pt x="5430" y="11270"/>
                </a:lnTo>
                <a:lnTo>
                  <a:pt x="5404" y="11264"/>
                </a:lnTo>
                <a:lnTo>
                  <a:pt x="5394" y="11264"/>
                </a:lnTo>
                <a:lnTo>
                  <a:pt x="5389" y="11264"/>
                </a:lnTo>
                <a:lnTo>
                  <a:pt x="5372" y="11264"/>
                </a:lnTo>
                <a:lnTo>
                  <a:pt x="5362" y="11277"/>
                </a:lnTo>
                <a:lnTo>
                  <a:pt x="5356" y="11270"/>
                </a:lnTo>
                <a:lnTo>
                  <a:pt x="5336" y="11264"/>
                </a:lnTo>
                <a:lnTo>
                  <a:pt x="5336" y="11270"/>
                </a:lnTo>
                <a:lnTo>
                  <a:pt x="5314" y="11257"/>
                </a:lnTo>
                <a:lnTo>
                  <a:pt x="5324" y="11230"/>
                </a:lnTo>
                <a:lnTo>
                  <a:pt x="5336" y="11230"/>
                </a:lnTo>
                <a:lnTo>
                  <a:pt x="5346" y="11208"/>
                </a:lnTo>
                <a:lnTo>
                  <a:pt x="5356" y="11167"/>
                </a:lnTo>
                <a:lnTo>
                  <a:pt x="5351" y="11161"/>
                </a:lnTo>
                <a:lnTo>
                  <a:pt x="5356" y="11133"/>
                </a:lnTo>
                <a:lnTo>
                  <a:pt x="5351" y="11120"/>
                </a:lnTo>
                <a:lnTo>
                  <a:pt x="5362" y="11086"/>
                </a:lnTo>
                <a:lnTo>
                  <a:pt x="5362" y="11064"/>
                </a:lnTo>
                <a:lnTo>
                  <a:pt x="5351" y="11064"/>
                </a:lnTo>
                <a:lnTo>
                  <a:pt x="5351" y="11058"/>
                </a:lnTo>
                <a:lnTo>
                  <a:pt x="5362" y="11051"/>
                </a:lnTo>
                <a:lnTo>
                  <a:pt x="5377" y="11071"/>
                </a:lnTo>
                <a:lnTo>
                  <a:pt x="5394" y="11010"/>
                </a:lnTo>
                <a:lnTo>
                  <a:pt x="5399" y="10976"/>
                </a:lnTo>
                <a:lnTo>
                  <a:pt x="5389" y="10961"/>
                </a:lnTo>
                <a:lnTo>
                  <a:pt x="5404" y="10914"/>
                </a:lnTo>
                <a:lnTo>
                  <a:pt x="5435" y="10864"/>
                </a:lnTo>
                <a:lnTo>
                  <a:pt x="5435" y="10830"/>
                </a:lnTo>
                <a:lnTo>
                  <a:pt x="5425" y="10811"/>
                </a:lnTo>
                <a:lnTo>
                  <a:pt x="5389" y="10817"/>
                </a:lnTo>
                <a:lnTo>
                  <a:pt x="5336" y="10817"/>
                </a:lnTo>
                <a:lnTo>
                  <a:pt x="5276" y="10839"/>
                </a:lnTo>
                <a:lnTo>
                  <a:pt x="5234" y="10858"/>
                </a:lnTo>
                <a:lnTo>
                  <a:pt x="5223" y="10879"/>
                </a:lnTo>
                <a:lnTo>
                  <a:pt x="5218" y="10948"/>
                </a:lnTo>
                <a:lnTo>
                  <a:pt x="5208" y="10995"/>
                </a:lnTo>
                <a:lnTo>
                  <a:pt x="5169" y="11023"/>
                </a:lnTo>
                <a:lnTo>
                  <a:pt x="5133" y="11036"/>
                </a:lnTo>
                <a:lnTo>
                  <a:pt x="5090" y="11051"/>
                </a:lnTo>
                <a:lnTo>
                  <a:pt x="5043" y="11058"/>
                </a:lnTo>
                <a:lnTo>
                  <a:pt x="4995" y="11086"/>
                </a:lnTo>
                <a:lnTo>
                  <a:pt x="4968" y="11051"/>
                </a:lnTo>
                <a:lnTo>
                  <a:pt x="4903" y="11030"/>
                </a:lnTo>
                <a:lnTo>
                  <a:pt x="4883" y="10989"/>
                </a:lnTo>
                <a:lnTo>
                  <a:pt x="4872" y="10948"/>
                </a:lnTo>
                <a:lnTo>
                  <a:pt x="4830" y="10886"/>
                </a:lnTo>
                <a:lnTo>
                  <a:pt x="4819" y="10824"/>
                </a:lnTo>
                <a:lnTo>
                  <a:pt x="4804" y="10783"/>
                </a:lnTo>
                <a:lnTo>
                  <a:pt x="4792" y="10742"/>
                </a:lnTo>
                <a:lnTo>
                  <a:pt x="4797" y="10701"/>
                </a:lnTo>
                <a:lnTo>
                  <a:pt x="4804" y="10590"/>
                </a:lnTo>
                <a:lnTo>
                  <a:pt x="4814" y="10529"/>
                </a:lnTo>
                <a:lnTo>
                  <a:pt x="4835" y="10461"/>
                </a:lnTo>
                <a:lnTo>
                  <a:pt x="4824" y="10433"/>
                </a:lnTo>
                <a:lnTo>
                  <a:pt x="4819" y="10392"/>
                </a:lnTo>
                <a:lnTo>
                  <a:pt x="4819" y="10330"/>
                </a:lnTo>
                <a:lnTo>
                  <a:pt x="4835" y="10295"/>
                </a:lnTo>
                <a:lnTo>
                  <a:pt x="4867" y="10255"/>
                </a:lnTo>
                <a:lnTo>
                  <a:pt x="4925" y="10212"/>
                </a:lnTo>
                <a:lnTo>
                  <a:pt x="4978" y="10151"/>
                </a:lnTo>
                <a:lnTo>
                  <a:pt x="5026" y="10130"/>
                </a:lnTo>
                <a:lnTo>
                  <a:pt x="5063" y="10124"/>
                </a:lnTo>
                <a:lnTo>
                  <a:pt x="5106" y="10143"/>
                </a:lnTo>
                <a:lnTo>
                  <a:pt x="5154" y="10136"/>
                </a:lnTo>
                <a:lnTo>
                  <a:pt x="5203" y="10177"/>
                </a:lnTo>
                <a:lnTo>
                  <a:pt x="5244" y="10186"/>
                </a:lnTo>
                <a:lnTo>
                  <a:pt x="5266" y="10164"/>
                </a:lnTo>
                <a:lnTo>
                  <a:pt x="5287" y="10177"/>
                </a:lnTo>
                <a:lnTo>
                  <a:pt x="5297" y="10171"/>
                </a:lnTo>
                <a:lnTo>
                  <a:pt x="5282" y="10151"/>
                </a:lnTo>
                <a:lnTo>
                  <a:pt x="5287" y="10117"/>
                </a:lnTo>
                <a:lnTo>
                  <a:pt x="5276" y="10089"/>
                </a:lnTo>
                <a:lnTo>
                  <a:pt x="5297" y="10083"/>
                </a:lnTo>
                <a:lnTo>
                  <a:pt x="5346" y="10074"/>
                </a:lnTo>
                <a:lnTo>
                  <a:pt x="5394" y="10083"/>
                </a:lnTo>
                <a:lnTo>
                  <a:pt x="5462" y="10074"/>
                </a:lnTo>
                <a:lnTo>
                  <a:pt x="5500" y="10096"/>
                </a:lnTo>
                <a:lnTo>
                  <a:pt x="5527" y="10136"/>
                </a:lnTo>
                <a:lnTo>
                  <a:pt x="5537" y="10136"/>
                </a:lnTo>
                <a:lnTo>
                  <a:pt x="5595" y="10096"/>
                </a:lnTo>
                <a:lnTo>
                  <a:pt x="5616" y="10108"/>
                </a:lnTo>
                <a:lnTo>
                  <a:pt x="5665" y="10186"/>
                </a:lnTo>
                <a:lnTo>
                  <a:pt x="5681" y="10233"/>
                </a:lnTo>
                <a:lnTo>
                  <a:pt x="5670" y="10289"/>
                </a:lnTo>
                <a:lnTo>
                  <a:pt x="5675" y="10323"/>
                </a:lnTo>
                <a:lnTo>
                  <a:pt x="5701" y="10383"/>
                </a:lnTo>
                <a:lnTo>
                  <a:pt x="5735" y="10461"/>
                </a:lnTo>
                <a:lnTo>
                  <a:pt x="5754" y="10474"/>
                </a:lnTo>
                <a:lnTo>
                  <a:pt x="5766" y="10514"/>
                </a:lnTo>
                <a:lnTo>
                  <a:pt x="5793" y="10521"/>
                </a:lnTo>
                <a:lnTo>
                  <a:pt x="5814" y="10514"/>
                </a:lnTo>
                <a:lnTo>
                  <a:pt x="5824" y="10461"/>
                </a:lnTo>
                <a:lnTo>
                  <a:pt x="5829" y="10433"/>
                </a:lnTo>
                <a:lnTo>
                  <a:pt x="5829" y="10370"/>
                </a:lnTo>
                <a:lnTo>
                  <a:pt x="5803" y="10274"/>
                </a:lnTo>
                <a:lnTo>
                  <a:pt x="5803" y="10239"/>
                </a:lnTo>
                <a:lnTo>
                  <a:pt x="5776" y="10177"/>
                </a:lnTo>
                <a:lnTo>
                  <a:pt x="5761" y="10102"/>
                </a:lnTo>
                <a:lnTo>
                  <a:pt x="5749" y="10040"/>
                </a:lnTo>
                <a:lnTo>
                  <a:pt x="5754" y="9980"/>
                </a:lnTo>
                <a:lnTo>
                  <a:pt x="5781" y="9930"/>
                </a:lnTo>
                <a:lnTo>
                  <a:pt x="5819" y="9889"/>
                </a:lnTo>
                <a:lnTo>
                  <a:pt x="5882" y="9827"/>
                </a:lnTo>
                <a:lnTo>
                  <a:pt x="5887" y="9799"/>
                </a:lnTo>
                <a:lnTo>
                  <a:pt x="5921" y="9765"/>
                </a:lnTo>
                <a:lnTo>
                  <a:pt x="5947" y="9758"/>
                </a:lnTo>
                <a:lnTo>
                  <a:pt x="5984" y="9705"/>
                </a:lnTo>
                <a:lnTo>
                  <a:pt x="6047" y="9677"/>
                </a:lnTo>
                <a:lnTo>
                  <a:pt x="6085" y="9608"/>
                </a:lnTo>
                <a:lnTo>
                  <a:pt x="6074" y="9518"/>
                </a:lnTo>
                <a:lnTo>
                  <a:pt x="6069" y="9484"/>
                </a:lnTo>
                <a:lnTo>
                  <a:pt x="6054" y="9477"/>
                </a:lnTo>
                <a:lnTo>
                  <a:pt x="6054" y="9387"/>
                </a:lnTo>
                <a:lnTo>
                  <a:pt x="6010" y="9361"/>
                </a:lnTo>
                <a:lnTo>
                  <a:pt x="6047" y="9374"/>
                </a:lnTo>
                <a:lnTo>
                  <a:pt x="6037" y="9312"/>
                </a:lnTo>
                <a:lnTo>
                  <a:pt x="6047" y="9271"/>
                </a:lnTo>
                <a:lnTo>
                  <a:pt x="6054" y="9353"/>
                </a:lnTo>
                <a:lnTo>
                  <a:pt x="6085" y="9387"/>
                </a:lnTo>
                <a:lnTo>
                  <a:pt x="6064" y="9449"/>
                </a:lnTo>
                <a:lnTo>
                  <a:pt x="6069" y="9456"/>
                </a:lnTo>
                <a:lnTo>
                  <a:pt x="6107" y="9380"/>
                </a:lnTo>
                <a:lnTo>
                  <a:pt x="6122" y="9340"/>
                </a:lnTo>
                <a:lnTo>
                  <a:pt x="6122" y="9305"/>
                </a:lnTo>
                <a:lnTo>
                  <a:pt x="6107" y="9292"/>
                </a:lnTo>
                <a:lnTo>
                  <a:pt x="6095" y="9237"/>
                </a:lnTo>
                <a:lnTo>
                  <a:pt x="6117" y="9265"/>
                </a:lnTo>
                <a:lnTo>
                  <a:pt x="6127" y="9265"/>
                </a:lnTo>
                <a:lnTo>
                  <a:pt x="6133" y="9292"/>
                </a:lnTo>
                <a:lnTo>
                  <a:pt x="6175" y="9215"/>
                </a:lnTo>
                <a:lnTo>
                  <a:pt x="6187" y="9146"/>
                </a:lnTo>
                <a:lnTo>
                  <a:pt x="6170" y="9140"/>
                </a:lnTo>
                <a:lnTo>
                  <a:pt x="6187" y="9112"/>
                </a:lnTo>
                <a:lnTo>
                  <a:pt x="6187" y="9127"/>
                </a:lnTo>
                <a:lnTo>
                  <a:pt x="6223" y="9127"/>
                </a:lnTo>
                <a:lnTo>
                  <a:pt x="6303" y="9099"/>
                </a:lnTo>
                <a:lnTo>
                  <a:pt x="6286" y="9078"/>
                </a:lnTo>
                <a:lnTo>
                  <a:pt x="6202" y="9099"/>
                </a:lnTo>
                <a:lnTo>
                  <a:pt x="6250" y="9065"/>
                </a:lnTo>
                <a:lnTo>
                  <a:pt x="6281" y="9065"/>
                </a:lnTo>
                <a:lnTo>
                  <a:pt x="6308" y="9058"/>
                </a:lnTo>
                <a:lnTo>
                  <a:pt x="6351" y="9037"/>
                </a:lnTo>
                <a:lnTo>
                  <a:pt x="6383" y="9043"/>
                </a:lnTo>
                <a:lnTo>
                  <a:pt x="6419" y="9024"/>
                </a:lnTo>
                <a:lnTo>
                  <a:pt x="6426" y="8996"/>
                </a:lnTo>
                <a:lnTo>
                  <a:pt x="6409" y="8975"/>
                </a:lnTo>
                <a:lnTo>
                  <a:pt x="6414" y="9009"/>
                </a:lnTo>
                <a:lnTo>
                  <a:pt x="6388" y="9009"/>
                </a:lnTo>
                <a:lnTo>
                  <a:pt x="6373" y="8955"/>
                </a:lnTo>
                <a:lnTo>
                  <a:pt x="6373" y="8899"/>
                </a:lnTo>
                <a:lnTo>
                  <a:pt x="6378" y="8887"/>
                </a:lnTo>
                <a:lnTo>
                  <a:pt x="6409" y="8818"/>
                </a:lnTo>
                <a:lnTo>
                  <a:pt x="6473" y="8783"/>
                </a:lnTo>
                <a:lnTo>
                  <a:pt x="6532" y="8749"/>
                </a:lnTo>
                <a:lnTo>
                  <a:pt x="6596" y="8700"/>
                </a:lnTo>
                <a:lnTo>
                  <a:pt x="6586" y="8665"/>
                </a:lnTo>
                <a:lnTo>
                  <a:pt x="6649" y="8652"/>
                </a:lnTo>
                <a:lnTo>
                  <a:pt x="6745" y="8646"/>
                </a:lnTo>
                <a:lnTo>
                  <a:pt x="6644" y="8734"/>
                </a:lnTo>
                <a:lnTo>
                  <a:pt x="6644" y="8824"/>
                </a:lnTo>
                <a:lnTo>
                  <a:pt x="6692" y="8831"/>
                </a:lnTo>
                <a:lnTo>
                  <a:pt x="6755" y="8756"/>
                </a:lnTo>
                <a:lnTo>
                  <a:pt x="6813" y="8715"/>
                </a:lnTo>
                <a:lnTo>
                  <a:pt x="6941" y="8652"/>
                </a:lnTo>
                <a:lnTo>
                  <a:pt x="7016" y="8577"/>
                </a:lnTo>
                <a:lnTo>
                  <a:pt x="6973" y="8543"/>
                </a:lnTo>
                <a:lnTo>
                  <a:pt x="6973" y="8459"/>
                </a:lnTo>
                <a:lnTo>
                  <a:pt x="6915" y="8584"/>
                </a:lnTo>
                <a:lnTo>
                  <a:pt x="6818" y="8597"/>
                </a:lnTo>
                <a:lnTo>
                  <a:pt x="6738" y="8543"/>
                </a:lnTo>
                <a:lnTo>
                  <a:pt x="6724" y="8459"/>
                </a:lnTo>
                <a:lnTo>
                  <a:pt x="6702" y="8343"/>
                </a:lnTo>
                <a:lnTo>
                  <a:pt x="6760" y="8268"/>
                </a:lnTo>
                <a:lnTo>
                  <a:pt x="6707" y="8212"/>
                </a:lnTo>
                <a:lnTo>
                  <a:pt x="6617" y="8219"/>
                </a:lnTo>
                <a:lnTo>
                  <a:pt x="6494" y="8315"/>
                </a:lnTo>
                <a:lnTo>
                  <a:pt x="6404" y="8459"/>
                </a:lnTo>
                <a:lnTo>
                  <a:pt x="6356" y="8481"/>
                </a:lnTo>
                <a:lnTo>
                  <a:pt x="6419" y="8378"/>
                </a:lnTo>
                <a:lnTo>
                  <a:pt x="6506" y="8227"/>
                </a:lnTo>
                <a:lnTo>
                  <a:pt x="6579" y="8178"/>
                </a:lnTo>
                <a:lnTo>
                  <a:pt x="6627" y="8096"/>
                </a:lnTo>
                <a:lnTo>
                  <a:pt x="6692" y="8090"/>
                </a:lnTo>
                <a:lnTo>
                  <a:pt x="6777" y="8090"/>
                </a:lnTo>
                <a:lnTo>
                  <a:pt x="6898" y="8109"/>
                </a:lnTo>
                <a:lnTo>
                  <a:pt x="6999" y="8096"/>
                </a:lnTo>
                <a:lnTo>
                  <a:pt x="7074" y="7993"/>
                </a:lnTo>
                <a:lnTo>
                  <a:pt x="7171" y="7952"/>
                </a:lnTo>
                <a:lnTo>
                  <a:pt x="7212" y="7909"/>
                </a:lnTo>
                <a:lnTo>
                  <a:pt x="7255" y="7862"/>
                </a:lnTo>
                <a:lnTo>
                  <a:pt x="7250" y="7725"/>
                </a:lnTo>
                <a:lnTo>
                  <a:pt x="7229" y="7677"/>
                </a:lnTo>
                <a:lnTo>
                  <a:pt x="7181" y="7662"/>
                </a:lnTo>
                <a:lnTo>
                  <a:pt x="7159" y="7553"/>
                </a:lnTo>
                <a:lnTo>
                  <a:pt x="7122" y="7512"/>
                </a:lnTo>
                <a:lnTo>
                  <a:pt x="7026" y="7478"/>
                </a:lnTo>
                <a:lnTo>
                  <a:pt x="6973" y="7403"/>
                </a:lnTo>
                <a:lnTo>
                  <a:pt x="6898" y="7325"/>
                </a:lnTo>
                <a:lnTo>
                  <a:pt x="6920" y="7237"/>
                </a:lnTo>
                <a:lnTo>
                  <a:pt x="6856" y="7072"/>
                </a:lnTo>
                <a:lnTo>
                  <a:pt x="6782" y="6887"/>
                </a:lnTo>
                <a:lnTo>
                  <a:pt x="6733" y="6750"/>
                </a:lnTo>
                <a:lnTo>
                  <a:pt x="6697" y="6818"/>
                </a:lnTo>
                <a:lnTo>
                  <a:pt x="6639" y="6982"/>
                </a:lnTo>
                <a:lnTo>
                  <a:pt x="6552" y="7065"/>
                </a:lnTo>
                <a:lnTo>
                  <a:pt x="6516" y="6975"/>
                </a:lnTo>
                <a:lnTo>
                  <a:pt x="6458" y="6956"/>
                </a:lnTo>
                <a:lnTo>
                  <a:pt x="6441" y="6769"/>
                </a:lnTo>
                <a:lnTo>
                  <a:pt x="6441" y="6638"/>
                </a:lnTo>
                <a:lnTo>
                  <a:pt x="6340" y="6625"/>
                </a:lnTo>
                <a:lnTo>
                  <a:pt x="6320" y="6563"/>
                </a:lnTo>
                <a:lnTo>
                  <a:pt x="6250" y="6475"/>
                </a:lnTo>
                <a:lnTo>
                  <a:pt x="6197" y="6419"/>
                </a:lnTo>
                <a:lnTo>
                  <a:pt x="6143" y="6460"/>
                </a:lnTo>
                <a:lnTo>
                  <a:pt x="6085" y="6447"/>
                </a:lnTo>
                <a:lnTo>
                  <a:pt x="5984" y="6398"/>
                </a:lnTo>
                <a:lnTo>
                  <a:pt x="5947" y="6440"/>
                </a:lnTo>
                <a:lnTo>
                  <a:pt x="5962" y="6687"/>
                </a:lnTo>
                <a:lnTo>
                  <a:pt x="5989" y="6825"/>
                </a:lnTo>
                <a:lnTo>
                  <a:pt x="5921" y="6975"/>
                </a:lnTo>
                <a:lnTo>
                  <a:pt x="5994" y="7085"/>
                </a:lnTo>
                <a:lnTo>
                  <a:pt x="6032" y="7203"/>
                </a:lnTo>
                <a:lnTo>
                  <a:pt x="6037" y="7300"/>
                </a:lnTo>
                <a:lnTo>
                  <a:pt x="6005" y="7388"/>
                </a:lnTo>
                <a:lnTo>
                  <a:pt x="5936" y="7484"/>
                </a:lnTo>
                <a:lnTo>
                  <a:pt x="5846" y="7546"/>
                </a:lnTo>
                <a:lnTo>
                  <a:pt x="5887" y="7615"/>
                </a:lnTo>
                <a:lnTo>
                  <a:pt x="5914" y="7815"/>
                </a:lnTo>
                <a:lnTo>
                  <a:pt x="5882" y="7937"/>
                </a:lnTo>
                <a:lnTo>
                  <a:pt x="5841" y="7978"/>
                </a:lnTo>
                <a:lnTo>
                  <a:pt x="5754" y="7862"/>
                </a:lnTo>
                <a:lnTo>
                  <a:pt x="5713" y="7725"/>
                </a:lnTo>
                <a:lnTo>
                  <a:pt x="5691" y="7594"/>
                </a:lnTo>
                <a:lnTo>
                  <a:pt x="5701" y="7484"/>
                </a:lnTo>
                <a:lnTo>
                  <a:pt x="5638" y="7471"/>
                </a:lnTo>
                <a:lnTo>
                  <a:pt x="5542" y="7463"/>
                </a:lnTo>
                <a:lnTo>
                  <a:pt x="5479" y="7409"/>
                </a:lnTo>
                <a:lnTo>
                  <a:pt x="5409" y="7368"/>
                </a:lnTo>
                <a:lnTo>
                  <a:pt x="5367" y="7306"/>
                </a:lnTo>
                <a:lnTo>
                  <a:pt x="5309" y="7250"/>
                </a:lnTo>
                <a:lnTo>
                  <a:pt x="5196" y="7196"/>
                </a:lnTo>
                <a:lnTo>
                  <a:pt x="5116" y="7222"/>
                </a:lnTo>
                <a:lnTo>
                  <a:pt x="5090" y="7113"/>
                </a:lnTo>
                <a:lnTo>
                  <a:pt x="5063" y="6982"/>
                </a:lnTo>
                <a:lnTo>
                  <a:pt x="4978" y="6956"/>
                </a:lnTo>
                <a:lnTo>
                  <a:pt x="4978" y="6784"/>
                </a:lnTo>
                <a:lnTo>
                  <a:pt x="5005" y="6666"/>
                </a:lnTo>
                <a:lnTo>
                  <a:pt x="5070" y="6488"/>
                </a:lnTo>
                <a:lnTo>
                  <a:pt x="5138" y="6357"/>
                </a:lnTo>
                <a:lnTo>
                  <a:pt x="5208" y="6337"/>
                </a:lnTo>
                <a:lnTo>
                  <a:pt x="5208" y="6226"/>
                </a:lnTo>
                <a:lnTo>
                  <a:pt x="5256" y="6151"/>
                </a:lnTo>
                <a:lnTo>
                  <a:pt x="5341" y="6144"/>
                </a:lnTo>
                <a:lnTo>
                  <a:pt x="5409" y="6020"/>
                </a:lnTo>
                <a:lnTo>
                  <a:pt x="5425" y="5944"/>
                </a:lnTo>
                <a:lnTo>
                  <a:pt x="5479" y="5794"/>
                </a:lnTo>
                <a:lnTo>
                  <a:pt x="5500" y="5697"/>
                </a:lnTo>
                <a:lnTo>
                  <a:pt x="5558" y="5753"/>
                </a:lnTo>
                <a:lnTo>
                  <a:pt x="5638" y="5725"/>
                </a:lnTo>
                <a:lnTo>
                  <a:pt x="5754" y="5588"/>
                </a:lnTo>
                <a:lnTo>
                  <a:pt x="5761" y="5498"/>
                </a:lnTo>
                <a:lnTo>
                  <a:pt x="5718" y="5388"/>
                </a:lnTo>
                <a:lnTo>
                  <a:pt x="5766" y="5279"/>
                </a:lnTo>
                <a:lnTo>
                  <a:pt x="5761" y="5176"/>
                </a:lnTo>
                <a:lnTo>
                  <a:pt x="5681" y="5072"/>
                </a:lnTo>
                <a:lnTo>
                  <a:pt x="5595" y="5038"/>
                </a:lnTo>
                <a:lnTo>
                  <a:pt x="5510" y="5017"/>
                </a:lnTo>
                <a:lnTo>
                  <a:pt x="5510" y="5257"/>
                </a:lnTo>
                <a:lnTo>
                  <a:pt x="5469" y="5429"/>
                </a:lnTo>
                <a:lnTo>
                  <a:pt x="5404" y="5573"/>
                </a:lnTo>
                <a:lnTo>
                  <a:pt x="5351" y="5444"/>
                </a:lnTo>
                <a:lnTo>
                  <a:pt x="5367" y="5292"/>
                </a:lnTo>
                <a:lnTo>
                  <a:pt x="5297" y="5154"/>
                </a:lnTo>
                <a:lnTo>
                  <a:pt x="5218" y="5319"/>
                </a:lnTo>
                <a:lnTo>
                  <a:pt x="5218" y="5107"/>
                </a:lnTo>
                <a:lnTo>
                  <a:pt x="5111" y="5057"/>
                </a:lnTo>
                <a:lnTo>
                  <a:pt x="5164" y="4954"/>
                </a:lnTo>
                <a:lnTo>
                  <a:pt x="5085" y="4695"/>
                </a:lnTo>
                <a:lnTo>
                  <a:pt x="5026" y="4591"/>
                </a:lnTo>
                <a:lnTo>
                  <a:pt x="4947" y="4551"/>
                </a:lnTo>
                <a:close/>
                <a:moveTo>
                  <a:pt x="21015" y="4639"/>
                </a:moveTo>
                <a:lnTo>
                  <a:pt x="21010" y="4645"/>
                </a:lnTo>
                <a:lnTo>
                  <a:pt x="20935" y="4748"/>
                </a:lnTo>
                <a:lnTo>
                  <a:pt x="20947" y="4817"/>
                </a:lnTo>
                <a:lnTo>
                  <a:pt x="21010" y="4804"/>
                </a:lnTo>
                <a:lnTo>
                  <a:pt x="21085" y="4791"/>
                </a:lnTo>
                <a:lnTo>
                  <a:pt x="21148" y="4735"/>
                </a:lnTo>
                <a:lnTo>
                  <a:pt x="21153" y="4707"/>
                </a:lnTo>
                <a:lnTo>
                  <a:pt x="21068" y="4639"/>
                </a:lnTo>
                <a:lnTo>
                  <a:pt x="21015" y="4639"/>
                </a:lnTo>
                <a:close/>
                <a:moveTo>
                  <a:pt x="4770" y="4963"/>
                </a:moveTo>
                <a:lnTo>
                  <a:pt x="4729" y="5057"/>
                </a:lnTo>
                <a:lnTo>
                  <a:pt x="4681" y="5126"/>
                </a:lnTo>
                <a:lnTo>
                  <a:pt x="4760" y="5223"/>
                </a:lnTo>
                <a:lnTo>
                  <a:pt x="4809" y="5195"/>
                </a:lnTo>
                <a:lnTo>
                  <a:pt x="4883" y="5257"/>
                </a:lnTo>
                <a:lnTo>
                  <a:pt x="4920" y="5188"/>
                </a:lnTo>
                <a:lnTo>
                  <a:pt x="4888" y="5107"/>
                </a:lnTo>
                <a:lnTo>
                  <a:pt x="4867" y="5066"/>
                </a:lnTo>
                <a:lnTo>
                  <a:pt x="4835" y="5023"/>
                </a:lnTo>
                <a:lnTo>
                  <a:pt x="4770" y="4963"/>
                </a:lnTo>
                <a:close/>
                <a:moveTo>
                  <a:pt x="6074" y="5354"/>
                </a:moveTo>
                <a:lnTo>
                  <a:pt x="6020" y="5388"/>
                </a:lnTo>
                <a:lnTo>
                  <a:pt x="5994" y="5498"/>
                </a:lnTo>
                <a:lnTo>
                  <a:pt x="6010" y="5594"/>
                </a:lnTo>
                <a:lnTo>
                  <a:pt x="6074" y="5581"/>
                </a:lnTo>
                <a:lnTo>
                  <a:pt x="6112" y="5526"/>
                </a:lnTo>
                <a:lnTo>
                  <a:pt x="6122" y="5498"/>
                </a:lnTo>
                <a:lnTo>
                  <a:pt x="6122" y="5416"/>
                </a:lnTo>
                <a:lnTo>
                  <a:pt x="6074" y="5354"/>
                </a:lnTo>
                <a:close/>
                <a:moveTo>
                  <a:pt x="9558" y="5704"/>
                </a:moveTo>
                <a:lnTo>
                  <a:pt x="9463" y="5801"/>
                </a:lnTo>
                <a:lnTo>
                  <a:pt x="9393" y="5753"/>
                </a:lnTo>
                <a:lnTo>
                  <a:pt x="9303" y="5848"/>
                </a:lnTo>
                <a:lnTo>
                  <a:pt x="9212" y="5725"/>
                </a:lnTo>
                <a:lnTo>
                  <a:pt x="9122" y="5753"/>
                </a:lnTo>
                <a:lnTo>
                  <a:pt x="9085" y="5869"/>
                </a:lnTo>
                <a:lnTo>
                  <a:pt x="9207" y="5916"/>
                </a:lnTo>
                <a:lnTo>
                  <a:pt x="9207" y="5966"/>
                </a:lnTo>
                <a:lnTo>
                  <a:pt x="9105" y="6000"/>
                </a:lnTo>
                <a:lnTo>
                  <a:pt x="9233" y="6088"/>
                </a:lnTo>
                <a:lnTo>
                  <a:pt x="9175" y="6166"/>
                </a:lnTo>
                <a:lnTo>
                  <a:pt x="9340" y="6219"/>
                </a:lnTo>
                <a:lnTo>
                  <a:pt x="9415" y="6241"/>
                </a:lnTo>
                <a:lnTo>
                  <a:pt x="9468" y="6213"/>
                </a:lnTo>
                <a:lnTo>
                  <a:pt x="9632" y="6097"/>
                </a:lnTo>
                <a:lnTo>
                  <a:pt x="9707" y="5959"/>
                </a:lnTo>
                <a:lnTo>
                  <a:pt x="9644" y="5835"/>
                </a:lnTo>
                <a:lnTo>
                  <a:pt x="9659" y="5719"/>
                </a:lnTo>
                <a:lnTo>
                  <a:pt x="9558" y="5704"/>
                </a:lnTo>
                <a:close/>
                <a:moveTo>
                  <a:pt x="5489" y="5848"/>
                </a:moveTo>
                <a:lnTo>
                  <a:pt x="5474" y="6013"/>
                </a:lnTo>
                <a:lnTo>
                  <a:pt x="5462" y="6151"/>
                </a:lnTo>
                <a:lnTo>
                  <a:pt x="5415" y="6234"/>
                </a:lnTo>
                <a:lnTo>
                  <a:pt x="5495" y="6219"/>
                </a:lnTo>
                <a:lnTo>
                  <a:pt x="5510" y="6316"/>
                </a:lnTo>
                <a:lnTo>
                  <a:pt x="5595" y="6234"/>
                </a:lnTo>
                <a:lnTo>
                  <a:pt x="5655" y="6138"/>
                </a:lnTo>
                <a:lnTo>
                  <a:pt x="5686" y="6219"/>
                </a:lnTo>
                <a:lnTo>
                  <a:pt x="5776" y="6260"/>
                </a:lnTo>
                <a:lnTo>
                  <a:pt x="5829" y="6206"/>
                </a:lnTo>
                <a:lnTo>
                  <a:pt x="5788" y="6151"/>
                </a:lnTo>
                <a:lnTo>
                  <a:pt x="5744" y="6166"/>
                </a:lnTo>
                <a:lnTo>
                  <a:pt x="5739" y="6082"/>
                </a:lnTo>
                <a:lnTo>
                  <a:pt x="5670" y="6028"/>
                </a:lnTo>
                <a:lnTo>
                  <a:pt x="5607" y="5966"/>
                </a:lnTo>
                <a:lnTo>
                  <a:pt x="5575" y="5916"/>
                </a:lnTo>
                <a:lnTo>
                  <a:pt x="5542" y="5944"/>
                </a:lnTo>
                <a:lnTo>
                  <a:pt x="5532" y="5863"/>
                </a:lnTo>
                <a:lnTo>
                  <a:pt x="5489" y="5848"/>
                </a:lnTo>
                <a:close/>
                <a:moveTo>
                  <a:pt x="479" y="6191"/>
                </a:moveTo>
                <a:lnTo>
                  <a:pt x="479" y="6260"/>
                </a:lnTo>
                <a:lnTo>
                  <a:pt x="489" y="6275"/>
                </a:lnTo>
                <a:lnTo>
                  <a:pt x="542" y="6260"/>
                </a:lnTo>
                <a:lnTo>
                  <a:pt x="563" y="6294"/>
                </a:lnTo>
                <a:lnTo>
                  <a:pt x="607" y="6329"/>
                </a:lnTo>
                <a:lnTo>
                  <a:pt x="655" y="6294"/>
                </a:lnTo>
                <a:lnTo>
                  <a:pt x="660" y="6275"/>
                </a:lnTo>
                <a:lnTo>
                  <a:pt x="602" y="6254"/>
                </a:lnTo>
                <a:lnTo>
                  <a:pt x="554" y="6213"/>
                </a:lnTo>
                <a:lnTo>
                  <a:pt x="515" y="6226"/>
                </a:lnTo>
                <a:lnTo>
                  <a:pt x="479" y="6191"/>
                </a:lnTo>
                <a:close/>
                <a:moveTo>
                  <a:pt x="5643" y="6344"/>
                </a:moveTo>
                <a:lnTo>
                  <a:pt x="5602" y="6419"/>
                </a:lnTo>
                <a:lnTo>
                  <a:pt x="5616" y="6460"/>
                </a:lnTo>
                <a:lnTo>
                  <a:pt x="5655" y="6466"/>
                </a:lnTo>
                <a:lnTo>
                  <a:pt x="5723" y="6378"/>
                </a:lnTo>
                <a:lnTo>
                  <a:pt x="5723" y="6344"/>
                </a:lnTo>
                <a:lnTo>
                  <a:pt x="5643" y="6344"/>
                </a:lnTo>
                <a:close/>
                <a:moveTo>
                  <a:pt x="5841" y="6425"/>
                </a:moveTo>
                <a:lnTo>
                  <a:pt x="5814" y="6475"/>
                </a:lnTo>
                <a:lnTo>
                  <a:pt x="5814" y="6488"/>
                </a:lnTo>
                <a:lnTo>
                  <a:pt x="5829" y="6535"/>
                </a:lnTo>
                <a:lnTo>
                  <a:pt x="5856" y="6550"/>
                </a:lnTo>
                <a:lnTo>
                  <a:pt x="5877" y="6466"/>
                </a:lnTo>
                <a:lnTo>
                  <a:pt x="5861" y="6432"/>
                </a:lnTo>
                <a:lnTo>
                  <a:pt x="5841" y="6425"/>
                </a:lnTo>
                <a:close/>
                <a:moveTo>
                  <a:pt x="788" y="6741"/>
                </a:moveTo>
                <a:lnTo>
                  <a:pt x="728" y="6769"/>
                </a:lnTo>
                <a:lnTo>
                  <a:pt x="766" y="6810"/>
                </a:lnTo>
                <a:lnTo>
                  <a:pt x="803" y="6838"/>
                </a:lnTo>
                <a:lnTo>
                  <a:pt x="841" y="6810"/>
                </a:lnTo>
                <a:lnTo>
                  <a:pt x="834" y="6756"/>
                </a:lnTo>
                <a:lnTo>
                  <a:pt x="788" y="6741"/>
                </a:lnTo>
                <a:close/>
                <a:moveTo>
                  <a:pt x="10212" y="7003"/>
                </a:moveTo>
                <a:lnTo>
                  <a:pt x="10164" y="7119"/>
                </a:lnTo>
                <a:lnTo>
                  <a:pt x="10143" y="7265"/>
                </a:lnTo>
                <a:lnTo>
                  <a:pt x="10176" y="7334"/>
                </a:lnTo>
                <a:lnTo>
                  <a:pt x="10181" y="7463"/>
                </a:lnTo>
                <a:lnTo>
                  <a:pt x="10207" y="7403"/>
                </a:lnTo>
                <a:lnTo>
                  <a:pt x="10229" y="7437"/>
                </a:lnTo>
                <a:lnTo>
                  <a:pt x="10207" y="7491"/>
                </a:lnTo>
                <a:lnTo>
                  <a:pt x="10222" y="7531"/>
                </a:lnTo>
                <a:lnTo>
                  <a:pt x="10292" y="7553"/>
                </a:lnTo>
                <a:lnTo>
                  <a:pt x="10329" y="7635"/>
                </a:lnTo>
                <a:lnTo>
                  <a:pt x="10324" y="7703"/>
                </a:lnTo>
                <a:lnTo>
                  <a:pt x="10239" y="7697"/>
                </a:lnTo>
                <a:lnTo>
                  <a:pt x="10222" y="7781"/>
                </a:lnTo>
                <a:lnTo>
                  <a:pt x="10256" y="7841"/>
                </a:lnTo>
                <a:lnTo>
                  <a:pt x="10196" y="7884"/>
                </a:lnTo>
                <a:lnTo>
                  <a:pt x="10212" y="7931"/>
                </a:lnTo>
                <a:lnTo>
                  <a:pt x="10302" y="7952"/>
                </a:lnTo>
                <a:lnTo>
                  <a:pt x="10256" y="7978"/>
                </a:lnTo>
                <a:lnTo>
                  <a:pt x="10164" y="8103"/>
                </a:lnTo>
                <a:lnTo>
                  <a:pt x="10196" y="8124"/>
                </a:lnTo>
                <a:lnTo>
                  <a:pt x="10239" y="8081"/>
                </a:lnTo>
                <a:lnTo>
                  <a:pt x="10292" y="8096"/>
                </a:lnTo>
                <a:lnTo>
                  <a:pt x="10329" y="8040"/>
                </a:lnTo>
                <a:lnTo>
                  <a:pt x="10355" y="8062"/>
                </a:lnTo>
                <a:lnTo>
                  <a:pt x="10457" y="8028"/>
                </a:lnTo>
                <a:lnTo>
                  <a:pt x="10537" y="8034"/>
                </a:lnTo>
                <a:lnTo>
                  <a:pt x="10590" y="7965"/>
                </a:lnTo>
                <a:lnTo>
                  <a:pt x="10563" y="7903"/>
                </a:lnTo>
                <a:lnTo>
                  <a:pt x="10595" y="7869"/>
                </a:lnTo>
                <a:lnTo>
                  <a:pt x="10601" y="7793"/>
                </a:lnTo>
                <a:lnTo>
                  <a:pt x="10532" y="7766"/>
                </a:lnTo>
                <a:lnTo>
                  <a:pt x="10515" y="7718"/>
                </a:lnTo>
                <a:lnTo>
                  <a:pt x="10478" y="7574"/>
                </a:lnTo>
                <a:lnTo>
                  <a:pt x="10442" y="7553"/>
                </a:lnTo>
                <a:lnTo>
                  <a:pt x="10382" y="7381"/>
                </a:lnTo>
                <a:lnTo>
                  <a:pt x="10324" y="7375"/>
                </a:lnTo>
                <a:lnTo>
                  <a:pt x="10372" y="7250"/>
                </a:lnTo>
                <a:lnTo>
                  <a:pt x="10389" y="7141"/>
                </a:lnTo>
                <a:lnTo>
                  <a:pt x="10324" y="7134"/>
                </a:lnTo>
                <a:lnTo>
                  <a:pt x="10266" y="7153"/>
                </a:lnTo>
                <a:lnTo>
                  <a:pt x="10329" y="7003"/>
                </a:lnTo>
                <a:lnTo>
                  <a:pt x="10261" y="7016"/>
                </a:lnTo>
                <a:lnTo>
                  <a:pt x="10212" y="7003"/>
                </a:lnTo>
                <a:close/>
                <a:moveTo>
                  <a:pt x="1559" y="7100"/>
                </a:moveTo>
                <a:lnTo>
                  <a:pt x="1526" y="7119"/>
                </a:lnTo>
                <a:lnTo>
                  <a:pt x="1479" y="7169"/>
                </a:lnTo>
                <a:lnTo>
                  <a:pt x="1484" y="7237"/>
                </a:lnTo>
                <a:lnTo>
                  <a:pt x="1516" y="7272"/>
                </a:lnTo>
                <a:lnTo>
                  <a:pt x="1574" y="7216"/>
                </a:lnTo>
                <a:lnTo>
                  <a:pt x="1622" y="7147"/>
                </a:lnTo>
                <a:lnTo>
                  <a:pt x="1601" y="7106"/>
                </a:lnTo>
                <a:lnTo>
                  <a:pt x="1559" y="7100"/>
                </a:lnTo>
                <a:close/>
                <a:moveTo>
                  <a:pt x="11228" y="7353"/>
                </a:moveTo>
                <a:lnTo>
                  <a:pt x="11138" y="7403"/>
                </a:lnTo>
                <a:lnTo>
                  <a:pt x="11148" y="7456"/>
                </a:lnTo>
                <a:lnTo>
                  <a:pt x="11206" y="7525"/>
                </a:lnTo>
                <a:lnTo>
                  <a:pt x="11245" y="7422"/>
                </a:lnTo>
                <a:lnTo>
                  <a:pt x="11228" y="7353"/>
                </a:lnTo>
                <a:close/>
                <a:moveTo>
                  <a:pt x="10111" y="7478"/>
                </a:moveTo>
                <a:lnTo>
                  <a:pt x="10063" y="7484"/>
                </a:lnTo>
                <a:lnTo>
                  <a:pt x="10016" y="7546"/>
                </a:lnTo>
                <a:lnTo>
                  <a:pt x="9936" y="7650"/>
                </a:lnTo>
                <a:lnTo>
                  <a:pt x="9968" y="7772"/>
                </a:lnTo>
                <a:lnTo>
                  <a:pt x="9920" y="7903"/>
                </a:lnTo>
                <a:lnTo>
                  <a:pt x="10005" y="7924"/>
                </a:lnTo>
                <a:lnTo>
                  <a:pt x="10106" y="7849"/>
                </a:lnTo>
                <a:lnTo>
                  <a:pt x="10154" y="7738"/>
                </a:lnTo>
                <a:lnTo>
                  <a:pt x="10143" y="7650"/>
                </a:lnTo>
                <a:lnTo>
                  <a:pt x="10176" y="7559"/>
                </a:lnTo>
                <a:lnTo>
                  <a:pt x="10111" y="7478"/>
                </a:lnTo>
                <a:close/>
                <a:moveTo>
                  <a:pt x="18829" y="7587"/>
                </a:moveTo>
                <a:lnTo>
                  <a:pt x="18803" y="7600"/>
                </a:lnTo>
                <a:lnTo>
                  <a:pt x="18829" y="7662"/>
                </a:lnTo>
                <a:lnTo>
                  <a:pt x="18776" y="7718"/>
                </a:lnTo>
                <a:lnTo>
                  <a:pt x="18771" y="7890"/>
                </a:lnTo>
                <a:lnTo>
                  <a:pt x="18803" y="8006"/>
                </a:lnTo>
                <a:lnTo>
                  <a:pt x="18803" y="8165"/>
                </a:lnTo>
                <a:lnTo>
                  <a:pt x="18786" y="8253"/>
                </a:lnTo>
                <a:lnTo>
                  <a:pt x="18793" y="8378"/>
                </a:lnTo>
                <a:lnTo>
                  <a:pt x="18786" y="8481"/>
                </a:lnTo>
                <a:lnTo>
                  <a:pt x="18798" y="8577"/>
                </a:lnTo>
                <a:lnTo>
                  <a:pt x="18834" y="8487"/>
                </a:lnTo>
                <a:lnTo>
                  <a:pt x="18882" y="8556"/>
                </a:lnTo>
                <a:lnTo>
                  <a:pt x="18882" y="8481"/>
                </a:lnTo>
                <a:lnTo>
                  <a:pt x="18824" y="8365"/>
                </a:lnTo>
                <a:lnTo>
                  <a:pt x="18861" y="8199"/>
                </a:lnTo>
                <a:lnTo>
                  <a:pt x="18946" y="8240"/>
                </a:lnTo>
                <a:lnTo>
                  <a:pt x="18887" y="8034"/>
                </a:lnTo>
                <a:lnTo>
                  <a:pt x="18866" y="7909"/>
                </a:lnTo>
                <a:lnTo>
                  <a:pt x="18866" y="7793"/>
                </a:lnTo>
                <a:lnTo>
                  <a:pt x="18846" y="7669"/>
                </a:lnTo>
                <a:lnTo>
                  <a:pt x="18829" y="7587"/>
                </a:lnTo>
                <a:close/>
                <a:moveTo>
                  <a:pt x="2729" y="7609"/>
                </a:moveTo>
                <a:lnTo>
                  <a:pt x="2729" y="7650"/>
                </a:lnTo>
                <a:lnTo>
                  <a:pt x="2739" y="7703"/>
                </a:lnTo>
                <a:lnTo>
                  <a:pt x="2766" y="7746"/>
                </a:lnTo>
                <a:lnTo>
                  <a:pt x="2787" y="7800"/>
                </a:lnTo>
                <a:lnTo>
                  <a:pt x="2824" y="7862"/>
                </a:lnTo>
                <a:lnTo>
                  <a:pt x="2846" y="7862"/>
                </a:lnTo>
                <a:lnTo>
                  <a:pt x="2797" y="7759"/>
                </a:lnTo>
                <a:lnTo>
                  <a:pt x="2814" y="7615"/>
                </a:lnTo>
                <a:lnTo>
                  <a:pt x="2761" y="7628"/>
                </a:lnTo>
                <a:lnTo>
                  <a:pt x="2729" y="7609"/>
                </a:lnTo>
                <a:close/>
                <a:moveTo>
                  <a:pt x="7244" y="7924"/>
                </a:moveTo>
                <a:lnTo>
                  <a:pt x="7191" y="7965"/>
                </a:lnTo>
                <a:lnTo>
                  <a:pt x="7154" y="8034"/>
                </a:lnTo>
                <a:lnTo>
                  <a:pt x="7096" y="8219"/>
                </a:lnTo>
                <a:lnTo>
                  <a:pt x="7048" y="8287"/>
                </a:lnTo>
                <a:lnTo>
                  <a:pt x="7074" y="8322"/>
                </a:lnTo>
                <a:lnTo>
                  <a:pt x="7038" y="8365"/>
                </a:lnTo>
                <a:lnTo>
                  <a:pt x="7043" y="8390"/>
                </a:lnTo>
                <a:lnTo>
                  <a:pt x="7159" y="8399"/>
                </a:lnTo>
                <a:lnTo>
                  <a:pt x="7224" y="8390"/>
                </a:lnTo>
                <a:lnTo>
                  <a:pt x="7277" y="8418"/>
                </a:lnTo>
                <a:lnTo>
                  <a:pt x="7234" y="8468"/>
                </a:lnTo>
                <a:lnTo>
                  <a:pt x="7270" y="8474"/>
                </a:lnTo>
                <a:lnTo>
                  <a:pt x="7340" y="8378"/>
                </a:lnTo>
                <a:lnTo>
                  <a:pt x="7357" y="8390"/>
                </a:lnTo>
                <a:lnTo>
                  <a:pt x="7340" y="8481"/>
                </a:lnTo>
                <a:lnTo>
                  <a:pt x="7377" y="8502"/>
                </a:lnTo>
                <a:lnTo>
                  <a:pt x="7403" y="8502"/>
                </a:lnTo>
                <a:lnTo>
                  <a:pt x="7430" y="8405"/>
                </a:lnTo>
                <a:lnTo>
                  <a:pt x="7415" y="8330"/>
                </a:lnTo>
                <a:lnTo>
                  <a:pt x="7403" y="8274"/>
                </a:lnTo>
                <a:lnTo>
                  <a:pt x="7367" y="8296"/>
                </a:lnTo>
                <a:lnTo>
                  <a:pt x="7383" y="8206"/>
                </a:lnTo>
                <a:lnTo>
                  <a:pt x="7324" y="8171"/>
                </a:lnTo>
                <a:lnTo>
                  <a:pt x="7297" y="8199"/>
                </a:lnTo>
                <a:lnTo>
                  <a:pt x="7244" y="8171"/>
                </a:lnTo>
                <a:lnTo>
                  <a:pt x="7265" y="8131"/>
                </a:lnTo>
                <a:lnTo>
                  <a:pt x="7229" y="8103"/>
                </a:lnTo>
                <a:lnTo>
                  <a:pt x="7191" y="8143"/>
                </a:lnTo>
                <a:lnTo>
                  <a:pt x="7229" y="8040"/>
                </a:lnTo>
                <a:lnTo>
                  <a:pt x="7260" y="7965"/>
                </a:lnTo>
                <a:lnTo>
                  <a:pt x="7270" y="7931"/>
                </a:lnTo>
                <a:lnTo>
                  <a:pt x="7244" y="7924"/>
                </a:lnTo>
                <a:close/>
                <a:moveTo>
                  <a:pt x="3010" y="8028"/>
                </a:moveTo>
                <a:lnTo>
                  <a:pt x="3005" y="8055"/>
                </a:lnTo>
                <a:lnTo>
                  <a:pt x="3032" y="8124"/>
                </a:lnTo>
                <a:lnTo>
                  <a:pt x="3090" y="8143"/>
                </a:lnTo>
                <a:lnTo>
                  <a:pt x="3102" y="8178"/>
                </a:lnTo>
                <a:lnTo>
                  <a:pt x="3155" y="8212"/>
                </a:lnTo>
                <a:lnTo>
                  <a:pt x="3170" y="8253"/>
                </a:lnTo>
                <a:lnTo>
                  <a:pt x="3266" y="8309"/>
                </a:lnTo>
                <a:lnTo>
                  <a:pt x="3293" y="8296"/>
                </a:lnTo>
                <a:lnTo>
                  <a:pt x="3271" y="8227"/>
                </a:lnTo>
                <a:lnTo>
                  <a:pt x="3213" y="8184"/>
                </a:lnTo>
                <a:lnTo>
                  <a:pt x="3186" y="8131"/>
                </a:lnTo>
                <a:lnTo>
                  <a:pt x="3165" y="8090"/>
                </a:lnTo>
                <a:lnTo>
                  <a:pt x="3112" y="8075"/>
                </a:lnTo>
                <a:lnTo>
                  <a:pt x="3075" y="8055"/>
                </a:lnTo>
                <a:lnTo>
                  <a:pt x="3010" y="8028"/>
                </a:lnTo>
                <a:close/>
                <a:moveTo>
                  <a:pt x="6760" y="8124"/>
                </a:moveTo>
                <a:lnTo>
                  <a:pt x="6738" y="8137"/>
                </a:lnTo>
                <a:lnTo>
                  <a:pt x="6792" y="8193"/>
                </a:lnTo>
                <a:lnTo>
                  <a:pt x="6866" y="8227"/>
                </a:lnTo>
                <a:lnTo>
                  <a:pt x="6898" y="8227"/>
                </a:lnTo>
                <a:lnTo>
                  <a:pt x="6893" y="8206"/>
                </a:lnTo>
                <a:lnTo>
                  <a:pt x="6835" y="8159"/>
                </a:lnTo>
                <a:lnTo>
                  <a:pt x="6760" y="8124"/>
                </a:lnTo>
                <a:close/>
                <a:moveTo>
                  <a:pt x="13494" y="8440"/>
                </a:moveTo>
                <a:lnTo>
                  <a:pt x="13542" y="8468"/>
                </a:lnTo>
                <a:lnTo>
                  <a:pt x="13600" y="8459"/>
                </a:lnTo>
                <a:lnTo>
                  <a:pt x="13612" y="8528"/>
                </a:lnTo>
                <a:lnTo>
                  <a:pt x="13600" y="8631"/>
                </a:lnTo>
                <a:lnTo>
                  <a:pt x="13547" y="8618"/>
                </a:lnTo>
                <a:lnTo>
                  <a:pt x="13500" y="8640"/>
                </a:lnTo>
                <a:lnTo>
                  <a:pt x="13500" y="8715"/>
                </a:lnTo>
                <a:lnTo>
                  <a:pt x="13440" y="8708"/>
                </a:lnTo>
                <a:lnTo>
                  <a:pt x="13440" y="8743"/>
                </a:lnTo>
                <a:lnTo>
                  <a:pt x="13474" y="8768"/>
                </a:lnTo>
                <a:lnTo>
                  <a:pt x="13500" y="8865"/>
                </a:lnTo>
                <a:lnTo>
                  <a:pt x="13568" y="8899"/>
                </a:lnTo>
                <a:lnTo>
                  <a:pt x="13580" y="8934"/>
                </a:lnTo>
                <a:lnTo>
                  <a:pt x="13563" y="8975"/>
                </a:lnTo>
                <a:lnTo>
                  <a:pt x="13568" y="9003"/>
                </a:lnTo>
                <a:lnTo>
                  <a:pt x="13585" y="9065"/>
                </a:lnTo>
                <a:lnTo>
                  <a:pt x="13590" y="8990"/>
                </a:lnTo>
                <a:lnTo>
                  <a:pt x="13638" y="8962"/>
                </a:lnTo>
                <a:lnTo>
                  <a:pt x="13653" y="9018"/>
                </a:lnTo>
                <a:lnTo>
                  <a:pt x="13696" y="9078"/>
                </a:lnTo>
                <a:lnTo>
                  <a:pt x="13643" y="9112"/>
                </a:lnTo>
                <a:lnTo>
                  <a:pt x="13590" y="9086"/>
                </a:lnTo>
                <a:lnTo>
                  <a:pt x="13580" y="9168"/>
                </a:lnTo>
                <a:lnTo>
                  <a:pt x="13617" y="9174"/>
                </a:lnTo>
                <a:lnTo>
                  <a:pt x="13600" y="9243"/>
                </a:lnTo>
                <a:lnTo>
                  <a:pt x="13648" y="9277"/>
                </a:lnTo>
                <a:lnTo>
                  <a:pt x="13638" y="9380"/>
                </a:lnTo>
                <a:lnTo>
                  <a:pt x="13648" y="9449"/>
                </a:lnTo>
                <a:lnTo>
                  <a:pt x="13643" y="9471"/>
                </a:lnTo>
                <a:lnTo>
                  <a:pt x="13553" y="9499"/>
                </a:lnTo>
                <a:lnTo>
                  <a:pt x="13467" y="9484"/>
                </a:lnTo>
                <a:lnTo>
                  <a:pt x="13425" y="9436"/>
                </a:lnTo>
                <a:lnTo>
                  <a:pt x="13372" y="9415"/>
                </a:lnTo>
                <a:lnTo>
                  <a:pt x="13356" y="9346"/>
                </a:lnTo>
                <a:lnTo>
                  <a:pt x="13356" y="9299"/>
                </a:lnTo>
                <a:lnTo>
                  <a:pt x="13377" y="9277"/>
                </a:lnTo>
                <a:lnTo>
                  <a:pt x="13387" y="9243"/>
                </a:lnTo>
                <a:lnTo>
                  <a:pt x="13399" y="9168"/>
                </a:lnTo>
                <a:lnTo>
                  <a:pt x="13447" y="9161"/>
                </a:lnTo>
                <a:lnTo>
                  <a:pt x="13430" y="9134"/>
                </a:lnTo>
                <a:lnTo>
                  <a:pt x="13404" y="9127"/>
                </a:lnTo>
                <a:lnTo>
                  <a:pt x="13372" y="9058"/>
                </a:lnTo>
                <a:lnTo>
                  <a:pt x="13341" y="8983"/>
                </a:lnTo>
                <a:lnTo>
                  <a:pt x="13276" y="8865"/>
                </a:lnTo>
                <a:lnTo>
                  <a:pt x="13281" y="8796"/>
                </a:lnTo>
                <a:lnTo>
                  <a:pt x="13228" y="8700"/>
                </a:lnTo>
                <a:lnTo>
                  <a:pt x="13287" y="8590"/>
                </a:lnTo>
                <a:lnTo>
                  <a:pt x="13346" y="8571"/>
                </a:lnTo>
                <a:lnTo>
                  <a:pt x="13372" y="8509"/>
                </a:lnTo>
                <a:lnTo>
                  <a:pt x="13425" y="8487"/>
                </a:lnTo>
                <a:lnTo>
                  <a:pt x="13494" y="8440"/>
                </a:lnTo>
                <a:close/>
                <a:moveTo>
                  <a:pt x="12792" y="8446"/>
                </a:moveTo>
                <a:lnTo>
                  <a:pt x="12792" y="8474"/>
                </a:lnTo>
                <a:lnTo>
                  <a:pt x="12707" y="8521"/>
                </a:lnTo>
                <a:lnTo>
                  <a:pt x="12739" y="8562"/>
                </a:lnTo>
                <a:lnTo>
                  <a:pt x="12691" y="8652"/>
                </a:lnTo>
                <a:lnTo>
                  <a:pt x="12649" y="8665"/>
                </a:lnTo>
                <a:lnTo>
                  <a:pt x="12696" y="8728"/>
                </a:lnTo>
                <a:lnTo>
                  <a:pt x="12766" y="8768"/>
                </a:lnTo>
                <a:lnTo>
                  <a:pt x="12840" y="8859"/>
                </a:lnTo>
                <a:lnTo>
                  <a:pt x="12862" y="8893"/>
                </a:lnTo>
                <a:lnTo>
                  <a:pt x="12894" y="8906"/>
                </a:lnTo>
                <a:lnTo>
                  <a:pt x="12925" y="8940"/>
                </a:lnTo>
                <a:lnTo>
                  <a:pt x="12942" y="9009"/>
                </a:lnTo>
                <a:lnTo>
                  <a:pt x="12930" y="9052"/>
                </a:lnTo>
                <a:lnTo>
                  <a:pt x="12862" y="9106"/>
                </a:lnTo>
                <a:lnTo>
                  <a:pt x="12814" y="9099"/>
                </a:lnTo>
                <a:lnTo>
                  <a:pt x="12744" y="9112"/>
                </a:lnTo>
                <a:lnTo>
                  <a:pt x="12659" y="9071"/>
                </a:lnTo>
                <a:lnTo>
                  <a:pt x="12558" y="9003"/>
                </a:lnTo>
                <a:lnTo>
                  <a:pt x="12463" y="9003"/>
                </a:lnTo>
                <a:lnTo>
                  <a:pt x="12393" y="9030"/>
                </a:lnTo>
                <a:lnTo>
                  <a:pt x="12323" y="9093"/>
                </a:lnTo>
                <a:lnTo>
                  <a:pt x="12212" y="9078"/>
                </a:lnTo>
                <a:lnTo>
                  <a:pt x="12210" y="9084"/>
                </a:lnTo>
                <a:lnTo>
                  <a:pt x="12159" y="9052"/>
                </a:lnTo>
                <a:lnTo>
                  <a:pt x="12154" y="9009"/>
                </a:lnTo>
                <a:lnTo>
                  <a:pt x="12132" y="8955"/>
                </a:lnTo>
                <a:lnTo>
                  <a:pt x="12154" y="8880"/>
                </a:lnTo>
                <a:lnTo>
                  <a:pt x="12185" y="8837"/>
                </a:lnTo>
                <a:lnTo>
                  <a:pt x="12202" y="8715"/>
                </a:lnTo>
                <a:lnTo>
                  <a:pt x="12217" y="8721"/>
                </a:lnTo>
                <a:lnTo>
                  <a:pt x="12244" y="8700"/>
                </a:lnTo>
                <a:lnTo>
                  <a:pt x="12244" y="8674"/>
                </a:lnTo>
                <a:lnTo>
                  <a:pt x="12287" y="8590"/>
                </a:lnTo>
                <a:lnTo>
                  <a:pt x="12308" y="8528"/>
                </a:lnTo>
                <a:lnTo>
                  <a:pt x="12362" y="8515"/>
                </a:lnTo>
                <a:lnTo>
                  <a:pt x="12367" y="8556"/>
                </a:lnTo>
                <a:lnTo>
                  <a:pt x="12456" y="8584"/>
                </a:lnTo>
                <a:lnTo>
                  <a:pt x="12473" y="8612"/>
                </a:lnTo>
                <a:lnTo>
                  <a:pt x="12415" y="8646"/>
                </a:lnTo>
                <a:lnTo>
                  <a:pt x="12403" y="8665"/>
                </a:lnTo>
                <a:lnTo>
                  <a:pt x="12468" y="8700"/>
                </a:lnTo>
                <a:lnTo>
                  <a:pt x="12456" y="8749"/>
                </a:lnTo>
                <a:lnTo>
                  <a:pt x="12490" y="8768"/>
                </a:lnTo>
                <a:lnTo>
                  <a:pt x="12569" y="8708"/>
                </a:lnTo>
                <a:lnTo>
                  <a:pt x="12633" y="8687"/>
                </a:lnTo>
                <a:lnTo>
                  <a:pt x="12643" y="8646"/>
                </a:lnTo>
                <a:lnTo>
                  <a:pt x="12584" y="8652"/>
                </a:lnTo>
                <a:lnTo>
                  <a:pt x="12558" y="8625"/>
                </a:lnTo>
                <a:lnTo>
                  <a:pt x="12553" y="8556"/>
                </a:lnTo>
                <a:lnTo>
                  <a:pt x="12601" y="8515"/>
                </a:lnTo>
                <a:lnTo>
                  <a:pt x="12654" y="8509"/>
                </a:lnTo>
                <a:lnTo>
                  <a:pt x="12691" y="8474"/>
                </a:lnTo>
                <a:lnTo>
                  <a:pt x="12739" y="8468"/>
                </a:lnTo>
                <a:lnTo>
                  <a:pt x="12792" y="8446"/>
                </a:lnTo>
                <a:close/>
                <a:moveTo>
                  <a:pt x="6765" y="8459"/>
                </a:moveTo>
                <a:lnTo>
                  <a:pt x="6745" y="8494"/>
                </a:lnTo>
                <a:lnTo>
                  <a:pt x="6760" y="8528"/>
                </a:lnTo>
                <a:lnTo>
                  <a:pt x="6835" y="8577"/>
                </a:lnTo>
                <a:lnTo>
                  <a:pt x="6856" y="8571"/>
                </a:lnTo>
                <a:lnTo>
                  <a:pt x="6883" y="8521"/>
                </a:lnTo>
                <a:lnTo>
                  <a:pt x="6830" y="8528"/>
                </a:lnTo>
                <a:lnTo>
                  <a:pt x="6787" y="8509"/>
                </a:lnTo>
                <a:lnTo>
                  <a:pt x="6765" y="8459"/>
                </a:lnTo>
                <a:close/>
                <a:moveTo>
                  <a:pt x="18793" y="8618"/>
                </a:moveTo>
                <a:lnTo>
                  <a:pt x="18771" y="8700"/>
                </a:lnTo>
                <a:lnTo>
                  <a:pt x="18754" y="8846"/>
                </a:lnTo>
                <a:lnTo>
                  <a:pt x="18696" y="8852"/>
                </a:lnTo>
                <a:lnTo>
                  <a:pt x="18665" y="8934"/>
                </a:lnTo>
                <a:lnTo>
                  <a:pt x="18675" y="9030"/>
                </a:lnTo>
                <a:lnTo>
                  <a:pt x="18739" y="9030"/>
                </a:lnTo>
                <a:lnTo>
                  <a:pt x="18771" y="8921"/>
                </a:lnTo>
                <a:lnTo>
                  <a:pt x="18861" y="8990"/>
                </a:lnTo>
                <a:lnTo>
                  <a:pt x="18914" y="8887"/>
                </a:lnTo>
                <a:lnTo>
                  <a:pt x="18999" y="8859"/>
                </a:lnTo>
                <a:lnTo>
                  <a:pt x="18984" y="8743"/>
                </a:lnTo>
                <a:lnTo>
                  <a:pt x="18946" y="8790"/>
                </a:lnTo>
                <a:lnTo>
                  <a:pt x="18904" y="8762"/>
                </a:lnTo>
                <a:lnTo>
                  <a:pt x="18861" y="8728"/>
                </a:lnTo>
                <a:lnTo>
                  <a:pt x="18793" y="8618"/>
                </a:lnTo>
                <a:close/>
                <a:moveTo>
                  <a:pt x="11271" y="8625"/>
                </a:moveTo>
                <a:lnTo>
                  <a:pt x="11319" y="8640"/>
                </a:lnTo>
                <a:lnTo>
                  <a:pt x="11308" y="8646"/>
                </a:lnTo>
                <a:lnTo>
                  <a:pt x="11308" y="8680"/>
                </a:lnTo>
                <a:lnTo>
                  <a:pt x="11324" y="8715"/>
                </a:lnTo>
                <a:lnTo>
                  <a:pt x="11339" y="8665"/>
                </a:lnTo>
                <a:lnTo>
                  <a:pt x="11378" y="8680"/>
                </a:lnTo>
                <a:lnTo>
                  <a:pt x="11378" y="8715"/>
                </a:lnTo>
                <a:lnTo>
                  <a:pt x="11404" y="8756"/>
                </a:lnTo>
                <a:lnTo>
                  <a:pt x="11393" y="8762"/>
                </a:lnTo>
                <a:lnTo>
                  <a:pt x="11441" y="8837"/>
                </a:lnTo>
                <a:lnTo>
                  <a:pt x="11494" y="8865"/>
                </a:lnTo>
                <a:lnTo>
                  <a:pt x="11526" y="8899"/>
                </a:lnTo>
                <a:lnTo>
                  <a:pt x="11579" y="8940"/>
                </a:lnTo>
                <a:lnTo>
                  <a:pt x="11605" y="8962"/>
                </a:lnTo>
                <a:lnTo>
                  <a:pt x="11622" y="8996"/>
                </a:lnTo>
                <a:lnTo>
                  <a:pt x="11639" y="9030"/>
                </a:lnTo>
                <a:lnTo>
                  <a:pt x="11649" y="9043"/>
                </a:lnTo>
                <a:lnTo>
                  <a:pt x="11644" y="9078"/>
                </a:lnTo>
                <a:lnTo>
                  <a:pt x="11639" y="9146"/>
                </a:lnTo>
                <a:lnTo>
                  <a:pt x="11644" y="9196"/>
                </a:lnTo>
                <a:lnTo>
                  <a:pt x="11675" y="9230"/>
                </a:lnTo>
                <a:lnTo>
                  <a:pt x="11675" y="9249"/>
                </a:lnTo>
                <a:lnTo>
                  <a:pt x="11685" y="9258"/>
                </a:lnTo>
                <a:lnTo>
                  <a:pt x="11692" y="9284"/>
                </a:lnTo>
                <a:lnTo>
                  <a:pt x="11723" y="9340"/>
                </a:lnTo>
                <a:lnTo>
                  <a:pt x="11745" y="9380"/>
                </a:lnTo>
                <a:lnTo>
                  <a:pt x="11755" y="9443"/>
                </a:lnTo>
                <a:lnTo>
                  <a:pt x="11777" y="9518"/>
                </a:lnTo>
                <a:lnTo>
                  <a:pt x="11825" y="9559"/>
                </a:lnTo>
                <a:lnTo>
                  <a:pt x="11861" y="9559"/>
                </a:lnTo>
                <a:lnTo>
                  <a:pt x="11840" y="9477"/>
                </a:lnTo>
                <a:lnTo>
                  <a:pt x="11878" y="9471"/>
                </a:lnTo>
                <a:lnTo>
                  <a:pt x="11861" y="9421"/>
                </a:lnTo>
                <a:lnTo>
                  <a:pt x="11914" y="9449"/>
                </a:lnTo>
                <a:lnTo>
                  <a:pt x="11914" y="9396"/>
                </a:lnTo>
                <a:lnTo>
                  <a:pt x="11888" y="9368"/>
                </a:lnTo>
                <a:lnTo>
                  <a:pt x="11856" y="9327"/>
                </a:lnTo>
                <a:lnTo>
                  <a:pt x="11878" y="9305"/>
                </a:lnTo>
                <a:lnTo>
                  <a:pt x="11851" y="9258"/>
                </a:lnTo>
                <a:lnTo>
                  <a:pt x="11840" y="9196"/>
                </a:lnTo>
                <a:lnTo>
                  <a:pt x="11851" y="9174"/>
                </a:lnTo>
                <a:lnTo>
                  <a:pt x="11883" y="9224"/>
                </a:lnTo>
                <a:lnTo>
                  <a:pt x="11914" y="9224"/>
                </a:lnTo>
                <a:lnTo>
                  <a:pt x="11946" y="9209"/>
                </a:lnTo>
                <a:lnTo>
                  <a:pt x="11905" y="9155"/>
                </a:lnTo>
                <a:lnTo>
                  <a:pt x="11973" y="9127"/>
                </a:lnTo>
                <a:lnTo>
                  <a:pt x="12004" y="9134"/>
                </a:lnTo>
                <a:lnTo>
                  <a:pt x="12042" y="9134"/>
                </a:lnTo>
                <a:lnTo>
                  <a:pt x="12042" y="9155"/>
                </a:lnTo>
                <a:lnTo>
                  <a:pt x="12057" y="9202"/>
                </a:lnTo>
                <a:lnTo>
                  <a:pt x="12106" y="9146"/>
                </a:lnTo>
                <a:lnTo>
                  <a:pt x="12132" y="9121"/>
                </a:lnTo>
                <a:lnTo>
                  <a:pt x="12200" y="9112"/>
                </a:lnTo>
                <a:lnTo>
                  <a:pt x="12185" y="9155"/>
                </a:lnTo>
                <a:lnTo>
                  <a:pt x="12096" y="9161"/>
                </a:lnTo>
                <a:lnTo>
                  <a:pt x="12031" y="9258"/>
                </a:lnTo>
                <a:lnTo>
                  <a:pt x="12069" y="9305"/>
                </a:lnTo>
                <a:lnTo>
                  <a:pt x="12042" y="9380"/>
                </a:lnTo>
                <a:lnTo>
                  <a:pt x="12084" y="9436"/>
                </a:lnTo>
                <a:lnTo>
                  <a:pt x="12122" y="9533"/>
                </a:lnTo>
                <a:lnTo>
                  <a:pt x="12185" y="9533"/>
                </a:lnTo>
                <a:lnTo>
                  <a:pt x="12244" y="9580"/>
                </a:lnTo>
                <a:lnTo>
                  <a:pt x="12287" y="9567"/>
                </a:lnTo>
                <a:lnTo>
                  <a:pt x="12303" y="9524"/>
                </a:lnTo>
                <a:lnTo>
                  <a:pt x="12367" y="9524"/>
                </a:lnTo>
                <a:lnTo>
                  <a:pt x="12415" y="9574"/>
                </a:lnTo>
                <a:lnTo>
                  <a:pt x="12505" y="9559"/>
                </a:lnTo>
                <a:lnTo>
                  <a:pt x="12548" y="9505"/>
                </a:lnTo>
                <a:lnTo>
                  <a:pt x="12596" y="9524"/>
                </a:lnTo>
                <a:lnTo>
                  <a:pt x="12633" y="9518"/>
                </a:lnTo>
                <a:lnTo>
                  <a:pt x="12611" y="9552"/>
                </a:lnTo>
                <a:lnTo>
                  <a:pt x="12633" y="9593"/>
                </a:lnTo>
                <a:lnTo>
                  <a:pt x="12616" y="9636"/>
                </a:lnTo>
                <a:lnTo>
                  <a:pt x="12623" y="9705"/>
                </a:lnTo>
                <a:lnTo>
                  <a:pt x="12596" y="9765"/>
                </a:lnTo>
                <a:lnTo>
                  <a:pt x="12574" y="9842"/>
                </a:lnTo>
                <a:lnTo>
                  <a:pt x="12563" y="9862"/>
                </a:lnTo>
                <a:lnTo>
                  <a:pt x="12553" y="9930"/>
                </a:lnTo>
                <a:lnTo>
                  <a:pt x="12536" y="9971"/>
                </a:lnTo>
                <a:lnTo>
                  <a:pt x="12543" y="9980"/>
                </a:lnTo>
                <a:lnTo>
                  <a:pt x="12526" y="10005"/>
                </a:lnTo>
                <a:lnTo>
                  <a:pt x="12500" y="10027"/>
                </a:lnTo>
                <a:lnTo>
                  <a:pt x="12451" y="10020"/>
                </a:lnTo>
                <a:lnTo>
                  <a:pt x="12403" y="9999"/>
                </a:lnTo>
                <a:lnTo>
                  <a:pt x="12388" y="10027"/>
                </a:lnTo>
                <a:lnTo>
                  <a:pt x="12372" y="9986"/>
                </a:lnTo>
                <a:lnTo>
                  <a:pt x="12330" y="9971"/>
                </a:lnTo>
                <a:lnTo>
                  <a:pt x="12277" y="9980"/>
                </a:lnTo>
                <a:lnTo>
                  <a:pt x="12250" y="10005"/>
                </a:lnTo>
                <a:lnTo>
                  <a:pt x="12207" y="10033"/>
                </a:lnTo>
                <a:lnTo>
                  <a:pt x="12180" y="10020"/>
                </a:lnTo>
                <a:lnTo>
                  <a:pt x="12122" y="9993"/>
                </a:lnTo>
                <a:lnTo>
                  <a:pt x="12064" y="9971"/>
                </a:lnTo>
                <a:lnTo>
                  <a:pt x="11984" y="9971"/>
                </a:lnTo>
                <a:lnTo>
                  <a:pt x="11968" y="9945"/>
                </a:lnTo>
                <a:lnTo>
                  <a:pt x="11910" y="9930"/>
                </a:lnTo>
                <a:lnTo>
                  <a:pt x="11893" y="9917"/>
                </a:lnTo>
                <a:lnTo>
                  <a:pt x="11871" y="9917"/>
                </a:lnTo>
                <a:lnTo>
                  <a:pt x="11851" y="9877"/>
                </a:lnTo>
                <a:lnTo>
                  <a:pt x="11772" y="9855"/>
                </a:lnTo>
                <a:lnTo>
                  <a:pt x="11728" y="9868"/>
                </a:lnTo>
                <a:lnTo>
                  <a:pt x="11685" y="9911"/>
                </a:lnTo>
                <a:lnTo>
                  <a:pt x="11670" y="9952"/>
                </a:lnTo>
                <a:lnTo>
                  <a:pt x="11685" y="10020"/>
                </a:lnTo>
                <a:lnTo>
                  <a:pt x="11659" y="10061"/>
                </a:lnTo>
                <a:lnTo>
                  <a:pt x="11632" y="10083"/>
                </a:lnTo>
                <a:lnTo>
                  <a:pt x="11569" y="10040"/>
                </a:lnTo>
                <a:lnTo>
                  <a:pt x="11489" y="10005"/>
                </a:lnTo>
                <a:lnTo>
                  <a:pt x="11436" y="9993"/>
                </a:lnTo>
                <a:lnTo>
                  <a:pt x="11409" y="9917"/>
                </a:lnTo>
                <a:lnTo>
                  <a:pt x="11329" y="9877"/>
                </a:lnTo>
                <a:lnTo>
                  <a:pt x="11281" y="9862"/>
                </a:lnTo>
                <a:lnTo>
                  <a:pt x="11255" y="9868"/>
                </a:lnTo>
                <a:lnTo>
                  <a:pt x="11186" y="9842"/>
                </a:lnTo>
                <a:lnTo>
                  <a:pt x="11165" y="9827"/>
                </a:lnTo>
                <a:lnTo>
                  <a:pt x="11148" y="9786"/>
                </a:lnTo>
                <a:lnTo>
                  <a:pt x="11117" y="9786"/>
                </a:lnTo>
                <a:lnTo>
                  <a:pt x="11107" y="9739"/>
                </a:lnTo>
                <a:lnTo>
                  <a:pt x="11143" y="9690"/>
                </a:lnTo>
                <a:lnTo>
                  <a:pt x="11148" y="9608"/>
                </a:lnTo>
                <a:lnTo>
                  <a:pt x="11127" y="9587"/>
                </a:lnTo>
                <a:lnTo>
                  <a:pt x="11127" y="9546"/>
                </a:lnTo>
                <a:lnTo>
                  <a:pt x="11153" y="9499"/>
                </a:lnTo>
                <a:lnTo>
                  <a:pt x="11148" y="9477"/>
                </a:lnTo>
                <a:lnTo>
                  <a:pt x="11100" y="9511"/>
                </a:lnTo>
                <a:lnTo>
                  <a:pt x="11100" y="9464"/>
                </a:lnTo>
                <a:lnTo>
                  <a:pt x="11058" y="9449"/>
                </a:lnTo>
                <a:lnTo>
                  <a:pt x="10994" y="9490"/>
                </a:lnTo>
                <a:lnTo>
                  <a:pt x="10952" y="9499"/>
                </a:lnTo>
                <a:lnTo>
                  <a:pt x="10930" y="9477"/>
                </a:lnTo>
                <a:lnTo>
                  <a:pt x="10867" y="9477"/>
                </a:lnTo>
                <a:lnTo>
                  <a:pt x="10814" y="9511"/>
                </a:lnTo>
                <a:lnTo>
                  <a:pt x="10781" y="9499"/>
                </a:lnTo>
                <a:lnTo>
                  <a:pt x="10686" y="9505"/>
                </a:lnTo>
                <a:lnTo>
                  <a:pt x="10585" y="9518"/>
                </a:lnTo>
                <a:lnTo>
                  <a:pt x="10527" y="9546"/>
                </a:lnTo>
                <a:lnTo>
                  <a:pt x="10488" y="9587"/>
                </a:lnTo>
                <a:lnTo>
                  <a:pt x="10425" y="9602"/>
                </a:lnTo>
                <a:lnTo>
                  <a:pt x="10367" y="9649"/>
                </a:lnTo>
                <a:lnTo>
                  <a:pt x="10340" y="9649"/>
                </a:lnTo>
                <a:lnTo>
                  <a:pt x="10282" y="9627"/>
                </a:lnTo>
                <a:lnTo>
                  <a:pt x="10229" y="9636"/>
                </a:lnTo>
                <a:lnTo>
                  <a:pt x="10202" y="9608"/>
                </a:lnTo>
                <a:lnTo>
                  <a:pt x="10222" y="9574"/>
                </a:lnTo>
                <a:lnTo>
                  <a:pt x="10261" y="9539"/>
                </a:lnTo>
                <a:lnTo>
                  <a:pt x="10314" y="9539"/>
                </a:lnTo>
                <a:lnTo>
                  <a:pt x="10389" y="9539"/>
                </a:lnTo>
                <a:lnTo>
                  <a:pt x="10430" y="9464"/>
                </a:lnTo>
                <a:lnTo>
                  <a:pt x="10473" y="9443"/>
                </a:lnTo>
                <a:lnTo>
                  <a:pt x="10483" y="9380"/>
                </a:lnTo>
                <a:lnTo>
                  <a:pt x="10515" y="9340"/>
                </a:lnTo>
                <a:lnTo>
                  <a:pt x="10495" y="9284"/>
                </a:lnTo>
                <a:lnTo>
                  <a:pt x="10515" y="9202"/>
                </a:lnTo>
                <a:lnTo>
                  <a:pt x="10553" y="9146"/>
                </a:lnTo>
                <a:lnTo>
                  <a:pt x="10558" y="9112"/>
                </a:lnTo>
                <a:lnTo>
                  <a:pt x="10633" y="9093"/>
                </a:lnTo>
                <a:lnTo>
                  <a:pt x="10686" y="9024"/>
                </a:lnTo>
                <a:lnTo>
                  <a:pt x="10681" y="8962"/>
                </a:lnTo>
                <a:lnTo>
                  <a:pt x="10686" y="8899"/>
                </a:lnTo>
                <a:lnTo>
                  <a:pt x="10771" y="8865"/>
                </a:lnTo>
                <a:lnTo>
                  <a:pt x="10887" y="8893"/>
                </a:lnTo>
                <a:lnTo>
                  <a:pt x="10940" y="8831"/>
                </a:lnTo>
                <a:lnTo>
                  <a:pt x="10967" y="8824"/>
                </a:lnTo>
                <a:lnTo>
                  <a:pt x="11000" y="8777"/>
                </a:lnTo>
                <a:lnTo>
                  <a:pt x="11027" y="8762"/>
                </a:lnTo>
                <a:lnTo>
                  <a:pt x="11073" y="8796"/>
                </a:lnTo>
                <a:lnTo>
                  <a:pt x="11100" y="8811"/>
                </a:lnTo>
                <a:lnTo>
                  <a:pt x="11117" y="8914"/>
                </a:lnTo>
                <a:lnTo>
                  <a:pt x="11153" y="8975"/>
                </a:lnTo>
                <a:lnTo>
                  <a:pt x="11206" y="9043"/>
                </a:lnTo>
                <a:lnTo>
                  <a:pt x="11255" y="9093"/>
                </a:lnTo>
                <a:lnTo>
                  <a:pt x="11298" y="9099"/>
                </a:lnTo>
                <a:lnTo>
                  <a:pt x="11324" y="9140"/>
                </a:lnTo>
                <a:lnTo>
                  <a:pt x="11361" y="9161"/>
                </a:lnTo>
                <a:lnTo>
                  <a:pt x="11378" y="9202"/>
                </a:lnTo>
                <a:lnTo>
                  <a:pt x="11404" y="9215"/>
                </a:lnTo>
                <a:lnTo>
                  <a:pt x="11419" y="9265"/>
                </a:lnTo>
                <a:lnTo>
                  <a:pt x="11441" y="9318"/>
                </a:lnTo>
                <a:lnTo>
                  <a:pt x="11431" y="9340"/>
                </a:lnTo>
                <a:lnTo>
                  <a:pt x="11419" y="9387"/>
                </a:lnTo>
                <a:lnTo>
                  <a:pt x="11419" y="9415"/>
                </a:lnTo>
                <a:lnTo>
                  <a:pt x="11446" y="9408"/>
                </a:lnTo>
                <a:lnTo>
                  <a:pt x="11479" y="9327"/>
                </a:lnTo>
                <a:lnTo>
                  <a:pt x="11506" y="9318"/>
                </a:lnTo>
                <a:lnTo>
                  <a:pt x="11511" y="9271"/>
                </a:lnTo>
                <a:lnTo>
                  <a:pt x="11467" y="9237"/>
                </a:lnTo>
                <a:lnTo>
                  <a:pt x="11494" y="9174"/>
                </a:lnTo>
                <a:lnTo>
                  <a:pt x="11547" y="9189"/>
                </a:lnTo>
                <a:lnTo>
                  <a:pt x="11579" y="9237"/>
                </a:lnTo>
                <a:lnTo>
                  <a:pt x="11590" y="9202"/>
                </a:lnTo>
                <a:lnTo>
                  <a:pt x="11585" y="9181"/>
                </a:lnTo>
                <a:lnTo>
                  <a:pt x="11537" y="9127"/>
                </a:lnTo>
                <a:lnTo>
                  <a:pt x="11494" y="9099"/>
                </a:lnTo>
                <a:lnTo>
                  <a:pt x="11441" y="9065"/>
                </a:lnTo>
                <a:lnTo>
                  <a:pt x="11457" y="9043"/>
                </a:lnTo>
                <a:lnTo>
                  <a:pt x="11441" y="9024"/>
                </a:lnTo>
                <a:lnTo>
                  <a:pt x="11393" y="9024"/>
                </a:lnTo>
                <a:lnTo>
                  <a:pt x="11329" y="8940"/>
                </a:lnTo>
                <a:lnTo>
                  <a:pt x="11298" y="8859"/>
                </a:lnTo>
                <a:lnTo>
                  <a:pt x="11245" y="8803"/>
                </a:lnTo>
                <a:lnTo>
                  <a:pt x="11223" y="8749"/>
                </a:lnTo>
                <a:lnTo>
                  <a:pt x="11228" y="8721"/>
                </a:lnTo>
                <a:lnTo>
                  <a:pt x="11223" y="8665"/>
                </a:lnTo>
                <a:lnTo>
                  <a:pt x="11271" y="8625"/>
                </a:lnTo>
                <a:close/>
                <a:moveTo>
                  <a:pt x="11053" y="8887"/>
                </a:moveTo>
                <a:lnTo>
                  <a:pt x="11015" y="8927"/>
                </a:lnTo>
                <a:lnTo>
                  <a:pt x="11005" y="8962"/>
                </a:lnTo>
                <a:lnTo>
                  <a:pt x="11015" y="9030"/>
                </a:lnTo>
                <a:lnTo>
                  <a:pt x="11042" y="9052"/>
                </a:lnTo>
                <a:lnTo>
                  <a:pt x="11063" y="8975"/>
                </a:lnTo>
                <a:lnTo>
                  <a:pt x="11053" y="8887"/>
                </a:lnTo>
                <a:close/>
                <a:moveTo>
                  <a:pt x="18754" y="9052"/>
                </a:moveTo>
                <a:lnTo>
                  <a:pt x="18691" y="9071"/>
                </a:lnTo>
                <a:lnTo>
                  <a:pt x="18670" y="9134"/>
                </a:lnTo>
                <a:lnTo>
                  <a:pt x="18680" y="9243"/>
                </a:lnTo>
                <a:lnTo>
                  <a:pt x="18643" y="9361"/>
                </a:lnTo>
                <a:lnTo>
                  <a:pt x="18611" y="9396"/>
                </a:lnTo>
                <a:lnTo>
                  <a:pt x="18520" y="9490"/>
                </a:lnTo>
                <a:lnTo>
                  <a:pt x="18483" y="9449"/>
                </a:lnTo>
                <a:lnTo>
                  <a:pt x="18425" y="9615"/>
                </a:lnTo>
                <a:lnTo>
                  <a:pt x="18360" y="9593"/>
                </a:lnTo>
                <a:lnTo>
                  <a:pt x="18244" y="9621"/>
                </a:lnTo>
                <a:lnTo>
                  <a:pt x="18201" y="9683"/>
                </a:lnTo>
                <a:lnTo>
                  <a:pt x="18143" y="9731"/>
                </a:lnTo>
                <a:lnTo>
                  <a:pt x="18111" y="9786"/>
                </a:lnTo>
                <a:lnTo>
                  <a:pt x="18058" y="9814"/>
                </a:lnTo>
                <a:lnTo>
                  <a:pt x="18080" y="9877"/>
                </a:lnTo>
                <a:lnTo>
                  <a:pt x="18116" y="9902"/>
                </a:lnTo>
                <a:lnTo>
                  <a:pt x="18106" y="9986"/>
                </a:lnTo>
                <a:lnTo>
                  <a:pt x="18133" y="10020"/>
                </a:lnTo>
                <a:lnTo>
                  <a:pt x="18169" y="9980"/>
                </a:lnTo>
                <a:lnTo>
                  <a:pt x="18207" y="9827"/>
                </a:lnTo>
                <a:lnTo>
                  <a:pt x="18148" y="9765"/>
                </a:lnTo>
                <a:lnTo>
                  <a:pt x="18217" y="9758"/>
                </a:lnTo>
                <a:lnTo>
                  <a:pt x="18287" y="9718"/>
                </a:lnTo>
                <a:lnTo>
                  <a:pt x="18387" y="9696"/>
                </a:lnTo>
                <a:lnTo>
                  <a:pt x="18394" y="9765"/>
                </a:lnTo>
                <a:lnTo>
                  <a:pt x="18430" y="9799"/>
                </a:lnTo>
                <a:lnTo>
                  <a:pt x="18515" y="9696"/>
                </a:lnTo>
                <a:lnTo>
                  <a:pt x="18616" y="9690"/>
                </a:lnTo>
                <a:lnTo>
                  <a:pt x="18691" y="9649"/>
                </a:lnTo>
                <a:lnTo>
                  <a:pt x="18723" y="9587"/>
                </a:lnTo>
                <a:lnTo>
                  <a:pt x="18713" y="9539"/>
                </a:lnTo>
                <a:lnTo>
                  <a:pt x="18733" y="9464"/>
                </a:lnTo>
                <a:lnTo>
                  <a:pt x="18733" y="9368"/>
                </a:lnTo>
                <a:lnTo>
                  <a:pt x="18786" y="9271"/>
                </a:lnTo>
                <a:lnTo>
                  <a:pt x="18786" y="9189"/>
                </a:lnTo>
                <a:lnTo>
                  <a:pt x="18754" y="9052"/>
                </a:lnTo>
                <a:close/>
                <a:moveTo>
                  <a:pt x="11042" y="9065"/>
                </a:moveTo>
                <a:lnTo>
                  <a:pt x="11010" y="9099"/>
                </a:lnTo>
                <a:lnTo>
                  <a:pt x="10979" y="9093"/>
                </a:lnTo>
                <a:lnTo>
                  <a:pt x="10994" y="9146"/>
                </a:lnTo>
                <a:lnTo>
                  <a:pt x="10994" y="9271"/>
                </a:lnTo>
                <a:lnTo>
                  <a:pt x="11015" y="9292"/>
                </a:lnTo>
                <a:lnTo>
                  <a:pt x="11042" y="9265"/>
                </a:lnTo>
                <a:lnTo>
                  <a:pt x="11068" y="9271"/>
                </a:lnTo>
                <a:lnTo>
                  <a:pt x="11073" y="9140"/>
                </a:lnTo>
                <a:lnTo>
                  <a:pt x="11042" y="9065"/>
                </a:lnTo>
                <a:close/>
                <a:moveTo>
                  <a:pt x="11409" y="9361"/>
                </a:moveTo>
                <a:lnTo>
                  <a:pt x="11366" y="9368"/>
                </a:lnTo>
                <a:lnTo>
                  <a:pt x="11308" y="9380"/>
                </a:lnTo>
                <a:lnTo>
                  <a:pt x="11240" y="9368"/>
                </a:lnTo>
                <a:lnTo>
                  <a:pt x="11228" y="9415"/>
                </a:lnTo>
                <a:lnTo>
                  <a:pt x="11313" y="9464"/>
                </a:lnTo>
                <a:lnTo>
                  <a:pt x="11339" y="9477"/>
                </a:lnTo>
                <a:lnTo>
                  <a:pt x="11388" y="9511"/>
                </a:lnTo>
                <a:lnTo>
                  <a:pt x="11399" y="9464"/>
                </a:lnTo>
                <a:lnTo>
                  <a:pt x="11388" y="9436"/>
                </a:lnTo>
                <a:lnTo>
                  <a:pt x="11409" y="9361"/>
                </a:lnTo>
                <a:close/>
                <a:moveTo>
                  <a:pt x="11888" y="9593"/>
                </a:moveTo>
                <a:lnTo>
                  <a:pt x="11878" y="9636"/>
                </a:lnTo>
                <a:lnTo>
                  <a:pt x="11946" y="9655"/>
                </a:lnTo>
                <a:lnTo>
                  <a:pt x="11946" y="9670"/>
                </a:lnTo>
                <a:lnTo>
                  <a:pt x="12031" y="9662"/>
                </a:lnTo>
                <a:lnTo>
                  <a:pt x="12037" y="9636"/>
                </a:lnTo>
                <a:lnTo>
                  <a:pt x="12004" y="9642"/>
                </a:lnTo>
                <a:lnTo>
                  <a:pt x="12011" y="9627"/>
                </a:lnTo>
                <a:lnTo>
                  <a:pt x="11963" y="9621"/>
                </a:lnTo>
                <a:lnTo>
                  <a:pt x="11919" y="9627"/>
                </a:lnTo>
                <a:lnTo>
                  <a:pt x="11888" y="9593"/>
                </a:lnTo>
                <a:close/>
                <a:moveTo>
                  <a:pt x="12521" y="9602"/>
                </a:moveTo>
                <a:lnTo>
                  <a:pt x="12468" y="9627"/>
                </a:lnTo>
                <a:lnTo>
                  <a:pt x="12425" y="9627"/>
                </a:lnTo>
                <a:lnTo>
                  <a:pt x="12420" y="9649"/>
                </a:lnTo>
                <a:lnTo>
                  <a:pt x="12415" y="9649"/>
                </a:lnTo>
                <a:lnTo>
                  <a:pt x="12388" y="9649"/>
                </a:lnTo>
                <a:lnTo>
                  <a:pt x="12398" y="9690"/>
                </a:lnTo>
                <a:lnTo>
                  <a:pt x="12430" y="9705"/>
                </a:lnTo>
                <a:lnTo>
                  <a:pt x="12490" y="9662"/>
                </a:lnTo>
                <a:lnTo>
                  <a:pt x="12490" y="9655"/>
                </a:lnTo>
                <a:lnTo>
                  <a:pt x="12483" y="9642"/>
                </a:lnTo>
                <a:lnTo>
                  <a:pt x="12521" y="9602"/>
                </a:lnTo>
                <a:close/>
                <a:moveTo>
                  <a:pt x="18319" y="9718"/>
                </a:moveTo>
                <a:lnTo>
                  <a:pt x="18297" y="9758"/>
                </a:lnTo>
                <a:lnTo>
                  <a:pt x="18261" y="9746"/>
                </a:lnTo>
                <a:lnTo>
                  <a:pt x="18227" y="9799"/>
                </a:lnTo>
                <a:lnTo>
                  <a:pt x="18227" y="9842"/>
                </a:lnTo>
                <a:lnTo>
                  <a:pt x="18266" y="9868"/>
                </a:lnTo>
                <a:lnTo>
                  <a:pt x="18281" y="9814"/>
                </a:lnTo>
                <a:lnTo>
                  <a:pt x="18314" y="9793"/>
                </a:lnTo>
                <a:lnTo>
                  <a:pt x="18334" y="9827"/>
                </a:lnTo>
                <a:lnTo>
                  <a:pt x="18372" y="9773"/>
                </a:lnTo>
                <a:lnTo>
                  <a:pt x="18360" y="9739"/>
                </a:lnTo>
                <a:lnTo>
                  <a:pt x="18319" y="9718"/>
                </a:lnTo>
                <a:close/>
                <a:moveTo>
                  <a:pt x="5962" y="10358"/>
                </a:moveTo>
                <a:lnTo>
                  <a:pt x="5962" y="10370"/>
                </a:lnTo>
                <a:lnTo>
                  <a:pt x="5989" y="10405"/>
                </a:lnTo>
                <a:lnTo>
                  <a:pt x="5989" y="10446"/>
                </a:lnTo>
                <a:lnTo>
                  <a:pt x="6000" y="10461"/>
                </a:lnTo>
                <a:lnTo>
                  <a:pt x="6010" y="10398"/>
                </a:lnTo>
                <a:lnTo>
                  <a:pt x="5962" y="10358"/>
                </a:lnTo>
                <a:close/>
                <a:moveTo>
                  <a:pt x="5921" y="10370"/>
                </a:moveTo>
                <a:lnTo>
                  <a:pt x="5894" y="10377"/>
                </a:lnTo>
                <a:lnTo>
                  <a:pt x="5899" y="10411"/>
                </a:lnTo>
                <a:lnTo>
                  <a:pt x="5962" y="10398"/>
                </a:lnTo>
                <a:lnTo>
                  <a:pt x="5962" y="10377"/>
                </a:lnTo>
                <a:lnTo>
                  <a:pt x="5921" y="10370"/>
                </a:lnTo>
                <a:close/>
                <a:moveTo>
                  <a:pt x="17596" y="10508"/>
                </a:moveTo>
                <a:lnTo>
                  <a:pt x="17548" y="10570"/>
                </a:lnTo>
                <a:lnTo>
                  <a:pt x="17516" y="10645"/>
                </a:lnTo>
                <a:lnTo>
                  <a:pt x="17521" y="10708"/>
                </a:lnTo>
                <a:lnTo>
                  <a:pt x="17553" y="10776"/>
                </a:lnTo>
                <a:lnTo>
                  <a:pt x="17579" y="10714"/>
                </a:lnTo>
                <a:lnTo>
                  <a:pt x="17611" y="10577"/>
                </a:lnTo>
                <a:lnTo>
                  <a:pt x="17622" y="10529"/>
                </a:lnTo>
                <a:lnTo>
                  <a:pt x="17596" y="10508"/>
                </a:lnTo>
                <a:close/>
                <a:moveTo>
                  <a:pt x="5941" y="10514"/>
                </a:moveTo>
                <a:lnTo>
                  <a:pt x="5926" y="10564"/>
                </a:lnTo>
                <a:lnTo>
                  <a:pt x="5952" y="10590"/>
                </a:lnTo>
                <a:lnTo>
                  <a:pt x="5962" y="10639"/>
                </a:lnTo>
                <a:lnTo>
                  <a:pt x="5979" y="10632"/>
                </a:lnTo>
                <a:lnTo>
                  <a:pt x="5979" y="10583"/>
                </a:lnTo>
                <a:lnTo>
                  <a:pt x="5957" y="10514"/>
                </a:lnTo>
                <a:lnTo>
                  <a:pt x="5941" y="10514"/>
                </a:lnTo>
                <a:close/>
                <a:moveTo>
                  <a:pt x="5701" y="10680"/>
                </a:moveTo>
                <a:lnTo>
                  <a:pt x="5686" y="10686"/>
                </a:lnTo>
                <a:lnTo>
                  <a:pt x="5643" y="10693"/>
                </a:lnTo>
                <a:lnTo>
                  <a:pt x="5612" y="10714"/>
                </a:lnTo>
                <a:lnTo>
                  <a:pt x="5590" y="10727"/>
                </a:lnTo>
                <a:lnTo>
                  <a:pt x="5575" y="10755"/>
                </a:lnTo>
                <a:lnTo>
                  <a:pt x="5542" y="10783"/>
                </a:lnTo>
                <a:lnTo>
                  <a:pt x="5568" y="10789"/>
                </a:lnTo>
                <a:lnTo>
                  <a:pt x="5595" y="10783"/>
                </a:lnTo>
                <a:lnTo>
                  <a:pt x="5607" y="10761"/>
                </a:lnTo>
                <a:lnTo>
                  <a:pt x="5633" y="10761"/>
                </a:lnTo>
                <a:lnTo>
                  <a:pt x="5670" y="10721"/>
                </a:lnTo>
                <a:lnTo>
                  <a:pt x="5728" y="10721"/>
                </a:lnTo>
                <a:lnTo>
                  <a:pt x="5708" y="10742"/>
                </a:lnTo>
                <a:lnTo>
                  <a:pt x="5728" y="10761"/>
                </a:lnTo>
                <a:lnTo>
                  <a:pt x="5803" y="10770"/>
                </a:lnTo>
                <a:lnTo>
                  <a:pt x="5824" y="10789"/>
                </a:lnTo>
                <a:lnTo>
                  <a:pt x="5877" y="10811"/>
                </a:lnTo>
                <a:lnTo>
                  <a:pt x="5909" y="10811"/>
                </a:lnTo>
                <a:lnTo>
                  <a:pt x="5926" y="10852"/>
                </a:lnTo>
                <a:lnTo>
                  <a:pt x="5941" y="10879"/>
                </a:lnTo>
                <a:lnTo>
                  <a:pt x="5979" y="10879"/>
                </a:lnTo>
                <a:lnTo>
                  <a:pt x="6005" y="10899"/>
                </a:lnTo>
                <a:lnTo>
                  <a:pt x="5967" y="10948"/>
                </a:lnTo>
                <a:lnTo>
                  <a:pt x="6047" y="10942"/>
                </a:lnTo>
                <a:lnTo>
                  <a:pt x="6090" y="10948"/>
                </a:lnTo>
                <a:lnTo>
                  <a:pt x="6127" y="10942"/>
                </a:lnTo>
                <a:lnTo>
                  <a:pt x="6170" y="10933"/>
                </a:lnTo>
                <a:lnTo>
                  <a:pt x="6175" y="10914"/>
                </a:lnTo>
                <a:lnTo>
                  <a:pt x="6133" y="10879"/>
                </a:lnTo>
                <a:lnTo>
                  <a:pt x="6085" y="10879"/>
                </a:lnTo>
                <a:lnTo>
                  <a:pt x="6090" y="10852"/>
                </a:lnTo>
                <a:lnTo>
                  <a:pt x="6059" y="10839"/>
                </a:lnTo>
                <a:lnTo>
                  <a:pt x="6037" y="10839"/>
                </a:lnTo>
                <a:lnTo>
                  <a:pt x="6000" y="10804"/>
                </a:lnTo>
                <a:lnTo>
                  <a:pt x="5952" y="10755"/>
                </a:lnTo>
                <a:lnTo>
                  <a:pt x="5931" y="10736"/>
                </a:lnTo>
                <a:lnTo>
                  <a:pt x="5877" y="10742"/>
                </a:lnTo>
                <a:lnTo>
                  <a:pt x="5851" y="10714"/>
                </a:lnTo>
                <a:lnTo>
                  <a:pt x="5798" y="10686"/>
                </a:lnTo>
                <a:lnTo>
                  <a:pt x="5754" y="10686"/>
                </a:lnTo>
                <a:lnTo>
                  <a:pt x="5701" y="10680"/>
                </a:lnTo>
                <a:close/>
                <a:moveTo>
                  <a:pt x="1187" y="10755"/>
                </a:moveTo>
                <a:lnTo>
                  <a:pt x="1180" y="10761"/>
                </a:lnTo>
                <a:lnTo>
                  <a:pt x="1175" y="10770"/>
                </a:lnTo>
                <a:lnTo>
                  <a:pt x="1197" y="10783"/>
                </a:lnTo>
                <a:lnTo>
                  <a:pt x="1202" y="10776"/>
                </a:lnTo>
                <a:lnTo>
                  <a:pt x="1202" y="10755"/>
                </a:lnTo>
                <a:lnTo>
                  <a:pt x="1187" y="10755"/>
                </a:lnTo>
                <a:close/>
                <a:moveTo>
                  <a:pt x="1282" y="10796"/>
                </a:moveTo>
                <a:lnTo>
                  <a:pt x="1267" y="10811"/>
                </a:lnTo>
                <a:lnTo>
                  <a:pt x="1277" y="10830"/>
                </a:lnTo>
                <a:lnTo>
                  <a:pt x="1293" y="10830"/>
                </a:lnTo>
                <a:lnTo>
                  <a:pt x="1298" y="10839"/>
                </a:lnTo>
                <a:lnTo>
                  <a:pt x="1303" y="10830"/>
                </a:lnTo>
                <a:lnTo>
                  <a:pt x="1287" y="10804"/>
                </a:lnTo>
                <a:lnTo>
                  <a:pt x="1282" y="10796"/>
                </a:lnTo>
                <a:close/>
                <a:moveTo>
                  <a:pt x="1325" y="10839"/>
                </a:moveTo>
                <a:lnTo>
                  <a:pt x="1320" y="10845"/>
                </a:lnTo>
                <a:lnTo>
                  <a:pt x="1351" y="10852"/>
                </a:lnTo>
                <a:lnTo>
                  <a:pt x="1356" y="10845"/>
                </a:lnTo>
                <a:lnTo>
                  <a:pt x="1325" y="10839"/>
                </a:lnTo>
                <a:close/>
                <a:moveTo>
                  <a:pt x="1361" y="10852"/>
                </a:moveTo>
                <a:lnTo>
                  <a:pt x="1356" y="10858"/>
                </a:lnTo>
                <a:lnTo>
                  <a:pt x="1356" y="10864"/>
                </a:lnTo>
                <a:lnTo>
                  <a:pt x="1366" y="10873"/>
                </a:lnTo>
                <a:lnTo>
                  <a:pt x="1373" y="10892"/>
                </a:lnTo>
                <a:lnTo>
                  <a:pt x="1393" y="10886"/>
                </a:lnTo>
                <a:lnTo>
                  <a:pt x="1400" y="10873"/>
                </a:lnTo>
                <a:lnTo>
                  <a:pt x="1383" y="10864"/>
                </a:lnTo>
                <a:lnTo>
                  <a:pt x="1361" y="10852"/>
                </a:lnTo>
                <a:close/>
                <a:moveTo>
                  <a:pt x="1405" y="10914"/>
                </a:moveTo>
                <a:lnTo>
                  <a:pt x="1405" y="10920"/>
                </a:lnTo>
                <a:lnTo>
                  <a:pt x="1410" y="10942"/>
                </a:lnTo>
                <a:lnTo>
                  <a:pt x="1400" y="10948"/>
                </a:lnTo>
                <a:lnTo>
                  <a:pt x="1393" y="10961"/>
                </a:lnTo>
                <a:lnTo>
                  <a:pt x="1405" y="10989"/>
                </a:lnTo>
                <a:lnTo>
                  <a:pt x="1405" y="11010"/>
                </a:lnTo>
                <a:lnTo>
                  <a:pt x="1415" y="11023"/>
                </a:lnTo>
                <a:lnTo>
                  <a:pt x="1426" y="11010"/>
                </a:lnTo>
                <a:lnTo>
                  <a:pt x="1441" y="10995"/>
                </a:lnTo>
                <a:lnTo>
                  <a:pt x="1468" y="10983"/>
                </a:lnTo>
                <a:lnTo>
                  <a:pt x="1468" y="10976"/>
                </a:lnTo>
                <a:lnTo>
                  <a:pt x="1453" y="10948"/>
                </a:lnTo>
                <a:lnTo>
                  <a:pt x="1441" y="10933"/>
                </a:lnTo>
                <a:lnTo>
                  <a:pt x="1436" y="10927"/>
                </a:lnTo>
                <a:lnTo>
                  <a:pt x="1410" y="10914"/>
                </a:lnTo>
                <a:lnTo>
                  <a:pt x="1405" y="10914"/>
                </a:lnTo>
                <a:close/>
                <a:moveTo>
                  <a:pt x="16936" y="10927"/>
                </a:moveTo>
                <a:lnTo>
                  <a:pt x="16871" y="10948"/>
                </a:lnTo>
                <a:lnTo>
                  <a:pt x="16845" y="10989"/>
                </a:lnTo>
                <a:lnTo>
                  <a:pt x="16845" y="11051"/>
                </a:lnTo>
                <a:lnTo>
                  <a:pt x="16893" y="11079"/>
                </a:lnTo>
                <a:lnTo>
                  <a:pt x="16946" y="11045"/>
                </a:lnTo>
                <a:lnTo>
                  <a:pt x="16958" y="10995"/>
                </a:lnTo>
                <a:lnTo>
                  <a:pt x="16984" y="10961"/>
                </a:lnTo>
                <a:lnTo>
                  <a:pt x="16972" y="10927"/>
                </a:lnTo>
                <a:lnTo>
                  <a:pt x="16936" y="10927"/>
                </a:lnTo>
                <a:close/>
                <a:moveTo>
                  <a:pt x="6233" y="10942"/>
                </a:moveTo>
                <a:lnTo>
                  <a:pt x="6218" y="10961"/>
                </a:lnTo>
                <a:lnTo>
                  <a:pt x="6255" y="10976"/>
                </a:lnTo>
                <a:lnTo>
                  <a:pt x="6255" y="11010"/>
                </a:lnTo>
                <a:lnTo>
                  <a:pt x="6281" y="11045"/>
                </a:lnTo>
                <a:lnTo>
                  <a:pt x="6260" y="11058"/>
                </a:lnTo>
                <a:lnTo>
                  <a:pt x="6218" y="11051"/>
                </a:lnTo>
                <a:lnTo>
                  <a:pt x="6165" y="11045"/>
                </a:lnTo>
                <a:lnTo>
                  <a:pt x="6160" y="11064"/>
                </a:lnTo>
                <a:lnTo>
                  <a:pt x="6192" y="11092"/>
                </a:lnTo>
                <a:lnTo>
                  <a:pt x="6218" y="11079"/>
                </a:lnTo>
                <a:lnTo>
                  <a:pt x="6250" y="11086"/>
                </a:lnTo>
                <a:lnTo>
                  <a:pt x="6281" y="11079"/>
                </a:lnTo>
                <a:lnTo>
                  <a:pt x="6320" y="11092"/>
                </a:lnTo>
                <a:lnTo>
                  <a:pt x="6320" y="11114"/>
                </a:lnTo>
                <a:lnTo>
                  <a:pt x="6335" y="11126"/>
                </a:lnTo>
                <a:lnTo>
                  <a:pt x="6361" y="11071"/>
                </a:lnTo>
                <a:lnTo>
                  <a:pt x="6378" y="11058"/>
                </a:lnTo>
                <a:lnTo>
                  <a:pt x="6388" y="11079"/>
                </a:lnTo>
                <a:lnTo>
                  <a:pt x="6409" y="11071"/>
                </a:lnTo>
                <a:lnTo>
                  <a:pt x="6419" y="11058"/>
                </a:lnTo>
                <a:lnTo>
                  <a:pt x="6441" y="11064"/>
                </a:lnTo>
                <a:lnTo>
                  <a:pt x="6468" y="11058"/>
                </a:lnTo>
                <a:lnTo>
                  <a:pt x="6494" y="11079"/>
                </a:lnTo>
                <a:lnTo>
                  <a:pt x="6516" y="11045"/>
                </a:lnTo>
                <a:lnTo>
                  <a:pt x="6489" y="11017"/>
                </a:lnTo>
                <a:lnTo>
                  <a:pt x="6463" y="11017"/>
                </a:lnTo>
                <a:lnTo>
                  <a:pt x="6463" y="10989"/>
                </a:lnTo>
                <a:lnTo>
                  <a:pt x="6431" y="10989"/>
                </a:lnTo>
                <a:lnTo>
                  <a:pt x="6419" y="10961"/>
                </a:lnTo>
                <a:lnTo>
                  <a:pt x="6404" y="10968"/>
                </a:lnTo>
                <a:lnTo>
                  <a:pt x="6373" y="10948"/>
                </a:lnTo>
                <a:lnTo>
                  <a:pt x="6325" y="10948"/>
                </a:lnTo>
                <a:lnTo>
                  <a:pt x="6320" y="10961"/>
                </a:lnTo>
                <a:lnTo>
                  <a:pt x="6266" y="10948"/>
                </a:lnTo>
                <a:lnTo>
                  <a:pt x="6233" y="10942"/>
                </a:lnTo>
                <a:close/>
                <a:moveTo>
                  <a:pt x="5962" y="11051"/>
                </a:moveTo>
                <a:lnTo>
                  <a:pt x="5936" y="11058"/>
                </a:lnTo>
                <a:lnTo>
                  <a:pt x="5931" y="11079"/>
                </a:lnTo>
                <a:lnTo>
                  <a:pt x="5962" y="11105"/>
                </a:lnTo>
                <a:lnTo>
                  <a:pt x="6000" y="11120"/>
                </a:lnTo>
                <a:lnTo>
                  <a:pt x="6015" y="11105"/>
                </a:lnTo>
                <a:lnTo>
                  <a:pt x="6059" y="11105"/>
                </a:lnTo>
                <a:lnTo>
                  <a:pt x="6047" y="11079"/>
                </a:lnTo>
                <a:lnTo>
                  <a:pt x="6015" y="11064"/>
                </a:lnTo>
                <a:lnTo>
                  <a:pt x="5979" y="11058"/>
                </a:lnTo>
                <a:lnTo>
                  <a:pt x="5962" y="11051"/>
                </a:lnTo>
                <a:close/>
                <a:moveTo>
                  <a:pt x="6586" y="11051"/>
                </a:moveTo>
                <a:lnTo>
                  <a:pt x="6579" y="11064"/>
                </a:lnTo>
                <a:lnTo>
                  <a:pt x="6586" y="11099"/>
                </a:lnTo>
                <a:lnTo>
                  <a:pt x="6617" y="11099"/>
                </a:lnTo>
                <a:lnTo>
                  <a:pt x="6659" y="11099"/>
                </a:lnTo>
                <a:lnTo>
                  <a:pt x="6675" y="11079"/>
                </a:lnTo>
                <a:lnTo>
                  <a:pt x="6665" y="11058"/>
                </a:lnTo>
                <a:lnTo>
                  <a:pt x="6632" y="11051"/>
                </a:lnTo>
                <a:lnTo>
                  <a:pt x="6586" y="11051"/>
                </a:lnTo>
                <a:close/>
                <a:moveTo>
                  <a:pt x="17548" y="11058"/>
                </a:moveTo>
                <a:lnTo>
                  <a:pt x="17531" y="11126"/>
                </a:lnTo>
                <a:lnTo>
                  <a:pt x="17526" y="11251"/>
                </a:lnTo>
                <a:lnTo>
                  <a:pt x="17499" y="11223"/>
                </a:lnTo>
                <a:lnTo>
                  <a:pt x="17504" y="11298"/>
                </a:lnTo>
                <a:lnTo>
                  <a:pt x="17509" y="11333"/>
                </a:lnTo>
                <a:lnTo>
                  <a:pt x="17543" y="11373"/>
                </a:lnTo>
                <a:lnTo>
                  <a:pt x="17548" y="11345"/>
                </a:lnTo>
                <a:lnTo>
                  <a:pt x="17569" y="11367"/>
                </a:lnTo>
                <a:lnTo>
                  <a:pt x="17548" y="11388"/>
                </a:lnTo>
                <a:lnTo>
                  <a:pt x="17548" y="11414"/>
                </a:lnTo>
                <a:lnTo>
                  <a:pt x="17574" y="11436"/>
                </a:lnTo>
                <a:lnTo>
                  <a:pt x="17627" y="11423"/>
                </a:lnTo>
                <a:lnTo>
                  <a:pt x="17664" y="11470"/>
                </a:lnTo>
                <a:lnTo>
                  <a:pt x="17681" y="11442"/>
                </a:lnTo>
                <a:lnTo>
                  <a:pt x="17702" y="11483"/>
                </a:lnTo>
                <a:lnTo>
                  <a:pt x="17744" y="11517"/>
                </a:lnTo>
                <a:lnTo>
                  <a:pt x="17755" y="11483"/>
                </a:lnTo>
                <a:lnTo>
                  <a:pt x="17734" y="11464"/>
                </a:lnTo>
                <a:lnTo>
                  <a:pt x="17739" y="11423"/>
                </a:lnTo>
                <a:lnTo>
                  <a:pt x="17664" y="11380"/>
                </a:lnTo>
                <a:lnTo>
                  <a:pt x="17637" y="11388"/>
                </a:lnTo>
                <a:lnTo>
                  <a:pt x="17611" y="11380"/>
                </a:lnTo>
                <a:lnTo>
                  <a:pt x="17596" y="11320"/>
                </a:lnTo>
                <a:lnTo>
                  <a:pt x="17606" y="11257"/>
                </a:lnTo>
                <a:lnTo>
                  <a:pt x="17637" y="11230"/>
                </a:lnTo>
                <a:lnTo>
                  <a:pt x="17654" y="11167"/>
                </a:lnTo>
                <a:lnTo>
                  <a:pt x="17632" y="11105"/>
                </a:lnTo>
                <a:lnTo>
                  <a:pt x="17642" y="11079"/>
                </a:lnTo>
                <a:lnTo>
                  <a:pt x="17637" y="11058"/>
                </a:lnTo>
                <a:lnTo>
                  <a:pt x="17622" y="11079"/>
                </a:lnTo>
                <a:lnTo>
                  <a:pt x="17584" y="11058"/>
                </a:lnTo>
                <a:lnTo>
                  <a:pt x="17548" y="11058"/>
                </a:lnTo>
                <a:close/>
                <a:moveTo>
                  <a:pt x="17526" y="11449"/>
                </a:moveTo>
                <a:lnTo>
                  <a:pt x="17558" y="11504"/>
                </a:lnTo>
                <a:lnTo>
                  <a:pt x="17579" y="11545"/>
                </a:lnTo>
                <a:lnTo>
                  <a:pt x="17596" y="11476"/>
                </a:lnTo>
                <a:lnTo>
                  <a:pt x="17579" y="11449"/>
                </a:lnTo>
                <a:lnTo>
                  <a:pt x="17526" y="11449"/>
                </a:lnTo>
                <a:close/>
                <a:moveTo>
                  <a:pt x="17755" y="11517"/>
                </a:moveTo>
                <a:lnTo>
                  <a:pt x="17792" y="11573"/>
                </a:lnTo>
                <a:lnTo>
                  <a:pt x="17792" y="11607"/>
                </a:lnTo>
                <a:lnTo>
                  <a:pt x="17760" y="11601"/>
                </a:lnTo>
                <a:lnTo>
                  <a:pt x="17770" y="11642"/>
                </a:lnTo>
                <a:lnTo>
                  <a:pt x="17787" y="11648"/>
                </a:lnTo>
                <a:lnTo>
                  <a:pt x="17787" y="11704"/>
                </a:lnTo>
                <a:lnTo>
                  <a:pt x="17819" y="11683"/>
                </a:lnTo>
                <a:lnTo>
                  <a:pt x="17802" y="11635"/>
                </a:lnTo>
                <a:lnTo>
                  <a:pt x="17802" y="11614"/>
                </a:lnTo>
                <a:lnTo>
                  <a:pt x="17845" y="11635"/>
                </a:lnTo>
                <a:lnTo>
                  <a:pt x="17829" y="11545"/>
                </a:lnTo>
                <a:lnTo>
                  <a:pt x="17814" y="11517"/>
                </a:lnTo>
                <a:lnTo>
                  <a:pt x="17755" y="11517"/>
                </a:lnTo>
                <a:close/>
                <a:moveTo>
                  <a:pt x="17616" y="11567"/>
                </a:moveTo>
                <a:lnTo>
                  <a:pt x="17627" y="11607"/>
                </a:lnTo>
                <a:lnTo>
                  <a:pt x="17622" y="11642"/>
                </a:lnTo>
                <a:lnTo>
                  <a:pt x="17627" y="11676"/>
                </a:lnTo>
                <a:lnTo>
                  <a:pt x="17664" y="11655"/>
                </a:lnTo>
                <a:lnTo>
                  <a:pt x="17691" y="11620"/>
                </a:lnTo>
                <a:lnTo>
                  <a:pt x="17691" y="11595"/>
                </a:lnTo>
                <a:lnTo>
                  <a:pt x="17654" y="11595"/>
                </a:lnTo>
                <a:lnTo>
                  <a:pt x="17616" y="11567"/>
                </a:lnTo>
                <a:close/>
                <a:moveTo>
                  <a:pt x="17478" y="11607"/>
                </a:moveTo>
                <a:lnTo>
                  <a:pt x="17451" y="11683"/>
                </a:lnTo>
                <a:lnTo>
                  <a:pt x="17415" y="11738"/>
                </a:lnTo>
                <a:lnTo>
                  <a:pt x="17371" y="11786"/>
                </a:lnTo>
                <a:lnTo>
                  <a:pt x="17345" y="11835"/>
                </a:lnTo>
                <a:lnTo>
                  <a:pt x="17420" y="11766"/>
                </a:lnTo>
                <a:lnTo>
                  <a:pt x="17451" y="11711"/>
                </a:lnTo>
                <a:lnTo>
                  <a:pt x="17489" y="11670"/>
                </a:lnTo>
                <a:lnTo>
                  <a:pt x="17478" y="11607"/>
                </a:lnTo>
                <a:close/>
                <a:moveTo>
                  <a:pt x="17744" y="11620"/>
                </a:moveTo>
                <a:lnTo>
                  <a:pt x="17702" y="11689"/>
                </a:lnTo>
                <a:lnTo>
                  <a:pt x="17712" y="11642"/>
                </a:lnTo>
                <a:lnTo>
                  <a:pt x="17681" y="11648"/>
                </a:lnTo>
                <a:lnTo>
                  <a:pt x="17676" y="11689"/>
                </a:lnTo>
                <a:lnTo>
                  <a:pt x="17659" y="11717"/>
                </a:lnTo>
                <a:lnTo>
                  <a:pt x="17649" y="11732"/>
                </a:lnTo>
                <a:lnTo>
                  <a:pt x="17686" y="11786"/>
                </a:lnTo>
                <a:lnTo>
                  <a:pt x="17702" y="11766"/>
                </a:lnTo>
                <a:lnTo>
                  <a:pt x="17717" y="11717"/>
                </a:lnTo>
                <a:lnTo>
                  <a:pt x="17739" y="11689"/>
                </a:lnTo>
                <a:lnTo>
                  <a:pt x="17744" y="11620"/>
                </a:lnTo>
                <a:close/>
                <a:moveTo>
                  <a:pt x="6936" y="11642"/>
                </a:moveTo>
                <a:lnTo>
                  <a:pt x="6905" y="11655"/>
                </a:lnTo>
                <a:lnTo>
                  <a:pt x="6905" y="11683"/>
                </a:lnTo>
                <a:lnTo>
                  <a:pt x="6888" y="11704"/>
                </a:lnTo>
                <a:lnTo>
                  <a:pt x="6898" y="11711"/>
                </a:lnTo>
                <a:lnTo>
                  <a:pt x="6946" y="11704"/>
                </a:lnTo>
                <a:lnTo>
                  <a:pt x="6951" y="11648"/>
                </a:lnTo>
                <a:lnTo>
                  <a:pt x="6936" y="11642"/>
                </a:lnTo>
                <a:close/>
                <a:moveTo>
                  <a:pt x="15181" y="11723"/>
                </a:moveTo>
                <a:lnTo>
                  <a:pt x="15154" y="11848"/>
                </a:lnTo>
                <a:lnTo>
                  <a:pt x="15164" y="11958"/>
                </a:lnTo>
                <a:lnTo>
                  <a:pt x="15196" y="12020"/>
                </a:lnTo>
                <a:lnTo>
                  <a:pt x="15244" y="11998"/>
                </a:lnTo>
                <a:lnTo>
                  <a:pt x="15270" y="11979"/>
                </a:lnTo>
                <a:lnTo>
                  <a:pt x="15275" y="11904"/>
                </a:lnTo>
                <a:lnTo>
                  <a:pt x="15249" y="11820"/>
                </a:lnTo>
                <a:lnTo>
                  <a:pt x="15222" y="11766"/>
                </a:lnTo>
                <a:lnTo>
                  <a:pt x="15181" y="11723"/>
                </a:lnTo>
                <a:close/>
                <a:moveTo>
                  <a:pt x="17824" y="11732"/>
                </a:moveTo>
                <a:lnTo>
                  <a:pt x="17829" y="11792"/>
                </a:lnTo>
                <a:lnTo>
                  <a:pt x="17787" y="11792"/>
                </a:lnTo>
                <a:lnTo>
                  <a:pt x="17775" y="11827"/>
                </a:lnTo>
                <a:lnTo>
                  <a:pt x="17734" y="11848"/>
                </a:lnTo>
                <a:lnTo>
                  <a:pt x="17712" y="11814"/>
                </a:lnTo>
                <a:lnTo>
                  <a:pt x="17681" y="11842"/>
                </a:lnTo>
                <a:lnTo>
                  <a:pt x="17642" y="11861"/>
                </a:lnTo>
                <a:lnTo>
                  <a:pt x="17622" y="11923"/>
                </a:lnTo>
                <a:lnTo>
                  <a:pt x="17632" y="11945"/>
                </a:lnTo>
                <a:lnTo>
                  <a:pt x="17676" y="11904"/>
                </a:lnTo>
                <a:lnTo>
                  <a:pt x="17702" y="11910"/>
                </a:lnTo>
                <a:lnTo>
                  <a:pt x="17717" y="11876"/>
                </a:lnTo>
                <a:lnTo>
                  <a:pt x="17755" y="11910"/>
                </a:lnTo>
                <a:lnTo>
                  <a:pt x="17739" y="11951"/>
                </a:lnTo>
                <a:lnTo>
                  <a:pt x="17755" y="12007"/>
                </a:lnTo>
                <a:lnTo>
                  <a:pt x="17824" y="12048"/>
                </a:lnTo>
                <a:lnTo>
                  <a:pt x="17840" y="12013"/>
                </a:lnTo>
                <a:lnTo>
                  <a:pt x="17819" y="11958"/>
                </a:lnTo>
                <a:lnTo>
                  <a:pt x="17850" y="11917"/>
                </a:lnTo>
                <a:lnTo>
                  <a:pt x="17872" y="11992"/>
                </a:lnTo>
                <a:lnTo>
                  <a:pt x="17888" y="11923"/>
                </a:lnTo>
                <a:lnTo>
                  <a:pt x="17888" y="11882"/>
                </a:lnTo>
                <a:lnTo>
                  <a:pt x="17882" y="11835"/>
                </a:lnTo>
                <a:lnTo>
                  <a:pt x="17877" y="11807"/>
                </a:lnTo>
                <a:lnTo>
                  <a:pt x="17872" y="11766"/>
                </a:lnTo>
                <a:lnTo>
                  <a:pt x="17824" y="11732"/>
                </a:lnTo>
                <a:close/>
                <a:moveTo>
                  <a:pt x="17318" y="11945"/>
                </a:moveTo>
                <a:lnTo>
                  <a:pt x="17287" y="12007"/>
                </a:lnTo>
                <a:lnTo>
                  <a:pt x="17243" y="12054"/>
                </a:lnTo>
                <a:lnTo>
                  <a:pt x="17190" y="12095"/>
                </a:lnTo>
                <a:lnTo>
                  <a:pt x="17170" y="12123"/>
                </a:lnTo>
                <a:lnTo>
                  <a:pt x="17144" y="12170"/>
                </a:lnTo>
                <a:lnTo>
                  <a:pt x="17100" y="12232"/>
                </a:lnTo>
                <a:lnTo>
                  <a:pt x="17031" y="12247"/>
                </a:lnTo>
                <a:lnTo>
                  <a:pt x="17004" y="12260"/>
                </a:lnTo>
                <a:lnTo>
                  <a:pt x="16994" y="12329"/>
                </a:lnTo>
                <a:lnTo>
                  <a:pt x="16946" y="12342"/>
                </a:lnTo>
                <a:lnTo>
                  <a:pt x="16904" y="12316"/>
                </a:lnTo>
                <a:lnTo>
                  <a:pt x="16871" y="12363"/>
                </a:lnTo>
                <a:lnTo>
                  <a:pt x="16861" y="12432"/>
                </a:lnTo>
                <a:lnTo>
                  <a:pt x="16871" y="12501"/>
                </a:lnTo>
                <a:lnTo>
                  <a:pt x="16898" y="12563"/>
                </a:lnTo>
                <a:lnTo>
                  <a:pt x="16931" y="12582"/>
                </a:lnTo>
                <a:lnTo>
                  <a:pt x="16936" y="12686"/>
                </a:lnTo>
                <a:lnTo>
                  <a:pt x="16984" y="12694"/>
                </a:lnTo>
                <a:lnTo>
                  <a:pt x="17026" y="12694"/>
                </a:lnTo>
                <a:lnTo>
                  <a:pt x="17047" y="12728"/>
                </a:lnTo>
                <a:lnTo>
                  <a:pt x="17117" y="12701"/>
                </a:lnTo>
                <a:lnTo>
                  <a:pt x="17144" y="12720"/>
                </a:lnTo>
                <a:lnTo>
                  <a:pt x="17185" y="12728"/>
                </a:lnTo>
                <a:lnTo>
                  <a:pt x="17207" y="12776"/>
                </a:lnTo>
                <a:lnTo>
                  <a:pt x="17277" y="12741"/>
                </a:lnTo>
                <a:lnTo>
                  <a:pt x="17282" y="12769"/>
                </a:lnTo>
                <a:lnTo>
                  <a:pt x="17308" y="12651"/>
                </a:lnTo>
                <a:lnTo>
                  <a:pt x="17308" y="12576"/>
                </a:lnTo>
                <a:lnTo>
                  <a:pt x="17361" y="12529"/>
                </a:lnTo>
                <a:lnTo>
                  <a:pt x="17361" y="12460"/>
                </a:lnTo>
                <a:lnTo>
                  <a:pt x="17383" y="12404"/>
                </a:lnTo>
                <a:lnTo>
                  <a:pt x="17451" y="12398"/>
                </a:lnTo>
                <a:lnTo>
                  <a:pt x="17383" y="12329"/>
                </a:lnTo>
                <a:lnTo>
                  <a:pt x="17393" y="12295"/>
                </a:lnTo>
                <a:lnTo>
                  <a:pt x="17350" y="12226"/>
                </a:lnTo>
                <a:lnTo>
                  <a:pt x="17383" y="12157"/>
                </a:lnTo>
                <a:lnTo>
                  <a:pt x="17425" y="12129"/>
                </a:lnTo>
                <a:lnTo>
                  <a:pt x="17420" y="12095"/>
                </a:lnTo>
                <a:lnTo>
                  <a:pt x="17456" y="12089"/>
                </a:lnTo>
                <a:lnTo>
                  <a:pt x="17463" y="12061"/>
                </a:lnTo>
                <a:lnTo>
                  <a:pt x="17410" y="12041"/>
                </a:lnTo>
                <a:lnTo>
                  <a:pt x="17371" y="12013"/>
                </a:lnTo>
                <a:lnTo>
                  <a:pt x="17371" y="11985"/>
                </a:lnTo>
                <a:lnTo>
                  <a:pt x="17340" y="11945"/>
                </a:lnTo>
                <a:lnTo>
                  <a:pt x="17318" y="11945"/>
                </a:lnTo>
                <a:close/>
                <a:moveTo>
                  <a:pt x="16068" y="12054"/>
                </a:moveTo>
                <a:lnTo>
                  <a:pt x="16068" y="12095"/>
                </a:lnTo>
                <a:lnTo>
                  <a:pt x="16133" y="12179"/>
                </a:lnTo>
                <a:lnTo>
                  <a:pt x="16175" y="12220"/>
                </a:lnTo>
                <a:lnTo>
                  <a:pt x="16206" y="12282"/>
                </a:lnTo>
                <a:lnTo>
                  <a:pt x="16259" y="12329"/>
                </a:lnTo>
                <a:lnTo>
                  <a:pt x="16281" y="12391"/>
                </a:lnTo>
                <a:lnTo>
                  <a:pt x="16298" y="12454"/>
                </a:lnTo>
                <a:lnTo>
                  <a:pt x="16351" y="12514"/>
                </a:lnTo>
                <a:lnTo>
                  <a:pt x="16392" y="12617"/>
                </a:lnTo>
                <a:lnTo>
                  <a:pt x="16426" y="12673"/>
                </a:lnTo>
                <a:lnTo>
                  <a:pt x="16467" y="12735"/>
                </a:lnTo>
                <a:lnTo>
                  <a:pt x="16494" y="12782"/>
                </a:lnTo>
                <a:lnTo>
                  <a:pt x="16569" y="12844"/>
                </a:lnTo>
                <a:lnTo>
                  <a:pt x="16617" y="12907"/>
                </a:lnTo>
                <a:lnTo>
                  <a:pt x="16680" y="12907"/>
                </a:lnTo>
                <a:lnTo>
                  <a:pt x="16680" y="12789"/>
                </a:lnTo>
                <a:lnTo>
                  <a:pt x="16697" y="12694"/>
                </a:lnTo>
                <a:lnTo>
                  <a:pt x="16670" y="12645"/>
                </a:lnTo>
                <a:lnTo>
                  <a:pt x="16627" y="12638"/>
                </a:lnTo>
                <a:lnTo>
                  <a:pt x="16605" y="12597"/>
                </a:lnTo>
                <a:lnTo>
                  <a:pt x="16595" y="12548"/>
                </a:lnTo>
                <a:lnTo>
                  <a:pt x="16574" y="12542"/>
                </a:lnTo>
                <a:lnTo>
                  <a:pt x="16542" y="12522"/>
                </a:lnTo>
                <a:lnTo>
                  <a:pt x="16564" y="12460"/>
                </a:lnTo>
                <a:lnTo>
                  <a:pt x="16520" y="12426"/>
                </a:lnTo>
                <a:lnTo>
                  <a:pt x="16489" y="12363"/>
                </a:lnTo>
                <a:lnTo>
                  <a:pt x="16436" y="12308"/>
                </a:lnTo>
                <a:lnTo>
                  <a:pt x="16377" y="12308"/>
                </a:lnTo>
                <a:lnTo>
                  <a:pt x="16324" y="12226"/>
                </a:lnTo>
                <a:lnTo>
                  <a:pt x="16293" y="12198"/>
                </a:lnTo>
                <a:lnTo>
                  <a:pt x="16244" y="12144"/>
                </a:lnTo>
                <a:lnTo>
                  <a:pt x="16196" y="12076"/>
                </a:lnTo>
                <a:lnTo>
                  <a:pt x="16107" y="12054"/>
                </a:lnTo>
                <a:lnTo>
                  <a:pt x="16068" y="12054"/>
                </a:lnTo>
                <a:close/>
                <a:moveTo>
                  <a:pt x="17973" y="12301"/>
                </a:moveTo>
                <a:lnTo>
                  <a:pt x="17952" y="12329"/>
                </a:lnTo>
                <a:lnTo>
                  <a:pt x="17942" y="12391"/>
                </a:lnTo>
                <a:lnTo>
                  <a:pt x="17957" y="12488"/>
                </a:lnTo>
                <a:lnTo>
                  <a:pt x="17983" y="12535"/>
                </a:lnTo>
                <a:lnTo>
                  <a:pt x="18000" y="12522"/>
                </a:lnTo>
                <a:lnTo>
                  <a:pt x="17973" y="12488"/>
                </a:lnTo>
                <a:lnTo>
                  <a:pt x="17983" y="12439"/>
                </a:lnTo>
                <a:lnTo>
                  <a:pt x="18010" y="12445"/>
                </a:lnTo>
                <a:lnTo>
                  <a:pt x="18015" y="12385"/>
                </a:lnTo>
                <a:lnTo>
                  <a:pt x="18010" y="12351"/>
                </a:lnTo>
                <a:lnTo>
                  <a:pt x="17973" y="12342"/>
                </a:lnTo>
                <a:lnTo>
                  <a:pt x="17973" y="12301"/>
                </a:lnTo>
                <a:close/>
                <a:moveTo>
                  <a:pt x="17802" y="12342"/>
                </a:moveTo>
                <a:lnTo>
                  <a:pt x="17744" y="12398"/>
                </a:lnTo>
                <a:lnTo>
                  <a:pt x="17681" y="12398"/>
                </a:lnTo>
                <a:lnTo>
                  <a:pt x="17606" y="12391"/>
                </a:lnTo>
                <a:lnTo>
                  <a:pt x="17558" y="12370"/>
                </a:lnTo>
                <a:lnTo>
                  <a:pt x="17509" y="12426"/>
                </a:lnTo>
                <a:lnTo>
                  <a:pt x="17499" y="12454"/>
                </a:lnTo>
                <a:lnTo>
                  <a:pt x="17468" y="12570"/>
                </a:lnTo>
                <a:lnTo>
                  <a:pt x="17463" y="12625"/>
                </a:lnTo>
                <a:lnTo>
                  <a:pt x="17436" y="12673"/>
                </a:lnTo>
                <a:lnTo>
                  <a:pt x="17456" y="12728"/>
                </a:lnTo>
                <a:lnTo>
                  <a:pt x="17478" y="12728"/>
                </a:lnTo>
                <a:lnTo>
                  <a:pt x="17489" y="12804"/>
                </a:lnTo>
                <a:lnTo>
                  <a:pt x="17473" y="12872"/>
                </a:lnTo>
                <a:lnTo>
                  <a:pt x="17494" y="12892"/>
                </a:lnTo>
                <a:lnTo>
                  <a:pt x="17531" y="12879"/>
                </a:lnTo>
                <a:lnTo>
                  <a:pt x="17531" y="12776"/>
                </a:lnTo>
                <a:lnTo>
                  <a:pt x="17526" y="12686"/>
                </a:lnTo>
                <a:lnTo>
                  <a:pt x="17563" y="12666"/>
                </a:lnTo>
                <a:lnTo>
                  <a:pt x="17558" y="12735"/>
                </a:lnTo>
                <a:lnTo>
                  <a:pt x="17601" y="12782"/>
                </a:lnTo>
                <a:lnTo>
                  <a:pt x="17596" y="12810"/>
                </a:lnTo>
                <a:lnTo>
                  <a:pt x="17611" y="12832"/>
                </a:lnTo>
                <a:lnTo>
                  <a:pt x="17664" y="12804"/>
                </a:lnTo>
                <a:lnTo>
                  <a:pt x="17637" y="12866"/>
                </a:lnTo>
                <a:lnTo>
                  <a:pt x="17659" y="12885"/>
                </a:lnTo>
                <a:lnTo>
                  <a:pt x="17691" y="12866"/>
                </a:lnTo>
                <a:lnTo>
                  <a:pt x="17691" y="12817"/>
                </a:lnTo>
                <a:lnTo>
                  <a:pt x="17642" y="12728"/>
                </a:lnTo>
                <a:lnTo>
                  <a:pt x="17654" y="12707"/>
                </a:lnTo>
                <a:lnTo>
                  <a:pt x="17596" y="12610"/>
                </a:lnTo>
                <a:lnTo>
                  <a:pt x="17649" y="12576"/>
                </a:lnTo>
                <a:lnTo>
                  <a:pt x="17676" y="12535"/>
                </a:lnTo>
                <a:lnTo>
                  <a:pt x="17696" y="12548"/>
                </a:lnTo>
                <a:lnTo>
                  <a:pt x="17702" y="12514"/>
                </a:lnTo>
                <a:lnTo>
                  <a:pt x="17596" y="12535"/>
                </a:lnTo>
                <a:lnTo>
                  <a:pt x="17563" y="12570"/>
                </a:lnTo>
                <a:lnTo>
                  <a:pt x="17509" y="12507"/>
                </a:lnTo>
                <a:lnTo>
                  <a:pt x="17521" y="12445"/>
                </a:lnTo>
                <a:lnTo>
                  <a:pt x="17569" y="12439"/>
                </a:lnTo>
                <a:lnTo>
                  <a:pt x="17669" y="12432"/>
                </a:lnTo>
                <a:lnTo>
                  <a:pt x="17722" y="12445"/>
                </a:lnTo>
                <a:lnTo>
                  <a:pt x="17765" y="12432"/>
                </a:lnTo>
                <a:lnTo>
                  <a:pt x="17814" y="12357"/>
                </a:lnTo>
                <a:lnTo>
                  <a:pt x="17802" y="12342"/>
                </a:lnTo>
                <a:close/>
                <a:moveTo>
                  <a:pt x="18227" y="12494"/>
                </a:moveTo>
                <a:lnTo>
                  <a:pt x="18201" y="12514"/>
                </a:lnTo>
                <a:lnTo>
                  <a:pt x="18121" y="12535"/>
                </a:lnTo>
                <a:lnTo>
                  <a:pt x="18148" y="12570"/>
                </a:lnTo>
                <a:lnTo>
                  <a:pt x="18201" y="12591"/>
                </a:lnTo>
                <a:lnTo>
                  <a:pt x="18222" y="12632"/>
                </a:lnTo>
                <a:lnTo>
                  <a:pt x="18307" y="12632"/>
                </a:lnTo>
                <a:lnTo>
                  <a:pt x="18314" y="12651"/>
                </a:lnTo>
                <a:lnTo>
                  <a:pt x="18271" y="12651"/>
                </a:lnTo>
                <a:lnTo>
                  <a:pt x="18207" y="12679"/>
                </a:lnTo>
                <a:lnTo>
                  <a:pt x="18254" y="12713"/>
                </a:lnTo>
                <a:lnTo>
                  <a:pt x="18254" y="12748"/>
                </a:lnTo>
                <a:lnTo>
                  <a:pt x="18266" y="12776"/>
                </a:lnTo>
                <a:lnTo>
                  <a:pt x="18287" y="12769"/>
                </a:lnTo>
                <a:lnTo>
                  <a:pt x="18307" y="12728"/>
                </a:lnTo>
                <a:lnTo>
                  <a:pt x="18394" y="12804"/>
                </a:lnTo>
                <a:lnTo>
                  <a:pt x="18440" y="12804"/>
                </a:lnTo>
                <a:lnTo>
                  <a:pt x="18553" y="12872"/>
                </a:lnTo>
                <a:lnTo>
                  <a:pt x="18585" y="12935"/>
                </a:lnTo>
                <a:lnTo>
                  <a:pt x="18595" y="13016"/>
                </a:lnTo>
                <a:lnTo>
                  <a:pt x="18563" y="13038"/>
                </a:lnTo>
                <a:lnTo>
                  <a:pt x="18537" y="13098"/>
                </a:lnTo>
                <a:lnTo>
                  <a:pt x="18611" y="13098"/>
                </a:lnTo>
                <a:lnTo>
                  <a:pt x="18626" y="13072"/>
                </a:lnTo>
                <a:lnTo>
                  <a:pt x="18686" y="13091"/>
                </a:lnTo>
                <a:lnTo>
                  <a:pt x="18733" y="13154"/>
                </a:lnTo>
                <a:lnTo>
                  <a:pt x="18798" y="13154"/>
                </a:lnTo>
                <a:lnTo>
                  <a:pt x="18829" y="13167"/>
                </a:lnTo>
                <a:lnTo>
                  <a:pt x="18877" y="13141"/>
                </a:lnTo>
                <a:lnTo>
                  <a:pt x="18866" y="13085"/>
                </a:lnTo>
                <a:lnTo>
                  <a:pt x="18904" y="13057"/>
                </a:lnTo>
                <a:lnTo>
                  <a:pt x="18952" y="13038"/>
                </a:lnTo>
                <a:lnTo>
                  <a:pt x="19025" y="13072"/>
                </a:lnTo>
                <a:lnTo>
                  <a:pt x="19059" y="13141"/>
                </a:lnTo>
                <a:lnTo>
                  <a:pt x="19090" y="13182"/>
                </a:lnTo>
                <a:lnTo>
                  <a:pt x="19138" y="13229"/>
                </a:lnTo>
                <a:lnTo>
                  <a:pt x="19196" y="13244"/>
                </a:lnTo>
                <a:lnTo>
                  <a:pt x="19245" y="13250"/>
                </a:lnTo>
                <a:lnTo>
                  <a:pt x="19260" y="13270"/>
                </a:lnTo>
                <a:lnTo>
                  <a:pt x="19298" y="13263"/>
                </a:lnTo>
                <a:lnTo>
                  <a:pt x="19308" y="13244"/>
                </a:lnTo>
                <a:lnTo>
                  <a:pt x="19245" y="13210"/>
                </a:lnTo>
                <a:lnTo>
                  <a:pt x="19260" y="13195"/>
                </a:lnTo>
                <a:lnTo>
                  <a:pt x="19218" y="13182"/>
                </a:lnTo>
                <a:lnTo>
                  <a:pt x="19218" y="13147"/>
                </a:lnTo>
                <a:lnTo>
                  <a:pt x="19185" y="13154"/>
                </a:lnTo>
                <a:lnTo>
                  <a:pt x="19148" y="13072"/>
                </a:lnTo>
                <a:lnTo>
                  <a:pt x="19095" y="13023"/>
                </a:lnTo>
                <a:lnTo>
                  <a:pt x="19085" y="12969"/>
                </a:lnTo>
                <a:lnTo>
                  <a:pt x="19138" y="12960"/>
                </a:lnTo>
                <a:lnTo>
                  <a:pt x="19122" y="12920"/>
                </a:lnTo>
                <a:lnTo>
                  <a:pt x="19025" y="12879"/>
                </a:lnTo>
                <a:lnTo>
                  <a:pt x="19015" y="12832"/>
                </a:lnTo>
                <a:lnTo>
                  <a:pt x="18984" y="12797"/>
                </a:lnTo>
                <a:lnTo>
                  <a:pt x="18941" y="12754"/>
                </a:lnTo>
                <a:lnTo>
                  <a:pt x="18834" y="12713"/>
                </a:lnTo>
                <a:lnTo>
                  <a:pt x="18733" y="12660"/>
                </a:lnTo>
                <a:lnTo>
                  <a:pt x="18670" y="12645"/>
                </a:lnTo>
                <a:lnTo>
                  <a:pt x="18626" y="12617"/>
                </a:lnTo>
                <a:lnTo>
                  <a:pt x="18580" y="12591"/>
                </a:lnTo>
                <a:lnTo>
                  <a:pt x="18527" y="12591"/>
                </a:lnTo>
                <a:lnTo>
                  <a:pt x="18457" y="12638"/>
                </a:lnTo>
                <a:lnTo>
                  <a:pt x="18409" y="12720"/>
                </a:lnTo>
                <a:lnTo>
                  <a:pt x="18350" y="12673"/>
                </a:lnTo>
                <a:lnTo>
                  <a:pt x="18334" y="12548"/>
                </a:lnTo>
                <a:lnTo>
                  <a:pt x="18324" y="12522"/>
                </a:lnTo>
                <a:lnTo>
                  <a:pt x="18227" y="12494"/>
                </a:lnTo>
                <a:close/>
                <a:moveTo>
                  <a:pt x="19313" y="12651"/>
                </a:moveTo>
                <a:lnTo>
                  <a:pt x="19298" y="12673"/>
                </a:lnTo>
                <a:lnTo>
                  <a:pt x="19339" y="12694"/>
                </a:lnTo>
                <a:lnTo>
                  <a:pt x="19371" y="12728"/>
                </a:lnTo>
                <a:lnTo>
                  <a:pt x="19398" y="12748"/>
                </a:lnTo>
                <a:lnTo>
                  <a:pt x="19414" y="12776"/>
                </a:lnTo>
                <a:lnTo>
                  <a:pt x="19424" y="12823"/>
                </a:lnTo>
                <a:lnTo>
                  <a:pt x="19441" y="12804"/>
                </a:lnTo>
                <a:lnTo>
                  <a:pt x="19436" y="12763"/>
                </a:lnTo>
                <a:lnTo>
                  <a:pt x="19414" y="12741"/>
                </a:lnTo>
                <a:lnTo>
                  <a:pt x="19388" y="12707"/>
                </a:lnTo>
                <a:lnTo>
                  <a:pt x="19366" y="12694"/>
                </a:lnTo>
                <a:lnTo>
                  <a:pt x="19344" y="12673"/>
                </a:lnTo>
                <a:lnTo>
                  <a:pt x="19313" y="12651"/>
                </a:lnTo>
                <a:close/>
                <a:moveTo>
                  <a:pt x="18053" y="12673"/>
                </a:moveTo>
                <a:lnTo>
                  <a:pt x="17983" y="12679"/>
                </a:lnTo>
                <a:lnTo>
                  <a:pt x="17968" y="12720"/>
                </a:lnTo>
                <a:lnTo>
                  <a:pt x="18010" y="12720"/>
                </a:lnTo>
                <a:lnTo>
                  <a:pt x="18041" y="12720"/>
                </a:lnTo>
                <a:lnTo>
                  <a:pt x="18089" y="12720"/>
                </a:lnTo>
                <a:lnTo>
                  <a:pt x="18143" y="12754"/>
                </a:lnTo>
                <a:lnTo>
                  <a:pt x="18121" y="12701"/>
                </a:lnTo>
                <a:lnTo>
                  <a:pt x="18053" y="12673"/>
                </a:lnTo>
                <a:close/>
                <a:moveTo>
                  <a:pt x="17915" y="12701"/>
                </a:moveTo>
                <a:lnTo>
                  <a:pt x="17855" y="12707"/>
                </a:lnTo>
                <a:lnTo>
                  <a:pt x="17867" y="12735"/>
                </a:lnTo>
                <a:lnTo>
                  <a:pt x="17908" y="12748"/>
                </a:lnTo>
                <a:lnTo>
                  <a:pt x="17930" y="12728"/>
                </a:lnTo>
                <a:lnTo>
                  <a:pt x="17915" y="12701"/>
                </a:lnTo>
                <a:close/>
                <a:moveTo>
                  <a:pt x="19351" y="12776"/>
                </a:moveTo>
                <a:lnTo>
                  <a:pt x="19356" y="12823"/>
                </a:lnTo>
                <a:lnTo>
                  <a:pt x="19324" y="12851"/>
                </a:lnTo>
                <a:lnTo>
                  <a:pt x="19308" y="12872"/>
                </a:lnTo>
                <a:lnTo>
                  <a:pt x="19271" y="12879"/>
                </a:lnTo>
                <a:lnTo>
                  <a:pt x="19265" y="12838"/>
                </a:lnTo>
                <a:lnTo>
                  <a:pt x="19260" y="12844"/>
                </a:lnTo>
                <a:lnTo>
                  <a:pt x="19250" y="12879"/>
                </a:lnTo>
                <a:lnTo>
                  <a:pt x="19218" y="12885"/>
                </a:lnTo>
                <a:lnTo>
                  <a:pt x="19165" y="12872"/>
                </a:lnTo>
                <a:lnTo>
                  <a:pt x="19158" y="12900"/>
                </a:lnTo>
                <a:lnTo>
                  <a:pt x="19196" y="12920"/>
                </a:lnTo>
                <a:lnTo>
                  <a:pt x="19245" y="12941"/>
                </a:lnTo>
                <a:lnTo>
                  <a:pt x="19271" y="12941"/>
                </a:lnTo>
                <a:lnTo>
                  <a:pt x="19303" y="12920"/>
                </a:lnTo>
                <a:lnTo>
                  <a:pt x="19334" y="12907"/>
                </a:lnTo>
                <a:lnTo>
                  <a:pt x="19344" y="12885"/>
                </a:lnTo>
                <a:lnTo>
                  <a:pt x="19378" y="12879"/>
                </a:lnTo>
                <a:lnTo>
                  <a:pt x="19393" y="12832"/>
                </a:lnTo>
                <a:lnTo>
                  <a:pt x="19393" y="12789"/>
                </a:lnTo>
                <a:lnTo>
                  <a:pt x="19383" y="12776"/>
                </a:lnTo>
                <a:lnTo>
                  <a:pt x="19351" y="12776"/>
                </a:lnTo>
                <a:close/>
                <a:moveTo>
                  <a:pt x="19531" y="12844"/>
                </a:moveTo>
                <a:lnTo>
                  <a:pt x="19521" y="12851"/>
                </a:lnTo>
                <a:lnTo>
                  <a:pt x="19537" y="12907"/>
                </a:lnTo>
                <a:lnTo>
                  <a:pt x="19564" y="12954"/>
                </a:lnTo>
                <a:lnTo>
                  <a:pt x="19584" y="12982"/>
                </a:lnTo>
                <a:lnTo>
                  <a:pt x="19600" y="12975"/>
                </a:lnTo>
                <a:lnTo>
                  <a:pt x="19610" y="12954"/>
                </a:lnTo>
                <a:lnTo>
                  <a:pt x="19584" y="12935"/>
                </a:lnTo>
                <a:lnTo>
                  <a:pt x="19552" y="12885"/>
                </a:lnTo>
                <a:lnTo>
                  <a:pt x="19537" y="12866"/>
                </a:lnTo>
                <a:lnTo>
                  <a:pt x="19531" y="12844"/>
                </a:lnTo>
                <a:close/>
                <a:moveTo>
                  <a:pt x="18355" y="12872"/>
                </a:moveTo>
                <a:lnTo>
                  <a:pt x="18340" y="12900"/>
                </a:lnTo>
                <a:lnTo>
                  <a:pt x="18329" y="12926"/>
                </a:lnTo>
                <a:lnTo>
                  <a:pt x="18340" y="12982"/>
                </a:lnTo>
                <a:lnTo>
                  <a:pt x="18367" y="12935"/>
                </a:lnTo>
                <a:lnTo>
                  <a:pt x="18367" y="12900"/>
                </a:lnTo>
                <a:lnTo>
                  <a:pt x="18355" y="12872"/>
                </a:lnTo>
                <a:close/>
                <a:moveTo>
                  <a:pt x="16697" y="12907"/>
                </a:moveTo>
                <a:lnTo>
                  <a:pt x="16653" y="12982"/>
                </a:lnTo>
                <a:lnTo>
                  <a:pt x="16707" y="12988"/>
                </a:lnTo>
                <a:lnTo>
                  <a:pt x="16718" y="13016"/>
                </a:lnTo>
                <a:lnTo>
                  <a:pt x="16825" y="13051"/>
                </a:lnTo>
                <a:lnTo>
                  <a:pt x="16851" y="13038"/>
                </a:lnTo>
                <a:lnTo>
                  <a:pt x="16893" y="13051"/>
                </a:lnTo>
                <a:lnTo>
                  <a:pt x="16958" y="13079"/>
                </a:lnTo>
                <a:lnTo>
                  <a:pt x="17016" y="13091"/>
                </a:lnTo>
                <a:lnTo>
                  <a:pt x="17074" y="13098"/>
                </a:lnTo>
                <a:lnTo>
                  <a:pt x="17127" y="13091"/>
                </a:lnTo>
                <a:lnTo>
                  <a:pt x="17190" y="13126"/>
                </a:lnTo>
                <a:lnTo>
                  <a:pt x="17255" y="13091"/>
                </a:lnTo>
                <a:lnTo>
                  <a:pt x="17185" y="13051"/>
                </a:lnTo>
                <a:lnTo>
                  <a:pt x="17100" y="13038"/>
                </a:lnTo>
                <a:lnTo>
                  <a:pt x="17079" y="12988"/>
                </a:lnTo>
                <a:lnTo>
                  <a:pt x="16968" y="12948"/>
                </a:lnTo>
                <a:lnTo>
                  <a:pt x="16958" y="12982"/>
                </a:lnTo>
                <a:lnTo>
                  <a:pt x="16845" y="12975"/>
                </a:lnTo>
                <a:lnTo>
                  <a:pt x="16835" y="12948"/>
                </a:lnTo>
                <a:lnTo>
                  <a:pt x="16813" y="12941"/>
                </a:lnTo>
                <a:lnTo>
                  <a:pt x="16765" y="12913"/>
                </a:lnTo>
                <a:lnTo>
                  <a:pt x="16697" y="12907"/>
                </a:lnTo>
                <a:close/>
                <a:moveTo>
                  <a:pt x="19644" y="12960"/>
                </a:moveTo>
                <a:lnTo>
                  <a:pt x="19637" y="12975"/>
                </a:lnTo>
                <a:lnTo>
                  <a:pt x="19664" y="13003"/>
                </a:lnTo>
                <a:lnTo>
                  <a:pt x="19685" y="13023"/>
                </a:lnTo>
                <a:lnTo>
                  <a:pt x="19702" y="13016"/>
                </a:lnTo>
                <a:lnTo>
                  <a:pt x="19675" y="12995"/>
                </a:lnTo>
                <a:lnTo>
                  <a:pt x="19644" y="12960"/>
                </a:lnTo>
                <a:close/>
                <a:moveTo>
                  <a:pt x="19750" y="13016"/>
                </a:moveTo>
                <a:lnTo>
                  <a:pt x="19738" y="13023"/>
                </a:lnTo>
                <a:lnTo>
                  <a:pt x="19760" y="13051"/>
                </a:lnTo>
                <a:lnTo>
                  <a:pt x="19792" y="13079"/>
                </a:lnTo>
                <a:lnTo>
                  <a:pt x="19840" y="13106"/>
                </a:lnTo>
                <a:lnTo>
                  <a:pt x="19835" y="13091"/>
                </a:lnTo>
                <a:lnTo>
                  <a:pt x="19823" y="13072"/>
                </a:lnTo>
                <a:lnTo>
                  <a:pt x="19777" y="13038"/>
                </a:lnTo>
                <a:lnTo>
                  <a:pt x="19750" y="13016"/>
                </a:lnTo>
                <a:close/>
                <a:moveTo>
                  <a:pt x="17388" y="13072"/>
                </a:moveTo>
                <a:lnTo>
                  <a:pt x="17371" y="13098"/>
                </a:lnTo>
                <a:lnTo>
                  <a:pt x="17340" y="13098"/>
                </a:lnTo>
                <a:lnTo>
                  <a:pt x="17318" y="13147"/>
                </a:lnTo>
                <a:lnTo>
                  <a:pt x="17350" y="13147"/>
                </a:lnTo>
                <a:lnTo>
                  <a:pt x="17388" y="13132"/>
                </a:lnTo>
                <a:lnTo>
                  <a:pt x="17456" y="13119"/>
                </a:lnTo>
                <a:lnTo>
                  <a:pt x="17441" y="13085"/>
                </a:lnTo>
                <a:lnTo>
                  <a:pt x="17410" y="13091"/>
                </a:lnTo>
                <a:lnTo>
                  <a:pt x="17388" y="13072"/>
                </a:lnTo>
                <a:close/>
                <a:moveTo>
                  <a:pt x="17676" y="13072"/>
                </a:moveTo>
                <a:lnTo>
                  <a:pt x="17627" y="13098"/>
                </a:lnTo>
                <a:lnTo>
                  <a:pt x="17584" y="13106"/>
                </a:lnTo>
                <a:lnTo>
                  <a:pt x="17548" y="13085"/>
                </a:lnTo>
                <a:lnTo>
                  <a:pt x="17504" y="13098"/>
                </a:lnTo>
                <a:lnTo>
                  <a:pt x="17504" y="13126"/>
                </a:lnTo>
                <a:lnTo>
                  <a:pt x="17579" y="13141"/>
                </a:lnTo>
                <a:lnTo>
                  <a:pt x="17669" y="13119"/>
                </a:lnTo>
                <a:lnTo>
                  <a:pt x="17676" y="13072"/>
                </a:lnTo>
                <a:close/>
                <a:moveTo>
                  <a:pt x="17915" y="13085"/>
                </a:moveTo>
                <a:lnTo>
                  <a:pt x="17898" y="13098"/>
                </a:lnTo>
                <a:lnTo>
                  <a:pt x="17855" y="13098"/>
                </a:lnTo>
                <a:lnTo>
                  <a:pt x="17802" y="13119"/>
                </a:lnTo>
                <a:lnTo>
                  <a:pt x="17797" y="13132"/>
                </a:lnTo>
                <a:lnTo>
                  <a:pt x="17739" y="13167"/>
                </a:lnTo>
                <a:lnTo>
                  <a:pt x="17717" y="13210"/>
                </a:lnTo>
                <a:lnTo>
                  <a:pt x="17712" y="13235"/>
                </a:lnTo>
                <a:lnTo>
                  <a:pt x="17717" y="13244"/>
                </a:lnTo>
                <a:lnTo>
                  <a:pt x="17765" y="13229"/>
                </a:lnTo>
                <a:lnTo>
                  <a:pt x="17802" y="13175"/>
                </a:lnTo>
                <a:lnTo>
                  <a:pt x="17855" y="13154"/>
                </a:lnTo>
                <a:lnTo>
                  <a:pt x="17915" y="13119"/>
                </a:lnTo>
                <a:lnTo>
                  <a:pt x="17935" y="13098"/>
                </a:lnTo>
                <a:lnTo>
                  <a:pt x="17915" y="13085"/>
                </a:lnTo>
                <a:close/>
                <a:moveTo>
                  <a:pt x="19876" y="13091"/>
                </a:moveTo>
                <a:lnTo>
                  <a:pt x="19888" y="13132"/>
                </a:lnTo>
                <a:lnTo>
                  <a:pt x="19930" y="13201"/>
                </a:lnTo>
                <a:lnTo>
                  <a:pt x="19941" y="13188"/>
                </a:lnTo>
                <a:lnTo>
                  <a:pt x="19920" y="13154"/>
                </a:lnTo>
                <a:lnTo>
                  <a:pt x="19898" y="13091"/>
                </a:lnTo>
                <a:lnTo>
                  <a:pt x="19876" y="13091"/>
                </a:lnTo>
                <a:close/>
                <a:moveTo>
                  <a:pt x="19823" y="13160"/>
                </a:moveTo>
                <a:lnTo>
                  <a:pt x="19823" y="13188"/>
                </a:lnTo>
                <a:lnTo>
                  <a:pt x="19835" y="13201"/>
                </a:lnTo>
                <a:lnTo>
                  <a:pt x="19871" y="13210"/>
                </a:lnTo>
                <a:lnTo>
                  <a:pt x="19893" y="13210"/>
                </a:lnTo>
                <a:lnTo>
                  <a:pt x="19883" y="13188"/>
                </a:lnTo>
                <a:lnTo>
                  <a:pt x="19866" y="13175"/>
                </a:lnTo>
                <a:lnTo>
                  <a:pt x="19823" y="13160"/>
                </a:lnTo>
                <a:close/>
                <a:moveTo>
                  <a:pt x="17504" y="13167"/>
                </a:moveTo>
                <a:lnTo>
                  <a:pt x="17446" y="13188"/>
                </a:lnTo>
                <a:lnTo>
                  <a:pt x="17526" y="13235"/>
                </a:lnTo>
                <a:lnTo>
                  <a:pt x="17548" y="13235"/>
                </a:lnTo>
                <a:lnTo>
                  <a:pt x="17553" y="13216"/>
                </a:lnTo>
                <a:lnTo>
                  <a:pt x="17531" y="13195"/>
                </a:lnTo>
                <a:lnTo>
                  <a:pt x="17504" y="13167"/>
                </a:lnTo>
                <a:close/>
                <a:moveTo>
                  <a:pt x="19920" y="13235"/>
                </a:moveTo>
                <a:lnTo>
                  <a:pt x="19941" y="13285"/>
                </a:lnTo>
                <a:lnTo>
                  <a:pt x="19983" y="13285"/>
                </a:lnTo>
                <a:lnTo>
                  <a:pt x="19968" y="13257"/>
                </a:lnTo>
                <a:lnTo>
                  <a:pt x="19956" y="13250"/>
                </a:lnTo>
                <a:lnTo>
                  <a:pt x="19920" y="13235"/>
                </a:lnTo>
                <a:close/>
                <a:moveTo>
                  <a:pt x="18824" y="13270"/>
                </a:moveTo>
                <a:lnTo>
                  <a:pt x="18803" y="13298"/>
                </a:lnTo>
                <a:lnTo>
                  <a:pt x="18798" y="13319"/>
                </a:lnTo>
                <a:lnTo>
                  <a:pt x="18786" y="13360"/>
                </a:lnTo>
                <a:lnTo>
                  <a:pt x="18776" y="13401"/>
                </a:lnTo>
                <a:lnTo>
                  <a:pt x="18781" y="13429"/>
                </a:lnTo>
                <a:lnTo>
                  <a:pt x="18771" y="13441"/>
                </a:lnTo>
                <a:lnTo>
                  <a:pt x="18766" y="13504"/>
                </a:lnTo>
                <a:lnTo>
                  <a:pt x="18771" y="13545"/>
                </a:lnTo>
                <a:lnTo>
                  <a:pt x="18766" y="13566"/>
                </a:lnTo>
                <a:lnTo>
                  <a:pt x="18776" y="13607"/>
                </a:lnTo>
                <a:lnTo>
                  <a:pt x="18754" y="13669"/>
                </a:lnTo>
                <a:lnTo>
                  <a:pt x="18749" y="13710"/>
                </a:lnTo>
                <a:lnTo>
                  <a:pt x="18739" y="13744"/>
                </a:lnTo>
                <a:lnTo>
                  <a:pt x="18728" y="13785"/>
                </a:lnTo>
                <a:lnTo>
                  <a:pt x="18686" y="13813"/>
                </a:lnTo>
                <a:lnTo>
                  <a:pt x="18633" y="13785"/>
                </a:lnTo>
                <a:lnTo>
                  <a:pt x="18621" y="13766"/>
                </a:lnTo>
                <a:lnTo>
                  <a:pt x="18595" y="13744"/>
                </a:lnTo>
                <a:lnTo>
                  <a:pt x="18573" y="13744"/>
                </a:lnTo>
                <a:lnTo>
                  <a:pt x="18537" y="13697"/>
                </a:lnTo>
                <a:lnTo>
                  <a:pt x="18505" y="13669"/>
                </a:lnTo>
                <a:lnTo>
                  <a:pt x="18457" y="13648"/>
                </a:lnTo>
                <a:lnTo>
                  <a:pt x="18414" y="13600"/>
                </a:lnTo>
                <a:lnTo>
                  <a:pt x="18409" y="13579"/>
                </a:lnTo>
                <a:lnTo>
                  <a:pt x="18430" y="13545"/>
                </a:lnTo>
                <a:lnTo>
                  <a:pt x="18447" y="13504"/>
                </a:lnTo>
                <a:lnTo>
                  <a:pt x="18440" y="13469"/>
                </a:lnTo>
                <a:lnTo>
                  <a:pt x="18462" y="13469"/>
                </a:lnTo>
                <a:lnTo>
                  <a:pt x="18483" y="13441"/>
                </a:lnTo>
                <a:lnTo>
                  <a:pt x="18500" y="13401"/>
                </a:lnTo>
                <a:lnTo>
                  <a:pt x="18473" y="13360"/>
                </a:lnTo>
                <a:lnTo>
                  <a:pt x="18457" y="13373"/>
                </a:lnTo>
                <a:lnTo>
                  <a:pt x="18435" y="13366"/>
                </a:lnTo>
                <a:lnTo>
                  <a:pt x="18404" y="13388"/>
                </a:lnTo>
                <a:lnTo>
                  <a:pt x="18367" y="13366"/>
                </a:lnTo>
                <a:lnTo>
                  <a:pt x="18350" y="13373"/>
                </a:lnTo>
                <a:lnTo>
                  <a:pt x="18297" y="13353"/>
                </a:lnTo>
                <a:lnTo>
                  <a:pt x="18266" y="13326"/>
                </a:lnTo>
                <a:lnTo>
                  <a:pt x="18227" y="13304"/>
                </a:lnTo>
                <a:lnTo>
                  <a:pt x="18196" y="13319"/>
                </a:lnTo>
                <a:lnTo>
                  <a:pt x="18239" y="13338"/>
                </a:lnTo>
                <a:lnTo>
                  <a:pt x="18244" y="13381"/>
                </a:lnTo>
                <a:lnTo>
                  <a:pt x="18191" y="13394"/>
                </a:lnTo>
                <a:lnTo>
                  <a:pt x="18164" y="13388"/>
                </a:lnTo>
                <a:lnTo>
                  <a:pt x="18128" y="13416"/>
                </a:lnTo>
                <a:lnTo>
                  <a:pt x="18101" y="13457"/>
                </a:lnTo>
                <a:lnTo>
                  <a:pt x="18111" y="13476"/>
                </a:lnTo>
                <a:lnTo>
                  <a:pt x="18084" y="13497"/>
                </a:lnTo>
                <a:lnTo>
                  <a:pt x="18058" y="13560"/>
                </a:lnTo>
                <a:lnTo>
                  <a:pt x="18068" y="13600"/>
                </a:lnTo>
                <a:lnTo>
                  <a:pt x="18031" y="13594"/>
                </a:lnTo>
                <a:lnTo>
                  <a:pt x="17995" y="13594"/>
                </a:lnTo>
                <a:lnTo>
                  <a:pt x="17961" y="13545"/>
                </a:lnTo>
                <a:lnTo>
                  <a:pt x="17920" y="13510"/>
                </a:lnTo>
                <a:lnTo>
                  <a:pt x="17893" y="13525"/>
                </a:lnTo>
                <a:lnTo>
                  <a:pt x="17867" y="13532"/>
                </a:lnTo>
                <a:lnTo>
                  <a:pt x="17867" y="13553"/>
                </a:lnTo>
                <a:lnTo>
                  <a:pt x="17840" y="13545"/>
                </a:lnTo>
                <a:lnTo>
                  <a:pt x="17840" y="13566"/>
                </a:lnTo>
                <a:lnTo>
                  <a:pt x="17809" y="13579"/>
                </a:lnTo>
                <a:lnTo>
                  <a:pt x="17797" y="13607"/>
                </a:lnTo>
                <a:lnTo>
                  <a:pt x="17765" y="13648"/>
                </a:lnTo>
                <a:lnTo>
                  <a:pt x="17755" y="13703"/>
                </a:lnTo>
                <a:lnTo>
                  <a:pt x="17734" y="13691"/>
                </a:lnTo>
                <a:lnTo>
                  <a:pt x="17712" y="13725"/>
                </a:lnTo>
                <a:lnTo>
                  <a:pt x="17734" y="13766"/>
                </a:lnTo>
                <a:lnTo>
                  <a:pt x="17707" y="13779"/>
                </a:lnTo>
                <a:lnTo>
                  <a:pt x="17686" y="13710"/>
                </a:lnTo>
                <a:lnTo>
                  <a:pt x="17642" y="13779"/>
                </a:lnTo>
                <a:lnTo>
                  <a:pt x="17642" y="13819"/>
                </a:lnTo>
                <a:lnTo>
                  <a:pt x="17637" y="13854"/>
                </a:lnTo>
                <a:lnTo>
                  <a:pt x="17606" y="13897"/>
                </a:lnTo>
                <a:lnTo>
                  <a:pt x="17589" y="13938"/>
                </a:lnTo>
                <a:lnTo>
                  <a:pt x="17558" y="13972"/>
                </a:lnTo>
                <a:lnTo>
                  <a:pt x="17494" y="13991"/>
                </a:lnTo>
                <a:lnTo>
                  <a:pt x="17463" y="13991"/>
                </a:lnTo>
                <a:lnTo>
                  <a:pt x="17451" y="14000"/>
                </a:lnTo>
                <a:lnTo>
                  <a:pt x="17441" y="14019"/>
                </a:lnTo>
                <a:lnTo>
                  <a:pt x="17403" y="14026"/>
                </a:lnTo>
                <a:lnTo>
                  <a:pt x="17361" y="14054"/>
                </a:lnTo>
                <a:lnTo>
                  <a:pt x="17345" y="14047"/>
                </a:lnTo>
                <a:lnTo>
                  <a:pt x="17318" y="14054"/>
                </a:lnTo>
                <a:lnTo>
                  <a:pt x="17270" y="14081"/>
                </a:lnTo>
                <a:lnTo>
                  <a:pt x="17243" y="14116"/>
                </a:lnTo>
                <a:lnTo>
                  <a:pt x="17197" y="14144"/>
                </a:lnTo>
                <a:lnTo>
                  <a:pt x="17170" y="14197"/>
                </a:lnTo>
                <a:lnTo>
                  <a:pt x="17164" y="14137"/>
                </a:lnTo>
                <a:lnTo>
                  <a:pt x="17144" y="14191"/>
                </a:lnTo>
                <a:lnTo>
                  <a:pt x="17149" y="14240"/>
                </a:lnTo>
                <a:lnTo>
                  <a:pt x="17144" y="14281"/>
                </a:lnTo>
                <a:lnTo>
                  <a:pt x="17127" y="14300"/>
                </a:lnTo>
                <a:lnTo>
                  <a:pt x="17122" y="14350"/>
                </a:lnTo>
                <a:lnTo>
                  <a:pt x="17137" y="14378"/>
                </a:lnTo>
                <a:lnTo>
                  <a:pt x="17144" y="14404"/>
                </a:lnTo>
                <a:lnTo>
                  <a:pt x="17170" y="14466"/>
                </a:lnTo>
                <a:lnTo>
                  <a:pt x="17170" y="14507"/>
                </a:lnTo>
                <a:lnTo>
                  <a:pt x="17154" y="14481"/>
                </a:lnTo>
                <a:lnTo>
                  <a:pt x="17127" y="14453"/>
                </a:lnTo>
                <a:lnTo>
                  <a:pt x="17144" y="14528"/>
                </a:lnTo>
                <a:lnTo>
                  <a:pt x="17122" y="14494"/>
                </a:lnTo>
                <a:lnTo>
                  <a:pt x="17127" y="14528"/>
                </a:lnTo>
                <a:lnTo>
                  <a:pt x="17159" y="14597"/>
                </a:lnTo>
                <a:lnTo>
                  <a:pt x="17170" y="14666"/>
                </a:lnTo>
                <a:lnTo>
                  <a:pt x="17197" y="14700"/>
                </a:lnTo>
                <a:lnTo>
                  <a:pt x="17197" y="14721"/>
                </a:lnTo>
                <a:lnTo>
                  <a:pt x="17217" y="14775"/>
                </a:lnTo>
                <a:lnTo>
                  <a:pt x="17217" y="14831"/>
                </a:lnTo>
                <a:lnTo>
                  <a:pt x="17228" y="14878"/>
                </a:lnTo>
                <a:lnTo>
                  <a:pt x="17255" y="14968"/>
                </a:lnTo>
                <a:lnTo>
                  <a:pt x="17265" y="15016"/>
                </a:lnTo>
                <a:lnTo>
                  <a:pt x="17255" y="15078"/>
                </a:lnTo>
                <a:lnTo>
                  <a:pt x="17260" y="15112"/>
                </a:lnTo>
                <a:lnTo>
                  <a:pt x="17250" y="15134"/>
                </a:lnTo>
                <a:lnTo>
                  <a:pt x="17217" y="15147"/>
                </a:lnTo>
                <a:lnTo>
                  <a:pt x="17217" y="15194"/>
                </a:lnTo>
                <a:lnTo>
                  <a:pt x="17250" y="15215"/>
                </a:lnTo>
                <a:lnTo>
                  <a:pt x="17313" y="15271"/>
                </a:lnTo>
                <a:lnTo>
                  <a:pt x="17350" y="15271"/>
                </a:lnTo>
                <a:lnTo>
                  <a:pt x="17393" y="15278"/>
                </a:lnTo>
                <a:lnTo>
                  <a:pt x="17420" y="15250"/>
                </a:lnTo>
                <a:lnTo>
                  <a:pt x="17451" y="15222"/>
                </a:lnTo>
                <a:lnTo>
                  <a:pt x="17468" y="15222"/>
                </a:lnTo>
                <a:lnTo>
                  <a:pt x="17499" y="15175"/>
                </a:lnTo>
                <a:lnTo>
                  <a:pt x="17543" y="15175"/>
                </a:lnTo>
                <a:lnTo>
                  <a:pt x="17584" y="15160"/>
                </a:lnTo>
                <a:lnTo>
                  <a:pt x="17637" y="15181"/>
                </a:lnTo>
                <a:lnTo>
                  <a:pt x="17669" y="15175"/>
                </a:lnTo>
                <a:lnTo>
                  <a:pt x="17722" y="15168"/>
                </a:lnTo>
                <a:lnTo>
                  <a:pt x="17744" y="15134"/>
                </a:lnTo>
                <a:lnTo>
                  <a:pt x="17755" y="15084"/>
                </a:lnTo>
                <a:lnTo>
                  <a:pt x="17802" y="15065"/>
                </a:lnTo>
                <a:lnTo>
                  <a:pt x="17867" y="15016"/>
                </a:lnTo>
                <a:lnTo>
                  <a:pt x="17925" y="15022"/>
                </a:lnTo>
                <a:lnTo>
                  <a:pt x="17988" y="14996"/>
                </a:lnTo>
                <a:lnTo>
                  <a:pt x="18063" y="14962"/>
                </a:lnTo>
                <a:lnTo>
                  <a:pt x="18169" y="14953"/>
                </a:lnTo>
                <a:lnTo>
                  <a:pt x="18222" y="14996"/>
                </a:lnTo>
                <a:lnTo>
                  <a:pt x="18266" y="15003"/>
                </a:lnTo>
                <a:lnTo>
                  <a:pt x="18340" y="15056"/>
                </a:lnTo>
                <a:lnTo>
                  <a:pt x="18329" y="15078"/>
                </a:lnTo>
                <a:lnTo>
                  <a:pt x="18360" y="15106"/>
                </a:lnTo>
                <a:lnTo>
                  <a:pt x="18399" y="15175"/>
                </a:lnTo>
                <a:lnTo>
                  <a:pt x="18399" y="15222"/>
                </a:lnTo>
                <a:lnTo>
                  <a:pt x="18440" y="15256"/>
                </a:lnTo>
                <a:lnTo>
                  <a:pt x="18462" y="15187"/>
                </a:lnTo>
                <a:lnTo>
                  <a:pt x="18500" y="15153"/>
                </a:lnTo>
                <a:lnTo>
                  <a:pt x="18547" y="15078"/>
                </a:lnTo>
                <a:lnTo>
                  <a:pt x="18553" y="15147"/>
                </a:lnTo>
                <a:lnTo>
                  <a:pt x="18532" y="15187"/>
                </a:lnTo>
                <a:lnTo>
                  <a:pt x="18520" y="15243"/>
                </a:lnTo>
                <a:lnTo>
                  <a:pt x="18488" y="15291"/>
                </a:lnTo>
                <a:lnTo>
                  <a:pt x="18542" y="15278"/>
                </a:lnTo>
                <a:lnTo>
                  <a:pt x="18568" y="15215"/>
                </a:lnTo>
                <a:lnTo>
                  <a:pt x="18585" y="15284"/>
                </a:lnTo>
                <a:lnTo>
                  <a:pt x="18563" y="15325"/>
                </a:lnTo>
                <a:lnTo>
                  <a:pt x="18621" y="15340"/>
                </a:lnTo>
                <a:lnTo>
                  <a:pt x="18648" y="15374"/>
                </a:lnTo>
                <a:lnTo>
                  <a:pt x="18665" y="15422"/>
                </a:lnTo>
                <a:lnTo>
                  <a:pt x="18675" y="15490"/>
                </a:lnTo>
                <a:lnTo>
                  <a:pt x="18713" y="15553"/>
                </a:lnTo>
                <a:lnTo>
                  <a:pt x="18771" y="15580"/>
                </a:lnTo>
                <a:lnTo>
                  <a:pt x="18803" y="15587"/>
                </a:lnTo>
                <a:lnTo>
                  <a:pt x="18834" y="15600"/>
                </a:lnTo>
                <a:lnTo>
                  <a:pt x="18887" y="15628"/>
                </a:lnTo>
                <a:lnTo>
                  <a:pt x="18936" y="15559"/>
                </a:lnTo>
                <a:lnTo>
                  <a:pt x="18967" y="15537"/>
                </a:lnTo>
                <a:lnTo>
                  <a:pt x="18962" y="15593"/>
                </a:lnTo>
                <a:lnTo>
                  <a:pt x="18994" y="15606"/>
                </a:lnTo>
                <a:lnTo>
                  <a:pt x="19042" y="15649"/>
                </a:lnTo>
                <a:lnTo>
                  <a:pt x="19078" y="15606"/>
                </a:lnTo>
                <a:lnTo>
                  <a:pt x="19105" y="15572"/>
                </a:lnTo>
                <a:lnTo>
                  <a:pt x="19158" y="15531"/>
                </a:lnTo>
                <a:lnTo>
                  <a:pt x="19228" y="15531"/>
                </a:lnTo>
                <a:lnTo>
                  <a:pt x="19260" y="15497"/>
                </a:lnTo>
                <a:lnTo>
                  <a:pt x="19255" y="15462"/>
                </a:lnTo>
                <a:lnTo>
                  <a:pt x="19265" y="15400"/>
                </a:lnTo>
                <a:lnTo>
                  <a:pt x="19276" y="15331"/>
                </a:lnTo>
                <a:lnTo>
                  <a:pt x="19303" y="15284"/>
                </a:lnTo>
                <a:lnTo>
                  <a:pt x="19318" y="15209"/>
                </a:lnTo>
                <a:lnTo>
                  <a:pt x="19339" y="15160"/>
                </a:lnTo>
                <a:lnTo>
                  <a:pt x="19361" y="15091"/>
                </a:lnTo>
                <a:lnTo>
                  <a:pt x="19404" y="15050"/>
                </a:lnTo>
                <a:lnTo>
                  <a:pt x="19431" y="14968"/>
                </a:lnTo>
                <a:lnTo>
                  <a:pt x="19441" y="14906"/>
                </a:lnTo>
                <a:lnTo>
                  <a:pt x="19441" y="14859"/>
                </a:lnTo>
                <a:lnTo>
                  <a:pt x="19451" y="14775"/>
                </a:lnTo>
                <a:lnTo>
                  <a:pt x="19462" y="14741"/>
                </a:lnTo>
                <a:lnTo>
                  <a:pt x="19467" y="14666"/>
                </a:lnTo>
                <a:lnTo>
                  <a:pt x="19441" y="14590"/>
                </a:lnTo>
                <a:lnTo>
                  <a:pt x="19446" y="14535"/>
                </a:lnTo>
                <a:lnTo>
                  <a:pt x="19441" y="14494"/>
                </a:lnTo>
                <a:lnTo>
                  <a:pt x="19424" y="14425"/>
                </a:lnTo>
                <a:lnTo>
                  <a:pt x="19383" y="14356"/>
                </a:lnTo>
                <a:lnTo>
                  <a:pt x="19351" y="14322"/>
                </a:lnTo>
                <a:lnTo>
                  <a:pt x="19313" y="14275"/>
                </a:lnTo>
                <a:lnTo>
                  <a:pt x="19303" y="14191"/>
                </a:lnTo>
                <a:lnTo>
                  <a:pt x="19286" y="14197"/>
                </a:lnTo>
                <a:lnTo>
                  <a:pt x="19265" y="14163"/>
                </a:lnTo>
                <a:lnTo>
                  <a:pt x="19238" y="14185"/>
                </a:lnTo>
                <a:lnTo>
                  <a:pt x="19218" y="14094"/>
                </a:lnTo>
                <a:lnTo>
                  <a:pt x="19185" y="14047"/>
                </a:lnTo>
                <a:lnTo>
                  <a:pt x="19192" y="14026"/>
                </a:lnTo>
                <a:lnTo>
                  <a:pt x="19153" y="13991"/>
                </a:lnTo>
                <a:lnTo>
                  <a:pt x="19112" y="13950"/>
                </a:lnTo>
                <a:lnTo>
                  <a:pt x="19047" y="13910"/>
                </a:lnTo>
                <a:lnTo>
                  <a:pt x="19032" y="13862"/>
                </a:lnTo>
                <a:lnTo>
                  <a:pt x="19037" y="13819"/>
                </a:lnTo>
                <a:lnTo>
                  <a:pt x="19020" y="13751"/>
                </a:lnTo>
                <a:lnTo>
                  <a:pt x="19005" y="13744"/>
                </a:lnTo>
                <a:lnTo>
                  <a:pt x="18994" y="13703"/>
                </a:lnTo>
                <a:lnTo>
                  <a:pt x="18984" y="13635"/>
                </a:lnTo>
                <a:lnTo>
                  <a:pt x="18989" y="13600"/>
                </a:lnTo>
                <a:lnTo>
                  <a:pt x="18962" y="13572"/>
                </a:lnTo>
                <a:lnTo>
                  <a:pt x="18941" y="13538"/>
                </a:lnTo>
                <a:lnTo>
                  <a:pt x="18904" y="13566"/>
                </a:lnTo>
                <a:lnTo>
                  <a:pt x="18882" y="13504"/>
                </a:lnTo>
                <a:lnTo>
                  <a:pt x="18887" y="13476"/>
                </a:lnTo>
                <a:lnTo>
                  <a:pt x="18882" y="13435"/>
                </a:lnTo>
                <a:lnTo>
                  <a:pt x="18861" y="13394"/>
                </a:lnTo>
                <a:lnTo>
                  <a:pt x="18856" y="13366"/>
                </a:lnTo>
                <a:lnTo>
                  <a:pt x="18846" y="13353"/>
                </a:lnTo>
                <a:lnTo>
                  <a:pt x="18839" y="13304"/>
                </a:lnTo>
                <a:lnTo>
                  <a:pt x="18824" y="13270"/>
                </a:lnTo>
                <a:close/>
                <a:moveTo>
                  <a:pt x="13377" y="13373"/>
                </a:moveTo>
                <a:lnTo>
                  <a:pt x="13356" y="13407"/>
                </a:lnTo>
                <a:lnTo>
                  <a:pt x="13356" y="13457"/>
                </a:lnTo>
                <a:lnTo>
                  <a:pt x="13324" y="13510"/>
                </a:lnTo>
                <a:lnTo>
                  <a:pt x="13297" y="13497"/>
                </a:lnTo>
                <a:lnTo>
                  <a:pt x="13307" y="13532"/>
                </a:lnTo>
                <a:lnTo>
                  <a:pt x="13287" y="13572"/>
                </a:lnTo>
                <a:lnTo>
                  <a:pt x="13239" y="13622"/>
                </a:lnTo>
                <a:lnTo>
                  <a:pt x="13208" y="13663"/>
                </a:lnTo>
                <a:lnTo>
                  <a:pt x="13181" y="13663"/>
                </a:lnTo>
                <a:lnTo>
                  <a:pt x="13159" y="13676"/>
                </a:lnTo>
                <a:lnTo>
                  <a:pt x="13128" y="13697"/>
                </a:lnTo>
                <a:lnTo>
                  <a:pt x="13101" y="13697"/>
                </a:lnTo>
                <a:lnTo>
                  <a:pt x="13090" y="13744"/>
                </a:lnTo>
                <a:lnTo>
                  <a:pt x="13068" y="13794"/>
                </a:lnTo>
                <a:lnTo>
                  <a:pt x="13075" y="13862"/>
                </a:lnTo>
                <a:lnTo>
                  <a:pt x="13085" y="13910"/>
                </a:lnTo>
                <a:lnTo>
                  <a:pt x="13101" y="13950"/>
                </a:lnTo>
                <a:lnTo>
                  <a:pt x="13095" y="14000"/>
                </a:lnTo>
                <a:lnTo>
                  <a:pt x="13068" y="14060"/>
                </a:lnTo>
                <a:lnTo>
                  <a:pt x="13063" y="14088"/>
                </a:lnTo>
                <a:lnTo>
                  <a:pt x="13036" y="14103"/>
                </a:lnTo>
                <a:lnTo>
                  <a:pt x="13026" y="14163"/>
                </a:lnTo>
                <a:lnTo>
                  <a:pt x="13031" y="14219"/>
                </a:lnTo>
                <a:lnTo>
                  <a:pt x="13053" y="14288"/>
                </a:lnTo>
                <a:lnTo>
                  <a:pt x="13058" y="14356"/>
                </a:lnTo>
                <a:lnTo>
                  <a:pt x="13075" y="14397"/>
                </a:lnTo>
                <a:lnTo>
                  <a:pt x="13121" y="14431"/>
                </a:lnTo>
                <a:lnTo>
                  <a:pt x="13154" y="14453"/>
                </a:lnTo>
                <a:lnTo>
                  <a:pt x="13208" y="14419"/>
                </a:lnTo>
                <a:lnTo>
                  <a:pt x="13254" y="14397"/>
                </a:lnTo>
                <a:lnTo>
                  <a:pt x="13281" y="14300"/>
                </a:lnTo>
                <a:lnTo>
                  <a:pt x="13302" y="14185"/>
                </a:lnTo>
                <a:lnTo>
                  <a:pt x="13341" y="14034"/>
                </a:lnTo>
                <a:lnTo>
                  <a:pt x="13367" y="13923"/>
                </a:lnTo>
                <a:lnTo>
                  <a:pt x="13387" y="13834"/>
                </a:lnTo>
                <a:lnTo>
                  <a:pt x="13394" y="13766"/>
                </a:lnTo>
                <a:lnTo>
                  <a:pt x="13409" y="13751"/>
                </a:lnTo>
                <a:lnTo>
                  <a:pt x="13414" y="13716"/>
                </a:lnTo>
                <a:lnTo>
                  <a:pt x="13404" y="13656"/>
                </a:lnTo>
                <a:lnTo>
                  <a:pt x="13414" y="13635"/>
                </a:lnTo>
                <a:lnTo>
                  <a:pt x="13435" y="13682"/>
                </a:lnTo>
                <a:lnTo>
                  <a:pt x="13447" y="13656"/>
                </a:lnTo>
                <a:lnTo>
                  <a:pt x="13452" y="13622"/>
                </a:lnTo>
                <a:lnTo>
                  <a:pt x="13435" y="13588"/>
                </a:lnTo>
                <a:lnTo>
                  <a:pt x="13425" y="13491"/>
                </a:lnTo>
                <a:lnTo>
                  <a:pt x="13409" y="13441"/>
                </a:lnTo>
                <a:lnTo>
                  <a:pt x="13394" y="13407"/>
                </a:lnTo>
                <a:lnTo>
                  <a:pt x="13377" y="13373"/>
                </a:lnTo>
                <a:close/>
                <a:moveTo>
                  <a:pt x="20229" y="13572"/>
                </a:moveTo>
                <a:lnTo>
                  <a:pt x="20234" y="13635"/>
                </a:lnTo>
                <a:lnTo>
                  <a:pt x="20239" y="13656"/>
                </a:lnTo>
                <a:lnTo>
                  <a:pt x="20249" y="13648"/>
                </a:lnTo>
                <a:lnTo>
                  <a:pt x="20265" y="13663"/>
                </a:lnTo>
                <a:lnTo>
                  <a:pt x="20260" y="13600"/>
                </a:lnTo>
                <a:lnTo>
                  <a:pt x="20229" y="13572"/>
                </a:lnTo>
                <a:close/>
                <a:moveTo>
                  <a:pt x="20265" y="13669"/>
                </a:moveTo>
                <a:lnTo>
                  <a:pt x="20260" y="13691"/>
                </a:lnTo>
                <a:lnTo>
                  <a:pt x="20282" y="13725"/>
                </a:lnTo>
                <a:lnTo>
                  <a:pt x="20302" y="13716"/>
                </a:lnTo>
                <a:lnTo>
                  <a:pt x="20265" y="13669"/>
                </a:lnTo>
                <a:close/>
                <a:moveTo>
                  <a:pt x="0" y="13682"/>
                </a:moveTo>
                <a:lnTo>
                  <a:pt x="0" y="13716"/>
                </a:lnTo>
                <a:lnTo>
                  <a:pt x="10" y="13682"/>
                </a:lnTo>
                <a:lnTo>
                  <a:pt x="0" y="13682"/>
                </a:lnTo>
                <a:close/>
                <a:moveTo>
                  <a:pt x="21010" y="13682"/>
                </a:moveTo>
                <a:lnTo>
                  <a:pt x="20978" y="13710"/>
                </a:lnTo>
                <a:lnTo>
                  <a:pt x="20957" y="13716"/>
                </a:lnTo>
                <a:lnTo>
                  <a:pt x="20930" y="13731"/>
                </a:lnTo>
                <a:lnTo>
                  <a:pt x="20935" y="13759"/>
                </a:lnTo>
                <a:lnTo>
                  <a:pt x="20973" y="13744"/>
                </a:lnTo>
                <a:lnTo>
                  <a:pt x="21010" y="13725"/>
                </a:lnTo>
                <a:lnTo>
                  <a:pt x="21010" y="13682"/>
                </a:lnTo>
                <a:close/>
                <a:moveTo>
                  <a:pt x="20872" y="13785"/>
                </a:moveTo>
                <a:lnTo>
                  <a:pt x="20850" y="13813"/>
                </a:lnTo>
                <a:lnTo>
                  <a:pt x="20855" y="13847"/>
                </a:lnTo>
                <a:lnTo>
                  <a:pt x="20887" y="13862"/>
                </a:lnTo>
                <a:lnTo>
                  <a:pt x="20925" y="13847"/>
                </a:lnTo>
                <a:lnTo>
                  <a:pt x="20935" y="13807"/>
                </a:lnTo>
                <a:lnTo>
                  <a:pt x="20914" y="13785"/>
                </a:lnTo>
                <a:lnTo>
                  <a:pt x="20899" y="13800"/>
                </a:lnTo>
                <a:lnTo>
                  <a:pt x="20872" y="13785"/>
                </a:lnTo>
                <a:close/>
                <a:moveTo>
                  <a:pt x="20079" y="14006"/>
                </a:moveTo>
                <a:lnTo>
                  <a:pt x="20084" y="14034"/>
                </a:lnTo>
                <a:lnTo>
                  <a:pt x="20127" y="14088"/>
                </a:lnTo>
                <a:lnTo>
                  <a:pt x="20164" y="14129"/>
                </a:lnTo>
                <a:lnTo>
                  <a:pt x="20202" y="14163"/>
                </a:lnTo>
                <a:lnTo>
                  <a:pt x="20239" y="14191"/>
                </a:lnTo>
                <a:lnTo>
                  <a:pt x="20260" y="14172"/>
                </a:lnTo>
                <a:lnTo>
                  <a:pt x="20229" y="14129"/>
                </a:lnTo>
                <a:lnTo>
                  <a:pt x="20181" y="14081"/>
                </a:lnTo>
                <a:lnTo>
                  <a:pt x="20159" y="14060"/>
                </a:lnTo>
                <a:lnTo>
                  <a:pt x="20137" y="14034"/>
                </a:lnTo>
                <a:lnTo>
                  <a:pt x="20106" y="14006"/>
                </a:lnTo>
                <a:lnTo>
                  <a:pt x="20079" y="14006"/>
                </a:lnTo>
                <a:close/>
                <a:moveTo>
                  <a:pt x="20601" y="15222"/>
                </a:moveTo>
                <a:lnTo>
                  <a:pt x="20579" y="15228"/>
                </a:lnTo>
                <a:lnTo>
                  <a:pt x="20606" y="15291"/>
                </a:lnTo>
                <a:lnTo>
                  <a:pt x="20648" y="15374"/>
                </a:lnTo>
                <a:lnTo>
                  <a:pt x="20681" y="15415"/>
                </a:lnTo>
                <a:lnTo>
                  <a:pt x="20674" y="15428"/>
                </a:lnTo>
                <a:lnTo>
                  <a:pt x="20701" y="15490"/>
                </a:lnTo>
                <a:lnTo>
                  <a:pt x="20701" y="15553"/>
                </a:lnTo>
                <a:lnTo>
                  <a:pt x="20691" y="15628"/>
                </a:lnTo>
                <a:lnTo>
                  <a:pt x="20654" y="15662"/>
                </a:lnTo>
                <a:lnTo>
                  <a:pt x="20648" y="15696"/>
                </a:lnTo>
                <a:lnTo>
                  <a:pt x="20712" y="15737"/>
                </a:lnTo>
                <a:lnTo>
                  <a:pt x="20734" y="15787"/>
                </a:lnTo>
                <a:lnTo>
                  <a:pt x="20696" y="15868"/>
                </a:lnTo>
                <a:lnTo>
                  <a:pt x="20722" y="15881"/>
                </a:lnTo>
                <a:lnTo>
                  <a:pt x="20734" y="15909"/>
                </a:lnTo>
                <a:lnTo>
                  <a:pt x="20776" y="15868"/>
                </a:lnTo>
                <a:lnTo>
                  <a:pt x="20807" y="15799"/>
                </a:lnTo>
                <a:lnTo>
                  <a:pt x="20829" y="15752"/>
                </a:lnTo>
                <a:lnTo>
                  <a:pt x="20834" y="15731"/>
                </a:lnTo>
                <a:lnTo>
                  <a:pt x="20829" y="15690"/>
                </a:lnTo>
                <a:lnTo>
                  <a:pt x="20845" y="15662"/>
                </a:lnTo>
                <a:lnTo>
                  <a:pt x="20894" y="15662"/>
                </a:lnTo>
                <a:lnTo>
                  <a:pt x="20909" y="15606"/>
                </a:lnTo>
                <a:lnTo>
                  <a:pt x="20925" y="15518"/>
                </a:lnTo>
                <a:lnTo>
                  <a:pt x="20894" y="15512"/>
                </a:lnTo>
                <a:lnTo>
                  <a:pt x="20860" y="15546"/>
                </a:lnTo>
                <a:lnTo>
                  <a:pt x="20824" y="15537"/>
                </a:lnTo>
                <a:lnTo>
                  <a:pt x="20776" y="15512"/>
                </a:lnTo>
                <a:lnTo>
                  <a:pt x="20766" y="15434"/>
                </a:lnTo>
                <a:lnTo>
                  <a:pt x="20739" y="15409"/>
                </a:lnTo>
                <a:lnTo>
                  <a:pt x="20739" y="15477"/>
                </a:lnTo>
                <a:lnTo>
                  <a:pt x="20696" y="15374"/>
                </a:lnTo>
                <a:lnTo>
                  <a:pt x="20681" y="15291"/>
                </a:lnTo>
                <a:lnTo>
                  <a:pt x="20633" y="15271"/>
                </a:lnTo>
                <a:lnTo>
                  <a:pt x="20601" y="15222"/>
                </a:lnTo>
                <a:close/>
                <a:moveTo>
                  <a:pt x="20589" y="15793"/>
                </a:moveTo>
                <a:lnTo>
                  <a:pt x="20548" y="15840"/>
                </a:lnTo>
                <a:lnTo>
                  <a:pt x="20541" y="15896"/>
                </a:lnTo>
                <a:lnTo>
                  <a:pt x="20521" y="15915"/>
                </a:lnTo>
                <a:lnTo>
                  <a:pt x="20495" y="15993"/>
                </a:lnTo>
                <a:lnTo>
                  <a:pt x="20456" y="16046"/>
                </a:lnTo>
                <a:lnTo>
                  <a:pt x="20408" y="16102"/>
                </a:lnTo>
                <a:lnTo>
                  <a:pt x="20367" y="16143"/>
                </a:lnTo>
                <a:lnTo>
                  <a:pt x="20328" y="16165"/>
                </a:lnTo>
                <a:lnTo>
                  <a:pt x="20255" y="16268"/>
                </a:lnTo>
                <a:lnTo>
                  <a:pt x="20222" y="16343"/>
                </a:lnTo>
                <a:lnTo>
                  <a:pt x="20234" y="16384"/>
                </a:lnTo>
                <a:lnTo>
                  <a:pt x="20297" y="16390"/>
                </a:lnTo>
                <a:lnTo>
                  <a:pt x="20335" y="16424"/>
                </a:lnTo>
                <a:lnTo>
                  <a:pt x="20388" y="16431"/>
                </a:lnTo>
                <a:lnTo>
                  <a:pt x="20415" y="16397"/>
                </a:lnTo>
                <a:lnTo>
                  <a:pt x="20461" y="16349"/>
                </a:lnTo>
                <a:lnTo>
                  <a:pt x="20495" y="16240"/>
                </a:lnTo>
                <a:lnTo>
                  <a:pt x="20510" y="16171"/>
                </a:lnTo>
                <a:lnTo>
                  <a:pt x="20563" y="16137"/>
                </a:lnTo>
                <a:lnTo>
                  <a:pt x="20606" y="16130"/>
                </a:lnTo>
                <a:lnTo>
                  <a:pt x="20584" y="16081"/>
                </a:lnTo>
                <a:lnTo>
                  <a:pt x="20616" y="16040"/>
                </a:lnTo>
                <a:lnTo>
                  <a:pt x="20654" y="15965"/>
                </a:lnTo>
                <a:lnTo>
                  <a:pt x="20674" y="15915"/>
                </a:lnTo>
                <a:lnTo>
                  <a:pt x="20674" y="15875"/>
                </a:lnTo>
                <a:lnTo>
                  <a:pt x="20659" y="15834"/>
                </a:lnTo>
                <a:lnTo>
                  <a:pt x="20616" y="15875"/>
                </a:lnTo>
                <a:lnTo>
                  <a:pt x="20601" y="15834"/>
                </a:lnTo>
                <a:lnTo>
                  <a:pt x="20589" y="15793"/>
                </a:lnTo>
                <a:close/>
                <a:moveTo>
                  <a:pt x="18952" y="15812"/>
                </a:moveTo>
                <a:lnTo>
                  <a:pt x="18952" y="15862"/>
                </a:lnTo>
                <a:lnTo>
                  <a:pt x="18984" y="15943"/>
                </a:lnTo>
                <a:lnTo>
                  <a:pt x="18994" y="16012"/>
                </a:lnTo>
                <a:lnTo>
                  <a:pt x="19025" y="16102"/>
                </a:lnTo>
                <a:lnTo>
                  <a:pt x="19064" y="16102"/>
                </a:lnTo>
                <a:lnTo>
                  <a:pt x="19073" y="16109"/>
                </a:lnTo>
                <a:lnTo>
                  <a:pt x="19117" y="16040"/>
                </a:lnTo>
                <a:lnTo>
                  <a:pt x="19138" y="16068"/>
                </a:lnTo>
                <a:lnTo>
                  <a:pt x="19143" y="15984"/>
                </a:lnTo>
                <a:lnTo>
                  <a:pt x="19165" y="15950"/>
                </a:lnTo>
                <a:lnTo>
                  <a:pt x="19158" y="15827"/>
                </a:lnTo>
                <a:lnTo>
                  <a:pt x="19122" y="15821"/>
                </a:lnTo>
                <a:lnTo>
                  <a:pt x="19078" y="15840"/>
                </a:lnTo>
                <a:lnTo>
                  <a:pt x="19047" y="15855"/>
                </a:lnTo>
                <a:lnTo>
                  <a:pt x="18989" y="15821"/>
                </a:lnTo>
                <a:lnTo>
                  <a:pt x="18952" y="15812"/>
                </a:lnTo>
                <a:close/>
                <a:moveTo>
                  <a:pt x="14526" y="16652"/>
                </a:moveTo>
                <a:lnTo>
                  <a:pt x="14526" y="16671"/>
                </a:lnTo>
                <a:lnTo>
                  <a:pt x="14516" y="16721"/>
                </a:lnTo>
                <a:lnTo>
                  <a:pt x="14516" y="16783"/>
                </a:lnTo>
                <a:lnTo>
                  <a:pt x="14606" y="16774"/>
                </a:lnTo>
                <a:lnTo>
                  <a:pt x="14622" y="16727"/>
                </a:lnTo>
                <a:lnTo>
                  <a:pt x="14622" y="16699"/>
                </a:lnTo>
                <a:lnTo>
                  <a:pt x="14564" y="16686"/>
                </a:lnTo>
                <a:lnTo>
                  <a:pt x="14526" y="16652"/>
                </a:lnTo>
                <a:close/>
                <a:moveTo>
                  <a:pt x="7084" y="16940"/>
                </a:moveTo>
                <a:lnTo>
                  <a:pt x="7053" y="16989"/>
                </a:lnTo>
                <a:lnTo>
                  <a:pt x="6999" y="16961"/>
                </a:lnTo>
                <a:lnTo>
                  <a:pt x="6931" y="17030"/>
                </a:lnTo>
                <a:lnTo>
                  <a:pt x="6963" y="17084"/>
                </a:lnTo>
                <a:lnTo>
                  <a:pt x="7011" y="17030"/>
                </a:lnTo>
                <a:lnTo>
                  <a:pt x="7038" y="17071"/>
                </a:lnTo>
                <a:lnTo>
                  <a:pt x="7117" y="17036"/>
                </a:lnTo>
                <a:lnTo>
                  <a:pt x="7132" y="16996"/>
                </a:lnTo>
                <a:lnTo>
                  <a:pt x="7084" y="16940"/>
                </a:lnTo>
                <a:close/>
                <a:moveTo>
                  <a:pt x="6458" y="17112"/>
                </a:moveTo>
                <a:lnTo>
                  <a:pt x="6404" y="17167"/>
                </a:lnTo>
                <a:lnTo>
                  <a:pt x="6383" y="17249"/>
                </a:lnTo>
                <a:lnTo>
                  <a:pt x="6356" y="17311"/>
                </a:lnTo>
                <a:lnTo>
                  <a:pt x="6276" y="17264"/>
                </a:lnTo>
                <a:lnTo>
                  <a:pt x="6197" y="17180"/>
                </a:lnTo>
                <a:lnTo>
                  <a:pt x="6148" y="17152"/>
                </a:lnTo>
                <a:lnTo>
                  <a:pt x="6228" y="17290"/>
                </a:lnTo>
                <a:lnTo>
                  <a:pt x="6286" y="17367"/>
                </a:lnTo>
                <a:lnTo>
                  <a:pt x="6361" y="17436"/>
                </a:lnTo>
                <a:lnTo>
                  <a:pt x="6419" y="17455"/>
                </a:lnTo>
                <a:lnTo>
                  <a:pt x="6463" y="17496"/>
                </a:lnTo>
                <a:lnTo>
                  <a:pt x="6526" y="17511"/>
                </a:lnTo>
                <a:lnTo>
                  <a:pt x="6574" y="17470"/>
                </a:lnTo>
                <a:lnTo>
                  <a:pt x="6596" y="17414"/>
                </a:lnTo>
                <a:lnTo>
                  <a:pt x="6627" y="17462"/>
                </a:lnTo>
                <a:lnTo>
                  <a:pt x="6680" y="17455"/>
                </a:lnTo>
                <a:lnTo>
                  <a:pt x="6707" y="17387"/>
                </a:lnTo>
                <a:lnTo>
                  <a:pt x="6627" y="17359"/>
                </a:lnTo>
                <a:lnTo>
                  <a:pt x="6547" y="17277"/>
                </a:lnTo>
                <a:lnTo>
                  <a:pt x="6521" y="17187"/>
                </a:lnTo>
                <a:lnTo>
                  <a:pt x="6499" y="17127"/>
                </a:lnTo>
                <a:lnTo>
                  <a:pt x="6458" y="17112"/>
                </a:lnTo>
                <a:close/>
                <a:moveTo>
                  <a:pt x="7127" y="18651"/>
                </a:moveTo>
                <a:lnTo>
                  <a:pt x="7084" y="18673"/>
                </a:lnTo>
                <a:lnTo>
                  <a:pt x="7053" y="18720"/>
                </a:lnTo>
                <a:lnTo>
                  <a:pt x="7011" y="18767"/>
                </a:lnTo>
                <a:lnTo>
                  <a:pt x="6963" y="18789"/>
                </a:lnTo>
                <a:lnTo>
                  <a:pt x="6920" y="18823"/>
                </a:lnTo>
                <a:lnTo>
                  <a:pt x="6883" y="18870"/>
                </a:lnTo>
                <a:lnTo>
                  <a:pt x="6825" y="18886"/>
                </a:lnTo>
                <a:lnTo>
                  <a:pt x="6792" y="18933"/>
                </a:lnTo>
                <a:lnTo>
                  <a:pt x="6760" y="18982"/>
                </a:lnTo>
                <a:lnTo>
                  <a:pt x="6733" y="19057"/>
                </a:lnTo>
                <a:lnTo>
                  <a:pt x="6685" y="19111"/>
                </a:lnTo>
                <a:lnTo>
                  <a:pt x="6649" y="19167"/>
                </a:lnTo>
                <a:lnTo>
                  <a:pt x="6612" y="19242"/>
                </a:lnTo>
                <a:lnTo>
                  <a:pt x="6579" y="19298"/>
                </a:lnTo>
                <a:lnTo>
                  <a:pt x="6547" y="19379"/>
                </a:lnTo>
                <a:lnTo>
                  <a:pt x="6559" y="19463"/>
                </a:lnTo>
                <a:lnTo>
                  <a:pt x="6569" y="19545"/>
                </a:lnTo>
                <a:lnTo>
                  <a:pt x="6559" y="19626"/>
                </a:lnTo>
                <a:lnTo>
                  <a:pt x="6537" y="19710"/>
                </a:lnTo>
                <a:lnTo>
                  <a:pt x="6511" y="19792"/>
                </a:lnTo>
                <a:lnTo>
                  <a:pt x="6506" y="19876"/>
                </a:lnTo>
                <a:lnTo>
                  <a:pt x="6506" y="19964"/>
                </a:lnTo>
                <a:lnTo>
                  <a:pt x="6521" y="20039"/>
                </a:lnTo>
                <a:lnTo>
                  <a:pt x="6542" y="20129"/>
                </a:lnTo>
                <a:lnTo>
                  <a:pt x="6559" y="20219"/>
                </a:lnTo>
                <a:lnTo>
                  <a:pt x="6579" y="20314"/>
                </a:lnTo>
                <a:lnTo>
                  <a:pt x="6586" y="20410"/>
                </a:lnTo>
                <a:lnTo>
                  <a:pt x="6574" y="20520"/>
                </a:lnTo>
                <a:lnTo>
                  <a:pt x="6537" y="20597"/>
                </a:lnTo>
                <a:lnTo>
                  <a:pt x="6479" y="20651"/>
                </a:lnTo>
                <a:lnTo>
                  <a:pt x="6404" y="20685"/>
                </a:lnTo>
                <a:lnTo>
                  <a:pt x="6325" y="20720"/>
                </a:lnTo>
                <a:lnTo>
                  <a:pt x="6255" y="20754"/>
                </a:lnTo>
                <a:lnTo>
                  <a:pt x="6192" y="20823"/>
                </a:lnTo>
                <a:lnTo>
                  <a:pt x="6133" y="20878"/>
                </a:lnTo>
                <a:lnTo>
                  <a:pt x="6054" y="20906"/>
                </a:lnTo>
                <a:lnTo>
                  <a:pt x="6015" y="20816"/>
                </a:lnTo>
                <a:lnTo>
                  <a:pt x="5957" y="20760"/>
                </a:lnTo>
                <a:lnTo>
                  <a:pt x="5877" y="20788"/>
                </a:lnTo>
                <a:lnTo>
                  <a:pt x="5819" y="20685"/>
                </a:lnTo>
                <a:lnTo>
                  <a:pt x="5793" y="20775"/>
                </a:lnTo>
                <a:lnTo>
                  <a:pt x="5749" y="20878"/>
                </a:lnTo>
                <a:lnTo>
                  <a:pt x="5681" y="20816"/>
                </a:lnTo>
                <a:lnTo>
                  <a:pt x="5607" y="20788"/>
                </a:lnTo>
                <a:lnTo>
                  <a:pt x="5532" y="20775"/>
                </a:lnTo>
                <a:lnTo>
                  <a:pt x="5484" y="20672"/>
                </a:lnTo>
                <a:lnTo>
                  <a:pt x="5409" y="20700"/>
                </a:lnTo>
                <a:lnTo>
                  <a:pt x="5341" y="20651"/>
                </a:lnTo>
                <a:lnTo>
                  <a:pt x="5297" y="20541"/>
                </a:lnTo>
                <a:lnTo>
                  <a:pt x="5244" y="20735"/>
                </a:lnTo>
                <a:lnTo>
                  <a:pt x="5169" y="20754"/>
                </a:lnTo>
                <a:lnTo>
                  <a:pt x="5106" y="20692"/>
                </a:lnTo>
                <a:lnTo>
                  <a:pt x="5036" y="20726"/>
                </a:lnTo>
                <a:lnTo>
                  <a:pt x="4957" y="20775"/>
                </a:lnTo>
                <a:lnTo>
                  <a:pt x="4883" y="20810"/>
                </a:lnTo>
                <a:lnTo>
                  <a:pt x="4804" y="20795"/>
                </a:lnTo>
                <a:lnTo>
                  <a:pt x="4777" y="20707"/>
                </a:lnTo>
                <a:lnTo>
                  <a:pt x="4717" y="20631"/>
                </a:lnTo>
                <a:lnTo>
                  <a:pt x="4649" y="20589"/>
                </a:lnTo>
                <a:lnTo>
                  <a:pt x="4574" y="20604"/>
                </a:lnTo>
                <a:lnTo>
                  <a:pt x="4495" y="20589"/>
                </a:lnTo>
                <a:lnTo>
                  <a:pt x="4451" y="20554"/>
                </a:lnTo>
                <a:lnTo>
                  <a:pt x="4473" y="20747"/>
                </a:lnTo>
                <a:lnTo>
                  <a:pt x="4485" y="20844"/>
                </a:lnTo>
                <a:lnTo>
                  <a:pt x="4521" y="20947"/>
                </a:lnTo>
                <a:lnTo>
                  <a:pt x="4596" y="20966"/>
                </a:lnTo>
                <a:lnTo>
                  <a:pt x="4623" y="21063"/>
                </a:lnTo>
                <a:lnTo>
                  <a:pt x="4659" y="21160"/>
                </a:lnTo>
                <a:lnTo>
                  <a:pt x="4628" y="21291"/>
                </a:lnTo>
                <a:lnTo>
                  <a:pt x="4548" y="21235"/>
                </a:lnTo>
                <a:lnTo>
                  <a:pt x="4473" y="21194"/>
                </a:lnTo>
                <a:lnTo>
                  <a:pt x="4383" y="21181"/>
                </a:lnTo>
                <a:lnTo>
                  <a:pt x="4308" y="21235"/>
                </a:lnTo>
                <a:lnTo>
                  <a:pt x="4229" y="21250"/>
                </a:lnTo>
                <a:lnTo>
                  <a:pt x="4159" y="21173"/>
                </a:lnTo>
                <a:lnTo>
                  <a:pt x="4079" y="21138"/>
                </a:lnTo>
                <a:lnTo>
                  <a:pt x="4011" y="21029"/>
                </a:lnTo>
                <a:lnTo>
                  <a:pt x="3946" y="21119"/>
                </a:lnTo>
                <a:lnTo>
                  <a:pt x="3909" y="21022"/>
                </a:lnTo>
                <a:lnTo>
                  <a:pt x="3893" y="20926"/>
                </a:lnTo>
                <a:lnTo>
                  <a:pt x="3851" y="20838"/>
                </a:lnTo>
                <a:lnTo>
                  <a:pt x="3793" y="20932"/>
                </a:lnTo>
                <a:lnTo>
                  <a:pt x="3723" y="20982"/>
                </a:lnTo>
                <a:lnTo>
                  <a:pt x="3648" y="20926"/>
                </a:lnTo>
                <a:lnTo>
                  <a:pt x="3574" y="20966"/>
                </a:lnTo>
                <a:lnTo>
                  <a:pt x="3516" y="21050"/>
                </a:lnTo>
                <a:lnTo>
                  <a:pt x="3436" y="21063"/>
                </a:lnTo>
                <a:lnTo>
                  <a:pt x="3351" y="21057"/>
                </a:lnTo>
                <a:lnTo>
                  <a:pt x="3266" y="21050"/>
                </a:lnTo>
                <a:lnTo>
                  <a:pt x="3186" y="21063"/>
                </a:lnTo>
                <a:lnTo>
                  <a:pt x="3095" y="21029"/>
                </a:lnTo>
                <a:lnTo>
                  <a:pt x="3022" y="21009"/>
                </a:lnTo>
                <a:lnTo>
                  <a:pt x="2942" y="21044"/>
                </a:lnTo>
                <a:lnTo>
                  <a:pt x="2862" y="21050"/>
                </a:lnTo>
                <a:lnTo>
                  <a:pt x="2782" y="21001"/>
                </a:lnTo>
                <a:lnTo>
                  <a:pt x="2696" y="21035"/>
                </a:lnTo>
                <a:lnTo>
                  <a:pt x="2659" y="21016"/>
                </a:lnTo>
                <a:lnTo>
                  <a:pt x="2611" y="21001"/>
                </a:lnTo>
                <a:lnTo>
                  <a:pt x="2543" y="21063"/>
                </a:lnTo>
                <a:lnTo>
                  <a:pt x="2478" y="21119"/>
                </a:lnTo>
                <a:lnTo>
                  <a:pt x="2399" y="21188"/>
                </a:lnTo>
                <a:lnTo>
                  <a:pt x="2319" y="21216"/>
                </a:lnTo>
                <a:lnTo>
                  <a:pt x="2239" y="21222"/>
                </a:lnTo>
                <a:lnTo>
                  <a:pt x="2171" y="21297"/>
                </a:lnTo>
                <a:lnTo>
                  <a:pt x="2079" y="21359"/>
                </a:lnTo>
                <a:lnTo>
                  <a:pt x="2048" y="21256"/>
                </a:lnTo>
                <a:lnTo>
                  <a:pt x="1968" y="21310"/>
                </a:lnTo>
                <a:lnTo>
                  <a:pt x="1951" y="21413"/>
                </a:lnTo>
                <a:lnTo>
                  <a:pt x="1985" y="21600"/>
                </a:lnTo>
                <a:lnTo>
                  <a:pt x="6393" y="21600"/>
                </a:lnTo>
                <a:lnTo>
                  <a:pt x="6511" y="21503"/>
                </a:lnTo>
                <a:lnTo>
                  <a:pt x="6579" y="21435"/>
                </a:lnTo>
                <a:lnTo>
                  <a:pt x="6659" y="21387"/>
                </a:lnTo>
                <a:lnTo>
                  <a:pt x="6750" y="21276"/>
                </a:lnTo>
                <a:lnTo>
                  <a:pt x="6782" y="21181"/>
                </a:lnTo>
                <a:lnTo>
                  <a:pt x="6808" y="21078"/>
                </a:lnTo>
                <a:lnTo>
                  <a:pt x="6888" y="21035"/>
                </a:lnTo>
                <a:lnTo>
                  <a:pt x="6920" y="20947"/>
                </a:lnTo>
                <a:lnTo>
                  <a:pt x="6951" y="20838"/>
                </a:lnTo>
                <a:lnTo>
                  <a:pt x="6963" y="20692"/>
                </a:lnTo>
                <a:lnTo>
                  <a:pt x="6941" y="20597"/>
                </a:lnTo>
                <a:lnTo>
                  <a:pt x="6941" y="20494"/>
                </a:lnTo>
                <a:lnTo>
                  <a:pt x="6920" y="20404"/>
                </a:lnTo>
                <a:lnTo>
                  <a:pt x="6915" y="20185"/>
                </a:lnTo>
                <a:lnTo>
                  <a:pt x="6898" y="20095"/>
                </a:lnTo>
                <a:lnTo>
                  <a:pt x="6866" y="20019"/>
                </a:lnTo>
                <a:lnTo>
                  <a:pt x="6851" y="19936"/>
                </a:lnTo>
                <a:lnTo>
                  <a:pt x="6840" y="19854"/>
                </a:lnTo>
                <a:lnTo>
                  <a:pt x="6813" y="19772"/>
                </a:lnTo>
                <a:lnTo>
                  <a:pt x="6772" y="19704"/>
                </a:lnTo>
                <a:lnTo>
                  <a:pt x="6724" y="19654"/>
                </a:lnTo>
                <a:lnTo>
                  <a:pt x="6692" y="19592"/>
                </a:lnTo>
                <a:lnTo>
                  <a:pt x="6670" y="19504"/>
                </a:lnTo>
                <a:lnTo>
                  <a:pt x="6680" y="19435"/>
                </a:lnTo>
                <a:lnTo>
                  <a:pt x="6719" y="19345"/>
                </a:lnTo>
                <a:lnTo>
                  <a:pt x="6750" y="19291"/>
                </a:lnTo>
                <a:lnTo>
                  <a:pt x="6782" y="19223"/>
                </a:lnTo>
                <a:lnTo>
                  <a:pt x="6840" y="19208"/>
                </a:lnTo>
                <a:lnTo>
                  <a:pt x="6878" y="19167"/>
                </a:lnTo>
                <a:lnTo>
                  <a:pt x="6851" y="19105"/>
                </a:lnTo>
                <a:lnTo>
                  <a:pt x="6845" y="19036"/>
                </a:lnTo>
                <a:lnTo>
                  <a:pt x="6856" y="18967"/>
                </a:lnTo>
                <a:lnTo>
                  <a:pt x="6883" y="18913"/>
                </a:lnTo>
                <a:lnTo>
                  <a:pt x="6925" y="18864"/>
                </a:lnTo>
                <a:lnTo>
                  <a:pt x="6968" y="18830"/>
                </a:lnTo>
                <a:lnTo>
                  <a:pt x="7016" y="18810"/>
                </a:lnTo>
                <a:lnTo>
                  <a:pt x="7058" y="18836"/>
                </a:lnTo>
                <a:lnTo>
                  <a:pt x="7084" y="18802"/>
                </a:lnTo>
                <a:lnTo>
                  <a:pt x="7144" y="18748"/>
                </a:lnTo>
                <a:lnTo>
                  <a:pt x="7164" y="18692"/>
                </a:lnTo>
                <a:lnTo>
                  <a:pt x="7127" y="18651"/>
                </a:lnTo>
                <a:close/>
                <a:moveTo>
                  <a:pt x="18387" y="19001"/>
                </a:moveTo>
                <a:lnTo>
                  <a:pt x="18387" y="19077"/>
                </a:lnTo>
                <a:lnTo>
                  <a:pt x="18372" y="19167"/>
                </a:lnTo>
                <a:lnTo>
                  <a:pt x="18319" y="19180"/>
                </a:lnTo>
                <a:lnTo>
                  <a:pt x="18266" y="19201"/>
                </a:lnTo>
                <a:lnTo>
                  <a:pt x="18196" y="19201"/>
                </a:lnTo>
                <a:lnTo>
                  <a:pt x="18138" y="19208"/>
                </a:lnTo>
                <a:lnTo>
                  <a:pt x="18075" y="19242"/>
                </a:lnTo>
                <a:lnTo>
                  <a:pt x="18021" y="19270"/>
                </a:lnTo>
                <a:lnTo>
                  <a:pt x="17968" y="19257"/>
                </a:lnTo>
                <a:lnTo>
                  <a:pt x="17915" y="19236"/>
                </a:lnTo>
                <a:lnTo>
                  <a:pt x="17867" y="19236"/>
                </a:lnTo>
                <a:lnTo>
                  <a:pt x="17809" y="19263"/>
                </a:lnTo>
                <a:lnTo>
                  <a:pt x="17749" y="19248"/>
                </a:lnTo>
                <a:lnTo>
                  <a:pt x="17696" y="19223"/>
                </a:lnTo>
                <a:lnTo>
                  <a:pt x="17642" y="19236"/>
                </a:lnTo>
                <a:lnTo>
                  <a:pt x="17606" y="19298"/>
                </a:lnTo>
                <a:lnTo>
                  <a:pt x="17558" y="19352"/>
                </a:lnTo>
                <a:lnTo>
                  <a:pt x="17499" y="19373"/>
                </a:lnTo>
                <a:lnTo>
                  <a:pt x="17425" y="19352"/>
                </a:lnTo>
                <a:lnTo>
                  <a:pt x="17356" y="19304"/>
                </a:lnTo>
                <a:lnTo>
                  <a:pt x="17313" y="19257"/>
                </a:lnTo>
                <a:lnTo>
                  <a:pt x="17250" y="19263"/>
                </a:lnTo>
                <a:lnTo>
                  <a:pt x="17212" y="19201"/>
                </a:lnTo>
                <a:lnTo>
                  <a:pt x="17180" y="19145"/>
                </a:lnTo>
                <a:lnTo>
                  <a:pt x="17132" y="19105"/>
                </a:lnTo>
                <a:lnTo>
                  <a:pt x="17091" y="19145"/>
                </a:lnTo>
                <a:lnTo>
                  <a:pt x="17026" y="19154"/>
                </a:lnTo>
                <a:lnTo>
                  <a:pt x="16989" y="19208"/>
                </a:lnTo>
                <a:lnTo>
                  <a:pt x="16936" y="19263"/>
                </a:lnTo>
                <a:lnTo>
                  <a:pt x="16878" y="19291"/>
                </a:lnTo>
                <a:lnTo>
                  <a:pt x="16813" y="19311"/>
                </a:lnTo>
                <a:lnTo>
                  <a:pt x="16760" y="19311"/>
                </a:lnTo>
                <a:lnTo>
                  <a:pt x="16702" y="19304"/>
                </a:lnTo>
                <a:lnTo>
                  <a:pt x="16627" y="19195"/>
                </a:lnTo>
                <a:lnTo>
                  <a:pt x="16590" y="19126"/>
                </a:lnTo>
                <a:lnTo>
                  <a:pt x="16542" y="19077"/>
                </a:lnTo>
                <a:lnTo>
                  <a:pt x="16505" y="19051"/>
                </a:lnTo>
                <a:lnTo>
                  <a:pt x="16431" y="19188"/>
                </a:lnTo>
                <a:lnTo>
                  <a:pt x="16392" y="19242"/>
                </a:lnTo>
                <a:lnTo>
                  <a:pt x="16361" y="19304"/>
                </a:lnTo>
                <a:lnTo>
                  <a:pt x="16324" y="19367"/>
                </a:lnTo>
                <a:lnTo>
                  <a:pt x="16266" y="19339"/>
                </a:lnTo>
                <a:lnTo>
                  <a:pt x="16213" y="19367"/>
                </a:lnTo>
                <a:lnTo>
                  <a:pt x="16148" y="19367"/>
                </a:lnTo>
                <a:lnTo>
                  <a:pt x="16095" y="19394"/>
                </a:lnTo>
                <a:lnTo>
                  <a:pt x="16047" y="19352"/>
                </a:lnTo>
                <a:lnTo>
                  <a:pt x="16000" y="19339"/>
                </a:lnTo>
                <a:lnTo>
                  <a:pt x="15962" y="19360"/>
                </a:lnTo>
                <a:lnTo>
                  <a:pt x="15909" y="19352"/>
                </a:lnTo>
                <a:lnTo>
                  <a:pt x="15851" y="19339"/>
                </a:lnTo>
                <a:lnTo>
                  <a:pt x="15792" y="19367"/>
                </a:lnTo>
                <a:lnTo>
                  <a:pt x="15739" y="19345"/>
                </a:lnTo>
                <a:lnTo>
                  <a:pt x="15691" y="19311"/>
                </a:lnTo>
                <a:lnTo>
                  <a:pt x="15659" y="19223"/>
                </a:lnTo>
                <a:lnTo>
                  <a:pt x="15638" y="19167"/>
                </a:lnTo>
                <a:lnTo>
                  <a:pt x="15611" y="19298"/>
                </a:lnTo>
                <a:lnTo>
                  <a:pt x="15568" y="19345"/>
                </a:lnTo>
                <a:lnTo>
                  <a:pt x="15505" y="19339"/>
                </a:lnTo>
                <a:lnTo>
                  <a:pt x="15447" y="19360"/>
                </a:lnTo>
                <a:lnTo>
                  <a:pt x="15393" y="19379"/>
                </a:lnTo>
                <a:lnTo>
                  <a:pt x="15335" y="19360"/>
                </a:lnTo>
                <a:lnTo>
                  <a:pt x="15292" y="19386"/>
                </a:lnTo>
                <a:lnTo>
                  <a:pt x="15260" y="19429"/>
                </a:lnTo>
                <a:lnTo>
                  <a:pt x="15229" y="19489"/>
                </a:lnTo>
                <a:lnTo>
                  <a:pt x="15181" y="19532"/>
                </a:lnTo>
                <a:lnTo>
                  <a:pt x="15122" y="19579"/>
                </a:lnTo>
                <a:lnTo>
                  <a:pt x="15079" y="19661"/>
                </a:lnTo>
                <a:lnTo>
                  <a:pt x="15063" y="19738"/>
                </a:lnTo>
                <a:lnTo>
                  <a:pt x="15036" y="19820"/>
                </a:lnTo>
                <a:lnTo>
                  <a:pt x="14978" y="19854"/>
                </a:lnTo>
                <a:lnTo>
                  <a:pt x="14920" y="19882"/>
                </a:lnTo>
                <a:lnTo>
                  <a:pt x="14850" y="19888"/>
                </a:lnTo>
                <a:lnTo>
                  <a:pt x="14813" y="19910"/>
                </a:lnTo>
                <a:lnTo>
                  <a:pt x="14787" y="20019"/>
                </a:lnTo>
                <a:lnTo>
                  <a:pt x="14770" y="20095"/>
                </a:lnTo>
                <a:lnTo>
                  <a:pt x="14734" y="20163"/>
                </a:lnTo>
                <a:lnTo>
                  <a:pt x="14702" y="20238"/>
                </a:lnTo>
                <a:lnTo>
                  <a:pt x="14680" y="20329"/>
                </a:lnTo>
                <a:lnTo>
                  <a:pt x="14649" y="20425"/>
                </a:lnTo>
                <a:lnTo>
                  <a:pt x="14584" y="20466"/>
                </a:lnTo>
                <a:lnTo>
                  <a:pt x="14516" y="20438"/>
                </a:lnTo>
                <a:lnTo>
                  <a:pt x="14468" y="20363"/>
                </a:lnTo>
                <a:lnTo>
                  <a:pt x="14499" y="20266"/>
                </a:lnTo>
                <a:lnTo>
                  <a:pt x="14526" y="20176"/>
                </a:lnTo>
                <a:lnTo>
                  <a:pt x="14537" y="20088"/>
                </a:lnTo>
                <a:lnTo>
                  <a:pt x="14468" y="20095"/>
                </a:lnTo>
                <a:lnTo>
                  <a:pt x="14463" y="20004"/>
                </a:lnTo>
                <a:lnTo>
                  <a:pt x="14511" y="19923"/>
                </a:lnTo>
                <a:lnTo>
                  <a:pt x="14564" y="19867"/>
                </a:lnTo>
                <a:lnTo>
                  <a:pt x="14569" y="19772"/>
                </a:lnTo>
                <a:lnTo>
                  <a:pt x="14574" y="19717"/>
                </a:lnTo>
                <a:lnTo>
                  <a:pt x="14526" y="19504"/>
                </a:lnTo>
                <a:lnTo>
                  <a:pt x="14468" y="19504"/>
                </a:lnTo>
                <a:lnTo>
                  <a:pt x="14409" y="19489"/>
                </a:lnTo>
                <a:lnTo>
                  <a:pt x="14356" y="19463"/>
                </a:lnTo>
                <a:lnTo>
                  <a:pt x="14298" y="19442"/>
                </a:lnTo>
                <a:lnTo>
                  <a:pt x="14245" y="19401"/>
                </a:lnTo>
                <a:lnTo>
                  <a:pt x="14192" y="19476"/>
                </a:lnTo>
                <a:lnTo>
                  <a:pt x="14143" y="19517"/>
                </a:lnTo>
                <a:lnTo>
                  <a:pt x="14090" y="19504"/>
                </a:lnTo>
                <a:lnTo>
                  <a:pt x="14042" y="19448"/>
                </a:lnTo>
                <a:lnTo>
                  <a:pt x="14006" y="19401"/>
                </a:lnTo>
                <a:lnTo>
                  <a:pt x="13931" y="19373"/>
                </a:lnTo>
                <a:lnTo>
                  <a:pt x="13899" y="19326"/>
                </a:lnTo>
                <a:lnTo>
                  <a:pt x="13846" y="19257"/>
                </a:lnTo>
                <a:lnTo>
                  <a:pt x="13839" y="19173"/>
                </a:lnTo>
                <a:lnTo>
                  <a:pt x="13793" y="19126"/>
                </a:lnTo>
                <a:lnTo>
                  <a:pt x="13740" y="19105"/>
                </a:lnTo>
                <a:lnTo>
                  <a:pt x="13686" y="19098"/>
                </a:lnTo>
                <a:lnTo>
                  <a:pt x="13633" y="19111"/>
                </a:lnTo>
                <a:lnTo>
                  <a:pt x="13573" y="19139"/>
                </a:lnTo>
                <a:lnTo>
                  <a:pt x="13527" y="19173"/>
                </a:lnTo>
                <a:lnTo>
                  <a:pt x="13479" y="19229"/>
                </a:lnTo>
                <a:lnTo>
                  <a:pt x="13467" y="19298"/>
                </a:lnTo>
                <a:lnTo>
                  <a:pt x="13420" y="19339"/>
                </a:lnTo>
                <a:lnTo>
                  <a:pt x="13361" y="19339"/>
                </a:lnTo>
                <a:lnTo>
                  <a:pt x="13324" y="19386"/>
                </a:lnTo>
                <a:lnTo>
                  <a:pt x="13271" y="19463"/>
                </a:lnTo>
                <a:lnTo>
                  <a:pt x="13218" y="19435"/>
                </a:lnTo>
                <a:lnTo>
                  <a:pt x="13174" y="19476"/>
                </a:lnTo>
                <a:lnTo>
                  <a:pt x="13121" y="19523"/>
                </a:lnTo>
                <a:lnTo>
                  <a:pt x="13080" y="19573"/>
                </a:lnTo>
                <a:lnTo>
                  <a:pt x="13010" y="19607"/>
                </a:lnTo>
                <a:lnTo>
                  <a:pt x="12952" y="19641"/>
                </a:lnTo>
                <a:lnTo>
                  <a:pt x="12894" y="19710"/>
                </a:lnTo>
                <a:lnTo>
                  <a:pt x="12840" y="19745"/>
                </a:lnTo>
                <a:lnTo>
                  <a:pt x="12819" y="19833"/>
                </a:lnTo>
                <a:lnTo>
                  <a:pt x="12761" y="19888"/>
                </a:lnTo>
                <a:lnTo>
                  <a:pt x="12717" y="19833"/>
                </a:lnTo>
                <a:lnTo>
                  <a:pt x="12676" y="19757"/>
                </a:lnTo>
                <a:lnTo>
                  <a:pt x="12616" y="19772"/>
                </a:lnTo>
                <a:lnTo>
                  <a:pt x="12563" y="19723"/>
                </a:lnTo>
                <a:lnTo>
                  <a:pt x="12543" y="19648"/>
                </a:lnTo>
                <a:lnTo>
                  <a:pt x="12478" y="19620"/>
                </a:lnTo>
                <a:lnTo>
                  <a:pt x="12446" y="19689"/>
                </a:lnTo>
                <a:lnTo>
                  <a:pt x="12415" y="19807"/>
                </a:lnTo>
                <a:lnTo>
                  <a:pt x="12372" y="19860"/>
                </a:lnTo>
                <a:lnTo>
                  <a:pt x="12313" y="19882"/>
                </a:lnTo>
                <a:lnTo>
                  <a:pt x="12255" y="19923"/>
                </a:lnTo>
                <a:lnTo>
                  <a:pt x="12207" y="19985"/>
                </a:lnTo>
                <a:lnTo>
                  <a:pt x="12144" y="20013"/>
                </a:lnTo>
                <a:lnTo>
                  <a:pt x="12084" y="20039"/>
                </a:lnTo>
                <a:lnTo>
                  <a:pt x="12021" y="20047"/>
                </a:lnTo>
                <a:lnTo>
                  <a:pt x="11951" y="20047"/>
                </a:lnTo>
                <a:lnTo>
                  <a:pt x="11888" y="20054"/>
                </a:lnTo>
                <a:lnTo>
                  <a:pt x="11818" y="20095"/>
                </a:lnTo>
                <a:lnTo>
                  <a:pt x="11782" y="20026"/>
                </a:lnTo>
                <a:lnTo>
                  <a:pt x="11755" y="19951"/>
                </a:lnTo>
                <a:lnTo>
                  <a:pt x="11692" y="19936"/>
                </a:lnTo>
                <a:lnTo>
                  <a:pt x="11627" y="19916"/>
                </a:lnTo>
                <a:lnTo>
                  <a:pt x="11569" y="19910"/>
                </a:lnTo>
                <a:lnTo>
                  <a:pt x="11499" y="19916"/>
                </a:lnTo>
                <a:lnTo>
                  <a:pt x="11436" y="19944"/>
                </a:lnTo>
                <a:lnTo>
                  <a:pt x="11388" y="20026"/>
                </a:lnTo>
                <a:lnTo>
                  <a:pt x="11366" y="19944"/>
                </a:lnTo>
                <a:lnTo>
                  <a:pt x="11286" y="19929"/>
                </a:lnTo>
                <a:lnTo>
                  <a:pt x="11228" y="19991"/>
                </a:lnTo>
                <a:lnTo>
                  <a:pt x="11201" y="20082"/>
                </a:lnTo>
                <a:lnTo>
                  <a:pt x="11138" y="20122"/>
                </a:lnTo>
                <a:lnTo>
                  <a:pt x="11100" y="20047"/>
                </a:lnTo>
                <a:lnTo>
                  <a:pt x="11058" y="19936"/>
                </a:lnTo>
                <a:lnTo>
                  <a:pt x="11000" y="19970"/>
                </a:lnTo>
                <a:lnTo>
                  <a:pt x="10957" y="19916"/>
                </a:lnTo>
                <a:lnTo>
                  <a:pt x="10921" y="19991"/>
                </a:lnTo>
                <a:lnTo>
                  <a:pt x="10872" y="20039"/>
                </a:lnTo>
                <a:lnTo>
                  <a:pt x="10802" y="20073"/>
                </a:lnTo>
                <a:lnTo>
                  <a:pt x="10744" y="20129"/>
                </a:lnTo>
                <a:lnTo>
                  <a:pt x="10681" y="20163"/>
                </a:lnTo>
                <a:lnTo>
                  <a:pt x="10616" y="20191"/>
                </a:lnTo>
                <a:lnTo>
                  <a:pt x="10553" y="20232"/>
                </a:lnTo>
                <a:lnTo>
                  <a:pt x="10488" y="20314"/>
                </a:lnTo>
                <a:lnTo>
                  <a:pt x="10468" y="20219"/>
                </a:lnTo>
                <a:lnTo>
                  <a:pt x="10399" y="20204"/>
                </a:lnTo>
                <a:lnTo>
                  <a:pt x="10324" y="20232"/>
                </a:lnTo>
                <a:lnTo>
                  <a:pt x="10249" y="20273"/>
                </a:lnTo>
                <a:lnTo>
                  <a:pt x="10181" y="20260"/>
                </a:lnTo>
                <a:lnTo>
                  <a:pt x="10164" y="20170"/>
                </a:lnTo>
                <a:lnTo>
                  <a:pt x="10101" y="20150"/>
                </a:lnTo>
                <a:lnTo>
                  <a:pt x="10074" y="20238"/>
                </a:lnTo>
                <a:lnTo>
                  <a:pt x="10069" y="20329"/>
                </a:lnTo>
                <a:lnTo>
                  <a:pt x="10000" y="20314"/>
                </a:lnTo>
                <a:lnTo>
                  <a:pt x="9973" y="20238"/>
                </a:lnTo>
                <a:lnTo>
                  <a:pt x="9903" y="20226"/>
                </a:lnTo>
                <a:lnTo>
                  <a:pt x="9862" y="20288"/>
                </a:lnTo>
                <a:lnTo>
                  <a:pt x="9835" y="20404"/>
                </a:lnTo>
                <a:lnTo>
                  <a:pt x="9787" y="20500"/>
                </a:lnTo>
                <a:lnTo>
                  <a:pt x="9729" y="20576"/>
                </a:lnTo>
                <a:lnTo>
                  <a:pt x="9664" y="20638"/>
                </a:lnTo>
                <a:lnTo>
                  <a:pt x="9601" y="20685"/>
                </a:lnTo>
                <a:lnTo>
                  <a:pt x="9564" y="20769"/>
                </a:lnTo>
                <a:lnTo>
                  <a:pt x="9543" y="20878"/>
                </a:lnTo>
                <a:lnTo>
                  <a:pt x="9606" y="20947"/>
                </a:lnTo>
                <a:lnTo>
                  <a:pt x="9591" y="21057"/>
                </a:lnTo>
                <a:lnTo>
                  <a:pt x="9531" y="21138"/>
                </a:lnTo>
                <a:lnTo>
                  <a:pt x="9484" y="21235"/>
                </a:lnTo>
                <a:lnTo>
                  <a:pt x="9398" y="21325"/>
                </a:lnTo>
                <a:lnTo>
                  <a:pt x="9335" y="21400"/>
                </a:lnTo>
                <a:lnTo>
                  <a:pt x="9265" y="21469"/>
                </a:lnTo>
                <a:lnTo>
                  <a:pt x="9192" y="21531"/>
                </a:lnTo>
                <a:lnTo>
                  <a:pt x="9105" y="21579"/>
                </a:lnTo>
                <a:lnTo>
                  <a:pt x="8979" y="21600"/>
                </a:lnTo>
                <a:lnTo>
                  <a:pt x="20048" y="21600"/>
                </a:lnTo>
                <a:lnTo>
                  <a:pt x="20069" y="21463"/>
                </a:lnTo>
                <a:lnTo>
                  <a:pt x="20089" y="21332"/>
                </a:lnTo>
                <a:lnTo>
                  <a:pt x="20132" y="21241"/>
                </a:lnTo>
                <a:lnTo>
                  <a:pt x="20176" y="21132"/>
                </a:lnTo>
                <a:lnTo>
                  <a:pt x="20195" y="21022"/>
                </a:lnTo>
                <a:lnTo>
                  <a:pt x="20275" y="20960"/>
                </a:lnTo>
                <a:lnTo>
                  <a:pt x="20308" y="20863"/>
                </a:lnTo>
                <a:lnTo>
                  <a:pt x="20382" y="20823"/>
                </a:lnTo>
                <a:lnTo>
                  <a:pt x="20415" y="20713"/>
                </a:lnTo>
                <a:lnTo>
                  <a:pt x="20435" y="20623"/>
                </a:lnTo>
                <a:lnTo>
                  <a:pt x="20456" y="20507"/>
                </a:lnTo>
                <a:lnTo>
                  <a:pt x="20488" y="20425"/>
                </a:lnTo>
                <a:lnTo>
                  <a:pt x="20500" y="20329"/>
                </a:lnTo>
                <a:lnTo>
                  <a:pt x="20456" y="20260"/>
                </a:lnTo>
                <a:lnTo>
                  <a:pt x="20393" y="20211"/>
                </a:lnTo>
                <a:lnTo>
                  <a:pt x="20335" y="20157"/>
                </a:lnTo>
                <a:lnTo>
                  <a:pt x="20270" y="20122"/>
                </a:lnTo>
                <a:lnTo>
                  <a:pt x="20202" y="20107"/>
                </a:lnTo>
                <a:lnTo>
                  <a:pt x="20132" y="20107"/>
                </a:lnTo>
                <a:lnTo>
                  <a:pt x="20069" y="20095"/>
                </a:lnTo>
                <a:lnTo>
                  <a:pt x="19999" y="20101"/>
                </a:lnTo>
                <a:lnTo>
                  <a:pt x="19936" y="20067"/>
                </a:lnTo>
                <a:lnTo>
                  <a:pt x="19888" y="19985"/>
                </a:lnTo>
                <a:lnTo>
                  <a:pt x="19823" y="19936"/>
                </a:lnTo>
                <a:lnTo>
                  <a:pt x="19797" y="19848"/>
                </a:lnTo>
                <a:lnTo>
                  <a:pt x="19728" y="19826"/>
                </a:lnTo>
                <a:lnTo>
                  <a:pt x="19659" y="19807"/>
                </a:lnTo>
                <a:lnTo>
                  <a:pt x="19605" y="19751"/>
                </a:lnTo>
                <a:lnTo>
                  <a:pt x="19564" y="19689"/>
                </a:lnTo>
                <a:lnTo>
                  <a:pt x="19511" y="19626"/>
                </a:lnTo>
                <a:lnTo>
                  <a:pt x="19472" y="19695"/>
                </a:lnTo>
                <a:lnTo>
                  <a:pt x="19404" y="19695"/>
                </a:lnTo>
                <a:lnTo>
                  <a:pt x="19344" y="19661"/>
                </a:lnTo>
                <a:lnTo>
                  <a:pt x="19265" y="19626"/>
                </a:lnTo>
                <a:lnTo>
                  <a:pt x="19192" y="19592"/>
                </a:lnTo>
                <a:lnTo>
                  <a:pt x="19127" y="19545"/>
                </a:lnTo>
                <a:lnTo>
                  <a:pt x="19064" y="19498"/>
                </a:lnTo>
                <a:lnTo>
                  <a:pt x="19025" y="19435"/>
                </a:lnTo>
                <a:lnTo>
                  <a:pt x="19037" y="19367"/>
                </a:lnTo>
                <a:lnTo>
                  <a:pt x="18994" y="19304"/>
                </a:lnTo>
                <a:lnTo>
                  <a:pt x="18931" y="19291"/>
                </a:lnTo>
                <a:lnTo>
                  <a:pt x="18856" y="19276"/>
                </a:lnTo>
                <a:lnTo>
                  <a:pt x="18798" y="19283"/>
                </a:lnTo>
                <a:lnTo>
                  <a:pt x="18723" y="19283"/>
                </a:lnTo>
                <a:lnTo>
                  <a:pt x="18670" y="19298"/>
                </a:lnTo>
                <a:lnTo>
                  <a:pt x="18595" y="19298"/>
                </a:lnTo>
                <a:lnTo>
                  <a:pt x="18527" y="19311"/>
                </a:lnTo>
                <a:lnTo>
                  <a:pt x="18478" y="19276"/>
                </a:lnTo>
                <a:lnTo>
                  <a:pt x="18452" y="19214"/>
                </a:lnTo>
                <a:lnTo>
                  <a:pt x="18435" y="19139"/>
                </a:lnTo>
                <a:lnTo>
                  <a:pt x="18425" y="19051"/>
                </a:lnTo>
                <a:lnTo>
                  <a:pt x="18387" y="19001"/>
                </a:lnTo>
                <a:close/>
                <a:moveTo>
                  <a:pt x="6404" y="19695"/>
                </a:moveTo>
                <a:lnTo>
                  <a:pt x="6351" y="19729"/>
                </a:lnTo>
                <a:lnTo>
                  <a:pt x="6320" y="19826"/>
                </a:lnTo>
                <a:lnTo>
                  <a:pt x="6320" y="20004"/>
                </a:lnTo>
                <a:lnTo>
                  <a:pt x="6313" y="20088"/>
                </a:lnTo>
                <a:lnTo>
                  <a:pt x="6298" y="20204"/>
                </a:lnTo>
                <a:lnTo>
                  <a:pt x="6228" y="20198"/>
                </a:lnTo>
                <a:lnTo>
                  <a:pt x="6192" y="20226"/>
                </a:lnTo>
                <a:lnTo>
                  <a:pt x="6127" y="20322"/>
                </a:lnTo>
                <a:lnTo>
                  <a:pt x="6127" y="20417"/>
                </a:lnTo>
                <a:lnTo>
                  <a:pt x="6175" y="20494"/>
                </a:lnTo>
                <a:lnTo>
                  <a:pt x="6240" y="20460"/>
                </a:lnTo>
                <a:lnTo>
                  <a:pt x="6308" y="20425"/>
                </a:lnTo>
                <a:lnTo>
                  <a:pt x="6276" y="20520"/>
                </a:lnTo>
                <a:lnTo>
                  <a:pt x="6356" y="20528"/>
                </a:lnTo>
                <a:lnTo>
                  <a:pt x="6419" y="20473"/>
                </a:lnTo>
                <a:lnTo>
                  <a:pt x="6489" y="20445"/>
                </a:lnTo>
                <a:lnTo>
                  <a:pt x="6506" y="20348"/>
                </a:lnTo>
                <a:lnTo>
                  <a:pt x="6516" y="20260"/>
                </a:lnTo>
                <a:lnTo>
                  <a:pt x="6511" y="20150"/>
                </a:lnTo>
                <a:lnTo>
                  <a:pt x="6494" y="20047"/>
                </a:lnTo>
                <a:lnTo>
                  <a:pt x="6473" y="19951"/>
                </a:lnTo>
                <a:lnTo>
                  <a:pt x="6446" y="19854"/>
                </a:lnTo>
                <a:lnTo>
                  <a:pt x="6436" y="19772"/>
                </a:lnTo>
                <a:lnTo>
                  <a:pt x="6404" y="19695"/>
                </a:lnTo>
                <a:close/>
                <a:moveTo>
                  <a:pt x="4569" y="20335"/>
                </a:moveTo>
                <a:lnTo>
                  <a:pt x="4531" y="20376"/>
                </a:lnTo>
                <a:lnTo>
                  <a:pt x="4564" y="20473"/>
                </a:lnTo>
                <a:lnTo>
                  <a:pt x="4623" y="20520"/>
                </a:lnTo>
                <a:lnTo>
                  <a:pt x="4702" y="20507"/>
                </a:lnTo>
                <a:lnTo>
                  <a:pt x="4770" y="20520"/>
                </a:lnTo>
                <a:lnTo>
                  <a:pt x="4845" y="20507"/>
                </a:lnTo>
                <a:lnTo>
                  <a:pt x="4888" y="20528"/>
                </a:lnTo>
                <a:lnTo>
                  <a:pt x="4857" y="20391"/>
                </a:lnTo>
                <a:lnTo>
                  <a:pt x="4792" y="20417"/>
                </a:lnTo>
                <a:lnTo>
                  <a:pt x="4729" y="20382"/>
                </a:lnTo>
                <a:lnTo>
                  <a:pt x="4644" y="20363"/>
                </a:lnTo>
                <a:lnTo>
                  <a:pt x="4569" y="20335"/>
                </a:lnTo>
                <a:close/>
                <a:moveTo>
                  <a:pt x="3117" y="20713"/>
                </a:moveTo>
                <a:lnTo>
                  <a:pt x="3075" y="20769"/>
                </a:lnTo>
                <a:lnTo>
                  <a:pt x="3155" y="20844"/>
                </a:lnTo>
                <a:lnTo>
                  <a:pt x="3228" y="20872"/>
                </a:lnTo>
                <a:lnTo>
                  <a:pt x="3266" y="20885"/>
                </a:lnTo>
                <a:lnTo>
                  <a:pt x="3175" y="20775"/>
                </a:lnTo>
                <a:lnTo>
                  <a:pt x="3117" y="20713"/>
                </a:lnTo>
                <a:close/>
                <a:moveTo>
                  <a:pt x="3361" y="20735"/>
                </a:moveTo>
                <a:lnTo>
                  <a:pt x="3346" y="20823"/>
                </a:lnTo>
                <a:lnTo>
                  <a:pt x="3404" y="20919"/>
                </a:lnTo>
                <a:lnTo>
                  <a:pt x="3484" y="20941"/>
                </a:lnTo>
                <a:lnTo>
                  <a:pt x="3542" y="20872"/>
                </a:lnTo>
                <a:lnTo>
                  <a:pt x="3574" y="20775"/>
                </a:lnTo>
                <a:lnTo>
                  <a:pt x="3506" y="20823"/>
                </a:lnTo>
                <a:lnTo>
                  <a:pt x="3431" y="20782"/>
                </a:lnTo>
                <a:lnTo>
                  <a:pt x="3361" y="20735"/>
                </a:lnTo>
                <a:close/>
              </a:path>
            </a:pathLst>
          </a:custGeom>
          <a:ln>
            <a:solidFill>
              <a:schemeClr val="accent2">
                <a:lumOff val="8529"/>
              </a:schemeClr>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0" name="Enjeux de l’antibiorésistance dans les PRFI"/>
          <p:cNvSpPr txBox="1">
            <a:spLocks noGrp="1"/>
          </p:cNvSpPr>
          <p:nvPr>
            <p:ph type="title"/>
          </p:nvPr>
        </p:nvSpPr>
        <p:spPr>
          <a:prstGeom prst="rect">
            <a:avLst/>
          </a:prstGeom>
        </p:spPr>
        <p:txBody>
          <a:bodyPr/>
          <a:lstStyle/>
          <a:p>
            <a:r>
              <a:rPr dirty="0" err="1"/>
              <a:t>Enjeux</a:t>
            </a:r>
            <a:r>
              <a:rPr dirty="0"/>
              <a:t> de </a:t>
            </a:r>
            <a:r>
              <a:rPr dirty="0" err="1"/>
              <a:t>l’antibiorésistance</a:t>
            </a:r>
            <a:r>
              <a:rPr dirty="0"/>
              <a:t> </a:t>
            </a:r>
            <a:r>
              <a:rPr dirty="0" err="1"/>
              <a:t>dans</a:t>
            </a:r>
            <a:r>
              <a:rPr dirty="0"/>
              <a:t> les PRFI</a:t>
            </a:r>
          </a:p>
        </p:txBody>
      </p:sp>
      <p:sp>
        <p:nvSpPr>
          <p:cNvPr id="170" name="Manque de financement, infrastructures insuffisantes et pénurie de professionnels de santé…"/>
          <p:cNvSpPr txBox="1">
            <a:spLocks noGrp="1"/>
          </p:cNvSpPr>
          <p:nvPr>
            <p:ph idx="1"/>
          </p:nvPr>
        </p:nvSpPr>
        <p:spPr>
          <a:xfrm>
            <a:off x="4724400" y="1214350"/>
            <a:ext cx="7502769" cy="2828223"/>
          </a:xfrm>
          <a:prstGeom prst="rect">
            <a:avLst/>
          </a:prstGeom>
          <a:solidFill>
            <a:srgbClr val="FFFFFF"/>
          </a:solidFill>
          <a:effectLst>
            <a:outerShdw blurRad="63500" dist="25400" dir="5400000" rotWithShape="0">
              <a:srgbClr val="000000">
                <a:alpha val="50000"/>
              </a:srgbClr>
            </a:outerShdw>
          </a:effectLst>
        </p:spPr>
        <p:txBody>
          <a:bodyPr>
            <a:normAutofit/>
          </a:bodyPr>
          <a:lstStyle/>
          <a:p>
            <a:pPr marL="248920" indent="-248920" defTabSz="896111">
              <a:spcBef>
                <a:spcPts val="900"/>
              </a:spcBef>
              <a:defRPr sz="1470"/>
            </a:pPr>
            <a:r>
              <a:rPr dirty="0" err="1"/>
              <a:t>Manque</a:t>
            </a:r>
            <a:r>
              <a:rPr dirty="0"/>
              <a:t> de </a:t>
            </a:r>
            <a:r>
              <a:rPr dirty="0" err="1"/>
              <a:t>financement</a:t>
            </a:r>
            <a:r>
              <a:rPr dirty="0"/>
              <a:t>, infrastructures </a:t>
            </a:r>
            <a:r>
              <a:rPr dirty="0" err="1"/>
              <a:t>insuffisantes</a:t>
            </a:r>
            <a:r>
              <a:rPr dirty="0"/>
              <a:t> et </a:t>
            </a:r>
            <a:r>
              <a:rPr dirty="0" err="1"/>
              <a:t>pénurie</a:t>
            </a:r>
            <a:r>
              <a:rPr dirty="0"/>
              <a:t> de </a:t>
            </a:r>
            <a:r>
              <a:rPr dirty="0" err="1"/>
              <a:t>professionnels</a:t>
            </a:r>
            <a:r>
              <a:rPr dirty="0"/>
              <a:t> de santé</a:t>
            </a:r>
          </a:p>
          <a:p>
            <a:pPr marL="248920" indent="-248920" defTabSz="896111">
              <a:spcBef>
                <a:spcPts val="900"/>
              </a:spcBef>
              <a:defRPr sz="1470"/>
            </a:pPr>
            <a:r>
              <a:rPr dirty="0" err="1"/>
              <a:t>Peu</a:t>
            </a:r>
            <a:r>
              <a:rPr dirty="0"/>
              <a:t> </a:t>
            </a:r>
            <a:r>
              <a:rPr dirty="0" err="1"/>
              <a:t>ou</a:t>
            </a:r>
            <a:r>
              <a:rPr dirty="0"/>
              <a:t> pas de couverture </a:t>
            </a:r>
            <a:r>
              <a:rPr dirty="0" err="1"/>
              <a:t>sociale</a:t>
            </a:r>
            <a:r>
              <a:rPr dirty="0"/>
              <a:t> </a:t>
            </a:r>
            <a:r>
              <a:rPr dirty="0" err="1"/>
              <a:t>ou</a:t>
            </a:r>
            <a:r>
              <a:rPr dirty="0"/>
              <a:t> du </a:t>
            </a:r>
            <a:r>
              <a:rPr dirty="0" err="1"/>
              <a:t>système</a:t>
            </a:r>
            <a:r>
              <a:rPr dirty="0"/>
              <a:t> national </a:t>
            </a:r>
            <a:r>
              <a:rPr dirty="0" err="1"/>
              <a:t>d’assurance</a:t>
            </a:r>
            <a:r>
              <a:rPr dirty="0"/>
              <a:t> </a:t>
            </a:r>
            <a:r>
              <a:rPr dirty="0" err="1"/>
              <a:t>maladie</a:t>
            </a:r>
            <a:endParaRPr dirty="0"/>
          </a:p>
          <a:p>
            <a:pPr marL="248920" indent="-248920" defTabSz="896111">
              <a:spcBef>
                <a:spcPts val="900"/>
              </a:spcBef>
              <a:defRPr sz="1470"/>
            </a:pPr>
            <a:r>
              <a:rPr dirty="0" err="1"/>
              <a:t>Accès</a:t>
            </a:r>
            <a:r>
              <a:rPr dirty="0"/>
              <a:t> aux </a:t>
            </a:r>
            <a:r>
              <a:rPr dirty="0" err="1"/>
              <a:t>soins</a:t>
            </a:r>
            <a:r>
              <a:rPr dirty="0"/>
              <a:t> de santé et aux </a:t>
            </a:r>
            <a:r>
              <a:rPr dirty="0" err="1"/>
              <a:t>laboratoires</a:t>
            </a:r>
            <a:r>
              <a:rPr dirty="0"/>
              <a:t> </a:t>
            </a:r>
            <a:r>
              <a:rPr dirty="0" err="1"/>
              <a:t>limité</a:t>
            </a:r>
            <a:r>
              <a:rPr dirty="0"/>
              <a:t> </a:t>
            </a:r>
          </a:p>
          <a:p>
            <a:pPr marL="248920" indent="-248920" defTabSz="896111">
              <a:spcBef>
                <a:spcPts val="900"/>
              </a:spcBef>
              <a:defRPr sz="1470"/>
            </a:pPr>
            <a:r>
              <a:rPr dirty="0" err="1"/>
              <a:t>Accès</a:t>
            </a:r>
            <a:r>
              <a:rPr dirty="0"/>
              <a:t> </a:t>
            </a:r>
            <a:r>
              <a:rPr dirty="0" err="1"/>
              <a:t>hétérogène</a:t>
            </a:r>
            <a:r>
              <a:rPr dirty="0"/>
              <a:t> aux </a:t>
            </a:r>
            <a:r>
              <a:rPr dirty="0" err="1"/>
              <a:t>médicaments</a:t>
            </a:r>
            <a:endParaRPr dirty="0"/>
          </a:p>
          <a:p>
            <a:pPr marL="248920" indent="-248920" defTabSz="896111">
              <a:spcBef>
                <a:spcPts val="900"/>
              </a:spcBef>
              <a:defRPr sz="1470"/>
            </a:pPr>
            <a:r>
              <a:rPr dirty="0"/>
              <a:t>Usage massif et non </a:t>
            </a:r>
            <a:r>
              <a:rPr dirty="0" err="1"/>
              <a:t>contrôlé</a:t>
            </a:r>
            <a:r>
              <a:rPr dirty="0"/>
              <a:t> des </a:t>
            </a:r>
            <a:r>
              <a:rPr dirty="0" err="1"/>
              <a:t>antibiotiques</a:t>
            </a:r>
            <a:r>
              <a:rPr dirty="0"/>
              <a:t>, de </a:t>
            </a:r>
            <a:r>
              <a:rPr dirty="0" err="1"/>
              <a:t>qualité</a:t>
            </a:r>
            <a:r>
              <a:rPr dirty="0"/>
              <a:t> </a:t>
            </a:r>
            <a:r>
              <a:rPr dirty="0" err="1"/>
              <a:t>limitée</a:t>
            </a:r>
            <a:endParaRPr dirty="0"/>
          </a:p>
          <a:p>
            <a:pPr marL="248920" indent="-248920" defTabSz="896111">
              <a:spcBef>
                <a:spcPts val="900"/>
              </a:spcBef>
              <a:defRPr sz="1470"/>
            </a:pPr>
            <a:r>
              <a:rPr dirty="0"/>
              <a:t>Usage important </a:t>
            </a:r>
            <a:r>
              <a:rPr dirty="0" err="1"/>
              <a:t>en</a:t>
            </a:r>
            <a:r>
              <a:rPr dirty="0"/>
              <a:t> </a:t>
            </a:r>
            <a:r>
              <a:rPr dirty="0" err="1"/>
              <a:t>médecine</a:t>
            </a:r>
            <a:r>
              <a:rPr dirty="0"/>
              <a:t> </a:t>
            </a:r>
            <a:r>
              <a:rPr dirty="0" err="1"/>
              <a:t>vétérinaire</a:t>
            </a:r>
            <a:r>
              <a:rPr dirty="0"/>
              <a:t> (</a:t>
            </a:r>
            <a:r>
              <a:rPr dirty="0" err="1"/>
              <a:t>curatif</a:t>
            </a:r>
            <a:r>
              <a:rPr dirty="0"/>
              <a:t>, </a:t>
            </a:r>
            <a:r>
              <a:rPr dirty="0" err="1"/>
              <a:t>préventif</a:t>
            </a:r>
            <a:r>
              <a:rPr dirty="0"/>
              <a:t>, </a:t>
            </a:r>
            <a:r>
              <a:rPr dirty="0" err="1"/>
              <a:t>métaphylactique</a:t>
            </a:r>
            <a:r>
              <a:rPr dirty="0"/>
              <a:t>)</a:t>
            </a:r>
          </a:p>
          <a:p>
            <a:pPr marL="248920" indent="-248920" defTabSz="896111">
              <a:spcBef>
                <a:spcPts val="900"/>
              </a:spcBef>
              <a:defRPr sz="1470"/>
            </a:pPr>
            <a:endParaRPr dirty="0"/>
          </a:p>
          <a:p>
            <a:pPr marL="248920" indent="-248920" defTabSz="896111">
              <a:spcBef>
                <a:spcPts val="900"/>
              </a:spcBef>
              <a:defRPr sz="1470"/>
            </a:pPr>
            <a:r>
              <a:rPr dirty="0" err="1"/>
              <a:t>Morbi-mortalité</a:t>
            </a:r>
            <a:r>
              <a:rPr dirty="0"/>
              <a:t> </a:t>
            </a:r>
            <a:r>
              <a:rPr dirty="0" err="1"/>
              <a:t>élevée</a:t>
            </a:r>
            <a:r>
              <a:rPr dirty="0"/>
              <a:t> +++</a:t>
            </a:r>
          </a:p>
        </p:txBody>
      </p:sp>
      <p:sp>
        <p:nvSpPr>
          <p:cNvPr id="161" name="Numéro de diapositive"/>
          <p:cNvSpPr txBox="1">
            <a:spLocks noGrp="1"/>
          </p:cNvSpPr>
          <p:nvPr>
            <p:ph type="sldNum" sz="quarter" idx="4294967295"/>
          </p:nvPr>
        </p:nvSpPr>
        <p:spPr>
          <a:xfrm>
            <a:off x="11895138" y="6505575"/>
            <a:ext cx="296862" cy="32067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5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3</a:t>
            </a:fld>
            <a:endParaRPr kumimoji="0" sz="15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Faible"/>
          <p:cNvSpPr/>
          <p:nvPr/>
        </p:nvSpPr>
        <p:spPr>
          <a:xfrm>
            <a:off x="1031810" y="1062503"/>
            <a:ext cx="1079825" cy="1080804"/>
          </a:xfrm>
          <a:prstGeom prst="ellipse">
            <a:avLst/>
          </a:prstGeom>
          <a:solidFill>
            <a:srgbClr val="FFFFFF"/>
          </a:solidFill>
          <a:ln w="25400">
            <a:solidFill>
              <a:schemeClr val="accent3">
                <a:satOff val="-2338"/>
                <a:lumOff val="25490"/>
              </a:schemeClr>
            </a:solidFill>
          </a:ln>
          <a:effectLst>
            <a:outerShdw blurRad="50800" dist="63500" dir="27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lvl1pPr algn="ctr">
              <a:defRPr sz="14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a:ln>
                  <a:noFill/>
                </a:ln>
                <a:solidFill>
                  <a:srgbClr val="002448"/>
                </a:solidFill>
                <a:effectLst/>
                <a:uLnTx/>
                <a:uFillTx/>
                <a:latin typeface="Calibri"/>
                <a:ea typeface="Calibri"/>
                <a:cs typeface="Calibri"/>
                <a:sym typeface="Calibri"/>
              </a:rPr>
              <a:t>Faible</a:t>
            </a:r>
          </a:p>
        </p:txBody>
      </p:sp>
      <p:sp>
        <p:nvSpPr>
          <p:cNvPr id="163" name="Inter. inf."/>
          <p:cNvSpPr/>
          <p:nvPr/>
        </p:nvSpPr>
        <p:spPr>
          <a:xfrm>
            <a:off x="1031810" y="2403741"/>
            <a:ext cx="1079825" cy="1080804"/>
          </a:xfrm>
          <a:prstGeom prst="ellipse">
            <a:avLst/>
          </a:prstGeom>
          <a:solidFill>
            <a:srgbClr val="FFFFFF"/>
          </a:solidFill>
          <a:ln w="25400">
            <a:solidFill>
              <a:schemeClr val="accent1">
                <a:lumOff val="23039"/>
              </a:schemeClr>
            </a:solidFill>
          </a:ln>
          <a:effectLst>
            <a:outerShdw blurRad="50800" dist="63500" dir="27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lvl1pPr algn="ctr">
              <a:defRPr sz="14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a:ln>
                  <a:noFill/>
                </a:ln>
                <a:solidFill>
                  <a:srgbClr val="002448"/>
                </a:solidFill>
                <a:effectLst/>
                <a:uLnTx/>
                <a:uFillTx/>
                <a:latin typeface="Calibri"/>
                <a:ea typeface="Calibri"/>
                <a:cs typeface="Calibri"/>
                <a:sym typeface="Calibri"/>
              </a:rPr>
              <a:t>Inter. inf.</a:t>
            </a:r>
          </a:p>
        </p:txBody>
      </p:sp>
      <p:sp>
        <p:nvSpPr>
          <p:cNvPr id="164" name="Inter. sup."/>
          <p:cNvSpPr/>
          <p:nvPr/>
        </p:nvSpPr>
        <p:spPr>
          <a:xfrm>
            <a:off x="1031810" y="3782055"/>
            <a:ext cx="1079825" cy="1080805"/>
          </a:xfrm>
          <a:prstGeom prst="ellipse">
            <a:avLst/>
          </a:prstGeom>
          <a:solidFill>
            <a:srgbClr val="FFFFFF"/>
          </a:solidFill>
          <a:ln w="25400">
            <a:solidFill>
              <a:schemeClr val="accent4">
                <a:lumOff val="21176"/>
              </a:schemeClr>
            </a:solidFill>
          </a:ln>
          <a:effectLst>
            <a:outerShdw blurRad="50800" dist="63500" dir="27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lvl1pPr algn="ctr">
              <a:defRPr sz="14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50" b="0" i="0" u="none" strike="noStrike" kern="0" cap="none" spc="0" normalizeH="0" baseline="0" noProof="0" dirty="0">
                <a:ln>
                  <a:noFill/>
                </a:ln>
                <a:solidFill>
                  <a:srgbClr val="002448"/>
                </a:solidFill>
                <a:effectLst/>
                <a:uLnTx/>
                <a:uFillTx/>
                <a:latin typeface="Calibri"/>
                <a:ea typeface="Calibri"/>
                <a:cs typeface="Calibri"/>
                <a:sym typeface="Calibri"/>
              </a:rPr>
              <a:t>Inter. sup.</a:t>
            </a:r>
          </a:p>
        </p:txBody>
      </p:sp>
      <p:sp>
        <p:nvSpPr>
          <p:cNvPr id="165" name="élevé"/>
          <p:cNvSpPr/>
          <p:nvPr/>
        </p:nvSpPr>
        <p:spPr>
          <a:xfrm>
            <a:off x="1031810" y="5160369"/>
            <a:ext cx="1079825" cy="1080805"/>
          </a:xfrm>
          <a:prstGeom prst="ellipse">
            <a:avLst/>
          </a:prstGeom>
          <a:solidFill>
            <a:srgbClr val="FFFFFF"/>
          </a:solidFill>
          <a:ln w="25400">
            <a:solidFill>
              <a:schemeClr val="accent2">
                <a:lumOff val="17058"/>
              </a:schemeClr>
            </a:solidFill>
          </a:ln>
          <a:effectLst>
            <a:outerShdw blurRad="50800" dist="63500" dir="27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sz="1400" b="0" i="0" u="none" strike="noStrike" kern="0" cap="all" spc="0" normalizeH="0" baseline="0" noProof="0">
                <a:ln>
                  <a:noFill/>
                </a:ln>
                <a:solidFill>
                  <a:srgbClr val="002448"/>
                </a:solidFill>
                <a:effectLst/>
                <a:uLnTx/>
                <a:uFillTx/>
                <a:latin typeface="Calibri"/>
                <a:ea typeface="Calibri"/>
                <a:cs typeface="Calibri"/>
                <a:sym typeface="Calibri"/>
              </a:rPr>
              <a:t>é</a:t>
            </a:r>
            <a:r>
              <a:rPr kumimoji="0" sz="1400" b="0" i="0" u="none" strike="noStrike" kern="0" cap="none" spc="0" normalizeH="0" baseline="0" noProof="0">
                <a:ln>
                  <a:noFill/>
                </a:ln>
                <a:solidFill>
                  <a:srgbClr val="002448"/>
                </a:solidFill>
                <a:effectLst/>
                <a:uLnTx/>
                <a:uFillTx/>
                <a:latin typeface="Calibri"/>
                <a:ea typeface="Calibri"/>
                <a:cs typeface="Calibri"/>
                <a:sym typeface="Calibri"/>
              </a:rPr>
              <a:t>levé</a:t>
            </a:r>
          </a:p>
        </p:txBody>
      </p:sp>
      <p:sp>
        <p:nvSpPr>
          <p:cNvPr id="166" name="Ligne"/>
          <p:cNvSpPr/>
          <p:nvPr/>
        </p:nvSpPr>
        <p:spPr>
          <a:xfrm flipV="1">
            <a:off x="550096" y="1009040"/>
            <a:ext cx="1" cy="5652374"/>
          </a:xfrm>
          <a:prstGeom prst="line">
            <a:avLst/>
          </a:prstGeom>
          <a:ln w="25400">
            <a:solidFill>
              <a:srgbClr val="002448"/>
            </a:solidFill>
            <a:miter lim="400000"/>
            <a:headEnd type="arrow"/>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7" name="RNB/hab ($)"/>
          <p:cNvSpPr txBox="1"/>
          <p:nvPr/>
        </p:nvSpPr>
        <p:spPr>
          <a:xfrm rot="23417">
            <a:off x="-38385" y="6183231"/>
            <a:ext cx="600197"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800">
                <a:solidFill>
                  <a:srgbClr val="08244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a:ln>
                  <a:noFill/>
                </a:ln>
                <a:solidFill>
                  <a:srgbClr val="082448"/>
                </a:solidFill>
                <a:effectLst/>
                <a:uLnTx/>
                <a:uFillTx/>
                <a:latin typeface="Calibri"/>
                <a:ea typeface="Calibri"/>
                <a:cs typeface="Calibri"/>
                <a:sym typeface="Calibri"/>
              </a:rPr>
              <a:t>RNB/hab ($)</a:t>
            </a:r>
          </a:p>
        </p:txBody>
      </p:sp>
      <p:sp>
        <p:nvSpPr>
          <p:cNvPr id="168" name="Ligne"/>
          <p:cNvSpPr/>
          <p:nvPr/>
        </p:nvSpPr>
        <p:spPr>
          <a:xfrm flipV="1">
            <a:off x="4615073" y="1214350"/>
            <a:ext cx="1" cy="2819401"/>
          </a:xfrm>
          <a:prstGeom prst="line">
            <a:avLst/>
          </a:prstGeom>
          <a:ln w="25400">
            <a:solidFill>
              <a:schemeClr val="accent2">
                <a:lumOff val="17058"/>
              </a:schemeClr>
            </a:solidFill>
            <a:headEnd type="oval"/>
            <a:tailEnd type="ova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9" name="Ligne"/>
          <p:cNvSpPr/>
          <p:nvPr/>
        </p:nvSpPr>
        <p:spPr>
          <a:xfrm flipH="1">
            <a:off x="3904617" y="2624050"/>
            <a:ext cx="723158" cy="1"/>
          </a:xfrm>
          <a:prstGeom prst="line">
            <a:avLst/>
          </a:prstGeom>
          <a:ln w="25400">
            <a:solidFill>
              <a:schemeClr val="accent2">
                <a:lumOff val="17058"/>
              </a:schemeClr>
            </a:solidFill>
            <a:tailEnd type="ova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1" name="Pays à revenu faible ou intermédiaire (PRFI)"/>
          <p:cNvSpPr txBox="1"/>
          <p:nvPr/>
        </p:nvSpPr>
        <p:spPr>
          <a:xfrm>
            <a:off x="2278117" y="2076682"/>
            <a:ext cx="1595775" cy="692493"/>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3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a:ln>
                  <a:noFill/>
                </a:ln>
                <a:solidFill>
                  <a:srgbClr val="002448"/>
                </a:solidFill>
                <a:effectLst/>
                <a:uLnTx/>
                <a:uFillTx/>
                <a:latin typeface="Calibri"/>
                <a:ea typeface="Calibri"/>
                <a:cs typeface="Calibri"/>
                <a:sym typeface="Calibri"/>
              </a:rPr>
              <a:t>Pays à revenu faible ou intermédiaire (PRFI)</a:t>
            </a:r>
          </a:p>
        </p:txBody>
      </p:sp>
      <p:sp>
        <p:nvSpPr>
          <p:cNvPr id="176" name="5 000"/>
          <p:cNvSpPr txBox="1"/>
          <p:nvPr/>
        </p:nvSpPr>
        <p:spPr>
          <a:xfrm>
            <a:off x="591586" y="5608828"/>
            <a:ext cx="361703" cy="23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49580">
              <a:lnSpc>
                <a:spcPct val="115000"/>
              </a:lnSpc>
              <a:defRPr sz="900"/>
            </a:lvl1pPr>
          </a:lstStyle>
          <a:p>
            <a:pPr marL="0" marR="0" lvl="0" indent="0" algn="just"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5 000</a:t>
            </a:r>
          </a:p>
        </p:txBody>
      </p:sp>
      <p:sp>
        <p:nvSpPr>
          <p:cNvPr id="183" name="Laxminarayan R, et al. Access to effective antimicrobials: a worldwide challenge. Lancet Lond Engl. 2016…"/>
          <p:cNvSpPr txBox="1"/>
          <p:nvPr/>
        </p:nvSpPr>
        <p:spPr>
          <a:xfrm>
            <a:off x="8623991" y="6514095"/>
            <a:ext cx="3316034"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449580" rtl="0" eaLnBrk="1" fontAlgn="auto" latinLnBrk="0" hangingPunct="0">
              <a:lnSpc>
                <a:spcPct val="100000"/>
              </a:lnSpc>
              <a:spcBef>
                <a:spcPts val="0"/>
              </a:spcBef>
              <a:spcAft>
                <a:spcPts val="0"/>
              </a:spcAft>
              <a:buClrTx/>
              <a:buSzTx/>
              <a:buFontTx/>
              <a:buNone/>
              <a:tabLst/>
              <a:defRPr sz="600"/>
            </a:pPr>
            <a:r>
              <a:rPr kumimoji="0" sz="600" b="0" i="0" u="none" strike="noStrike" kern="0" cap="none" spc="0" normalizeH="0" baseline="0" noProof="0" dirty="0" err="1">
                <a:ln>
                  <a:noFill/>
                </a:ln>
                <a:solidFill>
                  <a:srgbClr val="002448"/>
                </a:solidFill>
                <a:effectLst/>
                <a:uLnTx/>
                <a:uFillTx/>
                <a:latin typeface="Calibri"/>
                <a:ea typeface="Calibri"/>
                <a:cs typeface="Calibri"/>
                <a:sym typeface="Calibri"/>
              </a:rPr>
              <a:t>Laxminarayan</a:t>
            </a:r>
            <a:r>
              <a:rPr kumimoji="0" sz="600" b="0" i="0" u="none" strike="noStrike" kern="0" cap="none" spc="0" normalizeH="0" baseline="0" noProof="0" dirty="0">
                <a:ln>
                  <a:noFill/>
                </a:ln>
                <a:solidFill>
                  <a:srgbClr val="002448"/>
                </a:solidFill>
                <a:effectLst/>
                <a:uLnTx/>
                <a:uFillTx/>
                <a:latin typeface="Calibri"/>
                <a:ea typeface="Calibri"/>
                <a:cs typeface="Calibri"/>
                <a:sym typeface="Calibri"/>
              </a:rPr>
              <a:t> R,</a:t>
            </a:r>
            <a:r>
              <a:rPr kumimoji="0" sz="600" b="0" i="1" u="none" strike="noStrike" kern="0" cap="none" spc="0" normalizeH="0" baseline="0" noProof="0" dirty="0">
                <a:ln>
                  <a:noFill/>
                </a:ln>
                <a:solidFill>
                  <a:srgbClr val="002448"/>
                </a:solidFill>
                <a:effectLst/>
                <a:uLnTx/>
                <a:uFillTx/>
                <a:latin typeface="Calibri"/>
                <a:ea typeface="Calibri"/>
                <a:cs typeface="Calibri"/>
                <a:sym typeface="Calibri"/>
              </a:rPr>
              <a:t> et al</a:t>
            </a:r>
            <a:r>
              <a:rPr kumimoji="0" sz="600" b="0" i="0" u="none" strike="noStrike" kern="0" cap="none" spc="0" normalizeH="0" baseline="0" noProof="0" dirty="0">
                <a:ln>
                  <a:noFill/>
                </a:ln>
                <a:solidFill>
                  <a:srgbClr val="002448"/>
                </a:solidFill>
                <a:effectLst/>
                <a:uLnTx/>
                <a:uFillTx/>
                <a:latin typeface="Calibri"/>
                <a:ea typeface="Calibri"/>
                <a:cs typeface="Calibri"/>
                <a:sym typeface="Calibri"/>
              </a:rPr>
              <a:t>. Access to effective antimicrobials: a worldwide challenge. Lancet </a:t>
            </a:r>
            <a:r>
              <a:rPr kumimoji="0" sz="600" b="0" i="0" u="none" strike="noStrike" kern="0" cap="none" spc="0" normalizeH="0" baseline="0" noProof="0" dirty="0" err="1">
                <a:ln>
                  <a:noFill/>
                </a:ln>
                <a:solidFill>
                  <a:srgbClr val="002448"/>
                </a:solidFill>
                <a:effectLst/>
                <a:uLnTx/>
                <a:uFillTx/>
                <a:latin typeface="Calibri"/>
                <a:ea typeface="Calibri"/>
                <a:cs typeface="Calibri"/>
                <a:sym typeface="Calibri"/>
              </a:rPr>
              <a:t>Lond</a:t>
            </a:r>
            <a:r>
              <a:rPr kumimoji="0" sz="600" b="0" i="0" u="none" strike="noStrike" kern="0" cap="none" spc="0" normalizeH="0" baseline="0" noProof="0" dirty="0">
                <a:ln>
                  <a:noFill/>
                </a:ln>
                <a:solidFill>
                  <a:srgbClr val="002448"/>
                </a:solidFill>
                <a:effectLst/>
                <a:uLnTx/>
                <a:uFillTx/>
                <a:latin typeface="Calibri"/>
                <a:ea typeface="Calibri"/>
                <a:cs typeface="Calibri"/>
                <a:sym typeface="Calibri"/>
              </a:rPr>
              <a:t> Engl. 2016</a:t>
            </a:r>
          </a:p>
          <a:p>
            <a:pPr marL="0" marR="0" lvl="0" indent="0" algn="l" defTabSz="449580" rtl="0" eaLnBrk="1" fontAlgn="auto" latinLnBrk="0" hangingPunct="0">
              <a:lnSpc>
                <a:spcPct val="100000"/>
              </a:lnSpc>
              <a:spcBef>
                <a:spcPts val="0"/>
              </a:spcBef>
              <a:spcAft>
                <a:spcPts val="0"/>
              </a:spcAft>
              <a:buClrTx/>
              <a:buSzTx/>
              <a:buFontTx/>
              <a:buNone/>
              <a:tabLst/>
              <a:defRPr sz="600"/>
            </a:pPr>
            <a:r>
              <a:rPr kumimoji="0" sz="600" b="0" i="0" u="none" strike="noStrike" kern="0" cap="none" spc="0" normalizeH="0" baseline="0" noProof="0" dirty="0" err="1">
                <a:ln>
                  <a:noFill/>
                </a:ln>
                <a:solidFill>
                  <a:srgbClr val="002448"/>
                </a:solidFill>
                <a:effectLst/>
                <a:uLnTx/>
                <a:uFillTx/>
                <a:latin typeface="Calibri"/>
                <a:ea typeface="Calibri"/>
                <a:cs typeface="Calibri"/>
                <a:sym typeface="Calibri"/>
              </a:rPr>
              <a:t>Laxminarayan</a:t>
            </a:r>
            <a:r>
              <a:rPr kumimoji="0" sz="600" b="0" i="0" u="none" strike="noStrike" kern="0" cap="none" spc="0" normalizeH="0" baseline="0" noProof="0" dirty="0">
                <a:ln>
                  <a:noFill/>
                </a:ln>
                <a:solidFill>
                  <a:srgbClr val="002448"/>
                </a:solidFill>
                <a:effectLst/>
                <a:uLnTx/>
                <a:uFillTx/>
                <a:latin typeface="Calibri"/>
                <a:ea typeface="Calibri"/>
                <a:cs typeface="Calibri"/>
                <a:sym typeface="Calibri"/>
              </a:rPr>
              <a:t> R, </a:t>
            </a:r>
            <a:r>
              <a:rPr kumimoji="0" sz="600" b="0" i="1" u="none" strike="noStrike" kern="0" cap="none" spc="0" normalizeH="0" baseline="0" noProof="0" dirty="0">
                <a:ln>
                  <a:noFill/>
                </a:ln>
                <a:solidFill>
                  <a:srgbClr val="002448"/>
                </a:solidFill>
                <a:effectLst/>
                <a:uLnTx/>
                <a:uFillTx/>
                <a:latin typeface="Calibri"/>
                <a:ea typeface="Calibri"/>
                <a:cs typeface="Calibri"/>
                <a:sym typeface="Calibri"/>
              </a:rPr>
              <a:t>et al.</a:t>
            </a:r>
            <a:r>
              <a:rPr kumimoji="0" sz="600" b="0" i="0" u="none" strike="noStrike" kern="0" cap="none" spc="0" normalizeH="0" baseline="0" noProof="0" dirty="0">
                <a:ln>
                  <a:noFill/>
                </a:ln>
                <a:solidFill>
                  <a:srgbClr val="002448"/>
                </a:solidFill>
                <a:effectLst/>
                <a:uLnTx/>
                <a:uFillTx/>
                <a:latin typeface="Calibri"/>
                <a:ea typeface="Calibri"/>
                <a:cs typeface="Calibri"/>
                <a:sym typeface="Calibri"/>
              </a:rPr>
              <a:t> Antibiotic resistance-the need for global solutions. Lancet Infect Dis. 2013</a:t>
            </a:r>
          </a:p>
        </p:txBody>
      </p:sp>
      <p:sp>
        <p:nvSpPr>
          <p:cNvPr id="184" name="Dépenses de santé/hab/an ($)"/>
          <p:cNvSpPr txBox="1"/>
          <p:nvPr/>
        </p:nvSpPr>
        <p:spPr>
          <a:xfrm>
            <a:off x="574012" y="6170531"/>
            <a:ext cx="948258" cy="345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800">
                <a:solidFill>
                  <a:srgbClr val="082448"/>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a:ln>
                  <a:noFill/>
                </a:ln>
                <a:solidFill>
                  <a:srgbClr val="082448"/>
                </a:solidFill>
                <a:effectLst/>
                <a:uLnTx/>
                <a:uFillTx/>
                <a:latin typeface="Calibri"/>
                <a:ea typeface="Calibri"/>
                <a:cs typeface="Calibri"/>
                <a:sym typeface="Calibri"/>
              </a:rPr>
              <a:t>Dépenses de santé/hab/an ($)</a:t>
            </a:r>
          </a:p>
        </p:txBody>
      </p:sp>
      <p:sp>
        <p:nvSpPr>
          <p:cNvPr id="185" name="10-250"/>
          <p:cNvSpPr txBox="1"/>
          <p:nvPr/>
        </p:nvSpPr>
        <p:spPr>
          <a:xfrm>
            <a:off x="578886" y="2815875"/>
            <a:ext cx="428787" cy="23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49580">
              <a:lnSpc>
                <a:spcPct val="115000"/>
              </a:lnSpc>
              <a:defRPr sz="900"/>
            </a:lvl1pPr>
          </a:lstStyle>
          <a:p>
            <a:pPr marL="0" marR="0" lvl="0" indent="0" algn="just"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10-250</a:t>
            </a:r>
          </a:p>
        </p:txBody>
      </p:sp>
      <p:sp>
        <p:nvSpPr>
          <p:cNvPr id="186" name="50-100"/>
          <p:cNvSpPr txBox="1"/>
          <p:nvPr/>
        </p:nvSpPr>
        <p:spPr>
          <a:xfrm>
            <a:off x="578886" y="1463864"/>
            <a:ext cx="428787" cy="23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49580">
              <a:lnSpc>
                <a:spcPct val="115000"/>
              </a:lnSpc>
              <a:defRPr sz="900"/>
            </a:lvl1pPr>
          </a:lstStyle>
          <a:p>
            <a:pPr marL="0" marR="0" lvl="0" indent="0" algn="just"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50-100</a:t>
            </a:r>
          </a:p>
        </p:txBody>
      </p:sp>
      <p:sp>
        <p:nvSpPr>
          <p:cNvPr id="187" name="≤ 1,145"/>
          <p:cNvSpPr txBox="1"/>
          <p:nvPr/>
        </p:nvSpPr>
        <p:spPr>
          <a:xfrm>
            <a:off x="30537" y="1474636"/>
            <a:ext cx="447148" cy="23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defTabSz="449580">
              <a:lnSpc>
                <a:spcPct val="115000"/>
              </a:lnSpc>
              <a:defRPr sz="900"/>
            </a:lvl1pPr>
          </a:lstStyle>
          <a:p>
            <a:pPr marL="0" marR="0" lvl="0" indent="0" algn="ctr"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 1,145</a:t>
            </a:r>
          </a:p>
        </p:txBody>
      </p:sp>
      <p:sp>
        <p:nvSpPr>
          <p:cNvPr id="188" name="1,146-4,515"/>
          <p:cNvSpPr txBox="1"/>
          <p:nvPr/>
        </p:nvSpPr>
        <p:spPr>
          <a:xfrm>
            <a:off x="47320" y="2818684"/>
            <a:ext cx="428787" cy="391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49580">
              <a:lnSpc>
                <a:spcPct val="115000"/>
              </a:lnSpc>
              <a:defRPr sz="900"/>
            </a:lvl1pPr>
          </a:lstStyle>
          <a:p>
            <a:pPr marL="0" marR="0" lvl="0" indent="0" algn="ctr"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dirty="0">
                <a:ln>
                  <a:noFill/>
                </a:ln>
                <a:solidFill>
                  <a:srgbClr val="002448"/>
                </a:solidFill>
                <a:effectLst/>
                <a:uLnTx/>
                <a:uFillTx/>
                <a:latin typeface="Calibri"/>
                <a:ea typeface="Calibri"/>
                <a:cs typeface="Calibri"/>
                <a:sym typeface="Calibri"/>
              </a:rPr>
              <a:t>1,146-4,515</a:t>
            </a:r>
          </a:p>
        </p:txBody>
      </p:sp>
      <p:sp>
        <p:nvSpPr>
          <p:cNvPr id="189" name="4,516-…"/>
          <p:cNvSpPr txBox="1"/>
          <p:nvPr/>
        </p:nvSpPr>
        <p:spPr>
          <a:xfrm>
            <a:off x="-25086" y="4126562"/>
            <a:ext cx="558394" cy="391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449580" rtl="0" eaLnBrk="1" fontAlgn="auto" latinLnBrk="0" hangingPunct="0">
              <a:lnSpc>
                <a:spcPct val="115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4,516-</a:t>
            </a:r>
          </a:p>
          <a:p>
            <a:pPr marL="0" marR="0" lvl="0" indent="0" algn="ctr" defTabSz="449580" rtl="0" eaLnBrk="1" fontAlgn="auto" latinLnBrk="0" hangingPunct="0">
              <a:lnSpc>
                <a:spcPct val="115000"/>
              </a:lnSpc>
              <a:spcBef>
                <a:spcPts val="0"/>
              </a:spcBef>
              <a:spcAft>
                <a:spcPts val="0"/>
              </a:spcAft>
              <a:buClrTx/>
              <a:buSzTx/>
              <a:buFontTx/>
              <a:buNone/>
              <a:tabLst/>
              <a:defRPr sz="900"/>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14,005</a:t>
            </a:r>
          </a:p>
        </p:txBody>
      </p:sp>
      <p:sp>
        <p:nvSpPr>
          <p:cNvPr id="190" name="&gt; 14,005"/>
          <p:cNvSpPr txBox="1"/>
          <p:nvPr/>
        </p:nvSpPr>
        <p:spPr>
          <a:xfrm>
            <a:off x="9127" y="5608828"/>
            <a:ext cx="505080" cy="231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defTabSz="449580">
              <a:lnSpc>
                <a:spcPct val="115000"/>
              </a:lnSpc>
              <a:defRPr sz="900"/>
            </a:lvl1pPr>
          </a:lstStyle>
          <a:p>
            <a:pPr marL="0" marR="0" lvl="0" indent="0" algn="ctr" defTabSz="449580" rtl="0" eaLnBrk="1" fontAlgn="auto" latinLnBrk="0" hangingPunct="0">
              <a:lnSpc>
                <a:spcPct val="115000"/>
              </a:lnSpc>
              <a:spcBef>
                <a:spcPts val="0"/>
              </a:spcBef>
              <a:spcAft>
                <a:spcPts val="0"/>
              </a:spcAft>
              <a:buClrTx/>
              <a:buSzTx/>
              <a:buFontTx/>
              <a:buNone/>
              <a:tabLst/>
              <a:defRPr/>
            </a:pPr>
            <a:r>
              <a:rPr kumimoji="0" sz="900" b="0" i="0" u="none" strike="noStrike" kern="0" cap="none" spc="0" normalizeH="0" baseline="0" noProof="0">
                <a:ln>
                  <a:noFill/>
                </a:ln>
                <a:solidFill>
                  <a:srgbClr val="002448"/>
                </a:solidFill>
                <a:effectLst/>
                <a:uLnTx/>
                <a:uFillTx/>
                <a:latin typeface="Calibri"/>
                <a:ea typeface="Calibri"/>
                <a:cs typeface="Calibri"/>
                <a:sym typeface="Calibri"/>
              </a:rPr>
              <a:t>&gt; 14,005</a:t>
            </a:r>
          </a:p>
        </p:txBody>
      </p:sp>
    </p:spTree>
    <p:extLst>
      <p:ext uri="{BB962C8B-B14F-4D97-AF65-F5344CB8AC3E}">
        <p14:creationId xmlns:p14="http://schemas.microsoft.com/office/powerpoint/2010/main" val="1207454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aux angles arrondis"/>
          <p:cNvSpPr/>
          <p:nvPr/>
        </p:nvSpPr>
        <p:spPr>
          <a:xfrm>
            <a:off x="424514" y="1873235"/>
            <a:ext cx="9894440" cy="2437408"/>
          </a:xfrm>
          <a:prstGeom prst="roundRect">
            <a:avLst>
              <a:gd name="adj" fmla="val 15776"/>
            </a:avLst>
          </a:prstGeom>
          <a:solidFill>
            <a:srgbClr val="FFFFFF"/>
          </a:solidFill>
          <a:ln w="12700">
            <a:solidFill>
              <a:schemeClr val="accent3">
                <a:lumOff val="-9803"/>
              </a:schemeClr>
            </a:solidFill>
            <a:miter lim="400000"/>
          </a:ln>
          <a:effectLst>
            <a:outerShdw blurRad="63500" dist="25400" dir="5400000" rotWithShape="0">
              <a:srgbClr val="000000">
                <a:alpha val="50000"/>
              </a:srgbClr>
            </a:outerShdw>
          </a:effectLst>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3" name="Enjeux de l’antibiorésistance dans les PRFI"/>
          <p:cNvSpPr txBox="1">
            <a:spLocks noGrp="1"/>
          </p:cNvSpPr>
          <p:nvPr>
            <p:ph type="title"/>
          </p:nvPr>
        </p:nvSpPr>
        <p:spPr>
          <a:prstGeom prst="rect">
            <a:avLst/>
          </a:prstGeom>
        </p:spPr>
        <p:txBody>
          <a:bodyPr/>
          <a:lstStyle/>
          <a:p>
            <a:r>
              <a:t>Enjeux de l’antibiorésistance dans les PRFI</a:t>
            </a:r>
          </a:p>
        </p:txBody>
      </p:sp>
      <p:sp>
        <p:nvSpPr>
          <p:cNvPr id="194" name="Renforcer les systèmes de santé en…"/>
          <p:cNvSpPr txBox="1">
            <a:spLocks noGrp="1"/>
          </p:cNvSpPr>
          <p:nvPr>
            <p:ph idx="1"/>
          </p:nvPr>
        </p:nvSpPr>
        <p:spPr>
          <a:xfrm>
            <a:off x="521109" y="1416014"/>
            <a:ext cx="9473791" cy="4760949"/>
          </a:xfrm>
          <a:prstGeom prst="rect">
            <a:avLst/>
          </a:prstGeom>
        </p:spPr>
        <p:txBody>
          <a:bodyPr/>
          <a:lstStyle/>
          <a:p>
            <a:endParaRPr dirty="0"/>
          </a:p>
          <a:p>
            <a:endParaRPr dirty="0"/>
          </a:p>
          <a:p>
            <a:r>
              <a:rPr dirty="0" err="1"/>
              <a:t>Renforcer</a:t>
            </a:r>
            <a:r>
              <a:rPr dirty="0"/>
              <a:t> les </a:t>
            </a:r>
            <a:r>
              <a:rPr dirty="0" err="1"/>
              <a:t>systèmes</a:t>
            </a:r>
            <a:r>
              <a:rPr dirty="0"/>
              <a:t> de santé </a:t>
            </a:r>
            <a:r>
              <a:rPr dirty="0" err="1"/>
              <a:t>en</a:t>
            </a:r>
            <a:endParaRPr dirty="0"/>
          </a:p>
          <a:p>
            <a:pPr marL="640080" lvl="1" indent="-182880"/>
            <a:r>
              <a:rPr dirty="0" err="1"/>
              <a:t>investissant</a:t>
            </a:r>
            <a:r>
              <a:rPr dirty="0"/>
              <a:t> </a:t>
            </a:r>
            <a:r>
              <a:rPr dirty="0" err="1"/>
              <a:t>dans</a:t>
            </a:r>
            <a:r>
              <a:rPr dirty="0"/>
              <a:t> des infrastructures </a:t>
            </a:r>
            <a:r>
              <a:rPr dirty="0" err="1" smtClean="0"/>
              <a:t>adéquates</a:t>
            </a:r>
            <a:r>
              <a:rPr lang="fr-FR" dirty="0" smtClean="0"/>
              <a:t> (et notamment la capacité des laboratoires)</a:t>
            </a:r>
            <a:r>
              <a:rPr dirty="0" smtClean="0"/>
              <a:t>, </a:t>
            </a:r>
            <a:endParaRPr dirty="0"/>
          </a:p>
          <a:p>
            <a:pPr marL="640080" lvl="1" indent="-182880"/>
            <a:r>
              <a:rPr dirty="0"/>
              <a:t>de </a:t>
            </a:r>
            <a:r>
              <a:rPr dirty="0" err="1"/>
              <a:t>soutenir</a:t>
            </a:r>
            <a:r>
              <a:rPr dirty="0"/>
              <a:t> le </a:t>
            </a:r>
            <a:r>
              <a:rPr dirty="0" err="1"/>
              <a:t>développement</a:t>
            </a:r>
            <a:r>
              <a:rPr dirty="0"/>
              <a:t> </a:t>
            </a:r>
            <a:r>
              <a:rPr b="1" dirty="0"/>
              <a:t>de </a:t>
            </a:r>
            <a:r>
              <a:rPr b="1" dirty="0" err="1"/>
              <a:t>systèmes</a:t>
            </a:r>
            <a:r>
              <a:rPr b="1" dirty="0"/>
              <a:t> </a:t>
            </a:r>
            <a:r>
              <a:rPr b="1" dirty="0" err="1"/>
              <a:t>robustes</a:t>
            </a:r>
            <a:r>
              <a:rPr b="1" dirty="0"/>
              <a:t> de </a:t>
            </a:r>
            <a:r>
              <a:rPr b="1" dirty="0" smtClean="0"/>
              <a:t>surveillance</a:t>
            </a:r>
            <a:r>
              <a:rPr lang="fr-FR" b="1" dirty="0" smtClean="0"/>
              <a:t> épidémiologique</a:t>
            </a:r>
            <a:r>
              <a:rPr b="1" dirty="0" smtClean="0"/>
              <a:t>, </a:t>
            </a:r>
            <a:endParaRPr b="1" dirty="0"/>
          </a:p>
          <a:p>
            <a:pPr marL="640080" lvl="1" indent="-182880"/>
            <a:r>
              <a:rPr dirty="0"/>
              <a:t>de </a:t>
            </a:r>
            <a:r>
              <a:rPr b="1" dirty="0"/>
              <a:t>former</a:t>
            </a:r>
            <a:r>
              <a:rPr dirty="0"/>
              <a:t> les </a:t>
            </a:r>
            <a:r>
              <a:rPr dirty="0" err="1"/>
              <a:t>professionnels</a:t>
            </a:r>
            <a:r>
              <a:rPr dirty="0"/>
              <a:t> de santé, </a:t>
            </a:r>
          </a:p>
          <a:p>
            <a:pPr marL="640080" lvl="1" indent="-182880"/>
            <a:r>
              <a:rPr dirty="0"/>
              <a:t>de </a:t>
            </a:r>
            <a:r>
              <a:rPr dirty="0" err="1"/>
              <a:t>mener</a:t>
            </a:r>
            <a:r>
              <a:rPr dirty="0"/>
              <a:t> des actions de </a:t>
            </a:r>
            <a:r>
              <a:rPr b="1" dirty="0" err="1"/>
              <a:t>sensibilisation</a:t>
            </a:r>
            <a:r>
              <a:rPr dirty="0"/>
              <a:t> pour informer et </a:t>
            </a:r>
            <a:r>
              <a:rPr b="1" dirty="0" err="1"/>
              <a:t>éduquer</a:t>
            </a:r>
            <a:r>
              <a:rPr dirty="0"/>
              <a:t> les </a:t>
            </a:r>
            <a:r>
              <a:rPr dirty="0" err="1"/>
              <a:t>acteurs</a:t>
            </a:r>
            <a:r>
              <a:rPr dirty="0"/>
              <a:t> </a:t>
            </a:r>
            <a:r>
              <a:rPr dirty="0" err="1"/>
              <a:t>locaux</a:t>
            </a:r>
            <a:r>
              <a:rPr dirty="0"/>
              <a:t> sur les </a:t>
            </a:r>
            <a:r>
              <a:rPr dirty="0" err="1"/>
              <a:t>risques</a:t>
            </a:r>
            <a:r>
              <a:rPr dirty="0"/>
              <a:t> </a:t>
            </a:r>
            <a:r>
              <a:rPr dirty="0" err="1"/>
              <a:t>encourus</a:t>
            </a:r>
            <a:r>
              <a:rPr dirty="0"/>
              <a:t> du </a:t>
            </a:r>
            <a:r>
              <a:rPr dirty="0" err="1"/>
              <a:t>mauvais</a:t>
            </a:r>
            <a:r>
              <a:rPr dirty="0"/>
              <a:t> usage des </a:t>
            </a:r>
            <a:r>
              <a:rPr dirty="0" err="1"/>
              <a:t>antibiotiques</a:t>
            </a:r>
            <a:endParaRPr dirty="0"/>
          </a:p>
        </p:txBody>
      </p:sp>
      <p:sp>
        <p:nvSpPr>
          <p:cNvPr id="195" name="Numéro de diapositive"/>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46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p:cNvSpPr/>
          <p:nvPr/>
        </p:nvSpPr>
        <p:spPr>
          <a:xfrm>
            <a:off x="7005638" y="1529288"/>
            <a:ext cx="4069515" cy="4001342"/>
          </a:xfrm>
          <a:prstGeom prst="ellipse">
            <a:avLst/>
          </a:prstGeom>
          <a:solidFill>
            <a:srgbClr val="FFFFFF"/>
          </a:solidFill>
          <a:ln w="25400" cap="flat">
            <a:solidFill>
              <a:schemeClr val="accent2">
                <a:lumMod val="60000"/>
                <a:lumOff val="40000"/>
              </a:schemeClr>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Calibri" panose="020F0502020204030204"/>
              <a:ea typeface="+mn-ea"/>
              <a:cs typeface="+mn-cs"/>
              <a:sym typeface="Calibri"/>
            </a:endParaRPr>
          </a:p>
        </p:txBody>
      </p:sp>
      <p:sp>
        <p:nvSpPr>
          <p:cNvPr id="197" name="Ligne"/>
          <p:cNvSpPr/>
          <p:nvPr/>
        </p:nvSpPr>
        <p:spPr>
          <a:xfrm>
            <a:off x="6740700" y="1659466"/>
            <a:ext cx="4599393" cy="3797301"/>
          </a:xfrm>
          <a:prstGeom prst="line">
            <a:avLst/>
          </a:prstGeom>
          <a:ln w="25400">
            <a:solidFill>
              <a:schemeClr val="accent2">
                <a:satOff val="-6318"/>
                <a:lumOff val="-13176"/>
              </a:schemeClr>
            </a:solidFill>
            <a:custDash>
              <a:ds d="200000" sp="200000"/>
            </a:custDash>
            <a:miter lim="400000"/>
          </a:ln>
        </p:spPr>
        <p:txBody>
          <a:bodyPr lIns="45718" tIns="45718" rIns="45718" bIns="45718"/>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8" name="Titre 1"/>
          <p:cNvSpPr txBox="1">
            <a:spLocks noGrp="1"/>
          </p:cNvSpPr>
          <p:nvPr>
            <p:ph type="title"/>
          </p:nvPr>
        </p:nvSpPr>
        <p:spPr/>
        <p:txBody>
          <a:bodyPr/>
          <a:lstStyle/>
          <a:p>
            <a:r>
              <a:rPr lang="fr-FR" smtClean="0"/>
              <a:t>Boucle de la surveillance épidémiologique</a:t>
            </a:r>
            <a:endParaRPr lang="fr-FR"/>
          </a:p>
        </p:txBody>
      </p:sp>
      <p:sp>
        <p:nvSpPr>
          <p:cNvPr id="199" name="Espace réservé du texte 2"/>
          <p:cNvSpPr txBox="1">
            <a:spLocks noGrp="1"/>
          </p:cNvSpPr>
          <p:nvPr>
            <p:ph type="body" sz="half" idx="1"/>
          </p:nvPr>
        </p:nvSpPr>
        <p:spPr>
          <a:xfrm>
            <a:off x="521109" y="1416014"/>
            <a:ext cx="5926414" cy="4760949"/>
          </a:xfrm>
        </p:spPr>
        <p:txBody>
          <a:bodyPr>
            <a:noAutofit/>
          </a:bodyPr>
          <a:lstStyle/>
          <a:p>
            <a:r>
              <a:rPr lang="fr-FR" sz="1600" dirty="0" smtClean="0"/>
              <a:t>Observer les événements de santé qui peuvent se produire dans une population</a:t>
            </a:r>
          </a:p>
          <a:p>
            <a:endParaRPr lang="fr-FR" sz="1600" dirty="0" smtClean="0"/>
          </a:p>
          <a:p>
            <a:r>
              <a:rPr lang="fr-FR" sz="1600" dirty="0" smtClean="0"/>
              <a:t>Consiste en la </a:t>
            </a:r>
            <a:r>
              <a:rPr lang="fr-FR" sz="1600" u="sng" dirty="0" smtClean="0"/>
              <a:t>collecte</a:t>
            </a:r>
            <a:r>
              <a:rPr lang="fr-FR" sz="1600" dirty="0" smtClean="0"/>
              <a:t>, </a:t>
            </a:r>
            <a:r>
              <a:rPr lang="fr-FR" sz="1600" u="sng" dirty="0" smtClean="0"/>
              <a:t>l'analyse</a:t>
            </a:r>
            <a:r>
              <a:rPr lang="fr-FR" sz="1600" dirty="0" smtClean="0"/>
              <a:t> et la </a:t>
            </a:r>
            <a:r>
              <a:rPr lang="fr-FR" sz="1600" u="sng" dirty="0" smtClean="0"/>
              <a:t>diffusion</a:t>
            </a:r>
            <a:r>
              <a:rPr lang="fr-FR" sz="1600" dirty="0" smtClean="0"/>
              <a:t> systématiques de données sanitaires pour la </a:t>
            </a:r>
            <a:r>
              <a:rPr lang="fr-FR" sz="1600" u="sng" dirty="0" smtClean="0"/>
              <a:t>planification</a:t>
            </a:r>
            <a:r>
              <a:rPr lang="fr-FR" sz="1600" dirty="0" smtClean="0"/>
              <a:t>, </a:t>
            </a:r>
            <a:r>
              <a:rPr lang="fr-FR" sz="1600" u="sng" dirty="0" smtClean="0"/>
              <a:t>l'exécution</a:t>
            </a:r>
            <a:r>
              <a:rPr lang="fr-FR" sz="1600" dirty="0" smtClean="0"/>
              <a:t> et </a:t>
            </a:r>
            <a:r>
              <a:rPr lang="fr-FR" sz="1600" u="sng" dirty="0" smtClean="0"/>
              <a:t>l'évaluation des programmes de santé publique </a:t>
            </a:r>
          </a:p>
          <a:p>
            <a:endParaRPr lang="fr-FR" sz="1600" dirty="0" smtClean="0"/>
          </a:p>
          <a:p>
            <a:r>
              <a:rPr lang="fr-FR" b="1" dirty="0" smtClean="0">
                <a:solidFill>
                  <a:schemeClr val="accent3"/>
                </a:solidFill>
              </a:rPr>
              <a:t>Générer de l’information pour </a:t>
            </a:r>
            <a:r>
              <a:rPr lang="fr-FR" b="1" dirty="0" smtClean="0">
                <a:solidFill>
                  <a:schemeClr val="accent3"/>
                </a:solidFill>
              </a:rPr>
              <a:t>l’action</a:t>
            </a:r>
          </a:p>
          <a:p>
            <a:endParaRPr lang="fr-FR" sz="1600" dirty="0" smtClean="0"/>
          </a:p>
          <a:p>
            <a:r>
              <a:rPr lang="fr-FR" sz="1600" dirty="0" smtClean="0"/>
              <a:t>7 attributs régissent un système de surveillance :</a:t>
            </a:r>
          </a:p>
          <a:p>
            <a:pPr lvl="1"/>
            <a:r>
              <a:rPr lang="fr-FR" sz="1400" dirty="0" smtClean="0"/>
              <a:t>Sensibilité</a:t>
            </a:r>
          </a:p>
          <a:p>
            <a:pPr lvl="1"/>
            <a:r>
              <a:rPr lang="fr-FR" sz="1400" dirty="0" smtClean="0"/>
              <a:t>Spécificité</a:t>
            </a:r>
          </a:p>
          <a:p>
            <a:pPr lvl="1"/>
            <a:r>
              <a:rPr lang="fr-FR" sz="1400" u="sng" dirty="0" smtClean="0"/>
              <a:t>Représentativité</a:t>
            </a:r>
          </a:p>
          <a:p>
            <a:pPr lvl="1"/>
            <a:r>
              <a:rPr lang="fr-FR" sz="1400" dirty="0" smtClean="0"/>
              <a:t>Réactivité</a:t>
            </a:r>
          </a:p>
          <a:p>
            <a:pPr lvl="1"/>
            <a:r>
              <a:rPr lang="fr-FR" sz="1400" dirty="0" smtClean="0"/>
              <a:t>Simplicité</a:t>
            </a:r>
          </a:p>
          <a:p>
            <a:pPr lvl="1"/>
            <a:r>
              <a:rPr lang="fr-FR" sz="1400" dirty="0" smtClean="0"/>
              <a:t>Flexibilité </a:t>
            </a:r>
          </a:p>
          <a:p>
            <a:pPr lvl="1"/>
            <a:r>
              <a:rPr lang="fr-FR" sz="1400" dirty="0" smtClean="0"/>
              <a:t>Acceptabilité </a:t>
            </a:r>
            <a:endParaRPr lang="fr-FR" sz="1400" dirty="0"/>
          </a:p>
        </p:txBody>
      </p:sp>
      <p:sp>
        <p:nvSpPr>
          <p:cNvPr id="200" name="Numéro de diapositive"/>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01" name="Information"/>
          <p:cNvSpPr/>
          <p:nvPr/>
        </p:nvSpPr>
        <p:spPr>
          <a:xfrm>
            <a:off x="10196890" y="3106920"/>
            <a:ext cx="1378479"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a:ln>
                  <a:noFill/>
                </a:ln>
                <a:solidFill>
                  <a:srgbClr val="082448"/>
                </a:solidFill>
                <a:effectLst/>
                <a:uLnTx/>
                <a:uFillTx/>
                <a:latin typeface="Calibri" panose="020F0502020204030204"/>
                <a:ea typeface="+mn-ea"/>
                <a:cs typeface="+mn-cs"/>
              </a:rPr>
              <a:t>Information</a:t>
            </a:r>
          </a:p>
        </p:txBody>
      </p:sp>
      <p:sp>
        <p:nvSpPr>
          <p:cNvPr id="202" name="Action"/>
          <p:cNvSpPr/>
          <p:nvPr/>
        </p:nvSpPr>
        <p:spPr>
          <a:xfrm>
            <a:off x="8351157" y="5035276"/>
            <a:ext cx="1378479" cy="640396"/>
          </a:xfrm>
          <a:prstGeom prst="roundRect">
            <a:avLst>
              <a:gd name="adj" fmla="val 25198"/>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6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a:ln>
                  <a:noFill/>
                </a:ln>
                <a:solidFill>
                  <a:srgbClr val="082448"/>
                </a:solidFill>
                <a:effectLst/>
                <a:uLnTx/>
                <a:uFillTx/>
                <a:latin typeface="Calibri" panose="020F0502020204030204"/>
                <a:ea typeface="+mn-ea"/>
                <a:cs typeface="+mn-cs"/>
              </a:rPr>
              <a:t>Action</a:t>
            </a:r>
          </a:p>
        </p:txBody>
      </p:sp>
      <p:sp>
        <p:nvSpPr>
          <p:cNvPr id="203" name="Résultat"/>
          <p:cNvSpPr/>
          <p:nvPr/>
        </p:nvSpPr>
        <p:spPr>
          <a:xfrm>
            <a:off x="6505424" y="3108802"/>
            <a:ext cx="1378479" cy="640396"/>
          </a:xfrm>
          <a:prstGeom prst="roundRect">
            <a:avLst>
              <a:gd name="adj" fmla="val 21795"/>
            </a:avLst>
          </a:prstGeom>
          <a:solidFill>
            <a:srgbClr val="FFFFFF"/>
          </a:solidFill>
          <a:ln w="12700">
            <a:solidFill>
              <a:schemeClr val="accent3">
                <a:satOff val="-2338"/>
                <a:lumOff val="12745"/>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a:ln>
                  <a:noFill/>
                </a:ln>
                <a:solidFill>
                  <a:srgbClr val="082448"/>
                </a:solidFill>
                <a:effectLst/>
                <a:uLnTx/>
                <a:uFillTx/>
                <a:latin typeface="Calibri" panose="020F0502020204030204"/>
                <a:ea typeface="+mn-ea"/>
                <a:cs typeface="+mn-cs"/>
              </a:rPr>
              <a:t>Résultat</a:t>
            </a:r>
          </a:p>
        </p:txBody>
      </p:sp>
      <p:sp>
        <p:nvSpPr>
          <p:cNvPr id="208" name="Données"/>
          <p:cNvSpPr/>
          <p:nvPr/>
        </p:nvSpPr>
        <p:spPr>
          <a:xfrm>
            <a:off x="8274957" y="1352728"/>
            <a:ext cx="1378479" cy="640396"/>
          </a:xfrm>
          <a:prstGeom prst="roundRect">
            <a:avLst>
              <a:gd name="adj" fmla="val 26674"/>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5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a:ln>
                  <a:noFill/>
                </a:ln>
                <a:solidFill>
                  <a:srgbClr val="082448"/>
                </a:solidFill>
                <a:effectLst/>
                <a:uLnTx/>
                <a:uFillTx/>
                <a:latin typeface="Calibri" panose="020F0502020204030204"/>
                <a:ea typeface="+mn-ea"/>
                <a:cs typeface="+mn-cs"/>
              </a:rPr>
              <a:t>Données</a:t>
            </a:r>
          </a:p>
        </p:txBody>
      </p:sp>
      <p:sp>
        <p:nvSpPr>
          <p:cNvPr id="209" name="Retour sur information…"/>
          <p:cNvSpPr/>
          <p:nvPr/>
        </p:nvSpPr>
        <p:spPr>
          <a:xfrm>
            <a:off x="6737052" y="4302602"/>
            <a:ext cx="1775673" cy="515579"/>
          </a:xfrm>
          <a:prstGeom prst="roundRect">
            <a:avLst>
              <a:gd name="adj" fmla="val 27071"/>
            </a:avLst>
          </a:prstGeom>
          <a:solidFill>
            <a:schemeClr val="accent3">
              <a:satOff val="-2338"/>
              <a:lumOff val="25490"/>
            </a:schemeClr>
          </a:solid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082448"/>
                </a:solidFill>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Retour sur information</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82448"/>
                </a:solidFill>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Recommandation</a:t>
            </a:r>
          </a:p>
        </p:txBody>
      </p:sp>
      <p:sp>
        <p:nvSpPr>
          <p:cNvPr id="210" name="Analyse et interprétation"/>
          <p:cNvSpPr/>
          <p:nvPr/>
        </p:nvSpPr>
        <p:spPr>
          <a:xfrm>
            <a:off x="9874732" y="4302602"/>
            <a:ext cx="1599462" cy="515579"/>
          </a:xfrm>
          <a:prstGeom prst="roundRect">
            <a:avLst>
              <a:gd name="adj" fmla="val 27071"/>
            </a:avLst>
          </a:prstGeom>
          <a:solidFill>
            <a:schemeClr val="accent4">
              <a:lumOff val="21176"/>
            </a:schemeClr>
          </a:solid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Analyse et interprétation</a:t>
            </a:r>
          </a:p>
        </p:txBody>
      </p:sp>
      <p:sp>
        <p:nvSpPr>
          <p:cNvPr id="211" name="Collecte des données"/>
          <p:cNvSpPr/>
          <p:nvPr/>
        </p:nvSpPr>
        <p:spPr>
          <a:xfrm>
            <a:off x="9978874" y="2034444"/>
            <a:ext cx="1391179" cy="515579"/>
          </a:xfrm>
          <a:prstGeom prst="roundRect">
            <a:avLst>
              <a:gd name="adj" fmla="val 27071"/>
            </a:avLst>
          </a:prstGeom>
          <a:solidFill>
            <a:schemeClr val="accent1">
              <a:lumOff val="23039"/>
            </a:schemeClr>
          </a:solid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Collecte des données</a:t>
            </a:r>
          </a:p>
        </p:txBody>
      </p:sp>
      <p:sp>
        <p:nvSpPr>
          <p:cNvPr id="212" name="Ressources humaines, temps, compétences,…"/>
          <p:cNvSpPr/>
          <p:nvPr/>
        </p:nvSpPr>
        <p:spPr>
          <a:xfrm>
            <a:off x="8130194" y="2607392"/>
            <a:ext cx="1820405" cy="1813616"/>
          </a:xfrm>
          <a:prstGeom prst="ellipse">
            <a:avLst/>
          </a:prstGeom>
          <a:solidFill>
            <a:srgbClr val="FFFFFF"/>
          </a:solidFill>
          <a:ln w="254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sz="1100" b="0" i="0" u="none" strike="noStrike" kern="1200" cap="none" spc="0" normalizeH="0" baseline="0" noProof="0" dirty="0" err="1">
                <a:ln>
                  <a:noFill/>
                </a:ln>
                <a:solidFill>
                  <a:srgbClr val="0B394D"/>
                </a:solidFill>
                <a:effectLst/>
                <a:uLnTx/>
                <a:uFillTx/>
                <a:latin typeface="Calibri" panose="020F0502020204030204"/>
                <a:ea typeface="+mn-ea"/>
                <a:cs typeface="+mn-cs"/>
              </a:rPr>
              <a:t>Ressources</a:t>
            </a: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1100" b="0" i="0" u="none" strike="noStrike" kern="1200" cap="none" spc="0" normalizeH="0" baseline="0" noProof="0" dirty="0" err="1">
                <a:ln>
                  <a:noFill/>
                </a:ln>
                <a:solidFill>
                  <a:srgbClr val="0B394D"/>
                </a:solidFill>
                <a:effectLst/>
                <a:uLnTx/>
                <a:uFillTx/>
                <a:latin typeface="Calibri" panose="020F0502020204030204"/>
                <a:ea typeface="+mn-ea"/>
                <a:cs typeface="+mn-cs"/>
              </a:rPr>
              <a:t>humaines</a:t>
            </a: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 temps, </a:t>
            </a:r>
            <a:r>
              <a:rPr kumimoji="0" sz="1100" b="0" i="0" u="none" strike="noStrike" kern="1200" cap="none" spc="0" normalizeH="0" baseline="0" noProof="0" dirty="0" err="1">
                <a:ln>
                  <a:noFill/>
                </a:ln>
                <a:solidFill>
                  <a:srgbClr val="0B394D"/>
                </a:solidFill>
                <a:effectLst/>
                <a:uLnTx/>
                <a:uFillTx/>
                <a:latin typeface="Calibri" panose="020F0502020204030204"/>
                <a:ea typeface="+mn-ea"/>
                <a:cs typeface="+mn-cs"/>
              </a:rPr>
              <a:t>compétences</a:t>
            </a: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Guidelines</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Modes </a:t>
            </a:r>
            <a:r>
              <a:rPr kumimoji="0" sz="1100" b="0" i="0" u="none" strike="noStrike" kern="1200" cap="none" spc="0" normalizeH="0" baseline="0" noProof="0" dirty="0" err="1">
                <a:ln>
                  <a:noFill/>
                </a:ln>
                <a:solidFill>
                  <a:srgbClr val="0B394D"/>
                </a:solidFill>
                <a:effectLst/>
                <a:uLnTx/>
                <a:uFillTx/>
                <a:latin typeface="Calibri" panose="020F0502020204030204"/>
                <a:ea typeface="+mn-ea"/>
                <a:cs typeface="+mn-cs"/>
              </a:rPr>
              <a:t>opératoires</a:t>
            </a:r>
            <a:r>
              <a:rPr kumimoji="0" sz="1100" b="0" i="0" u="none" strike="noStrike" kern="1200" cap="none" spc="0" normalizeH="0" baseline="0" noProof="0" dirty="0">
                <a:ln>
                  <a:noFill/>
                </a:ln>
                <a:solidFill>
                  <a:srgbClr val="0B394D"/>
                </a:solidFill>
                <a:effectLst/>
                <a:uLnTx/>
                <a:uFillTx/>
                <a:latin typeface="Calibri" panose="020F0502020204030204"/>
                <a:ea typeface="+mn-ea"/>
                <a:cs typeface="+mn-cs"/>
              </a:rPr>
              <a:t>, Management</a:t>
            </a:r>
          </a:p>
        </p:txBody>
      </p:sp>
      <p:sp>
        <p:nvSpPr>
          <p:cNvPr id="213" name="Site de surveillance"/>
          <p:cNvSpPr/>
          <p:nvPr/>
        </p:nvSpPr>
        <p:spPr>
          <a:xfrm>
            <a:off x="6581624" y="1343522"/>
            <a:ext cx="1378479" cy="307341"/>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Site de surveillance</a:t>
            </a:r>
          </a:p>
        </p:txBody>
      </p:sp>
      <p:sp>
        <p:nvSpPr>
          <p:cNvPr id="214" name="Système de santé"/>
          <p:cNvSpPr/>
          <p:nvPr/>
        </p:nvSpPr>
        <p:spPr>
          <a:xfrm>
            <a:off x="9985224" y="5376960"/>
            <a:ext cx="1378479" cy="307341"/>
          </a:xfrm>
          <a:prstGeom prst="roundRect">
            <a:avLst>
              <a:gd name="adj" fmla="val 50000"/>
            </a:avLst>
          </a:prstGeom>
          <a:solidFill>
            <a:srgbClr val="FFFFFF"/>
          </a:solidFill>
          <a:ln w="12700">
            <a:solidFill>
              <a:schemeClr val="accent2">
                <a:lumOff val="17058"/>
              </a:schemeClr>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82448"/>
                </a:solidFill>
                <a:effectLst/>
                <a:uLnTx/>
                <a:uFillTx/>
                <a:latin typeface="Calibri" panose="020F0502020204030204"/>
                <a:ea typeface="+mn-ea"/>
                <a:cs typeface="+mn-cs"/>
              </a:rPr>
              <a:t>Système de santé</a:t>
            </a:r>
          </a:p>
        </p:txBody>
      </p:sp>
    </p:spTree>
    <p:extLst>
      <p:ext uri="{BB962C8B-B14F-4D97-AF65-F5344CB8AC3E}">
        <p14:creationId xmlns:p14="http://schemas.microsoft.com/office/powerpoint/2010/main" val="318124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La surveillance appliquée à la résistance aux antibiotiques"/>
          <p:cNvSpPr txBox="1">
            <a:spLocks noGrp="1"/>
          </p:cNvSpPr>
          <p:nvPr>
            <p:ph type="title"/>
          </p:nvPr>
        </p:nvSpPr>
        <p:spPr/>
        <p:txBody>
          <a:bodyPr>
            <a:normAutofit fontScale="90000"/>
          </a:bodyPr>
          <a:lstStyle/>
          <a:p>
            <a:r>
              <a:rPr lang="fr-FR" dirty="0" smtClean="0"/>
              <a:t>La surveillance épidémiologique appliquée à la résistance aux antibiotiques</a:t>
            </a:r>
            <a:endParaRPr lang="fr-FR" dirty="0"/>
          </a:p>
        </p:txBody>
      </p:sp>
      <p:sp>
        <p:nvSpPr>
          <p:cNvPr id="216" name="Outil essentiel pour éclairer les politiques de santé et adapter les mesures de prévention et de contrôle des infections…"/>
          <p:cNvSpPr txBox="1">
            <a:spLocks noGrp="1"/>
          </p:cNvSpPr>
          <p:nvPr>
            <p:ph type="body" idx="1"/>
          </p:nvPr>
        </p:nvSpPr>
        <p:spPr/>
        <p:txBody>
          <a:bodyPr/>
          <a:lstStyle/>
          <a:p>
            <a:r>
              <a:rPr lang="fr-FR" dirty="0" smtClean="0"/>
              <a:t>Outil essentiel pour éclairer les politiques de santé et adapter les mesures de prévention et de contrôle des infections </a:t>
            </a:r>
          </a:p>
          <a:p>
            <a:r>
              <a:rPr lang="fr-FR" dirty="0" smtClean="0"/>
              <a:t>2</a:t>
            </a:r>
            <a:r>
              <a:rPr lang="fr-FR" baseline="30000" dirty="0" smtClean="0"/>
              <a:t>nd </a:t>
            </a:r>
            <a:r>
              <a:rPr lang="fr-FR" dirty="0" smtClean="0"/>
              <a:t>objectif du plan d’action global de la résistance aux antibiotiques de l’OMS </a:t>
            </a:r>
          </a:p>
          <a:p>
            <a:r>
              <a:rPr lang="fr-FR" dirty="0" smtClean="0"/>
              <a:t>Et intégration dans les plans </a:t>
            </a:r>
            <a:r>
              <a:rPr lang="fr-FR" dirty="0" smtClean="0"/>
              <a:t>d’actions nationaux contre la résistance aux </a:t>
            </a:r>
            <a:r>
              <a:rPr lang="fr-FR" dirty="0" smtClean="0"/>
              <a:t>antibiotiques</a:t>
            </a:r>
          </a:p>
          <a:p>
            <a:pPr marL="0" indent="0">
              <a:buNone/>
            </a:pPr>
            <a:endParaRPr lang="fr-FR" dirty="0" smtClean="0"/>
          </a:p>
          <a:p>
            <a:r>
              <a:rPr lang="fr-FR" dirty="0" smtClean="0"/>
              <a:t>3 </a:t>
            </a:r>
            <a:r>
              <a:rPr lang="fr-FR" dirty="0" smtClean="0"/>
              <a:t>objectifs </a:t>
            </a:r>
          </a:p>
          <a:p>
            <a:pPr lvl="1"/>
            <a:r>
              <a:rPr lang="fr-FR" b="1" dirty="0" smtClean="0"/>
              <a:t>Générer des preuves évidentes locales </a:t>
            </a:r>
            <a:r>
              <a:rPr lang="fr-FR" dirty="0" smtClean="0"/>
              <a:t>pour les recommandations de bon usage des antibiotiques et guider la prise de décision clinique</a:t>
            </a:r>
          </a:p>
          <a:p>
            <a:pPr lvl="1"/>
            <a:endParaRPr lang="fr-FR" dirty="0" smtClean="0"/>
          </a:p>
          <a:p>
            <a:pPr lvl="1"/>
            <a:r>
              <a:rPr lang="fr-FR" b="1" dirty="0" smtClean="0"/>
              <a:t>Dresser des actions de santé publique </a:t>
            </a:r>
            <a:r>
              <a:rPr lang="fr-FR" dirty="0" smtClean="0"/>
              <a:t>pour mettre en œuvre et évaluer l'effet des programmes de bon usage des antibiotiques et des mesures de prévention et de contrôle des infections</a:t>
            </a:r>
          </a:p>
          <a:p>
            <a:pPr lvl="1"/>
            <a:endParaRPr lang="fr-FR" dirty="0" smtClean="0"/>
          </a:p>
          <a:p>
            <a:pPr lvl="1"/>
            <a:r>
              <a:rPr lang="fr-FR" b="1" dirty="0" smtClean="0"/>
              <a:t>Monitorer les tendances épidémiologiques </a:t>
            </a:r>
            <a:r>
              <a:rPr lang="fr-FR" dirty="0" smtClean="0"/>
              <a:t>de la résistance aux antibiotiques pour décrire son évolution dans l'espace et le temps et estimer son </a:t>
            </a:r>
            <a:r>
              <a:rPr lang="fr-FR" b="1" dirty="0" smtClean="0"/>
              <a:t>fardeau</a:t>
            </a:r>
            <a:endParaRPr lang="fr-FR" b="1" dirty="0"/>
          </a:p>
        </p:txBody>
      </p:sp>
      <p:sp>
        <p:nvSpPr>
          <p:cNvPr id="218" name="Numéro de diapositive"/>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9" name="1"/>
          <p:cNvSpPr/>
          <p:nvPr/>
        </p:nvSpPr>
        <p:spPr>
          <a:xfrm>
            <a:off x="701496" y="3485328"/>
            <a:ext cx="479604" cy="477072"/>
          </a:xfrm>
          <a:prstGeom prst="ellipse">
            <a:avLst/>
          </a:prstGeom>
          <a:solidFill>
            <a:srgbClr val="FFFFFF"/>
          </a:solidFill>
          <a:ln w="63500">
            <a:solidFill>
              <a:schemeClr val="accent1">
                <a:lumOff val="23039"/>
              </a:schemeClr>
            </a:solidFill>
            <a:custDash>
              <a:ds d="600000" sp="600000"/>
            </a:custDash>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800">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panose="020F0502020204030204"/>
                <a:ea typeface="+mn-ea"/>
                <a:cs typeface="+mn-cs"/>
              </a:rPr>
              <a:t>1</a:t>
            </a:r>
          </a:p>
        </p:txBody>
      </p:sp>
      <p:sp>
        <p:nvSpPr>
          <p:cNvPr id="220" name="2"/>
          <p:cNvSpPr/>
          <p:nvPr/>
        </p:nvSpPr>
        <p:spPr>
          <a:xfrm>
            <a:off x="694994" y="4268680"/>
            <a:ext cx="479604" cy="477072"/>
          </a:xfrm>
          <a:prstGeom prst="ellipse">
            <a:avLst/>
          </a:prstGeom>
          <a:solidFill>
            <a:srgbClr val="FFFFFF"/>
          </a:solidFill>
          <a:ln w="63500">
            <a:solidFill>
              <a:schemeClr val="accent2">
                <a:lumOff val="8529"/>
              </a:schemeClr>
            </a:solidFill>
            <a:custDash>
              <a:ds d="600000" sp="600000"/>
            </a:custDash>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800">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panose="020F0502020204030204"/>
                <a:ea typeface="+mn-ea"/>
                <a:cs typeface="+mn-cs"/>
              </a:rPr>
              <a:t>2</a:t>
            </a:r>
          </a:p>
        </p:txBody>
      </p:sp>
      <p:sp>
        <p:nvSpPr>
          <p:cNvPr id="221" name="3"/>
          <p:cNvSpPr/>
          <p:nvPr/>
        </p:nvSpPr>
        <p:spPr>
          <a:xfrm>
            <a:off x="694994" y="5036925"/>
            <a:ext cx="479604" cy="477072"/>
          </a:xfrm>
          <a:prstGeom prst="ellipse">
            <a:avLst/>
          </a:prstGeom>
          <a:solidFill>
            <a:srgbClr val="FFFFFF"/>
          </a:solidFill>
          <a:ln w="63500">
            <a:solidFill>
              <a:schemeClr val="accent3">
                <a:satOff val="-2338"/>
                <a:lumOff val="25490"/>
              </a:schemeClr>
            </a:solidFill>
            <a:custDash>
              <a:ds d="600000" sp="600000"/>
            </a:custDash>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800">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panose="020F0502020204030204"/>
                <a:ea typeface="+mn-ea"/>
                <a:cs typeface="+mn-cs"/>
              </a:rPr>
              <a:t>3</a:t>
            </a:r>
          </a:p>
        </p:txBody>
      </p:sp>
      <p:sp>
        <p:nvSpPr>
          <p:cNvPr id="222" name="World Health Organization. Global action plan on antimicrobial resistance , 2015…"/>
          <p:cNvSpPr txBox="1"/>
          <p:nvPr/>
        </p:nvSpPr>
        <p:spPr>
          <a:xfrm>
            <a:off x="701496" y="6461763"/>
            <a:ext cx="309956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l" defTabSz="449580" rtl="0" eaLnBrk="1" fontAlgn="auto" latinLnBrk="0" hangingPunct="1">
              <a:lnSpc>
                <a:spcPct val="100000"/>
              </a:lnSpc>
              <a:spcBef>
                <a:spcPts val="0"/>
              </a:spcBef>
              <a:spcAft>
                <a:spcPts val="0"/>
              </a:spcAft>
              <a:buClrTx/>
              <a:buSzTx/>
              <a:buFontTx/>
              <a:buNone/>
              <a:tabLst/>
              <a:defRPr sz="600"/>
            </a:pP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World Health Organization. Global action plan on antimicrobial resistance , 2015</a:t>
            </a:r>
          </a:p>
          <a:p>
            <a:pPr marL="0" marR="0" lvl="0" indent="0" algn="l" defTabSz="449580" rtl="0" eaLnBrk="1" fontAlgn="auto" latinLnBrk="0" hangingPunct="1">
              <a:lnSpc>
                <a:spcPct val="100000"/>
              </a:lnSpc>
              <a:spcBef>
                <a:spcPts val="0"/>
              </a:spcBef>
              <a:spcAft>
                <a:spcPts val="0"/>
              </a:spcAft>
              <a:buClrTx/>
              <a:buSzTx/>
              <a:buFontTx/>
              <a:buNone/>
              <a:tabLst/>
              <a:defRPr sz="600"/>
            </a:pP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Plan </a:t>
            </a:r>
            <a:r>
              <a:rPr kumimoji="0" sz="600" b="0" i="0" u="none" strike="noStrike" kern="1200" cap="none" spc="0" normalizeH="0" baseline="0" noProof="0" dirty="0" err="1">
                <a:ln>
                  <a:noFill/>
                </a:ln>
                <a:solidFill>
                  <a:srgbClr val="0B394D"/>
                </a:solidFill>
                <a:effectLst/>
                <a:uLnTx/>
                <a:uFillTx/>
                <a:latin typeface="Calibri" panose="020F0502020204030204"/>
                <a:ea typeface="+mn-ea"/>
                <a:cs typeface="+mn-cs"/>
              </a:rPr>
              <a:t>d’action</a:t>
            </a: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 national pour </a:t>
            </a:r>
            <a:r>
              <a:rPr kumimoji="0" sz="600" b="0" i="0" u="none" strike="noStrike" kern="1200" cap="none" spc="0" normalizeH="0" baseline="0" noProof="0" dirty="0" err="1">
                <a:ln>
                  <a:noFill/>
                </a:ln>
                <a:solidFill>
                  <a:srgbClr val="0B394D"/>
                </a:solidFill>
                <a:effectLst/>
                <a:uLnTx/>
                <a:uFillTx/>
                <a:latin typeface="Calibri" panose="020F0502020204030204"/>
                <a:ea typeface="+mn-ea"/>
                <a:cs typeface="+mn-cs"/>
              </a:rPr>
              <a:t>combattre</a:t>
            </a: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 la résistance aux </a:t>
            </a:r>
            <a:r>
              <a:rPr kumimoji="0" sz="6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 2019-2023, Madagascar </a:t>
            </a:r>
          </a:p>
          <a:p>
            <a:pPr marL="0" marR="0" lvl="0" indent="0" algn="l" defTabSz="449580" rtl="0" eaLnBrk="1" fontAlgn="auto" latinLnBrk="0" hangingPunct="1">
              <a:lnSpc>
                <a:spcPct val="100000"/>
              </a:lnSpc>
              <a:spcBef>
                <a:spcPts val="0"/>
              </a:spcBef>
              <a:spcAft>
                <a:spcPts val="0"/>
              </a:spcAft>
              <a:buClrTx/>
              <a:buSzTx/>
              <a:buFontTx/>
              <a:buNone/>
              <a:tabLst/>
              <a:defRPr sz="600"/>
            </a:pPr>
            <a:r>
              <a:rPr kumimoji="0" sz="600" b="0" i="0" u="none" strike="noStrike" kern="1200" cap="none" spc="0" normalizeH="0" baseline="0" noProof="0" dirty="0">
                <a:ln>
                  <a:noFill/>
                </a:ln>
                <a:solidFill>
                  <a:srgbClr val="0B394D"/>
                </a:solidFill>
                <a:effectLst/>
                <a:uLnTx/>
                <a:uFillTx/>
                <a:latin typeface="Calibri" panose="020F0502020204030204"/>
                <a:ea typeface="+mn-ea"/>
                <a:cs typeface="+mn-cs"/>
              </a:rPr>
              <a:t>National strategic plan on antimicrobial resistance in Lao PDR 2019-2023</a:t>
            </a:r>
          </a:p>
        </p:txBody>
      </p:sp>
    </p:spTree>
    <p:extLst>
      <p:ext uri="{BB962C8B-B14F-4D97-AF65-F5344CB8AC3E}">
        <p14:creationId xmlns:p14="http://schemas.microsoft.com/office/powerpoint/2010/main" val="39475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Le système de surveillance GLASS de l’OMS"/>
          <p:cNvSpPr txBox="1">
            <a:spLocks noGrp="1"/>
          </p:cNvSpPr>
          <p:nvPr>
            <p:ph type="title"/>
          </p:nvPr>
        </p:nvSpPr>
        <p:spPr/>
        <p:txBody>
          <a:bodyPr/>
          <a:lstStyle/>
          <a:p>
            <a:r>
              <a:rPr lang="fr-FR" smtClean="0"/>
              <a:t>Le système de surveillance GLASS de l’OMS</a:t>
            </a:r>
            <a:endParaRPr lang="fr-FR"/>
          </a:p>
        </p:txBody>
      </p:sp>
      <p:sp>
        <p:nvSpPr>
          <p:cNvPr id="4" name="Espace réservé du contenu 3"/>
          <p:cNvSpPr>
            <a:spLocks noGrp="1"/>
          </p:cNvSpPr>
          <p:nvPr>
            <p:ph idx="1"/>
          </p:nvPr>
        </p:nvSpPr>
        <p:spPr>
          <a:xfrm>
            <a:off x="521109" y="1416014"/>
            <a:ext cx="5142917" cy="4760949"/>
          </a:xfrm>
        </p:spPr>
        <p:txBody>
          <a:bodyPr/>
          <a:lstStyle/>
          <a:p>
            <a:pPr marL="205740" indent="-205740">
              <a:buSzPct val="100000"/>
              <a:buFont typeface="Arial"/>
              <a:buChar char="•"/>
              <a:defRPr sz="1600"/>
            </a:pPr>
            <a:endParaRPr lang="fr-FR" dirty="0" smtClean="0"/>
          </a:p>
          <a:p>
            <a:pPr marL="0" indent="0">
              <a:buSzPct val="100000"/>
              <a:buNone/>
              <a:defRPr sz="1600"/>
            </a:pPr>
            <a:endParaRPr lang="fr-FR" dirty="0" smtClean="0"/>
          </a:p>
          <a:p>
            <a:pPr marL="205740" indent="-205740">
              <a:buSzPct val="100000"/>
              <a:buFont typeface="Arial"/>
              <a:buChar char="•"/>
              <a:defRPr sz="1600"/>
            </a:pPr>
            <a:r>
              <a:rPr lang="fr-FR" dirty="0" smtClean="0"/>
              <a:t>68</a:t>
            </a:r>
            <a:r>
              <a:rPr lang="fr-FR" baseline="31999" dirty="0" smtClean="0"/>
              <a:t>ème</a:t>
            </a:r>
            <a:r>
              <a:rPr lang="fr-FR" dirty="0" smtClean="0"/>
              <a:t> </a:t>
            </a:r>
            <a:r>
              <a:rPr lang="fr-FR" dirty="0"/>
              <a:t>session de l'Assemblée Mondiale de la Santé </a:t>
            </a:r>
          </a:p>
          <a:p>
            <a:pPr marL="205740" indent="-205740">
              <a:buSzPct val="100000"/>
              <a:buFont typeface="Arial"/>
              <a:buChar char="•"/>
              <a:defRPr sz="1600"/>
            </a:pPr>
            <a:r>
              <a:rPr lang="fr-FR" dirty="0"/>
              <a:t>Plan d'action global contre la résistance aux antibiotiques </a:t>
            </a:r>
          </a:p>
          <a:p>
            <a:pPr marL="662940" lvl="1" indent="-205740">
              <a:spcBef>
                <a:spcPts val="1000"/>
              </a:spcBef>
              <a:buSzPct val="100000"/>
              <a:buFont typeface="Arial"/>
              <a:buChar char="•"/>
              <a:defRPr sz="1400"/>
            </a:pPr>
            <a:r>
              <a:rPr lang="fr-FR" dirty="0"/>
              <a:t>Améliorer la base de preuves sur la résistance aux antimicrobiens grâce à la surveillance et à la recherche</a:t>
            </a:r>
          </a:p>
          <a:p>
            <a:pPr marL="205740" indent="-205740">
              <a:buSzPct val="100000"/>
              <a:buFont typeface="Arial"/>
              <a:buChar char="•"/>
              <a:defRPr sz="1600"/>
            </a:pPr>
            <a:endParaRPr lang="fr-FR" dirty="0"/>
          </a:p>
          <a:p>
            <a:pPr marL="205740" indent="-205740">
              <a:buSzPct val="100000"/>
              <a:buFont typeface="Arial"/>
              <a:buChar char="•"/>
              <a:defRPr sz="1600"/>
            </a:pPr>
            <a:r>
              <a:rPr lang="fr-FR" dirty="0"/>
              <a:t>Système mondial de surveillance de la résistance et de l'utilisation des antimicrobiens (GLASS – </a:t>
            </a:r>
            <a:r>
              <a:rPr lang="fr-FR" dirty="0" err="1"/>
              <a:t>GLobal</a:t>
            </a:r>
            <a:r>
              <a:rPr lang="fr-FR" dirty="0"/>
              <a:t> </a:t>
            </a:r>
            <a:r>
              <a:rPr lang="fr-FR" dirty="0" err="1"/>
              <a:t>Antimicrobial</a:t>
            </a:r>
            <a:r>
              <a:rPr lang="fr-FR" dirty="0"/>
              <a:t> </a:t>
            </a:r>
            <a:r>
              <a:rPr lang="fr-FR" dirty="0" err="1"/>
              <a:t>resistance</a:t>
            </a:r>
            <a:r>
              <a:rPr lang="fr-FR" dirty="0"/>
              <a:t> and use Surveillance System)</a:t>
            </a:r>
          </a:p>
          <a:p>
            <a:endParaRPr lang="fr-FR" dirty="0"/>
          </a:p>
        </p:txBody>
      </p:sp>
      <p:sp>
        <p:nvSpPr>
          <p:cNvPr id="227" name="Numéro de diapositive"/>
          <p:cNvSpPr txBox="1">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225" name="Image 3" descr="Image 3"/>
          <p:cNvPicPr>
            <a:picLocks noChangeAspect="1"/>
          </p:cNvPicPr>
          <p:nvPr/>
        </p:nvPicPr>
        <p:blipFill>
          <a:blip r:embed="rId2">
            <a:extLst/>
          </a:blip>
          <a:srcRect l="27499" t="26207" r="22883" b="11462"/>
          <a:stretch>
            <a:fillRect/>
          </a:stretch>
        </p:blipFill>
        <p:spPr>
          <a:xfrm>
            <a:off x="6508925" y="2011772"/>
            <a:ext cx="5499092" cy="3885248"/>
          </a:xfrm>
          <a:prstGeom prst="rect">
            <a:avLst/>
          </a:prstGeom>
          <a:ln w="12700">
            <a:solidFill>
              <a:schemeClr val="accent2">
                <a:lumOff val="17058"/>
              </a:schemeClr>
            </a:solidFill>
            <a:miter lim="400000"/>
          </a:ln>
          <a:effectLst>
            <a:outerShdw blurRad="63500" dist="25400" dir="5400000" rotWithShape="0">
              <a:srgbClr val="000000">
                <a:alpha val="50000"/>
              </a:srgbClr>
            </a:outerShdw>
          </a:effectLst>
        </p:spPr>
      </p:pic>
      <p:sp>
        <p:nvSpPr>
          <p:cNvPr id="226" name="AMC : Antimicrobial consumption (Consommation des antimicrobiens) ; AMR : Antimicrobial resistance (Résistance aux antimicrobiens) ; AMU : Antimicrobial use (Usage des antimicrobiens) ; CTA : Country, Territories and Area ; EAR : Emerging Antimicrobial R"/>
          <p:cNvSpPr txBox="1"/>
          <p:nvPr/>
        </p:nvSpPr>
        <p:spPr>
          <a:xfrm>
            <a:off x="6502657" y="5916448"/>
            <a:ext cx="5511638" cy="630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700"/>
            </a:pP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AMC : Antimicrobial consumption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Consommation</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des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AMR : Antimicrobial resistance (Résistance aux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AMU : Antimicrobial use (Usage des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CTA : Country, Territories and Area ; EAR : Emerging Antimicrobial Resistance Reporting (Rapport des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émergences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de la résistance aux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ESBL : Extended-spectrum </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sym typeface="Helvetica"/>
              </a:rPr>
              <a:t>β-lactamase (β-lactamase </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à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spectre</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étendu</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GLASS : Global Antimicrobial resistance and use Surveillance System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Système</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de surveillance global de la résistance aux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antimicrobiens</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 PPS : Point Prevalence Survey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Enquête</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de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prévalence</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 </a:t>
            </a:r>
            <a:r>
              <a:rPr kumimoji="0" sz="700" b="0" i="0" u="none" strike="noStrike" kern="1200" cap="none" spc="0" normalizeH="0" baseline="0" noProof="0" dirty="0" err="1">
                <a:ln>
                  <a:noFill/>
                </a:ln>
                <a:solidFill>
                  <a:srgbClr val="0B394D"/>
                </a:solidFill>
                <a:effectLst/>
                <a:uLnTx/>
                <a:uFillTx/>
                <a:latin typeface="Calibri" panose="020F0502020204030204"/>
                <a:ea typeface="+mn-ea"/>
                <a:cs typeface="+mn-cs"/>
              </a:rPr>
              <a:t>ponctuelle</a:t>
            </a:r>
            <a:r>
              <a:rPr kumimoji="0" sz="700" b="0" i="0" u="none" strike="noStrike" kern="1200" cap="none" spc="0" normalizeH="0" baseline="0" noProof="0" dirty="0">
                <a:ln>
                  <a:noFill/>
                </a:ln>
                <a:solidFill>
                  <a:srgbClr val="0B394D"/>
                </a:solidFill>
                <a:effectLst/>
                <a:uLnTx/>
                <a:uFillTx/>
                <a:latin typeface="Calibri" panose="020F0502020204030204"/>
                <a:ea typeface="+mn-ea"/>
                <a:cs typeface="+mn-cs"/>
              </a:rPr>
              <a:t>).</a:t>
            </a:r>
          </a:p>
        </p:txBody>
      </p:sp>
      <p:sp>
        <p:nvSpPr>
          <p:cNvPr id="228" name="2015"/>
          <p:cNvSpPr/>
          <p:nvPr/>
        </p:nvSpPr>
        <p:spPr>
          <a:xfrm>
            <a:off x="2545079" y="1000633"/>
            <a:ext cx="827336" cy="828085"/>
          </a:xfrm>
          <a:prstGeom prst="ellipse">
            <a:avLst/>
          </a:prstGeom>
          <a:solidFill>
            <a:srgbClr val="FFFFFF"/>
          </a:solidFill>
          <a:ln w="25400">
            <a:solidFill>
              <a:schemeClr val="accent2">
                <a:lumOff val="17058"/>
              </a:schemeClr>
            </a:solidFill>
          </a:ln>
          <a:effectLst>
            <a:outerShdw blurRad="50800" dist="63500" dir="27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800">
                <a:solidFill>
                  <a:srgbClr val="082448"/>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82448"/>
                </a:solidFill>
                <a:effectLst/>
                <a:uLnTx/>
                <a:uFillTx/>
                <a:latin typeface="Calibri" panose="020F0502020204030204"/>
                <a:ea typeface="+mn-ea"/>
                <a:cs typeface="+mn-cs"/>
              </a:rPr>
              <a:t>2015</a:t>
            </a:r>
          </a:p>
        </p:txBody>
      </p:sp>
      <p:sp>
        <p:nvSpPr>
          <p:cNvPr id="229" name="68ème session de l'Assemblée Mondiale de la Santé…"/>
          <p:cNvSpPr txBox="1"/>
          <p:nvPr/>
        </p:nvSpPr>
        <p:spPr>
          <a:xfrm>
            <a:off x="314587" y="2031908"/>
            <a:ext cx="5685103" cy="313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05740" marR="0" lvl="0" indent="-205740" algn="l" defTabSz="914400" rtl="0" eaLnBrk="1" fontAlgn="auto" latinLnBrk="0" hangingPunct="1">
              <a:lnSpc>
                <a:spcPct val="90000"/>
              </a:lnSpc>
              <a:spcBef>
                <a:spcPts val="1000"/>
              </a:spcBef>
              <a:spcAft>
                <a:spcPts val="0"/>
              </a:spcAft>
              <a:buClrTx/>
              <a:buSzPct val="100000"/>
              <a:buFont typeface="Arial"/>
              <a:buChar char="•"/>
              <a:tabLst/>
              <a:defRPr sz="1600"/>
            </a:pPr>
            <a:endParaRPr kumimoji="0"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32" name="Groupe"/>
          <p:cNvGrpSpPr/>
          <p:nvPr/>
        </p:nvGrpSpPr>
        <p:grpSpPr>
          <a:xfrm>
            <a:off x="5832462" y="3601749"/>
            <a:ext cx="425652" cy="705293"/>
            <a:chOff x="0" y="19050"/>
            <a:chExt cx="425651" cy="705292"/>
          </a:xfrm>
        </p:grpSpPr>
        <p:sp>
          <p:nvSpPr>
            <p:cNvPr id="230" name="Ligne"/>
            <p:cNvSpPr/>
            <p:nvPr/>
          </p:nvSpPr>
          <p:spPr>
            <a:xfrm flipH="1">
              <a:off x="839" y="19050"/>
              <a:ext cx="1" cy="705293"/>
            </a:xfrm>
            <a:prstGeom prst="line">
              <a:avLst/>
            </a:prstGeom>
            <a:noFill/>
            <a:ln w="12700" cap="flat">
              <a:solidFill>
                <a:schemeClr val="accent2">
                  <a:lumOff val="17058"/>
                </a:schemeClr>
              </a:solidFill>
              <a:prstDash val="solid"/>
              <a:round/>
              <a:headEnd type="oval" w="med" len="me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1" name="Ligne"/>
            <p:cNvSpPr/>
            <p:nvPr/>
          </p:nvSpPr>
          <p:spPr>
            <a:xfrm>
              <a:off x="0" y="371696"/>
              <a:ext cx="425652" cy="1"/>
            </a:xfrm>
            <a:prstGeom prst="line">
              <a:avLst/>
            </a:prstGeom>
            <a:noFill/>
            <a:ln w="12700" cap="flat">
              <a:solidFill>
                <a:schemeClr val="accent2">
                  <a:lumOff val="17058"/>
                </a:schemeClr>
              </a:solidFill>
              <a:prstDash val="solid"/>
              <a:round/>
              <a:tailEnd type="oval" w="med" len="med"/>
            </a:ln>
            <a:effectLst/>
          </p:spPr>
          <p:txBody>
            <a:bodyPr wrap="square" lIns="45718" tIns="45718" rIns="45718" bIns="45718"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 name="Absence de données cliniques, données d’usage des antibiotiques, ou données sur l’impact de la résistance"/>
          <p:cNvSpPr/>
          <p:nvPr/>
        </p:nvSpPr>
        <p:spPr>
          <a:xfrm>
            <a:off x="669706" y="5083638"/>
            <a:ext cx="4578081" cy="1451559"/>
          </a:xfrm>
          <a:prstGeom prst="roundRect">
            <a:avLst>
              <a:gd name="adj" fmla="val 23114"/>
            </a:avLst>
          </a:prstGeom>
          <a:solidFill>
            <a:schemeClr val="accent3">
              <a:satOff val="-2338"/>
              <a:lumOff val="12745"/>
            </a:schemeClr>
          </a:solidFill>
          <a:ln w="12700">
            <a:solidFill>
              <a:srgbClr val="FFFFFF"/>
            </a:solidFill>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lvl1pPr algn="ctr">
              <a:defRPr sz="12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Absence de </a:t>
            </a:r>
            <a:r>
              <a:rPr kumimoji="0" lang="fr-FR"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lien entre </a:t>
            </a:r>
            <a:r>
              <a:rPr kumimoji="0" sz="1600" b="0" i="0" u="none" strike="noStrike" kern="1200" cap="none" spc="0" normalizeH="0" baseline="0" noProof="0" dirty="0" err="1" smtClean="0">
                <a:ln>
                  <a:noFill/>
                </a:ln>
                <a:solidFill>
                  <a:srgbClr val="FFFFFF"/>
                </a:solidFill>
                <a:effectLst/>
                <a:uLnTx/>
                <a:uFillTx/>
                <a:latin typeface="Calibri" panose="020F0502020204030204"/>
                <a:ea typeface="+mn-ea"/>
                <a:cs typeface="+mn-cs"/>
              </a:rPr>
              <a:t>données</a:t>
            </a:r>
            <a:r>
              <a:rPr kumimoji="0"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microbiologiques et </a:t>
            </a:r>
            <a:r>
              <a:rPr kumimoji="0" sz="1600" b="0" i="0" u="none" strike="noStrike" kern="1200" cap="none" spc="0" normalizeH="0" baseline="0" noProof="0" dirty="0" err="1" smtClean="0">
                <a:ln>
                  <a:noFill/>
                </a:ln>
                <a:solidFill>
                  <a:srgbClr val="FFFFFF"/>
                </a:solidFill>
                <a:effectLst/>
                <a:uLnTx/>
                <a:uFillTx/>
                <a:latin typeface="Calibri" panose="020F0502020204030204"/>
                <a:ea typeface="+mn-ea"/>
                <a:cs typeface="+mn-cs"/>
              </a:rPr>
              <a:t>cliniques</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FFFFFF"/>
                </a:solidFill>
                <a:effectLst/>
                <a:uLnTx/>
                <a:uFillTx/>
                <a:latin typeface="Calibri" panose="020F0502020204030204"/>
                <a:ea typeface="+mn-ea"/>
                <a:cs typeface="+mn-cs"/>
              </a:rPr>
              <a:t>données</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FFFFFF"/>
                </a:solidFill>
                <a:effectLst/>
                <a:uLnTx/>
                <a:uFillTx/>
                <a:latin typeface="Calibri" panose="020F0502020204030204"/>
                <a:ea typeface="+mn-ea"/>
                <a:cs typeface="+mn-cs"/>
              </a:rPr>
              <a:t>d’usage</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des </a:t>
            </a:r>
            <a:r>
              <a:rPr kumimoji="0" sz="1600" b="0" i="0" u="none" strike="noStrike" kern="1200" cap="none" spc="0" normalizeH="0" baseline="0" noProof="0" dirty="0" err="1">
                <a:ln>
                  <a:noFill/>
                </a:ln>
                <a:solidFill>
                  <a:srgbClr val="FFFFFF"/>
                </a:solidFill>
                <a:effectLst/>
                <a:uLnTx/>
                <a:uFillTx/>
                <a:latin typeface="Calibri" panose="020F0502020204030204"/>
                <a:ea typeface="+mn-ea"/>
                <a:cs typeface="+mn-cs"/>
              </a:rPr>
              <a:t>antibiotiques</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sz="1600" b="0" i="0" u="none" strike="noStrike" kern="1200" cap="none" spc="0" normalizeH="0" baseline="0" noProof="0" dirty="0" err="1">
                <a:ln>
                  <a:noFill/>
                </a:ln>
                <a:solidFill>
                  <a:srgbClr val="FFFFFF"/>
                </a:solidFill>
                <a:effectLst/>
                <a:uLnTx/>
                <a:uFillTx/>
                <a:latin typeface="Calibri" panose="020F0502020204030204"/>
                <a:ea typeface="+mn-ea"/>
                <a:cs typeface="+mn-cs"/>
              </a:rPr>
              <a:t>ou</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fr-FR" sz="16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latin typeface="Calibri" panose="020F0502020204030204"/>
              </a:rPr>
              <a:t>Manque de </a:t>
            </a:r>
            <a:r>
              <a:rPr kumimoji="0" sz="1600" b="0" i="0" u="none" strike="noStrike" kern="1200" cap="none" spc="0" normalizeH="0" baseline="0" noProof="0" dirty="0" err="1" smtClean="0">
                <a:ln>
                  <a:noFill/>
                </a:ln>
                <a:solidFill>
                  <a:srgbClr val="FFFFFF"/>
                </a:solidFill>
                <a:effectLst/>
                <a:uLnTx/>
                <a:uFillTx/>
                <a:latin typeface="Calibri" panose="020F0502020204030204"/>
                <a:ea typeface="+mn-ea"/>
                <a:cs typeface="+mn-cs"/>
              </a:rPr>
              <a:t>données</a:t>
            </a:r>
            <a:r>
              <a:rPr kumimoji="0"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 </a:t>
            </a:r>
            <a:r>
              <a:rPr kumimoji="0" lang="fr-FR"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représentatives </a:t>
            </a:r>
            <a:r>
              <a:rPr kumimoji="0"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sur </a:t>
            </a:r>
            <a:r>
              <a:rPr kumimoji="0" sz="1600" b="0" i="0" u="none" strike="noStrike" kern="1200" cap="none" spc="0" normalizeH="0" baseline="0" noProof="0" dirty="0" err="1">
                <a:ln>
                  <a:noFill/>
                </a:ln>
                <a:solidFill>
                  <a:srgbClr val="FFFFFF"/>
                </a:solidFill>
                <a:effectLst/>
                <a:uLnTx/>
                <a:uFillTx/>
                <a:latin typeface="Calibri" panose="020F0502020204030204"/>
                <a:ea typeface="+mn-ea"/>
                <a:cs typeface="+mn-cs"/>
              </a:rPr>
              <a:t>l’impact</a:t>
            </a:r>
            <a:r>
              <a:rPr kumimoji="0" sz="1600" b="0" i="0" u="none" strike="noStrike" kern="1200" cap="none" spc="0" normalizeH="0" baseline="0" noProof="0" dirty="0">
                <a:ln>
                  <a:noFill/>
                </a:ln>
                <a:solidFill>
                  <a:srgbClr val="FFFFFF"/>
                </a:solidFill>
                <a:effectLst/>
                <a:uLnTx/>
                <a:uFillTx/>
                <a:latin typeface="Calibri" panose="020F0502020204030204"/>
                <a:ea typeface="+mn-ea"/>
                <a:cs typeface="+mn-cs"/>
              </a:rPr>
              <a:t> de la </a:t>
            </a:r>
            <a:r>
              <a:rPr kumimoji="0" sz="1600" b="0" i="0" u="none" strike="noStrike" kern="1200" cap="none" spc="0" normalizeH="0" baseline="0" noProof="0" dirty="0" smtClean="0">
                <a:ln>
                  <a:noFill/>
                </a:ln>
                <a:solidFill>
                  <a:srgbClr val="FFFFFF"/>
                </a:solidFill>
                <a:effectLst/>
                <a:uLnTx/>
                <a:uFillTx/>
                <a:latin typeface="Calibri" panose="020F0502020204030204"/>
                <a:ea typeface="+mn-ea"/>
                <a:cs typeface="+mn-cs"/>
              </a:rPr>
              <a:t>résistance</a:t>
            </a:r>
            <a:r>
              <a:rPr kumimoji="0" lang="fr-FR" sz="1600" b="0" i="0" u="none" strike="noStrike" kern="1200" cap="none" spc="0" normalizeH="0" noProof="0" dirty="0" smtClean="0">
                <a:ln>
                  <a:noFill/>
                </a:ln>
                <a:solidFill>
                  <a:srgbClr val="FFFFFF"/>
                </a:solidFill>
                <a:effectLst/>
                <a:uLnTx/>
                <a:uFillTx/>
                <a:latin typeface="Calibri" panose="020F0502020204030204"/>
                <a:ea typeface="+mn-ea"/>
                <a:cs typeface="+mn-cs"/>
              </a:rPr>
              <a:t> bactérienne</a:t>
            </a:r>
            <a:endParaRPr kumimoji="0"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7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Surveillance de la résistance aux antibiotiques</a:t>
            </a:r>
            <a:endParaRPr lang="fr-FR" dirty="0"/>
          </a:p>
        </p:txBody>
      </p:sp>
      <p:sp>
        <p:nvSpPr>
          <p:cNvPr id="10" name="Espace réservé du numéro de diapositive 9"/>
          <p:cNvSpPr>
            <a:spLocks noGrp="1"/>
          </p:cNvSpPr>
          <p:nvPr>
            <p:ph type="sldNum" sz="quarter" idx="12"/>
          </p:nvPr>
        </p:nvSpPr>
        <p:spPr/>
        <p:txBody>
          <a:bodyPr/>
          <a:lstStyle/>
          <a:p>
            <a:fld id="{86CB4B4D-7CA3-9044-876B-883B54F8677D}" type="slidenum">
              <a:rPr lang="fr-FR" smtClean="0"/>
              <a:t>8</a:t>
            </a:fld>
            <a:endParaRPr lang="fr-FR"/>
          </a:p>
        </p:txBody>
      </p:sp>
      <p:sp>
        <p:nvSpPr>
          <p:cNvPr id="6" name="Rectangle 5"/>
          <p:cNvSpPr/>
          <p:nvPr/>
        </p:nvSpPr>
        <p:spPr>
          <a:xfrm>
            <a:off x="521109" y="6584523"/>
            <a:ext cx="10915186" cy="200055"/>
          </a:xfrm>
          <a:prstGeom prst="rect">
            <a:avLst/>
          </a:prstGeom>
        </p:spPr>
        <p:txBody>
          <a:bodyPr wrap="square">
            <a:spAutoFit/>
          </a:bodyPr>
          <a:lstStyle/>
          <a:p>
            <a:r>
              <a:rPr lang="fr-FR" sz="700" dirty="0" err="1">
                <a:solidFill>
                  <a:schemeClr val="tx2"/>
                </a:solidFill>
              </a:rPr>
              <a:t>Obiageli</a:t>
            </a:r>
            <a:r>
              <a:rPr lang="fr-FR" sz="700" dirty="0">
                <a:solidFill>
                  <a:schemeClr val="tx2"/>
                </a:solidFill>
              </a:rPr>
              <a:t> </a:t>
            </a:r>
            <a:r>
              <a:rPr lang="fr-FR" sz="700" dirty="0" err="1">
                <a:solidFill>
                  <a:schemeClr val="tx2"/>
                </a:solidFill>
              </a:rPr>
              <a:t>Jovita</a:t>
            </a:r>
            <a:r>
              <a:rPr lang="fr-FR" sz="700" dirty="0">
                <a:solidFill>
                  <a:schemeClr val="tx2"/>
                </a:solidFill>
              </a:rPr>
              <a:t> </a:t>
            </a:r>
            <a:r>
              <a:rPr lang="fr-FR" sz="700" dirty="0" err="1">
                <a:solidFill>
                  <a:schemeClr val="tx2"/>
                </a:solidFill>
              </a:rPr>
              <a:t>Okolie</a:t>
            </a:r>
            <a:r>
              <a:rPr lang="fr-FR" sz="700" dirty="0">
                <a:solidFill>
                  <a:schemeClr val="tx2"/>
                </a:solidFill>
              </a:rPr>
              <a:t>, </a:t>
            </a:r>
            <a:r>
              <a:rPr lang="fr-FR" sz="700" dirty="0" err="1">
                <a:solidFill>
                  <a:schemeClr val="tx2"/>
                </a:solidFill>
              </a:rPr>
              <a:t>Uzoma</a:t>
            </a:r>
            <a:r>
              <a:rPr lang="fr-FR" sz="700" dirty="0">
                <a:solidFill>
                  <a:schemeClr val="tx2"/>
                </a:solidFill>
              </a:rPr>
              <a:t> </a:t>
            </a:r>
            <a:r>
              <a:rPr lang="fr-FR" sz="700" dirty="0" err="1">
                <a:solidFill>
                  <a:schemeClr val="tx2"/>
                </a:solidFill>
              </a:rPr>
              <a:t>Igwe</a:t>
            </a:r>
            <a:r>
              <a:rPr lang="fr-FR" sz="700" dirty="0">
                <a:solidFill>
                  <a:schemeClr val="tx2"/>
                </a:solidFill>
              </a:rPr>
              <a:t>, </a:t>
            </a:r>
            <a:r>
              <a:rPr lang="fr-FR" sz="700" dirty="0" err="1">
                <a:solidFill>
                  <a:schemeClr val="tx2"/>
                </a:solidFill>
              </a:rPr>
              <a:t>Sanda</a:t>
            </a:r>
            <a:r>
              <a:rPr lang="fr-FR" sz="700" dirty="0">
                <a:solidFill>
                  <a:schemeClr val="tx2"/>
                </a:solidFill>
              </a:rPr>
              <a:t> Umar Ismail, </a:t>
            </a:r>
            <a:r>
              <a:rPr lang="fr-FR" sz="700" dirty="0" err="1">
                <a:solidFill>
                  <a:schemeClr val="tx2"/>
                </a:solidFill>
              </a:rPr>
              <a:t>Uzairue</a:t>
            </a:r>
            <a:r>
              <a:rPr lang="fr-FR" sz="700" dirty="0">
                <a:solidFill>
                  <a:schemeClr val="tx2"/>
                </a:solidFill>
              </a:rPr>
              <a:t> Leonard </a:t>
            </a:r>
            <a:r>
              <a:rPr lang="fr-FR" sz="700" dirty="0" err="1">
                <a:solidFill>
                  <a:schemeClr val="tx2"/>
                </a:solidFill>
              </a:rPr>
              <a:t>Ighodalo</a:t>
            </a:r>
            <a:r>
              <a:rPr lang="fr-FR" sz="700" dirty="0">
                <a:solidFill>
                  <a:schemeClr val="tx2"/>
                </a:solidFill>
              </a:rPr>
              <a:t>, Emmanuel C </a:t>
            </a:r>
            <a:r>
              <a:rPr lang="fr-FR" sz="700" dirty="0" err="1">
                <a:solidFill>
                  <a:schemeClr val="tx2"/>
                </a:solidFill>
              </a:rPr>
              <a:t>Adukwu</a:t>
            </a:r>
            <a:r>
              <a:rPr lang="fr-FR" sz="700" dirty="0">
                <a:solidFill>
                  <a:schemeClr val="tx2"/>
                </a:solidFill>
              </a:rPr>
              <a:t>, </a:t>
            </a:r>
            <a:r>
              <a:rPr lang="fr-FR" sz="700" dirty="0" err="1">
                <a:solidFill>
                  <a:schemeClr val="tx2"/>
                </a:solidFill>
              </a:rPr>
              <a:t>Systematic</a:t>
            </a:r>
            <a:r>
              <a:rPr lang="fr-FR" sz="700" dirty="0">
                <a:solidFill>
                  <a:schemeClr val="tx2"/>
                </a:solidFill>
              </a:rPr>
              <a:t> </a:t>
            </a:r>
            <a:r>
              <a:rPr lang="fr-FR" sz="700" dirty="0" err="1">
                <a:solidFill>
                  <a:schemeClr val="tx2"/>
                </a:solidFill>
              </a:rPr>
              <a:t>review</a:t>
            </a:r>
            <a:r>
              <a:rPr lang="fr-FR" sz="700" dirty="0">
                <a:solidFill>
                  <a:schemeClr val="tx2"/>
                </a:solidFill>
              </a:rPr>
              <a:t> of surveillance </a:t>
            </a:r>
            <a:r>
              <a:rPr lang="fr-FR" sz="700" dirty="0" err="1">
                <a:solidFill>
                  <a:schemeClr val="tx2"/>
                </a:solidFill>
              </a:rPr>
              <a:t>systems</a:t>
            </a:r>
            <a:r>
              <a:rPr lang="fr-FR" sz="700" dirty="0">
                <a:solidFill>
                  <a:schemeClr val="tx2"/>
                </a:solidFill>
              </a:rPr>
              <a:t> for AMR in </a:t>
            </a:r>
            <a:r>
              <a:rPr lang="fr-FR" sz="700" dirty="0" err="1">
                <a:solidFill>
                  <a:schemeClr val="tx2"/>
                </a:solidFill>
              </a:rPr>
              <a:t>Africa</a:t>
            </a:r>
            <a:r>
              <a:rPr lang="fr-FR" sz="700" dirty="0">
                <a:solidFill>
                  <a:schemeClr val="tx2"/>
                </a:solidFill>
              </a:rPr>
              <a:t>, </a:t>
            </a:r>
            <a:r>
              <a:rPr lang="fr-FR" sz="700" i="1" dirty="0">
                <a:solidFill>
                  <a:schemeClr val="tx2"/>
                </a:solidFill>
              </a:rPr>
              <a:t>Journal of </a:t>
            </a:r>
            <a:r>
              <a:rPr lang="fr-FR" sz="700" i="1" dirty="0" err="1">
                <a:solidFill>
                  <a:schemeClr val="tx2"/>
                </a:solidFill>
              </a:rPr>
              <a:t>Antimicrobial</a:t>
            </a:r>
            <a:r>
              <a:rPr lang="fr-FR" sz="700" i="1" dirty="0">
                <a:solidFill>
                  <a:schemeClr val="tx2"/>
                </a:solidFill>
              </a:rPr>
              <a:t> </a:t>
            </a:r>
            <a:r>
              <a:rPr lang="fr-FR" sz="700" i="1" dirty="0" err="1">
                <a:solidFill>
                  <a:schemeClr val="tx2"/>
                </a:solidFill>
              </a:rPr>
              <a:t>Chemotherapy</a:t>
            </a:r>
            <a:r>
              <a:rPr lang="fr-FR" sz="700" dirty="0">
                <a:solidFill>
                  <a:schemeClr val="tx2"/>
                </a:solidFill>
              </a:rPr>
              <a:t>, Volume 78, Issue 1, </a:t>
            </a:r>
            <a:r>
              <a:rPr lang="fr-FR" sz="700" dirty="0" err="1">
                <a:solidFill>
                  <a:schemeClr val="tx2"/>
                </a:solidFill>
              </a:rPr>
              <a:t>January</a:t>
            </a:r>
            <a:r>
              <a:rPr lang="fr-FR" sz="700" dirty="0">
                <a:solidFill>
                  <a:schemeClr val="tx2"/>
                </a:solidFill>
              </a:rPr>
              <a:t> 2023, Pages 31–51, </a:t>
            </a:r>
            <a:r>
              <a:rPr lang="fr-FR" sz="700" dirty="0">
                <a:solidFill>
                  <a:schemeClr val="tx2"/>
                </a:solidFill>
                <a:hlinkClick r:id="rId2"/>
              </a:rPr>
              <a:t>https://doi.org/10.1093/jac/dkac342</a:t>
            </a:r>
            <a:endParaRPr lang="fr-FR" sz="700" dirty="0">
              <a:solidFill>
                <a:schemeClr val="tx2"/>
              </a:solidFill>
            </a:endParaRPr>
          </a:p>
        </p:txBody>
      </p:sp>
      <p:pic>
        <p:nvPicPr>
          <p:cNvPr id="13" name="Image 12"/>
          <p:cNvPicPr>
            <a:picLocks noChangeAspect="1"/>
          </p:cNvPicPr>
          <p:nvPr/>
        </p:nvPicPr>
        <p:blipFill>
          <a:blip r:embed="rId3"/>
          <a:stretch>
            <a:fillRect/>
          </a:stretch>
        </p:blipFill>
        <p:spPr>
          <a:xfrm>
            <a:off x="4265548" y="1489961"/>
            <a:ext cx="7373186" cy="4315772"/>
          </a:xfrm>
          <a:prstGeom prst="rect">
            <a:avLst/>
          </a:prstGeom>
        </p:spPr>
      </p:pic>
      <p:sp>
        <p:nvSpPr>
          <p:cNvPr id="14" name="Rectangle à coins arrondis 13"/>
          <p:cNvSpPr/>
          <p:nvPr/>
        </p:nvSpPr>
        <p:spPr>
          <a:xfrm>
            <a:off x="4756662" y="3856831"/>
            <a:ext cx="6423972" cy="616017"/>
          </a:xfrm>
          <a:prstGeom prst="roundRect">
            <a:avLst/>
          </a:prstGeom>
          <a:noFill/>
          <a:ln w="28575"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5" name="Rectangle à coins arrondis 14"/>
          <p:cNvSpPr/>
          <p:nvPr/>
        </p:nvSpPr>
        <p:spPr>
          <a:xfrm>
            <a:off x="4756662" y="3031830"/>
            <a:ext cx="6423972" cy="616017"/>
          </a:xfrm>
          <a:prstGeom prst="roundRect">
            <a:avLst/>
          </a:prstGeom>
          <a:noFill/>
          <a:ln w="28575" cap="flat">
            <a:solidFill>
              <a:schemeClr val="accent2"/>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6" name="Rectangle à coins arrondis 15"/>
          <p:cNvSpPr/>
          <p:nvPr/>
        </p:nvSpPr>
        <p:spPr>
          <a:xfrm>
            <a:off x="4756662" y="4602574"/>
            <a:ext cx="6423972" cy="616017"/>
          </a:xfrm>
          <a:prstGeom prst="roundRect">
            <a:avLst/>
          </a:prstGeom>
          <a:noFill/>
          <a:ln w="28575" cap="flat">
            <a:solidFill>
              <a:schemeClr val="accent2"/>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2" name="Espace réservé du contenu 11"/>
          <p:cNvSpPr>
            <a:spLocks noGrp="1"/>
          </p:cNvSpPr>
          <p:nvPr>
            <p:ph idx="1"/>
          </p:nvPr>
        </p:nvSpPr>
        <p:spPr>
          <a:xfrm>
            <a:off x="521109" y="1416014"/>
            <a:ext cx="5545583" cy="4760949"/>
          </a:xfrm>
        </p:spPr>
        <p:txBody>
          <a:bodyPr/>
          <a:lstStyle/>
          <a:p>
            <a:r>
              <a:rPr lang="fr-FR" dirty="0" smtClean="0"/>
              <a:t>Manque de prise en compte des données cliniques dans les systèmes de surveillance de la résistance aux antibiotiques</a:t>
            </a:r>
            <a:endParaRPr lang="fr-FR" dirty="0"/>
          </a:p>
        </p:txBody>
      </p:sp>
    </p:spTree>
    <p:extLst>
      <p:ext uri="{BB962C8B-B14F-4D97-AF65-F5344CB8AC3E}">
        <p14:creationId xmlns:p14="http://schemas.microsoft.com/office/powerpoint/2010/main" val="2295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pport des systèmes de surveillance clinico-biologique de la résistance aux antibiotiques"/>
          <p:cNvSpPr txBox="1">
            <a:spLocks noGrp="1"/>
          </p:cNvSpPr>
          <p:nvPr>
            <p:ph type="title"/>
          </p:nvPr>
        </p:nvSpPr>
        <p:spPr/>
        <p:txBody>
          <a:bodyPr>
            <a:normAutofit fontScale="90000"/>
          </a:bodyPr>
          <a:lstStyle/>
          <a:p>
            <a:r>
              <a:rPr lang="fr-FR" smtClean="0"/>
              <a:t>Apport des systèmes de surveillance clinico-biologique de la résistance aux antibiotiques</a:t>
            </a:r>
            <a:endParaRPr lang="fr-FR"/>
          </a:p>
        </p:txBody>
      </p:sp>
      <p:sp>
        <p:nvSpPr>
          <p:cNvPr id="248" name="Systèmes de surveillance basés majoritairement sur des données microbiologiques sont nécessaires mais insuffisants pour répondre aux différents objectifs de la surveillance épidémiologique de la résistance aux antibiotiques…"/>
          <p:cNvSpPr txBox="1">
            <a:spLocks noGrp="1"/>
          </p:cNvSpPr>
          <p:nvPr>
            <p:ph type="body" idx="1"/>
          </p:nvPr>
        </p:nvSpPr>
        <p:spPr/>
        <p:txBody>
          <a:bodyPr>
            <a:normAutofit fontScale="92500" lnSpcReduction="10000"/>
          </a:bodyPr>
          <a:lstStyle/>
          <a:p>
            <a:r>
              <a:rPr lang="fr-FR" dirty="0" smtClean="0"/>
              <a:t>Systèmes de surveillance basés majoritairement sur des données microbiologiques sont nécessaires mais insuffisants pour répondre aux différents objectifs de la surveillance épidémiologique de la résistance aux antibiotiques</a:t>
            </a:r>
          </a:p>
          <a:p>
            <a:endParaRPr lang="fr-FR" dirty="0" smtClean="0"/>
          </a:p>
          <a:p>
            <a:r>
              <a:rPr lang="fr-FR" dirty="0" smtClean="0"/>
              <a:t>Surveillance basée sur les cas ou surveillance </a:t>
            </a:r>
            <a:r>
              <a:rPr lang="fr-FR" dirty="0" err="1" smtClean="0"/>
              <a:t>clinico</a:t>
            </a:r>
            <a:r>
              <a:rPr lang="fr-FR" dirty="0" smtClean="0"/>
              <a:t>-biologique (case-</a:t>
            </a:r>
            <a:r>
              <a:rPr lang="fr-FR" dirty="0" err="1" smtClean="0"/>
              <a:t>based</a:t>
            </a:r>
            <a:r>
              <a:rPr lang="fr-FR" dirty="0" smtClean="0"/>
              <a:t> en anglais)</a:t>
            </a:r>
          </a:p>
          <a:p>
            <a:pPr lvl="1"/>
            <a:r>
              <a:rPr lang="fr-FR" dirty="0" smtClean="0"/>
              <a:t>Surveillance d'une population ou d'un groupe d’individus défini par l'incidence ou la prévalence d’un indicateur en lien avec la résistance et/ou l’usage des antibiotiques</a:t>
            </a:r>
          </a:p>
          <a:p>
            <a:endParaRPr lang="fr-FR" dirty="0" smtClean="0"/>
          </a:p>
          <a:p>
            <a:r>
              <a:rPr lang="fr-FR" dirty="0" smtClean="0"/>
              <a:t>Surveillance </a:t>
            </a:r>
            <a:r>
              <a:rPr lang="fr-FR" dirty="0" err="1" smtClean="0"/>
              <a:t>clinico</a:t>
            </a:r>
            <a:r>
              <a:rPr lang="fr-FR" dirty="0" smtClean="0"/>
              <a:t>-biologique permet la </a:t>
            </a:r>
            <a:r>
              <a:rPr lang="fr-FR" b="1" dirty="0" smtClean="0"/>
              <a:t>collecte de données microbiologiques et cliniques</a:t>
            </a:r>
            <a:r>
              <a:rPr lang="fr-FR" dirty="0" smtClean="0"/>
              <a:t>, notamment de prescription d’antibiotique</a:t>
            </a:r>
          </a:p>
          <a:p>
            <a:pPr lvl="1"/>
            <a:r>
              <a:rPr lang="fr-FR" dirty="0" smtClean="0"/>
              <a:t>Générer des données précieuses pour la prise de décision clinique, </a:t>
            </a:r>
          </a:p>
          <a:p>
            <a:pPr lvl="1"/>
            <a:r>
              <a:rPr lang="fr-FR" dirty="0" smtClean="0"/>
              <a:t>Adaptation des recommandations de bon usage des antibiotiques </a:t>
            </a:r>
          </a:p>
          <a:p>
            <a:pPr lvl="1"/>
            <a:r>
              <a:rPr lang="fr-FR" dirty="0" smtClean="0"/>
              <a:t>Identification d’actions concrètes pour sensibiliser, éduquer et former les professionnels de santé au bon usage des antibiotiques, à la prévention des infections et in fine à la lutte contre la résistance aux antibiotiques</a:t>
            </a:r>
          </a:p>
          <a:p>
            <a:pPr lvl="1"/>
            <a:endParaRPr lang="fr-FR" dirty="0" smtClean="0"/>
          </a:p>
          <a:p>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Ideally</a:t>
            </a:r>
            <a:r>
              <a:rPr lang="fr-FR" sz="1500" i="1" dirty="0" smtClean="0">
                <a:solidFill>
                  <a:schemeClr val="tx2">
                    <a:lumMod val="75000"/>
                    <a:lumOff val="25000"/>
                  </a:schemeClr>
                </a:solidFill>
              </a:rPr>
              <a:t>, surveillance of </a:t>
            </a:r>
            <a:r>
              <a:rPr lang="fr-FR" sz="1500" i="1" dirty="0" err="1" smtClean="0">
                <a:solidFill>
                  <a:schemeClr val="tx2">
                    <a:lumMod val="75000"/>
                    <a:lumOff val="25000"/>
                  </a:schemeClr>
                </a:solidFill>
              </a:rPr>
              <a:t>antimicrobial</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resistance</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should</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involve</a:t>
            </a:r>
            <a:r>
              <a:rPr lang="fr-FR" sz="1500" i="1" dirty="0" smtClean="0">
                <a:solidFill>
                  <a:schemeClr val="tx2">
                    <a:lumMod val="75000"/>
                    <a:lumOff val="25000"/>
                  </a:schemeClr>
                </a:solidFill>
              </a:rPr>
              <a:t> the collection and collation of </a:t>
            </a:r>
            <a:r>
              <a:rPr lang="fr-FR" sz="1500" i="1" dirty="0" err="1" smtClean="0">
                <a:solidFill>
                  <a:schemeClr val="tx2">
                    <a:lumMod val="75000"/>
                    <a:lumOff val="25000"/>
                  </a:schemeClr>
                </a:solidFill>
              </a:rPr>
              <a:t>both</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clinical</a:t>
            </a:r>
            <a:r>
              <a:rPr lang="fr-FR" sz="1500" i="1" dirty="0" smtClean="0">
                <a:solidFill>
                  <a:schemeClr val="tx2">
                    <a:lumMod val="75000"/>
                    <a:lumOff val="25000"/>
                  </a:schemeClr>
                </a:solidFill>
              </a:rPr>
              <a:t> and </a:t>
            </a:r>
            <a:r>
              <a:rPr lang="fr-FR" sz="1500" i="1" dirty="0" err="1" smtClean="0">
                <a:solidFill>
                  <a:schemeClr val="tx2">
                    <a:lumMod val="75000"/>
                    <a:lumOff val="25000"/>
                  </a:schemeClr>
                </a:solidFill>
              </a:rPr>
              <a:t>microbiological</a:t>
            </a:r>
            <a:r>
              <a:rPr lang="fr-FR" sz="1500" i="1" dirty="0" smtClean="0">
                <a:solidFill>
                  <a:schemeClr val="tx2">
                    <a:lumMod val="75000"/>
                    <a:lumOff val="25000"/>
                  </a:schemeClr>
                </a:solidFill>
              </a:rPr>
              <a:t> data. By </a:t>
            </a:r>
            <a:r>
              <a:rPr lang="fr-FR" sz="1500" i="1" dirty="0" err="1" smtClean="0">
                <a:solidFill>
                  <a:schemeClr val="tx2">
                    <a:lumMod val="75000"/>
                    <a:lumOff val="25000"/>
                  </a:schemeClr>
                </a:solidFill>
              </a:rPr>
              <a:t>establishing</a:t>
            </a:r>
            <a:r>
              <a:rPr lang="fr-FR" sz="1500" i="1" dirty="0" smtClean="0">
                <a:solidFill>
                  <a:schemeClr val="tx2">
                    <a:lumMod val="75000"/>
                    <a:lumOff val="25000"/>
                  </a:schemeClr>
                </a:solidFill>
              </a:rPr>
              <a:t> surveillance </a:t>
            </a:r>
            <a:r>
              <a:rPr lang="fr-FR" sz="1500" i="1" dirty="0" err="1" smtClean="0">
                <a:solidFill>
                  <a:schemeClr val="tx2">
                    <a:lumMod val="75000"/>
                    <a:lumOff val="25000"/>
                  </a:schemeClr>
                </a:solidFill>
              </a:rPr>
              <a:t>systems</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that</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integrate</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clinical</a:t>
            </a:r>
            <a:r>
              <a:rPr lang="fr-FR" sz="1500" i="1" dirty="0" smtClean="0">
                <a:solidFill>
                  <a:schemeClr val="tx2">
                    <a:lumMod val="75000"/>
                    <a:lumOff val="25000"/>
                  </a:schemeClr>
                </a:solidFill>
              </a:rPr>
              <a:t> and </a:t>
            </a:r>
            <a:r>
              <a:rPr lang="fr-FR" sz="1500" i="1" dirty="0" err="1" smtClean="0">
                <a:solidFill>
                  <a:schemeClr val="tx2">
                    <a:lumMod val="75000"/>
                    <a:lumOff val="25000"/>
                  </a:schemeClr>
                </a:solidFill>
              </a:rPr>
              <a:t>laboratory</a:t>
            </a:r>
            <a:r>
              <a:rPr lang="fr-FR" sz="1500" i="1" dirty="0" smtClean="0">
                <a:solidFill>
                  <a:schemeClr val="tx2">
                    <a:lumMod val="75000"/>
                    <a:lumOff val="25000"/>
                  </a:schemeClr>
                </a:solidFill>
              </a:rPr>
              <a:t> data, not </a:t>
            </a:r>
            <a:r>
              <a:rPr lang="fr-FR" sz="1500" i="1" dirty="0" err="1" smtClean="0">
                <a:solidFill>
                  <a:schemeClr val="tx2">
                    <a:lumMod val="75000"/>
                    <a:lumOff val="25000"/>
                  </a:schemeClr>
                </a:solidFill>
              </a:rPr>
              <a:t>only</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can</a:t>
            </a:r>
            <a:r>
              <a:rPr lang="fr-FR" sz="1500" i="1" dirty="0" smtClean="0">
                <a:solidFill>
                  <a:schemeClr val="tx2">
                    <a:lumMod val="75000"/>
                    <a:lumOff val="25000"/>
                  </a:schemeClr>
                </a:solidFill>
              </a:rPr>
              <a:t> the </a:t>
            </a:r>
            <a:r>
              <a:rPr lang="fr-FR" sz="1500" i="1" dirty="0" err="1" smtClean="0">
                <a:solidFill>
                  <a:schemeClr val="tx2">
                    <a:lumMod val="75000"/>
                    <a:lumOff val="25000"/>
                  </a:schemeClr>
                </a:solidFill>
              </a:rPr>
              <a:t>necessary</a:t>
            </a:r>
            <a:r>
              <a:rPr lang="fr-FR" sz="1500" i="1" dirty="0" smtClean="0">
                <a:solidFill>
                  <a:schemeClr val="tx2">
                    <a:lumMod val="75000"/>
                    <a:lumOff val="25000"/>
                  </a:schemeClr>
                </a:solidFill>
              </a:rPr>
              <a:t> data </a:t>
            </a:r>
            <a:r>
              <a:rPr lang="fr-FR" sz="1500" i="1" dirty="0" err="1" smtClean="0">
                <a:solidFill>
                  <a:schemeClr val="tx2">
                    <a:lumMod val="75000"/>
                    <a:lumOff val="25000"/>
                  </a:schemeClr>
                </a:solidFill>
              </a:rPr>
              <a:t>be</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captured</a:t>
            </a:r>
            <a:r>
              <a:rPr lang="fr-FR" sz="1500" i="1" dirty="0" smtClean="0">
                <a:solidFill>
                  <a:schemeClr val="tx2">
                    <a:lumMod val="75000"/>
                    <a:lumOff val="25000"/>
                  </a:schemeClr>
                </a:solidFill>
              </a:rPr>
              <a:t> but the </a:t>
            </a:r>
            <a:r>
              <a:rPr lang="fr-FR" sz="1500" i="1" dirty="0" err="1" smtClean="0">
                <a:solidFill>
                  <a:schemeClr val="tx2">
                    <a:lumMod val="75000"/>
                    <a:lumOff val="25000"/>
                  </a:schemeClr>
                </a:solidFill>
              </a:rPr>
              <a:t>strengths</a:t>
            </a:r>
            <a:r>
              <a:rPr lang="fr-FR" sz="1500" i="1" dirty="0" smtClean="0">
                <a:solidFill>
                  <a:schemeClr val="tx2">
                    <a:lumMod val="75000"/>
                    <a:lumOff val="25000"/>
                  </a:schemeClr>
                </a:solidFill>
              </a:rPr>
              <a:t> of </a:t>
            </a:r>
            <a:r>
              <a:rPr lang="fr-FR" sz="1500" i="1" dirty="0" err="1" smtClean="0">
                <a:solidFill>
                  <a:schemeClr val="tx2">
                    <a:lumMod val="75000"/>
                    <a:lumOff val="25000"/>
                  </a:schemeClr>
                </a:solidFill>
              </a:rPr>
              <a:t>both</a:t>
            </a:r>
            <a:r>
              <a:rPr lang="fr-FR" sz="1500" i="1" dirty="0" smtClean="0">
                <a:solidFill>
                  <a:schemeClr val="tx2">
                    <a:lumMod val="75000"/>
                    <a:lumOff val="25000"/>
                  </a:schemeClr>
                </a:solidFill>
              </a:rPr>
              <a:t> data sets </a:t>
            </a:r>
            <a:r>
              <a:rPr lang="fr-FR" sz="1500" i="1" dirty="0" err="1" smtClean="0">
                <a:solidFill>
                  <a:schemeClr val="tx2">
                    <a:lumMod val="75000"/>
                    <a:lumOff val="25000"/>
                  </a:schemeClr>
                </a:solidFill>
              </a:rPr>
              <a:t>can</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be</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combined</a:t>
            </a:r>
            <a:r>
              <a:rPr lang="fr-FR" sz="1500" i="1" dirty="0" smtClean="0">
                <a:solidFill>
                  <a:schemeClr val="tx2">
                    <a:lumMod val="75000"/>
                    <a:lumOff val="25000"/>
                  </a:schemeClr>
                </a:solidFill>
              </a:rPr>
              <a:t>.” </a:t>
            </a:r>
          </a:p>
          <a:p>
            <a:pPr marL="0" indent="0" algn="r">
              <a:buNone/>
            </a:pPr>
            <a:r>
              <a:rPr lang="fr-FR" sz="1500" i="1" dirty="0" smtClean="0">
                <a:solidFill>
                  <a:schemeClr val="tx2">
                    <a:lumMod val="75000"/>
                    <a:lumOff val="25000"/>
                  </a:schemeClr>
                </a:solidFill>
              </a:rPr>
              <a:t>WHO, Surveillance standards for </a:t>
            </a:r>
            <a:r>
              <a:rPr lang="fr-FR" sz="1500" i="1" dirty="0" err="1" smtClean="0">
                <a:solidFill>
                  <a:schemeClr val="tx2">
                    <a:lumMod val="75000"/>
                    <a:lumOff val="25000"/>
                  </a:schemeClr>
                </a:solidFill>
              </a:rPr>
              <a:t>antimicrobial</a:t>
            </a:r>
            <a:r>
              <a:rPr lang="fr-FR" sz="1500" i="1" dirty="0" smtClean="0">
                <a:solidFill>
                  <a:schemeClr val="tx2">
                    <a:lumMod val="75000"/>
                    <a:lumOff val="25000"/>
                  </a:schemeClr>
                </a:solidFill>
              </a:rPr>
              <a:t> </a:t>
            </a:r>
            <a:r>
              <a:rPr lang="fr-FR" sz="1500" i="1" dirty="0" err="1" smtClean="0">
                <a:solidFill>
                  <a:schemeClr val="tx2">
                    <a:lumMod val="75000"/>
                    <a:lumOff val="25000"/>
                  </a:schemeClr>
                </a:solidFill>
              </a:rPr>
              <a:t>resistance</a:t>
            </a:r>
            <a:r>
              <a:rPr lang="fr-FR" sz="1500" i="1" dirty="0" smtClean="0">
                <a:solidFill>
                  <a:schemeClr val="tx2">
                    <a:lumMod val="75000"/>
                    <a:lumOff val="25000"/>
                  </a:schemeClr>
                </a:solidFill>
              </a:rPr>
              <a:t>, 2002</a:t>
            </a:r>
            <a:endParaRPr lang="fr-FR" sz="1500" i="1" dirty="0">
              <a:solidFill>
                <a:schemeClr val="tx2">
                  <a:lumMod val="75000"/>
                  <a:lumOff val="25000"/>
                </a:schemeClr>
              </a:solidFill>
            </a:endParaRPr>
          </a:p>
        </p:txBody>
      </p:sp>
      <p:sp>
        <p:nvSpPr>
          <p:cNvPr id="249" name="Numéro de diapositive"/>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50" name="Lim C, et al. Surveillance strategies using routine microbiology for antimicrobial resistance in low- and middle-income countries. Clin Microbiol Infect, 2021…"/>
          <p:cNvSpPr txBox="1"/>
          <p:nvPr/>
        </p:nvSpPr>
        <p:spPr>
          <a:xfrm>
            <a:off x="521109" y="6563363"/>
            <a:ext cx="4882376" cy="294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0" marR="0" lvl="0" indent="0" algn="just" defTabSz="449580" rtl="0" eaLnBrk="1" fontAlgn="auto" latinLnBrk="0" hangingPunct="1">
              <a:lnSpc>
                <a:spcPct val="100000"/>
              </a:lnSpc>
              <a:spcBef>
                <a:spcPts val="0"/>
              </a:spcBef>
              <a:spcAft>
                <a:spcPts val="0"/>
              </a:spcAft>
              <a:buClrTx/>
              <a:buSzTx/>
              <a:buFontTx/>
              <a:buNone/>
              <a:tabLst/>
              <a:defRPr sz="600"/>
            </a:pPr>
            <a:r>
              <a:rPr kumimoji="0" sz="600" b="0" i="0" u="none" strike="noStrike" kern="1200" cap="none" spc="0" normalizeH="0" baseline="0" noProof="0">
                <a:ln>
                  <a:noFill/>
                </a:ln>
                <a:solidFill>
                  <a:srgbClr val="000000"/>
                </a:solidFill>
                <a:effectLst/>
                <a:uLnTx/>
                <a:uFillTx/>
                <a:latin typeface="Calibri" panose="020F0502020204030204"/>
                <a:ea typeface="+mn-ea"/>
                <a:cs typeface="+mn-cs"/>
              </a:rPr>
              <a:t>Lim C, </a:t>
            </a:r>
            <a:r>
              <a:rPr kumimoji="0" sz="600" b="0" i="1" u="none" strike="noStrike" kern="1200" cap="none" spc="0" normalizeH="0" baseline="0" noProof="0">
                <a:ln>
                  <a:noFill/>
                </a:ln>
                <a:solidFill>
                  <a:srgbClr val="000000"/>
                </a:solidFill>
                <a:effectLst/>
                <a:uLnTx/>
                <a:uFillTx/>
                <a:latin typeface="Calibri" panose="020F0502020204030204"/>
                <a:ea typeface="+mn-ea"/>
                <a:cs typeface="+mn-cs"/>
              </a:rPr>
              <a:t>et al</a:t>
            </a:r>
            <a:r>
              <a:rPr kumimoji="0" sz="600" b="0" i="0" u="none" strike="noStrike" kern="1200" cap="none" spc="0" normalizeH="0" baseline="0" noProof="0">
                <a:ln>
                  <a:noFill/>
                </a:ln>
                <a:solidFill>
                  <a:srgbClr val="000000"/>
                </a:solidFill>
                <a:effectLst/>
                <a:uLnTx/>
                <a:uFillTx/>
                <a:latin typeface="Calibri" panose="020F0502020204030204"/>
                <a:ea typeface="+mn-ea"/>
                <a:cs typeface="+mn-cs"/>
              </a:rPr>
              <a:t>. Surveillance strategies using routine microbiology for antimicrobial resistance in low- and middle-income countries. Clin Microbiol Infect, 2021</a:t>
            </a:r>
          </a:p>
          <a:p>
            <a:pPr marL="0" marR="0" lvl="0" indent="0" algn="just" defTabSz="449580" rtl="0" eaLnBrk="1" fontAlgn="auto" latinLnBrk="0" hangingPunct="1">
              <a:lnSpc>
                <a:spcPct val="100000"/>
              </a:lnSpc>
              <a:spcBef>
                <a:spcPts val="0"/>
              </a:spcBef>
              <a:spcAft>
                <a:spcPts val="0"/>
              </a:spcAft>
              <a:buClrTx/>
              <a:buSzTx/>
              <a:buFontTx/>
              <a:buNone/>
              <a:tabLst/>
              <a:defRPr sz="600"/>
            </a:pPr>
            <a:r>
              <a:rPr kumimoji="0" sz="600" b="0" i="0" u="none" strike="noStrike" kern="1200" cap="none" spc="0" normalizeH="0" baseline="0" noProof="0">
                <a:ln>
                  <a:noFill/>
                </a:ln>
                <a:solidFill>
                  <a:srgbClr val="000000"/>
                </a:solidFill>
                <a:effectLst/>
                <a:uLnTx/>
                <a:uFillTx/>
                <a:latin typeface="Calibri" panose="020F0502020204030204"/>
                <a:ea typeface="+mn-ea"/>
                <a:cs typeface="+mn-cs"/>
              </a:rPr>
              <a:t>Ryu S, </a:t>
            </a:r>
            <a:r>
              <a:rPr kumimoji="0" sz="600" b="0" i="1" u="none" strike="noStrike" kern="1200" cap="none" spc="0" normalizeH="0" baseline="0" noProof="0">
                <a:ln>
                  <a:noFill/>
                </a:ln>
                <a:solidFill>
                  <a:srgbClr val="000000"/>
                </a:solidFill>
                <a:effectLst/>
                <a:uLnTx/>
                <a:uFillTx/>
                <a:latin typeface="Calibri" panose="020F0502020204030204"/>
                <a:ea typeface="+mn-ea"/>
                <a:cs typeface="+mn-cs"/>
              </a:rPr>
              <a:t>et al</a:t>
            </a:r>
            <a:r>
              <a:rPr kumimoji="0" sz="600" b="0" i="0" u="none" strike="noStrike" kern="1200" cap="none" spc="0" normalizeH="0" baseline="0" noProof="0">
                <a:ln>
                  <a:noFill/>
                </a:ln>
                <a:solidFill>
                  <a:srgbClr val="000000"/>
                </a:solidFill>
                <a:effectLst/>
                <a:uLnTx/>
                <a:uFillTx/>
                <a:latin typeface="Calibri" panose="020F0502020204030204"/>
                <a:ea typeface="+mn-ea"/>
                <a:cs typeface="+mn-cs"/>
              </a:rPr>
              <a:t>. Case-based surveillance of antimicrobial resistance with full susceptibility profiles. JAC 2019;</a:t>
            </a:r>
          </a:p>
        </p:txBody>
      </p:sp>
    </p:spTree>
    <p:extLst>
      <p:ext uri="{BB962C8B-B14F-4D97-AF65-F5344CB8AC3E}">
        <p14:creationId xmlns:p14="http://schemas.microsoft.com/office/powerpoint/2010/main" val="166743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_3_CE">
  <a:themeElements>
    <a:clrScheme name="Personnalisé 3">
      <a:dk1>
        <a:srgbClr val="000000"/>
      </a:dk1>
      <a:lt1>
        <a:srgbClr val="FFFFFF"/>
      </a:lt1>
      <a:dk2>
        <a:srgbClr val="0B394D"/>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3_CE" id="{28862A99-DF10-4D13-8642-4511D9B1F91F}" vid="{D3A612D6-F455-422F-ABC7-10AB95342AD8}"/>
    </a:ext>
  </a:extLst>
</a:theme>
</file>

<file path=ppt/theme/theme2.xml><?xml version="1.0" encoding="utf-8"?>
<a:theme xmlns:a="http://schemas.openxmlformats.org/drawingml/2006/main" name="Thème1">
  <a:themeElements>
    <a:clrScheme name="Thème1">
      <a:dk1>
        <a:srgbClr val="002448"/>
      </a:dk1>
      <a:lt1>
        <a:srgbClr val="FFFFFF"/>
      </a:lt1>
      <a:dk2>
        <a:srgbClr val="A7A7A7"/>
      </a:dk2>
      <a:lt2>
        <a:srgbClr val="535353"/>
      </a:lt2>
      <a:accent1>
        <a:srgbClr val="F6A21D"/>
      </a:accent1>
      <a:accent2>
        <a:srgbClr val="9BAFB5"/>
      </a:accent2>
      <a:accent3>
        <a:srgbClr val="C96731"/>
      </a:accent3>
      <a:accent4>
        <a:srgbClr val="9CA383"/>
      </a:accent4>
      <a:accent5>
        <a:srgbClr val="87795D"/>
      </a:accent5>
      <a:accent6>
        <a:srgbClr val="A0988C"/>
      </a:accent6>
      <a:hlink>
        <a:srgbClr val="0000FF"/>
      </a:hlink>
      <a:folHlink>
        <a:srgbClr val="FF00FF"/>
      </a:folHlink>
    </a:clrScheme>
    <a:fontScheme name="Thème1">
      <a:majorFont>
        <a:latin typeface="Helvetica"/>
        <a:ea typeface="Helvetica"/>
        <a:cs typeface="Helvetica"/>
      </a:majorFont>
      <a:minorFont>
        <a:latin typeface="Calibri"/>
        <a:ea typeface="Calibri"/>
        <a:cs typeface="Calibri"/>
      </a:minorFont>
    </a:fontScheme>
    <a:fmtScheme name="Thè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244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5071</Words>
  <Application>Microsoft Office PowerPoint</Application>
  <PresentationFormat>Grand écran</PresentationFormat>
  <Paragraphs>500</Paragraphs>
  <Slides>27</Slides>
  <Notes>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Helvetica</vt:lpstr>
      <vt:lpstr>Symbol</vt:lpstr>
      <vt:lpstr>Times New Roman</vt:lpstr>
      <vt:lpstr>Thème_3_CE</vt:lpstr>
      <vt:lpstr>Thème1</vt:lpstr>
      <vt:lpstr>La résistance aux antibiotiques dans les pays à ressources limitées :  mise en place, efficience et enjeux des systèmes de surveillance clinico-biologique,  l'expérience du Laos et de Madagascar</vt:lpstr>
      <vt:lpstr>Déterminants de l’antibiorésistance</vt:lpstr>
      <vt:lpstr>Enjeux de l’antibiorésistance dans les PRFI</vt:lpstr>
      <vt:lpstr>Enjeux de l’antibiorésistance dans les PRFI</vt:lpstr>
      <vt:lpstr>Boucle de la surveillance épidémiologique</vt:lpstr>
      <vt:lpstr>La surveillance épidémiologique appliquée à la résistance aux antibiotiques</vt:lpstr>
      <vt:lpstr>Le système de surveillance GLASS de l’OMS</vt:lpstr>
      <vt:lpstr>Surveillance de la résistance aux antibiotiques</vt:lpstr>
      <vt:lpstr>Apport des systèmes de surveillance clinico-biologique de la résistance aux antibiotiques</vt:lpstr>
      <vt:lpstr>Systèmes de surveillance clinico-biologique de la résistance aux antibiotiques</vt:lpstr>
      <vt:lpstr>Surveillance clinico-biologique de la résistance aux antibiotiques</vt:lpstr>
      <vt:lpstr>Systèmes de surveillance clinico-biologique de la résistance aux antibiotiques</vt:lpstr>
      <vt:lpstr>Surveillance clinico-biologique de la résistance aux antibiotiques</vt:lpstr>
      <vt:lpstr>Enquête ponctuelle de prévalence de l’usage des antibiotiques</vt:lpstr>
      <vt:lpstr>Systèmes de surveillance clinico-biologique de la résistance aux antibiotiques</vt:lpstr>
      <vt:lpstr>Système de surveillance clinico-biologique - Analyse contextuelle du terrain avant mise en œuvre (exemple du Laos et de Madagascar)</vt:lpstr>
      <vt:lpstr>Système de surveillance TSARA - Méthodologie</vt:lpstr>
      <vt:lpstr>Application de la surveillance TSARA à Madagascar - Résultats</vt:lpstr>
      <vt:lpstr>Application de la surveillance TSARA à Madagascar</vt:lpstr>
      <vt:lpstr>Efficience et enjeux des systèmes de surveillance de la résistance aux antibiotiques dans les PRFI</vt:lpstr>
      <vt:lpstr>Mise en perspective des systèmes de surveillance de la résistance aux antibiotiques dans les PRFI</vt:lpstr>
      <vt:lpstr>De la surveillance épidémiologique à l’action en santé publique </vt:lpstr>
      <vt:lpstr>De la surveillance épidémiologique à l’action en santé publique - Le changement de comportement</vt:lpstr>
      <vt:lpstr>De la surveillance épidémiologique à l’action en santé publique – Quelles actions ?</vt:lpstr>
      <vt:lpstr>Conclusion</vt:lpstr>
      <vt:lpstr>Merci de votre attention</vt:lpstr>
      <vt:lpstr>Présentation PowerPoint</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résistance aux antibiotiques dans les pays à ressources limitées :  mise en place, efficience et enjeux des systèmes de surveillance clinico-biologique,  l'expérience du Laos et de Madagascar</dc:title>
  <dc:creator>ELIAS, Christelle</dc:creator>
  <cp:lastModifiedBy>ELIAS, Christelle</cp:lastModifiedBy>
  <cp:revision>40</cp:revision>
  <dcterms:created xsi:type="dcterms:W3CDTF">2026-01-10T13:51:15Z</dcterms:created>
  <dcterms:modified xsi:type="dcterms:W3CDTF">2026-01-11T20:59:50Z</dcterms:modified>
</cp:coreProperties>
</file>