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491" r:id="rId3"/>
    <p:sldId id="492" r:id="rId4"/>
    <p:sldId id="493" r:id="rId5"/>
    <p:sldId id="494" r:id="rId6"/>
    <p:sldId id="482" r:id="rId7"/>
    <p:sldId id="495" r:id="rId8"/>
    <p:sldId id="483" r:id="rId9"/>
    <p:sldId id="496" r:id="rId10"/>
    <p:sldId id="505" r:id="rId11"/>
    <p:sldId id="497" r:id="rId12"/>
    <p:sldId id="468" r:id="rId13"/>
    <p:sldId id="503" r:id="rId14"/>
    <p:sldId id="498" r:id="rId15"/>
    <p:sldId id="499" r:id="rId16"/>
    <p:sldId id="506" r:id="rId17"/>
    <p:sldId id="500" r:id="rId18"/>
    <p:sldId id="502" r:id="rId19"/>
    <p:sldId id="504" r:id="rId20"/>
    <p:sldId id="501" r:id="rId21"/>
    <p:sldId id="507" r:id="rId22"/>
    <p:sldId id="480" r:id="rId23"/>
    <p:sldId id="508" r:id="rId24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00"/>
    <a:srgbClr val="000000"/>
    <a:srgbClr val="0000FF"/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0" autoAdjust="0"/>
  </p:normalViewPr>
  <p:slideViewPr>
    <p:cSldViewPr>
      <p:cViewPr varScale="1">
        <p:scale>
          <a:sx n="58" d="100"/>
          <a:sy n="58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ILISATEUR\Desktop\Nouveau%20dossier%20T\Lot_base\medicaments%20prescrits%20par%20cent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72805736843037E-2"/>
          <c:y val="1.7384731670445994E-2"/>
          <c:w val="0.74286401204604002"/>
          <c:h val="0.6767934960510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Ayélawadjè</c:v>
                </c:pt>
              </c:strCache>
            </c:strRef>
          </c:tx>
          <c:invertIfNegative val="0"/>
          <c:cat>
            <c:strRef>
              <c:f>Feuil3!$A$2:$A$8</c:f>
              <c:strCache>
                <c:ptCount val="7"/>
                <c:pt idx="0">
                  <c:v>Antalgiques</c:v>
                </c:pt>
                <c:pt idx="1">
                  <c:v>Antibiotiques</c:v>
                </c:pt>
                <c:pt idx="2">
                  <c:v>Antipaludiques</c:v>
                </c:pt>
                <c:pt idx="3">
                  <c:v>Antitussifs</c:v>
                </c:pt>
                <c:pt idx="4">
                  <c:v>Anti inflammatoires</c:v>
                </c:pt>
                <c:pt idx="5">
                  <c:v>Antiparasitaires</c:v>
                </c:pt>
                <c:pt idx="6">
                  <c:v>Antihypertenseurs</c:v>
                </c:pt>
              </c:strCache>
            </c:strRef>
          </c:cat>
          <c:val>
            <c:numRef>
              <c:f>Feuil3!$B$2:$B$8</c:f>
              <c:numCache>
                <c:formatCode>General</c:formatCode>
                <c:ptCount val="7"/>
                <c:pt idx="0">
                  <c:v>21.830000000000005</c:v>
                </c:pt>
                <c:pt idx="1">
                  <c:v>27.88</c:v>
                </c:pt>
                <c:pt idx="2">
                  <c:v>6.42</c:v>
                </c:pt>
                <c:pt idx="3">
                  <c:v>4.91</c:v>
                </c:pt>
                <c:pt idx="4">
                  <c:v>3.77</c:v>
                </c:pt>
                <c:pt idx="5">
                  <c:v>3.9099999999999997</c:v>
                </c:pt>
                <c:pt idx="6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B-41CF-9878-E7BC3A437453}"/>
            </c:ext>
          </c:extLst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Saint Michel</c:v>
                </c:pt>
              </c:strCache>
            </c:strRef>
          </c:tx>
          <c:invertIfNegative val="0"/>
          <c:cat>
            <c:strRef>
              <c:f>Feuil3!$A$2:$A$8</c:f>
              <c:strCache>
                <c:ptCount val="7"/>
                <c:pt idx="0">
                  <c:v>Antalgiques</c:v>
                </c:pt>
                <c:pt idx="1">
                  <c:v>Antibiotiques</c:v>
                </c:pt>
                <c:pt idx="2">
                  <c:v>Antipaludiques</c:v>
                </c:pt>
                <c:pt idx="3">
                  <c:v>Antitussifs</c:v>
                </c:pt>
                <c:pt idx="4">
                  <c:v>Anti inflammatoires</c:v>
                </c:pt>
                <c:pt idx="5">
                  <c:v>Antiparasitaires</c:v>
                </c:pt>
                <c:pt idx="6">
                  <c:v>Antihypertenseurs</c:v>
                </c:pt>
              </c:strCache>
            </c:strRef>
          </c:cat>
          <c:val>
            <c:numRef>
              <c:f>Feuil3!$C$2:$C$8</c:f>
              <c:numCache>
                <c:formatCode>General</c:formatCode>
                <c:ptCount val="7"/>
                <c:pt idx="0">
                  <c:v>31.49</c:v>
                </c:pt>
                <c:pt idx="1">
                  <c:v>22.95</c:v>
                </c:pt>
                <c:pt idx="2">
                  <c:v>18.23</c:v>
                </c:pt>
                <c:pt idx="3">
                  <c:v>4.72</c:v>
                </c:pt>
                <c:pt idx="4">
                  <c:v>3.9299999999999997</c:v>
                </c:pt>
                <c:pt idx="5">
                  <c:v>2.11</c:v>
                </c:pt>
                <c:pt idx="6">
                  <c:v>0.66000000000000225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B-41CF-9878-E7BC3A437453}"/>
            </c:ext>
          </c:extLst>
        </c:ser>
        <c:ser>
          <c:idx val="2"/>
          <c:order val="2"/>
          <c:tx>
            <c:strRef>
              <c:f>Feuil3!$D$1</c:f>
              <c:strCache>
                <c:ptCount val="1"/>
                <c:pt idx="0">
                  <c:v>Aïdjèdo</c:v>
                </c:pt>
              </c:strCache>
            </c:strRef>
          </c:tx>
          <c:invertIfNegative val="0"/>
          <c:cat>
            <c:strRef>
              <c:f>Feuil3!$A$2:$A$8</c:f>
              <c:strCache>
                <c:ptCount val="7"/>
                <c:pt idx="0">
                  <c:v>Antalgiques</c:v>
                </c:pt>
                <c:pt idx="1">
                  <c:v>Antibiotiques</c:v>
                </c:pt>
                <c:pt idx="2">
                  <c:v>Antipaludiques</c:v>
                </c:pt>
                <c:pt idx="3">
                  <c:v>Antitussifs</c:v>
                </c:pt>
                <c:pt idx="4">
                  <c:v>Anti inflammatoires</c:v>
                </c:pt>
                <c:pt idx="5">
                  <c:v>Antiparasitaires</c:v>
                </c:pt>
                <c:pt idx="6">
                  <c:v>Antihypertenseurs</c:v>
                </c:pt>
              </c:strCache>
            </c:strRef>
          </c:cat>
          <c:val>
            <c:numRef>
              <c:f>Feuil3!$D$2:$D$8</c:f>
              <c:numCache>
                <c:formatCode>General</c:formatCode>
                <c:ptCount val="7"/>
                <c:pt idx="0">
                  <c:v>29.72</c:v>
                </c:pt>
                <c:pt idx="1">
                  <c:v>20.100000000000001</c:v>
                </c:pt>
                <c:pt idx="2">
                  <c:v>10.25</c:v>
                </c:pt>
                <c:pt idx="3">
                  <c:v>4.3599999999999985</c:v>
                </c:pt>
                <c:pt idx="4">
                  <c:v>5.99</c:v>
                </c:pt>
                <c:pt idx="5">
                  <c:v>3.51</c:v>
                </c:pt>
                <c:pt idx="6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B-41CF-9878-E7BC3A437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51152"/>
        <c:axId val="195351544"/>
      </c:barChart>
      <c:catAx>
        <c:axId val="19535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fr-FR"/>
          </a:p>
        </c:txPr>
        <c:crossAx val="195351544"/>
        <c:crosses val="autoZero"/>
        <c:auto val="1"/>
        <c:lblAlgn val="ctr"/>
        <c:lblOffset val="100"/>
        <c:noMultiLvlLbl val="0"/>
      </c:catAx>
      <c:valAx>
        <c:axId val="195351544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b="0"/>
                </a:pPr>
                <a:r>
                  <a:rPr lang="fr-FR" sz="1100" b="0">
                    <a:latin typeface="Times New Roman" pitchFamily="18" charset="0"/>
                    <a:cs typeface="Times New Roman" pitchFamily="18" charset="0"/>
                  </a:rPr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fr-FR"/>
          </a:p>
        </c:txPr>
        <c:crossAx val="19535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13499798262147"/>
          <c:y val="7.3498104403616552E-2"/>
          <c:w val="0.16334626951345851"/>
          <c:h val="0.31133675998833482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C2E35-4EF0-433C-B3DF-088E1E67E80C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090" y="4926014"/>
            <a:ext cx="5683886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4805-05BC-422A-8D0C-BE5EF0B9C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58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4805-05BC-422A-8D0C-BE5EF0B9C3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38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ici que le titre</a:t>
            </a:r>
            <a:r>
              <a:rPr lang="fr-FR" baseline="0" dirty="0" smtClean="0"/>
              <a:t> dans le programme n’est pas exact. Que ce cheminement sera aussi le plan de ma présentation aujourd’hui.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4805-05BC-422A-8D0C-BE5EF0B9C3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7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4805-05BC-422A-8D0C-BE5EF0B9C3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2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openedition.org/irdeditions/4605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eb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8.jpg"/><Relationship Id="rId5" Type="http://schemas.openxmlformats.org/officeDocument/2006/relationships/image" Target="../media/image33.jpg"/><Relationship Id="rId10" Type="http://schemas.openxmlformats.org/officeDocument/2006/relationships/image" Target="../media/image37.png"/><Relationship Id="rId4" Type="http://schemas.openxmlformats.org/officeDocument/2006/relationships/image" Target="../media/image32.jpg"/><Relationship Id="rId9" Type="http://schemas.openxmlformats.org/officeDocument/2006/relationships/image" Target="../media/image36.jp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20.sv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20.svg"/><Relationship Id="rId11" Type="http://schemas.openxmlformats.org/officeDocument/2006/relationships/image" Target="../media/image49.jpeg"/><Relationship Id="rId10" Type="http://schemas.openxmlformats.org/officeDocument/2006/relationships/image" Target="../../clipboard/media/image20.sv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7920"/>
            <a:ext cx="8496944" cy="1047603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11560" y="107921"/>
            <a:ext cx="7884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Réflexion sur les</a:t>
            </a:r>
            <a:r>
              <a:rPr lang="fr-FR" sz="3200" b="1" dirty="0" smtClean="0"/>
              <a:t> </a:t>
            </a:r>
            <a:r>
              <a:rPr lang="fr-FR" sz="3200" b="1" dirty="0" smtClean="0"/>
              <a:t>« </a:t>
            </a:r>
            <a:r>
              <a:rPr lang="fr-FR" sz="3200" b="1" dirty="0" smtClean="0"/>
              <a:t>faux médicaments</a:t>
            </a:r>
            <a:r>
              <a:rPr lang="fr-FR" sz="3200" b="1" dirty="0" smtClean="0"/>
              <a:t> » </a:t>
            </a:r>
            <a:r>
              <a:rPr lang="fr-FR" sz="3200" b="1" dirty="0" smtClean="0"/>
              <a:t>et l’automédication appliquée aux antibiotiques</a:t>
            </a:r>
            <a:endParaRPr lang="fr-FR" sz="3000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71600" y="59916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</a:rPr>
              <a:t>Carine </a:t>
            </a:r>
            <a:r>
              <a:rPr lang="fr-FR" sz="2400" b="1" dirty="0" err="1" smtClean="0">
                <a:solidFill>
                  <a:srgbClr val="FF6600"/>
                </a:solidFill>
              </a:rPr>
              <a:t>Baxerres</a:t>
            </a:r>
            <a:r>
              <a:rPr lang="fr-FR" sz="2400" b="1" dirty="0" smtClean="0">
                <a:solidFill>
                  <a:srgbClr val="FF6600"/>
                </a:solidFill>
              </a:rPr>
              <a:t> - UMR LPED (IRD, AMU)</a:t>
            </a:r>
            <a:endParaRPr lang="fr-FR" sz="2400" b="1" dirty="0">
              <a:solidFill>
                <a:srgbClr val="FF6600"/>
              </a:solidFill>
            </a:endParaRPr>
          </a:p>
        </p:txBody>
      </p:sp>
      <p:pic>
        <p:nvPicPr>
          <p:cNvPr id="9" name="Image 8" descr="Photos K Pharmacy août 2014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797671" cy="2848253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88038"/>
            <a:ext cx="10334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36512" y="6515497"/>
            <a:ext cx="906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fr-FR" altLang="fr-FR" sz="1400" dirty="0" smtClean="0"/>
              <a:t>BUA dans les PRFI, SPILF, le</a:t>
            </a:r>
            <a:r>
              <a:rPr lang="fr-FR" altLang="fr-FR" sz="1400" dirty="0" smtClean="0"/>
              <a:t> 12 Janvier 2026</a:t>
            </a:r>
            <a:endParaRPr lang="fr-FR" alt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323528" y="4797152"/>
            <a:ext cx="8496944" cy="934815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11560" y="4797152"/>
            <a:ext cx="7884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Une</a:t>
            </a:r>
            <a:r>
              <a:rPr lang="fr-FR" sz="2800" b="1" dirty="0" smtClean="0"/>
              <a:t> anthropologie des marchés et usages du </a:t>
            </a:r>
            <a:r>
              <a:rPr lang="fr-FR" sz="2800" b="1" dirty="0" smtClean="0"/>
              <a:t>médicament</a:t>
            </a:r>
            <a:r>
              <a:rPr lang="fr-FR" sz="2800" b="1" dirty="0" smtClean="0"/>
              <a:t> </a:t>
            </a:r>
            <a:r>
              <a:rPr lang="fr-FR" sz="2800" b="1" dirty="0"/>
              <a:t>e</a:t>
            </a:r>
            <a:r>
              <a:rPr lang="fr-FR" sz="2800" b="1" dirty="0" smtClean="0"/>
              <a:t>n Afrique de l’Ouest</a:t>
            </a:r>
            <a:endParaRPr lang="fr-FR" sz="2800" b="1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8044" r="27491" b="17343"/>
          <a:stretch/>
        </p:blipFill>
        <p:spPr>
          <a:xfrm>
            <a:off x="5076056" y="1547630"/>
            <a:ext cx="3275603" cy="29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4624"/>
            <a:ext cx="8784976" cy="1656184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 smtClean="0">
                <a:latin typeface="Calibri" panose="020F0502020204030204" pitchFamily="34" charset="0"/>
              </a:rPr>
              <a:t>- 2014-19 </a:t>
            </a:r>
            <a:r>
              <a:rPr lang="fr-FR" altLang="fr-FR" sz="2400" b="1" dirty="0">
                <a:latin typeface="Calibri" panose="020F0502020204030204" pitchFamily="34" charset="0"/>
              </a:rPr>
              <a:t>: GLOBALMED : « Les 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ACT</a:t>
            </a:r>
            <a:r>
              <a:rPr lang="fr-FR" altLang="fr-FR" sz="2400" b="1" dirty="0">
                <a:latin typeface="Calibri" panose="020F0502020204030204" pitchFamily="34" charset="0"/>
              </a:rPr>
              <a:t> : une illustration du </a:t>
            </a:r>
            <a:endParaRPr lang="fr-FR" altLang="fr-FR" sz="2400" b="1" dirty="0" smtClean="0">
              <a:latin typeface="Calibri" panose="020F0502020204030204" pitchFamily="34" charset="0"/>
            </a:endParaRPr>
          </a:p>
          <a:p>
            <a:r>
              <a:rPr lang="fr-FR" altLang="fr-FR" sz="2400" b="1" dirty="0" smtClean="0">
                <a:latin typeface="Calibri" panose="020F0502020204030204" pitchFamily="34" charset="0"/>
              </a:rPr>
              <a:t>marché </a:t>
            </a:r>
            <a:r>
              <a:rPr lang="fr-FR" altLang="fr-FR" sz="2400" b="1" dirty="0">
                <a:latin typeface="Calibri" panose="020F0502020204030204" pitchFamily="34" charset="0"/>
              </a:rPr>
              <a:t>global du médicament, de l’Asie à l’Afrique 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»</a:t>
            </a:r>
            <a:endParaRPr lang="fr-FR" altLang="fr-FR" sz="800" b="1" dirty="0">
              <a:latin typeface="Calibri" panose="020F0502020204030204" pitchFamily="34" charset="0"/>
            </a:endParaRPr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44" y="476672"/>
            <a:ext cx="849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4462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Analyse des marchés globaux et locaux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289727" cy="39672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11" y="2996952"/>
            <a:ext cx="188762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66" y="6113713"/>
            <a:ext cx="808722" cy="7233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13" y="6126163"/>
            <a:ext cx="6238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01" y="6197600"/>
            <a:ext cx="673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dex_r3_c1" descr="http://www.uac.bj.refer.org/fileadmin/template/new/page/images/index_r3_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01" y="6172200"/>
            <a:ext cx="5953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Logo Noguch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38"/>
          <a:stretch>
            <a:fillRect/>
          </a:stretch>
        </p:blipFill>
        <p:spPr bwMode="auto">
          <a:xfrm>
            <a:off x="6551513" y="6172200"/>
            <a:ext cx="6127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70" y="6266359"/>
            <a:ext cx="1118088" cy="4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487874"/>
            <a:ext cx="864096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fr-FR" sz="2800" b="1" dirty="0" smtClean="0">
                <a:solidFill>
                  <a:srgbClr val="FF6600"/>
                </a:solidFill>
              </a:rPr>
              <a:t>Tous les types de détaillants distribuent des ATB :</a:t>
            </a:r>
          </a:p>
          <a:p>
            <a:pPr>
              <a:spcBef>
                <a:spcPts val="400"/>
              </a:spcBef>
            </a:pPr>
            <a:endParaRPr lang="fr-FR" sz="800" b="1" dirty="0" smtClean="0">
              <a:solidFill>
                <a:srgbClr val="FF6600"/>
              </a:solidFill>
            </a:endParaRPr>
          </a:p>
          <a:p>
            <a:pPr>
              <a:spcBef>
                <a:spcPts val="4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n-US" sz="2400" b="1" dirty="0"/>
              <a:t>Les </a:t>
            </a:r>
            <a:r>
              <a:rPr lang="en-US" sz="2400" b="1" dirty="0" err="1"/>
              <a:t>acteurs</a:t>
            </a:r>
            <a:r>
              <a:rPr lang="en-US" sz="2400" b="1" dirty="0"/>
              <a:t> </a:t>
            </a:r>
            <a:r>
              <a:rPr lang="en-US" sz="2400" b="1" dirty="0" err="1"/>
              <a:t>informels</a:t>
            </a:r>
            <a:r>
              <a:rPr lang="en-US" sz="2400" b="1" dirty="0"/>
              <a:t> </a:t>
            </a:r>
            <a:r>
              <a:rPr lang="en-US" sz="2400" dirty="0" err="1"/>
              <a:t>specialisés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la </a:t>
            </a:r>
            <a:r>
              <a:rPr lang="en-US" sz="2400" dirty="0" smtClean="0"/>
              <a:t>distribution au </a:t>
            </a:r>
            <a:r>
              <a:rPr lang="en-US" sz="2400" dirty="0" err="1" smtClean="0"/>
              <a:t>Bénin</a:t>
            </a:r>
            <a:r>
              <a:rPr lang="en-US" sz="2400" dirty="0" smtClean="0"/>
              <a:t> </a:t>
            </a:r>
            <a:r>
              <a:rPr lang="en-US" sz="2400" dirty="0"/>
              <a:t>(pays </a:t>
            </a:r>
            <a:r>
              <a:rPr lang="en-US" sz="2400" dirty="0" err="1"/>
              <a:t>francophones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spcBef>
                <a:spcPts val="400"/>
              </a:spcBef>
              <a:buFontTx/>
              <a:buChar char="-"/>
            </a:pPr>
            <a:r>
              <a:rPr lang="en-US" sz="2400" b="1" dirty="0" smtClean="0"/>
              <a:t> </a:t>
            </a:r>
            <a:r>
              <a:rPr lang="en-US" sz="2400" b="1" dirty="0" smtClean="0"/>
              <a:t>Les pharmacies </a:t>
            </a:r>
            <a:r>
              <a:rPr lang="en-US" sz="2400" b="1" dirty="0" err="1" smtClean="0"/>
              <a:t>privées</a:t>
            </a:r>
            <a:r>
              <a:rPr lang="en-US" sz="2400" b="1" dirty="0" smtClean="0"/>
              <a:t> </a:t>
            </a:r>
            <a:r>
              <a:rPr lang="en-US" sz="2400" dirty="0" smtClean="0"/>
              <a:t>avec la presence (</a:t>
            </a:r>
            <a:r>
              <a:rPr lang="en-US" sz="2400" dirty="0" err="1" smtClean="0"/>
              <a:t>théorique</a:t>
            </a:r>
            <a:r>
              <a:rPr lang="en-US" sz="2400" dirty="0" smtClean="0"/>
              <a:t>) d’un </a:t>
            </a:r>
            <a:r>
              <a:rPr lang="en-US" sz="2400" dirty="0" err="1" smtClean="0"/>
              <a:t>pharmacien</a:t>
            </a:r>
            <a:r>
              <a:rPr lang="en-US" sz="2400" dirty="0" smtClean="0"/>
              <a:t> </a:t>
            </a:r>
            <a:r>
              <a:rPr lang="en-US" sz="2400" dirty="0" err="1" smtClean="0"/>
              <a:t>diplômé</a:t>
            </a:r>
            <a:r>
              <a:rPr lang="en-US" sz="2400" dirty="0" smtClean="0"/>
              <a:t>, sur prescription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automédication</a:t>
            </a:r>
            <a:endParaRPr lang="en-US" sz="2400" dirty="0" smtClean="0"/>
          </a:p>
          <a:p>
            <a:pPr>
              <a:spcBef>
                <a:spcPts val="4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n-US" sz="2400" b="1" dirty="0" smtClean="0"/>
              <a:t>Les </a:t>
            </a:r>
            <a:r>
              <a:rPr lang="en-US" sz="2400" b="1" dirty="0" err="1" smtClean="0"/>
              <a:t>acteurs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formels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spécialisés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dans</a:t>
            </a:r>
            <a:r>
              <a:rPr lang="en-US" sz="2400" b="1" dirty="0" smtClean="0"/>
              <a:t> la distribution,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sans </a:t>
            </a:r>
            <a:r>
              <a:rPr lang="en-US" sz="2400" b="1" dirty="0" err="1" smtClean="0"/>
              <a:t>diplôme</a:t>
            </a:r>
            <a:r>
              <a:rPr lang="en-US" sz="2400" b="1" dirty="0" smtClean="0"/>
              <a:t> </a:t>
            </a:r>
            <a:r>
              <a:rPr lang="en-US" sz="2400" dirty="0" smtClean="0"/>
              <a:t>: les OTC </a:t>
            </a:r>
            <a:r>
              <a:rPr lang="en-US" sz="2400" dirty="0"/>
              <a:t>Medicine sellers (</a:t>
            </a:r>
            <a:r>
              <a:rPr lang="en-US" sz="2400" dirty="0" smtClean="0"/>
              <a:t>Ghana, sans </a:t>
            </a:r>
            <a:r>
              <a:rPr lang="en-US" sz="2400" dirty="0" err="1" smtClean="0"/>
              <a:t>autorisation</a:t>
            </a:r>
            <a:r>
              <a:rPr lang="en-US" sz="2400" dirty="0" smtClean="0"/>
              <a:t>), les </a:t>
            </a:r>
            <a:r>
              <a:rPr lang="en-US" sz="2400" dirty="0" err="1" smtClean="0"/>
              <a:t>dépôts</a:t>
            </a:r>
            <a:r>
              <a:rPr lang="en-US" sz="2400" dirty="0" smtClean="0"/>
              <a:t> </a:t>
            </a:r>
            <a:r>
              <a:rPr lang="en-US" sz="2400" dirty="0" err="1" smtClean="0"/>
              <a:t>pharmaceutiques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 smtClean="0"/>
              <a:t>Bénin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spcBef>
                <a:spcPts val="400"/>
              </a:spcBef>
              <a:buFontTx/>
              <a:buChar char="-"/>
            </a:pPr>
            <a:r>
              <a:rPr lang="en-US" sz="2400" dirty="0"/>
              <a:t> </a:t>
            </a:r>
            <a:r>
              <a:rPr lang="en-US" sz="2400" b="1" dirty="0" smtClean="0"/>
              <a:t>Les </a:t>
            </a:r>
            <a:r>
              <a:rPr lang="en-US" sz="2400" b="1" dirty="0" err="1" smtClean="0"/>
              <a:t>nombreux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acteurs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investis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dans</a:t>
            </a:r>
            <a:r>
              <a:rPr lang="en-US" sz="2400" b="1" dirty="0"/>
              <a:t> </a:t>
            </a:r>
            <a:r>
              <a:rPr lang="en-US" sz="2400" b="1" dirty="0" smtClean="0"/>
              <a:t>les </a:t>
            </a:r>
            <a:r>
              <a:rPr lang="en-US" sz="2400" b="1" dirty="0" err="1" smtClean="0"/>
              <a:t>soins</a:t>
            </a:r>
            <a:r>
              <a:rPr lang="en-US" sz="2400" b="1" dirty="0" smtClean="0"/>
              <a:t> de santé </a:t>
            </a:r>
            <a:r>
              <a:rPr lang="en-US" sz="2400" dirty="0" err="1" smtClean="0"/>
              <a:t>mais</a:t>
            </a:r>
            <a:r>
              <a:rPr lang="en-US" sz="2400" dirty="0" smtClean="0"/>
              <a:t> qui </a:t>
            </a:r>
            <a:r>
              <a:rPr lang="en-US" sz="2400" b="1" dirty="0" err="1" smtClean="0"/>
              <a:t>distribuent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aussi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médicaments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formellement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informellement</a:t>
            </a:r>
            <a:r>
              <a:rPr lang="en-US" sz="2400" dirty="0" smtClean="0"/>
              <a:t> : les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publics, </a:t>
            </a:r>
            <a:r>
              <a:rPr lang="en-US" sz="2400" dirty="0" err="1" smtClean="0"/>
              <a:t>privés</a:t>
            </a:r>
            <a:r>
              <a:rPr lang="en-US" sz="2400" dirty="0" smtClean="0"/>
              <a:t> (</a:t>
            </a:r>
            <a:r>
              <a:rPr lang="en-US" sz="2400" dirty="0" err="1" smtClean="0"/>
              <a:t>lucratifs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non), </a:t>
            </a:r>
            <a:r>
              <a:rPr lang="en-US" sz="2400" dirty="0" err="1" smtClean="0"/>
              <a:t>confessionnels</a:t>
            </a:r>
            <a:r>
              <a:rPr lang="en-US" sz="2400" dirty="0" smtClean="0"/>
              <a:t>, </a:t>
            </a:r>
            <a:r>
              <a:rPr lang="en-US" sz="2400" dirty="0" err="1" smtClean="0"/>
              <a:t>informels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16632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Antibiotiques et marchés (in)formels</a:t>
            </a:r>
          </a:p>
          <a:p>
            <a:pPr algn="ctr"/>
            <a:r>
              <a:rPr lang="fr-FR" sz="3200" b="1" dirty="0"/>
              <a:t>a</a:t>
            </a:r>
            <a:r>
              <a:rPr lang="fr-FR" sz="3200" b="1" dirty="0" smtClean="0"/>
              <a:t>u Bénin et au Ghana</a:t>
            </a:r>
            <a:endParaRPr lang="fr-F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593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2378"/>
            <a:ext cx="3596189" cy="26971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" y="3453224"/>
            <a:ext cx="3774080" cy="2830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8529" y="3663194"/>
            <a:ext cx="3214160" cy="24106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7385"/>
            <a:ext cx="4151724" cy="26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36023"/>
              </p:ext>
            </p:extLst>
          </p:nvPr>
        </p:nvGraphicFramePr>
        <p:xfrm>
          <a:off x="323528" y="1412776"/>
          <a:ext cx="7528882" cy="327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14313" y="188640"/>
            <a:ext cx="8818245" cy="605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6600"/>
                </a:solidFill>
              </a:rPr>
              <a:t>Données des études quantitatives </a:t>
            </a:r>
            <a:r>
              <a:rPr lang="fr-FR" sz="3200" b="1" dirty="0" smtClean="0">
                <a:solidFill>
                  <a:srgbClr val="FF6600"/>
                </a:solidFill>
              </a:rPr>
              <a:t>(2015-18)</a:t>
            </a:r>
          </a:p>
          <a:p>
            <a:pPr algn="ctr"/>
            <a:r>
              <a:rPr lang="fr-FR" sz="3200" b="1" u="sng" dirty="0" smtClean="0">
                <a:solidFill>
                  <a:srgbClr val="FF6600"/>
                </a:solidFill>
              </a:rPr>
              <a:t>Prescription</a:t>
            </a:r>
          </a:p>
          <a:p>
            <a:pPr algn="ctr"/>
            <a:endParaRPr lang="fr-FR" sz="800" dirty="0"/>
          </a:p>
          <a:p>
            <a:pPr>
              <a:spcBef>
                <a:spcPts val="1125"/>
              </a:spcBef>
            </a:pPr>
            <a:endParaRPr lang="fr-FR" dirty="0" smtClean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 smtClean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endParaRPr lang="fr-FR" sz="750" dirty="0">
              <a:cs typeface="Times New Roman" pitchFamily="18" charset="0"/>
            </a:endParaRPr>
          </a:p>
          <a:p>
            <a:pPr>
              <a:spcBef>
                <a:spcPts val="1125"/>
              </a:spcBef>
            </a:pPr>
            <a:r>
              <a:rPr lang="en-US" sz="2400" dirty="0"/>
              <a:t>- </a:t>
            </a:r>
            <a:r>
              <a:rPr lang="en-US" sz="2400" b="1" dirty="0"/>
              <a:t>Prescriptions</a:t>
            </a:r>
            <a:r>
              <a:rPr lang="en-US" sz="2400" dirty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3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de santé à : les </a:t>
            </a:r>
            <a:r>
              <a:rPr lang="en-US" sz="2400" dirty="0" smtClean="0"/>
              <a:t>ATBs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prescrits</a:t>
            </a:r>
            <a:r>
              <a:rPr lang="en-US" sz="2400" dirty="0" smtClean="0"/>
              <a:t> pour des pathologies </a:t>
            </a:r>
            <a:r>
              <a:rPr lang="en-US" sz="2400" dirty="0" err="1" smtClean="0"/>
              <a:t>spécifiques</a:t>
            </a:r>
            <a:r>
              <a:rPr lang="en-US" sz="2400" dirty="0" smtClean="0"/>
              <a:t> (infections ORL)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aussi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cas</a:t>
            </a:r>
            <a:r>
              <a:rPr lang="en-US" sz="2400" dirty="0" smtClean="0"/>
              <a:t> de "syndrome </a:t>
            </a:r>
            <a:r>
              <a:rPr lang="en-US" sz="2400" dirty="0" err="1" smtClean="0"/>
              <a:t>infectieux</a:t>
            </a:r>
            <a:r>
              <a:rPr lang="en-US" sz="2400" dirty="0" smtClean="0"/>
              <a:t>" (diagnostic large et </a:t>
            </a:r>
            <a:r>
              <a:rPr lang="en-US" sz="2400" dirty="0" err="1" smtClean="0"/>
              <a:t>flou</a:t>
            </a:r>
            <a:r>
              <a:rPr lang="en-US" sz="2400" dirty="0" smtClean="0"/>
              <a:t>)</a:t>
            </a:r>
            <a:endParaRPr lang="fr-F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9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6632"/>
            <a:ext cx="9144000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14282" y="980728"/>
            <a:ext cx="8715436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fr-FR" sz="2400" dirty="0" smtClean="0">
                <a:cs typeface="Times New Roman" pitchFamily="18" charset="0"/>
              </a:rPr>
              <a:t>			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au Bénin </a:t>
            </a:r>
            <a:r>
              <a:rPr lang="fr-FR" sz="2400" dirty="0">
                <a:cs typeface="Times New Roman" pitchFamily="18" charset="0"/>
              </a:rPr>
              <a:t>	 </a:t>
            </a:r>
            <a:r>
              <a:rPr lang="fr-FR" sz="2400" dirty="0" smtClean="0">
                <a:cs typeface="Times New Roman" pitchFamily="18" charset="0"/>
              </a:rPr>
              <a:t>  et 	       </a:t>
            </a:r>
            <a:r>
              <a:rPr lang="fr-FR" sz="2400" b="1" dirty="0" smtClean="0">
                <a:solidFill>
                  <a:srgbClr val="FF6600"/>
                </a:solidFill>
                <a:cs typeface="Times New Roman" pitchFamily="18" charset="0"/>
              </a:rPr>
              <a:t>au Ghana</a:t>
            </a:r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565720" y="44624"/>
            <a:ext cx="8686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ea typeface="+mj-ea"/>
                <a:cs typeface="+mj-cs"/>
              </a:rPr>
              <a:t>L’a</a:t>
            </a:r>
            <a:r>
              <a:rPr lang="fr-FR" sz="3200" b="1" noProof="0" dirty="0" err="1" smtClean="0">
                <a:ea typeface="+mj-ea"/>
                <a:cs typeface="+mj-cs"/>
              </a:rPr>
              <a:t>utomédication</a:t>
            </a:r>
            <a:r>
              <a:rPr lang="fr-FR" sz="3200" b="1" noProof="0" dirty="0" smtClean="0">
                <a:ea typeface="+mj-ea"/>
                <a:cs typeface="+mj-cs"/>
              </a:rPr>
              <a:t> au Bénin et au Ghana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09412"/>
              </p:ext>
            </p:extLst>
          </p:nvPr>
        </p:nvGraphicFramePr>
        <p:xfrm>
          <a:off x="539552" y="1556792"/>
          <a:ext cx="6912768" cy="3262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5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Modes d’achat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Pharma urbaine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Pharma rurale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Informel rural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Pharma urbaine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Drugstore urbain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Demande </a:t>
                      </a: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spontanée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73 %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65 %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70 %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62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82,5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Ordonnance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>
                          <a:solidFill>
                            <a:schemeClr val="tx1"/>
                          </a:solidFill>
                          <a:effectLst/>
                        </a:rPr>
                        <a:t>20 %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21,5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Demande de conseils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7 %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>
                          <a:solidFill>
                            <a:schemeClr val="tx1"/>
                          </a:solidFill>
                          <a:effectLst/>
                        </a:rPr>
                        <a:t>5 %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16,5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17,5 </a:t>
                      </a:r>
                      <a:r>
                        <a:rPr lang="fr-FR" sz="200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81583"/>
              </p:ext>
            </p:extLst>
          </p:nvPr>
        </p:nvGraphicFramePr>
        <p:xfrm>
          <a:off x="7452320" y="1556792"/>
          <a:ext cx="1187624" cy="3262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kern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Drugstore</a:t>
                      </a:r>
                      <a:r>
                        <a:rPr lang="fr-FR" sz="2000" kern="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rural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b="0" kern="50" dirty="0" smtClean="0">
                          <a:solidFill>
                            <a:schemeClr val="tx1"/>
                          </a:solidFill>
                          <a:effectLst/>
                        </a:rPr>
                        <a:t>78 </a:t>
                      </a:r>
                      <a:r>
                        <a:rPr lang="fr-FR" sz="2000" b="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b="0" kern="50" dirty="0" smtClean="0">
                          <a:solidFill>
                            <a:schemeClr val="tx1"/>
                          </a:solidFill>
                          <a:effectLst/>
                        </a:rPr>
                        <a:t>1,5 </a:t>
                      </a:r>
                      <a:r>
                        <a:rPr lang="fr-FR" sz="2000" b="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fr-FR" sz="2000" b="0" kern="50" dirty="0" smtClean="0">
                          <a:solidFill>
                            <a:schemeClr val="tx1"/>
                          </a:solidFill>
                          <a:effectLst/>
                        </a:rPr>
                        <a:t>20,5 </a:t>
                      </a:r>
                      <a:r>
                        <a:rPr lang="fr-FR" sz="2000" b="0" kern="5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67744" y="2587226"/>
            <a:ext cx="6120680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9552" y="2515217"/>
            <a:ext cx="1296144" cy="7920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3528" y="5085184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 </a:t>
            </a:r>
            <a:r>
              <a:rPr lang="fr-FR" sz="2400" b="1" dirty="0" smtClean="0"/>
              <a:t>Les assurances santé </a:t>
            </a:r>
            <a:r>
              <a:rPr lang="fr-FR" sz="2400" dirty="0" smtClean="0"/>
              <a:t>ne couvrent qu’</a:t>
            </a:r>
            <a:r>
              <a:rPr lang="fr-FR" sz="2400" dirty="0" smtClean="0"/>
              <a:t>une faible part de la </a:t>
            </a:r>
            <a:r>
              <a:rPr lang="fr-FR" sz="2400" dirty="0" smtClean="0"/>
              <a:t>population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en-US" sz="2400" dirty="0" smtClean="0"/>
              <a:t> Reproduction </a:t>
            </a:r>
            <a:r>
              <a:rPr lang="en-US" sz="2400" dirty="0" smtClean="0"/>
              <a:t>des </a:t>
            </a:r>
            <a:r>
              <a:rPr lang="en-US" sz="2400" b="1" dirty="0" smtClean="0"/>
              <a:t>prescriptions </a:t>
            </a:r>
            <a:r>
              <a:rPr lang="en-US" sz="2400" b="1" dirty="0" err="1" smtClean="0"/>
              <a:t>précédentes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savoirs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génération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génération</a:t>
            </a:r>
            <a:r>
              <a:rPr lang="en-US" sz="2400" dirty="0" smtClean="0"/>
              <a:t>, </a:t>
            </a:r>
            <a:r>
              <a:rPr lang="en-US" sz="2400" b="1" dirty="0" smtClean="0"/>
              <a:t>habitudes de </a:t>
            </a:r>
            <a:r>
              <a:rPr lang="en-US" sz="2400" b="1" dirty="0" err="1" smtClean="0"/>
              <a:t>consommation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579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14282" y="1484784"/>
            <a:ext cx="871543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400" dirty="0" smtClean="0"/>
              <a:t>- Entre </a:t>
            </a:r>
            <a:r>
              <a:rPr lang="fr-FR" sz="2400" b="1" dirty="0" smtClean="0"/>
              <a:t>70 et 90 % </a:t>
            </a:r>
            <a:r>
              <a:rPr lang="fr-FR" sz="2400" dirty="0" smtClean="0"/>
              <a:t>des maux rencontrés au quotidien par les adultes sont </a:t>
            </a:r>
            <a:r>
              <a:rPr lang="fr-FR" sz="2400" b="1" dirty="0" smtClean="0"/>
              <a:t>traités au domicile </a:t>
            </a:r>
          </a:p>
          <a:p>
            <a:endParaRPr lang="fr-FR" sz="400" b="1" dirty="0" smtClean="0"/>
          </a:p>
          <a:p>
            <a:r>
              <a:rPr lang="fr-FR" sz="2400" dirty="0" smtClean="0"/>
              <a:t>- Les </a:t>
            </a:r>
            <a:r>
              <a:rPr lang="fr-FR" sz="2400" b="1" dirty="0" smtClean="0"/>
              <a:t>classes thérapeutiques </a:t>
            </a:r>
            <a:r>
              <a:rPr lang="fr-FR" sz="2400" dirty="0" smtClean="0"/>
              <a:t>les plus utilisées en </a:t>
            </a:r>
            <a:r>
              <a:rPr lang="fr-FR" sz="2400" dirty="0" smtClean="0"/>
              <a:t>automédication curative au Bénin et au Gha</a:t>
            </a:r>
            <a:r>
              <a:rPr lang="fr-FR" sz="2400" dirty="0" smtClean="0"/>
              <a:t>na </a:t>
            </a:r>
            <a:r>
              <a:rPr lang="fr-FR" sz="2400" dirty="0" smtClean="0"/>
              <a:t>: </a:t>
            </a:r>
            <a:r>
              <a:rPr lang="fr-FR" sz="2400" dirty="0" smtClean="0"/>
              <a:t>antalgiques </a:t>
            </a:r>
            <a:r>
              <a:rPr lang="fr-FR" sz="2400" dirty="0"/>
              <a:t>(20 à 30 %), </a:t>
            </a:r>
            <a:r>
              <a:rPr lang="fr-FR" sz="2400" dirty="0" smtClean="0"/>
              <a:t>antipaludiques </a:t>
            </a:r>
            <a:r>
              <a:rPr lang="fr-FR" sz="2400" dirty="0"/>
              <a:t>(10 à 16 %), </a:t>
            </a:r>
            <a:r>
              <a:rPr lang="fr-FR" sz="2400" dirty="0" smtClean="0"/>
              <a:t>anti-inflammatoires, antirhumatismaux </a:t>
            </a:r>
            <a:r>
              <a:rPr lang="fr-FR" sz="2400" dirty="0"/>
              <a:t>(5 à 10 %), </a:t>
            </a:r>
            <a:r>
              <a:rPr lang="fr-FR" sz="2400" dirty="0" smtClean="0"/>
              <a:t>vitamines </a:t>
            </a:r>
            <a:r>
              <a:rPr lang="fr-FR" sz="2400" dirty="0"/>
              <a:t>et fortifiants (6 à 10 </a:t>
            </a:r>
            <a:r>
              <a:rPr lang="fr-FR" sz="2400" dirty="0" smtClean="0"/>
              <a:t>%), </a:t>
            </a:r>
            <a:r>
              <a:rPr lang="fr-FR" sz="2400" b="1" dirty="0">
                <a:solidFill>
                  <a:srgbClr val="00B050"/>
                </a:solidFill>
              </a:rPr>
              <a:t>antibiotiques</a:t>
            </a:r>
            <a:r>
              <a:rPr lang="fr-FR" sz="2400" dirty="0"/>
              <a:t> (4 à 6 </a:t>
            </a:r>
            <a:r>
              <a:rPr lang="fr-FR" sz="2400" dirty="0" smtClean="0"/>
              <a:t>%)</a:t>
            </a:r>
          </a:p>
          <a:p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04794"/>
            <a:ext cx="1154439" cy="17444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165304"/>
            <a:ext cx="869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open </a:t>
            </a:r>
            <a:r>
              <a:rPr lang="fr-FR" sz="2400" b="1" dirty="0" err="1" smtClean="0"/>
              <a:t>access</a:t>
            </a:r>
            <a:r>
              <a:rPr lang="fr-FR" sz="2400" b="1" dirty="0"/>
              <a:t> : </a:t>
            </a:r>
            <a:r>
              <a:rPr lang="fr-FR" sz="2400" b="1" u="sng" dirty="0" smtClean="0">
                <a:hlinkClick r:id="rId3"/>
              </a:rPr>
              <a:t>https</a:t>
            </a:r>
            <a:r>
              <a:rPr lang="fr-FR" sz="2400" b="1" u="sng" dirty="0">
                <a:hlinkClick r:id="rId3"/>
              </a:rPr>
              <a:t>://books.openedition.org/irdeditions/46056</a:t>
            </a:r>
            <a:endParaRPr lang="fr-FR" sz="2400" b="1" dirty="0">
              <a:solidFill>
                <a:srgbClr val="0000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1088"/>
            <a:ext cx="1094297" cy="16724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2877" y="191542"/>
            <a:ext cx="8818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6600"/>
                </a:solidFill>
              </a:rPr>
              <a:t>Données des études quantitatives </a:t>
            </a:r>
            <a:r>
              <a:rPr lang="fr-FR" sz="3200" b="1" dirty="0" smtClean="0">
                <a:solidFill>
                  <a:srgbClr val="FF6600"/>
                </a:solidFill>
              </a:rPr>
              <a:t>(2015-18)</a:t>
            </a:r>
          </a:p>
          <a:p>
            <a:pPr algn="ctr"/>
            <a:r>
              <a:rPr lang="fr-FR" sz="3200" b="1" u="sng" dirty="0" smtClean="0">
                <a:solidFill>
                  <a:srgbClr val="FF6600"/>
                </a:solidFill>
              </a:rPr>
              <a:t>Automédication</a:t>
            </a:r>
            <a:endParaRPr lang="fr-F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5793" y="1988840"/>
            <a:ext cx="769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AMR-B-CHANGE</a:t>
            </a:r>
          </a:p>
          <a:p>
            <a:pPr algn="ctr"/>
            <a:r>
              <a:rPr lang="fr-FR" sz="2000" b="1" dirty="0"/>
              <a:t>(36 mois : 2021-24)</a:t>
            </a:r>
          </a:p>
          <a:p>
            <a:pPr algn="ctr"/>
            <a:endParaRPr lang="fr-FR" sz="600" b="1" dirty="0"/>
          </a:p>
          <a:p>
            <a:pPr algn="ctr"/>
            <a:endParaRPr lang="fr-FR" sz="800" dirty="0">
              <a:solidFill>
                <a:srgbClr val="FF6600"/>
              </a:solidFill>
            </a:endParaRPr>
          </a:p>
          <a:p>
            <a:pPr algn="ctr"/>
            <a:r>
              <a:rPr lang="fr-FR" sz="2400" b="1" dirty="0">
                <a:solidFill>
                  <a:srgbClr val="00B050"/>
                </a:solidFill>
              </a:rPr>
              <a:t>Coordination : Aurélia </a:t>
            </a:r>
            <a:r>
              <a:rPr lang="fr-FR" sz="2400" b="1" dirty="0" err="1">
                <a:solidFill>
                  <a:srgbClr val="00B050"/>
                </a:solidFill>
              </a:rPr>
              <a:t>Souares</a:t>
            </a:r>
            <a:r>
              <a:rPr lang="fr-FR" sz="2400" b="1" dirty="0">
                <a:solidFill>
                  <a:srgbClr val="00B050"/>
                </a:solidFill>
              </a:rPr>
              <a:t> &amp; Carine </a:t>
            </a:r>
            <a:r>
              <a:rPr lang="fr-FR" sz="2400" b="1" dirty="0" err="1" smtClean="0">
                <a:solidFill>
                  <a:srgbClr val="00B050"/>
                </a:solidFill>
              </a:rPr>
              <a:t>Baxerres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" y="1924554"/>
            <a:ext cx="1009454" cy="832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052526"/>
            <a:ext cx="773798" cy="6921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5" y="6232117"/>
            <a:ext cx="1416308" cy="406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44" y="5917815"/>
            <a:ext cx="1649740" cy="967569"/>
          </a:xfrm>
          <a:prstGeom prst="rect">
            <a:avLst/>
          </a:prstGeom>
        </p:spPr>
      </p:pic>
      <p:pic>
        <p:nvPicPr>
          <p:cNvPr id="10" name="Image 9" descr="Logo Noguchi.jpg"/>
          <p:cNvPicPr>
            <a:picLocks noChangeAspect="1"/>
          </p:cNvPicPr>
          <p:nvPr/>
        </p:nvPicPr>
        <p:blipFill>
          <a:blip r:embed="rId6" cstate="print"/>
          <a:srcRect r="84237"/>
          <a:stretch>
            <a:fillRect/>
          </a:stretch>
        </p:blipFill>
        <p:spPr>
          <a:xfrm>
            <a:off x="7826842" y="5233026"/>
            <a:ext cx="763742" cy="6879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1" y="5159364"/>
            <a:ext cx="802916" cy="7615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3829" r="74319" b="17393"/>
          <a:stretch/>
        </p:blipFill>
        <p:spPr>
          <a:xfrm>
            <a:off x="357604" y="6065822"/>
            <a:ext cx="941130" cy="6293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22" y="5254277"/>
            <a:ext cx="499348" cy="8477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49" y="5445385"/>
            <a:ext cx="1207294" cy="4000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t="4887" r="23755" b="6241"/>
          <a:stretch/>
        </p:blipFill>
        <p:spPr>
          <a:xfrm>
            <a:off x="227510" y="5014992"/>
            <a:ext cx="900113" cy="860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77433-CC66-4F3B-869D-55224F4892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34" y="1844824"/>
            <a:ext cx="931372" cy="9313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512" y="301942"/>
            <a:ext cx="8784976" cy="1326858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95536" y="30194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None/>
            </a:pPr>
            <a:r>
              <a:rPr lang="fr-FR" altLang="fr-FR" sz="2400" b="1" dirty="0" smtClean="0">
                <a:latin typeface="Calibri" panose="020F0502020204030204" pitchFamily="34" charset="0"/>
              </a:rPr>
              <a:t>- 2021-24 </a:t>
            </a:r>
            <a:r>
              <a:rPr lang="fr-FR" altLang="fr-FR" sz="2400" b="1" dirty="0">
                <a:latin typeface="Calibri" panose="020F0502020204030204" pitchFamily="34" charset="0"/>
              </a:rPr>
              <a:t>: AMR-B-CHANGE : </a:t>
            </a:r>
            <a:r>
              <a:rPr lang="en-US" sz="2400" b="1" dirty="0">
                <a:latin typeface="Calibri" panose="020F0502020204030204" pitchFamily="34" charset="0"/>
              </a:rPr>
              <a:t>Improving antibiotics use in West </a:t>
            </a:r>
            <a:r>
              <a:rPr lang="en-US" sz="2400" b="1" dirty="0" smtClean="0">
                <a:latin typeface="Calibri" panose="020F0502020204030204" pitchFamily="34" charset="0"/>
              </a:rPr>
              <a:t>Africa</a:t>
            </a:r>
            <a:r>
              <a:rPr lang="en-US" sz="2400" b="1" dirty="0"/>
              <a:t> : exploring current situation and developing strategies for </a:t>
            </a:r>
            <a:r>
              <a:rPr lang="en-US" sz="2400" b="1" dirty="0" err="1"/>
              <a:t>behaviour</a:t>
            </a:r>
            <a:r>
              <a:rPr lang="en-US" sz="2400" b="1" dirty="0"/>
              <a:t> change</a:t>
            </a:r>
            <a:r>
              <a:rPr lang="fr-FR" sz="2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endParaRPr lang="fr-FR" sz="2400" b="1" dirty="0">
              <a:latin typeface="Calibri" panose="020F05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451"/>
            <a:ext cx="1339577" cy="570874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2E901AD4-443C-46A8-B521-22DA5EA57D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5044" y="1678101"/>
            <a:ext cx="1726995" cy="175089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25793" y="4149080"/>
            <a:ext cx="769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Anthropologie </a:t>
            </a:r>
            <a:r>
              <a:rPr lang="fr-FR" sz="2400" b="1" dirty="0"/>
              <a:t>– Microbiologie – </a:t>
            </a:r>
            <a:r>
              <a:rPr lang="fr-FR" sz="2400" b="1" dirty="0" smtClean="0"/>
              <a:t>Socio-épidémiologie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rgbClr val="00B050"/>
                </a:solidFill>
              </a:rPr>
              <a:t>a</a:t>
            </a:r>
            <a:r>
              <a:rPr lang="fr-FR" sz="2400" b="1" dirty="0" smtClean="0">
                <a:solidFill>
                  <a:srgbClr val="00B050"/>
                </a:solidFill>
              </a:rPr>
              <a:t>u Burkina Faso et au Ghana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50" y="194310"/>
            <a:ext cx="86067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6600"/>
                </a:solidFill>
              </a:rPr>
              <a:t>Perceptions </a:t>
            </a:r>
            <a:r>
              <a:rPr lang="fr-FR" sz="3200" b="1" dirty="0" smtClean="0">
                <a:solidFill>
                  <a:srgbClr val="FF6600"/>
                </a:solidFill>
              </a:rPr>
              <a:t>des </a:t>
            </a:r>
            <a:r>
              <a:rPr lang="fr-FR" sz="3200" b="1" dirty="0" smtClean="0">
                <a:solidFill>
                  <a:srgbClr val="FF6600"/>
                </a:solidFill>
              </a:rPr>
              <a:t>antibiotiques</a:t>
            </a:r>
            <a:endParaRPr lang="fr-FR" sz="3200" b="1" dirty="0" smtClean="0">
              <a:solidFill>
                <a:srgbClr val="FF6600"/>
              </a:solidFill>
            </a:endParaRPr>
          </a:p>
          <a:p>
            <a:pPr algn="ctr"/>
            <a:endParaRPr lang="fr-FR" sz="800" dirty="0" smtClean="0"/>
          </a:p>
          <a:p>
            <a:pPr>
              <a:spcBef>
                <a:spcPts val="400"/>
              </a:spcBef>
            </a:pPr>
            <a:r>
              <a:rPr lang="fr-FR" sz="2400" dirty="0" smtClean="0"/>
              <a:t>- </a:t>
            </a:r>
            <a:r>
              <a:rPr lang="fr-FR" sz="2400" b="1" dirty="0" smtClean="0"/>
              <a:t>«</a:t>
            </a:r>
            <a:r>
              <a:rPr lang="fr-FR" sz="2400" b="1" dirty="0"/>
              <a:t> </a:t>
            </a:r>
            <a:r>
              <a:rPr lang="fr-FR" sz="2400" b="1" dirty="0" smtClean="0"/>
              <a:t>Antibiotique</a:t>
            </a:r>
            <a:r>
              <a:rPr lang="fr-FR" sz="2400" b="1" dirty="0"/>
              <a:t> »</a:t>
            </a:r>
            <a:r>
              <a:rPr lang="fr-FR" sz="2400" dirty="0"/>
              <a:t> </a:t>
            </a:r>
            <a:r>
              <a:rPr lang="fr-FR" sz="2400" dirty="0" smtClean="0"/>
              <a:t>: terme connu, utilisé </a:t>
            </a:r>
            <a:r>
              <a:rPr lang="fr-FR" sz="2400" b="1" dirty="0" smtClean="0"/>
              <a:t>y </a:t>
            </a:r>
            <a:r>
              <a:rPr lang="fr-FR" sz="2400" b="1" dirty="0"/>
              <a:t>compris </a:t>
            </a:r>
            <a:r>
              <a:rPr lang="fr-FR" sz="2400" b="1" dirty="0" smtClean="0"/>
              <a:t>en </a:t>
            </a:r>
            <a:r>
              <a:rPr lang="fr-FR" sz="2400" b="1" dirty="0"/>
              <a:t>langues </a:t>
            </a:r>
            <a:r>
              <a:rPr lang="fr-FR" sz="2400" b="1" dirty="0" smtClean="0"/>
              <a:t>locales</a:t>
            </a:r>
          </a:p>
          <a:p>
            <a:pPr>
              <a:spcBef>
                <a:spcPts val="400"/>
              </a:spcBef>
            </a:pPr>
            <a:r>
              <a:rPr lang="fr-FR" sz="2400" dirty="0" smtClean="0"/>
              <a:t>- </a:t>
            </a:r>
            <a:r>
              <a:rPr lang="fr-FR" sz="2400" b="1" dirty="0" smtClean="0"/>
              <a:t>Très populaires </a:t>
            </a:r>
            <a:r>
              <a:rPr lang="fr-FR" sz="2400" dirty="0" smtClean="0"/>
              <a:t>en </a:t>
            </a:r>
            <a:r>
              <a:rPr lang="fr-FR" sz="2400" dirty="0"/>
              <a:t>milieu </a:t>
            </a:r>
            <a:r>
              <a:rPr lang="fr-FR" sz="2400" b="1" dirty="0"/>
              <a:t>urbain</a:t>
            </a:r>
            <a:r>
              <a:rPr lang="fr-FR" sz="2400" dirty="0"/>
              <a:t> comme </a:t>
            </a:r>
            <a:r>
              <a:rPr lang="fr-FR" sz="2400" b="1" dirty="0" smtClean="0"/>
              <a:t>rural</a:t>
            </a:r>
            <a:r>
              <a:rPr lang="fr-FR" sz="2400" dirty="0" smtClean="0"/>
              <a:t> dans les </a:t>
            </a:r>
            <a:r>
              <a:rPr lang="fr-FR" sz="2400" b="1" dirty="0" smtClean="0"/>
              <a:t>3 pays</a:t>
            </a:r>
          </a:p>
          <a:p>
            <a:pPr>
              <a:spcBef>
                <a:spcPts val="400"/>
              </a:spcBef>
            </a:pPr>
            <a:r>
              <a:rPr lang="fr-FR" sz="2400" dirty="0" smtClean="0"/>
              <a:t>- </a:t>
            </a:r>
            <a:r>
              <a:rPr lang="fr-FR" sz="2400" b="1" dirty="0" smtClean="0"/>
              <a:t>La </a:t>
            </a:r>
            <a:r>
              <a:rPr lang="fr-FR" sz="2400" b="1" dirty="0"/>
              <a:t>biomédecine et les spécialités pharmaceutiques </a:t>
            </a:r>
            <a:r>
              <a:rPr lang="fr-FR" sz="2400" dirty="0"/>
              <a:t>se sont </a:t>
            </a:r>
            <a:r>
              <a:rPr lang="fr-FR" sz="2400" b="1" dirty="0"/>
              <a:t>imposées</a:t>
            </a:r>
            <a:r>
              <a:rPr lang="fr-FR" sz="2400" dirty="0"/>
              <a:t> </a:t>
            </a:r>
            <a:r>
              <a:rPr lang="fr-FR" sz="2400" dirty="0" smtClean="0"/>
              <a:t>au Sud </a:t>
            </a:r>
            <a:r>
              <a:rPr lang="fr-FR" sz="2400" b="1" dirty="0" smtClean="0"/>
              <a:t>à </a:t>
            </a:r>
            <a:r>
              <a:rPr lang="fr-FR" sz="2400" b="1" dirty="0"/>
              <a:t>l’époque </a:t>
            </a:r>
            <a:r>
              <a:rPr lang="fr-FR" sz="2400" b="1" dirty="0" smtClean="0"/>
              <a:t>coloniale</a:t>
            </a:r>
            <a:r>
              <a:rPr lang="fr-FR" sz="2400" dirty="0" smtClean="0"/>
              <a:t> : </a:t>
            </a:r>
            <a:r>
              <a:rPr lang="fr-FR" sz="2400" b="1" dirty="0" smtClean="0"/>
              <a:t>le </a:t>
            </a:r>
            <a:r>
              <a:rPr lang="fr-FR" sz="2400" b="1" dirty="0"/>
              <a:t>« miracle des antibiotiques </a:t>
            </a:r>
            <a:r>
              <a:rPr lang="fr-FR" sz="2400" b="1" dirty="0" smtClean="0"/>
              <a:t>» </a:t>
            </a:r>
            <a:r>
              <a:rPr lang="fr-FR" sz="2400" dirty="0" smtClean="0"/>
              <a:t>(</a:t>
            </a:r>
            <a:r>
              <a:rPr lang="fr-FR" sz="2400" dirty="0" err="1" smtClean="0"/>
              <a:t>Iliffe</a:t>
            </a:r>
            <a:r>
              <a:rPr lang="fr-FR" sz="2400" dirty="0" smtClean="0"/>
              <a:t>, 1998)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3501296"/>
            <a:ext cx="52905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fr-FR" sz="2400" dirty="0" smtClean="0"/>
              <a:t>		 - </a:t>
            </a:r>
            <a:r>
              <a:rPr lang="fr-FR" sz="2400" b="1" dirty="0" smtClean="0"/>
              <a:t>Des noms locaux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b="1" dirty="0"/>
              <a:t>« </a:t>
            </a:r>
            <a:r>
              <a:rPr lang="fr-FR" sz="2400" b="1" i="1" dirty="0" err="1"/>
              <a:t>mì</a:t>
            </a:r>
            <a:r>
              <a:rPr lang="fr-FR" sz="2400" b="1" i="1" dirty="0"/>
              <a:t> </a:t>
            </a:r>
            <a:r>
              <a:rPr lang="fr-FR" sz="2400" b="1" i="1" dirty="0" smtClean="0"/>
              <a:t>		</a:t>
            </a:r>
            <a:r>
              <a:rPr lang="fr-FR" sz="2400" b="1" i="1" dirty="0" err="1" smtClean="0"/>
              <a:t>kpo</a:t>
            </a:r>
            <a:r>
              <a:rPr lang="fr-FR" sz="2400" b="1" i="1" dirty="0" smtClean="0"/>
              <a:t> </a:t>
            </a:r>
            <a:r>
              <a:rPr lang="fr-FR" sz="2400" b="1" i="1" dirty="0" err="1"/>
              <a:t>gò</a:t>
            </a:r>
            <a:r>
              <a:rPr lang="fr-FR" sz="2400" b="1" i="1" dirty="0"/>
              <a:t> </a:t>
            </a:r>
            <a:r>
              <a:rPr lang="fr-FR" sz="2400" b="1" i="1" dirty="0" err="1"/>
              <a:t>kpo</a:t>
            </a:r>
            <a:r>
              <a:rPr lang="fr-FR" sz="2400" b="1" dirty="0"/>
              <a:t> » </a:t>
            </a:r>
            <a:r>
              <a:rPr lang="fr-FR" sz="2400" dirty="0" smtClean="0"/>
              <a:t>(Bénin),	</a:t>
            </a:r>
            <a:r>
              <a:rPr lang="fr-FR" sz="2400" b="1" dirty="0" smtClean="0"/>
              <a:t>		« </a:t>
            </a:r>
            <a:r>
              <a:rPr lang="en-US" sz="2400" b="1" dirty="0" err="1" smtClean="0"/>
              <a:t>toupaye</a:t>
            </a:r>
            <a:r>
              <a:rPr lang="en-US" sz="2400" dirty="0" smtClean="0"/>
              <a:t> </a:t>
            </a:r>
            <a:r>
              <a:rPr lang="fr-FR" sz="2400" b="1" dirty="0"/>
              <a:t>»</a:t>
            </a:r>
            <a:r>
              <a:rPr lang="en-US" sz="2400" dirty="0" smtClean="0"/>
              <a:t> (Burkina Faso		 </a:t>
            </a:r>
            <a:r>
              <a:rPr lang="en-US" sz="2400" dirty="0"/>
              <a:t>&amp; </a:t>
            </a:r>
            <a:r>
              <a:rPr lang="en-US" sz="2400" dirty="0" smtClean="0"/>
              <a:t>Ghana )</a:t>
            </a:r>
            <a:endParaRPr lang="fr-FR" sz="2400" dirty="0" smtClean="0"/>
          </a:p>
          <a:p>
            <a:pPr>
              <a:spcBef>
                <a:spcPts val="600"/>
              </a:spcBef>
            </a:pPr>
            <a:r>
              <a:rPr lang="fr-FR" sz="2400" dirty="0" smtClean="0"/>
              <a:t>- Pourtant </a:t>
            </a:r>
            <a:r>
              <a:rPr lang="en-US" sz="2400" b="1" dirty="0" smtClean="0">
                <a:cs typeface="Times New Roman" pitchFamily="18" charset="0"/>
              </a:rPr>
              <a:t>un </a:t>
            </a:r>
            <a:r>
              <a:rPr lang="en-US" sz="2400" b="1" dirty="0">
                <a:cs typeface="Times New Roman" pitchFamily="18" charset="0"/>
              </a:rPr>
              <a:t>usage </a:t>
            </a:r>
            <a:r>
              <a:rPr lang="en-US" sz="2400" b="1" dirty="0" err="1">
                <a:cs typeface="Times New Roman" pitchFamily="18" charset="0"/>
              </a:rPr>
              <a:t>relativement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faible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en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automédication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études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quantitatives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fr-FR" sz="2400" b="1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27636" r="15576" b="12242"/>
          <a:stretch/>
        </p:blipFill>
        <p:spPr>
          <a:xfrm>
            <a:off x="116650" y="3408570"/>
            <a:ext cx="2059113" cy="16008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25206"/>
            <a:ext cx="2791117" cy="37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1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450" y="-14427"/>
            <a:ext cx="8577014" cy="709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6600"/>
                </a:solidFill>
              </a:rPr>
              <a:t>Les indications </a:t>
            </a:r>
            <a:r>
              <a:rPr lang="fr-FR" sz="3200" b="1" dirty="0" smtClean="0">
                <a:solidFill>
                  <a:srgbClr val="FF6600"/>
                </a:solidFill>
              </a:rPr>
              <a:t>populaires en santé humaine</a:t>
            </a:r>
            <a:endParaRPr lang="fr-FR" sz="3200" b="1" dirty="0" smtClean="0">
              <a:solidFill>
                <a:srgbClr val="FF6600"/>
              </a:solidFill>
            </a:endParaRPr>
          </a:p>
          <a:p>
            <a:pPr algn="ctr"/>
            <a:endParaRPr lang="fr-FR" sz="400" dirty="0" smtClean="0"/>
          </a:p>
          <a:p>
            <a:pPr>
              <a:spcBef>
                <a:spcPts val="400"/>
              </a:spcBef>
            </a:pP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Molécules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smtClean="0"/>
              <a:t>utilisées </a:t>
            </a:r>
            <a:r>
              <a:rPr lang="fr-FR" sz="2400" dirty="0" smtClean="0"/>
              <a:t>pour </a:t>
            </a:r>
            <a:r>
              <a:rPr lang="fr-FR" sz="2400" dirty="0"/>
              <a:t>des </a:t>
            </a:r>
            <a:r>
              <a:rPr lang="fr-FR" sz="2400" b="1" dirty="0" smtClean="0"/>
              <a:t>maux comparables</a:t>
            </a:r>
            <a:r>
              <a:rPr lang="fr-FR" sz="2400" dirty="0" smtClean="0"/>
              <a:t>, même si </a:t>
            </a:r>
            <a:r>
              <a:rPr lang="fr-FR" sz="2400" b="1" dirty="0" smtClean="0"/>
              <a:t>différemment suivant les personnes </a:t>
            </a:r>
            <a:r>
              <a:rPr lang="fr-FR" sz="2400" dirty="0" smtClean="0"/>
              <a:t>:</a:t>
            </a:r>
            <a:endParaRPr lang="fr-FR" sz="2400" dirty="0" smtClean="0"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fr-FR" sz="2400" dirty="0">
                <a:cs typeface="Times New Roman" pitchFamily="18" charset="0"/>
              </a:rPr>
              <a:t>	</a:t>
            </a: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ORL </a:t>
            </a:r>
            <a:r>
              <a:rPr lang="fr-FR" sz="2400" dirty="0" smtClean="0">
                <a:cs typeface="Times New Roman" pitchFamily="18" charset="0"/>
              </a:rPr>
              <a:t>: « toux », « fièvre », « gorge », « rhume », </a:t>
            </a:r>
            <a:r>
              <a:rPr lang="fr-FR" sz="2400" dirty="0">
                <a:cs typeface="Times New Roman" pitchFamily="18" charset="0"/>
              </a:rPr>
              <a:t>« douleurs de poitrine », « angine », « froid », </a:t>
            </a:r>
            <a:endParaRPr lang="fr-FR" sz="2400" dirty="0" smtClean="0"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fr-FR" sz="2400" dirty="0">
                <a:cs typeface="Times New Roman" pitchFamily="18" charset="0"/>
              </a:rPr>
              <a:t>	</a:t>
            </a: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Cutané, plaies extérieures ou intérieures </a:t>
            </a:r>
            <a:r>
              <a:rPr lang="fr-FR" sz="2400" dirty="0" smtClean="0">
                <a:cs typeface="Times New Roman" pitchFamily="18" charset="0"/>
              </a:rPr>
              <a:t>: « plaies », </a:t>
            </a:r>
            <a:r>
              <a:rPr lang="fr-FR" sz="2400" dirty="0">
                <a:cs typeface="Times New Roman" pitchFamily="18" charset="0"/>
              </a:rPr>
              <a:t>« plaie dans la bouche », </a:t>
            </a:r>
            <a:r>
              <a:rPr lang="fr-FR" sz="2400" dirty="0" smtClean="0">
                <a:cs typeface="Times New Roman" pitchFamily="18" charset="0"/>
              </a:rPr>
              <a:t>«</a:t>
            </a:r>
            <a:r>
              <a:rPr lang="fr-FR" sz="2400" dirty="0">
                <a:cs typeface="Times New Roman" pitchFamily="18" charset="0"/>
              </a:rPr>
              <a:t> boutons », « plaie dans le ventre », « </a:t>
            </a:r>
            <a:r>
              <a:rPr lang="fr-FR" sz="2400" dirty="0"/>
              <a:t>abcès », « brûlure », « démangeaisons », </a:t>
            </a:r>
            <a:r>
              <a:rPr lang="fr-FR" sz="2400" dirty="0" smtClean="0"/>
              <a:t>« plaies sur la tête </a:t>
            </a:r>
            <a:r>
              <a:rPr lang="fr-FR" sz="2400" dirty="0" smtClean="0"/>
              <a:t>»,</a:t>
            </a:r>
          </a:p>
          <a:p>
            <a:pPr>
              <a:spcBef>
                <a:spcPts val="400"/>
              </a:spcBef>
            </a:pPr>
            <a:r>
              <a:rPr lang="fr-FR" sz="2400" dirty="0">
                <a:cs typeface="Times New Roman" pitchFamily="18" charset="0"/>
              </a:rPr>
              <a:t>	</a:t>
            </a: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Divers maux de corps</a:t>
            </a:r>
            <a:r>
              <a:rPr lang="fr-FR" sz="2400" dirty="0" smtClean="0">
                <a:cs typeface="Times New Roman" pitchFamily="18" charset="0"/>
              </a:rPr>
              <a:t> </a:t>
            </a:r>
            <a:r>
              <a:rPr lang="fr-FR" sz="2400" dirty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« courbatures », </a:t>
            </a:r>
            <a:r>
              <a:rPr lang="fr-FR" sz="2400" dirty="0">
                <a:cs typeface="Times New Roman" pitchFamily="18" charset="0"/>
              </a:rPr>
              <a:t>« maux de dents », « maux de tête </a:t>
            </a:r>
            <a:r>
              <a:rPr lang="fr-FR" sz="2400" dirty="0" smtClean="0">
                <a:cs typeface="Times New Roman" pitchFamily="18" charset="0"/>
              </a:rPr>
              <a:t> «</a:t>
            </a:r>
            <a:r>
              <a:rPr lang="fr-FR" sz="2400" dirty="0">
                <a:cs typeface="Times New Roman" pitchFamily="18" charset="0"/>
              </a:rPr>
              <a:t> maux de pieds », </a:t>
            </a:r>
            <a:r>
              <a:rPr lang="fr-FR" sz="2400" dirty="0"/>
              <a:t>« la dentition » (enfants en bas âge), </a:t>
            </a:r>
            <a:r>
              <a:rPr lang="fr-FR" sz="2400" dirty="0" smtClean="0"/>
              <a:t>« maux de ventre », </a:t>
            </a:r>
            <a:r>
              <a:rPr lang="fr-FR" sz="2400" dirty="0" smtClean="0"/>
              <a:t>«</a:t>
            </a:r>
            <a:r>
              <a:rPr lang="fr-FR" sz="2400" dirty="0" smtClean="0"/>
              <a:t> règles », « fatigue du travail », </a:t>
            </a:r>
            <a:endParaRPr lang="fr-FR" sz="2400" dirty="0" smtClean="0"/>
          </a:p>
          <a:p>
            <a:pPr>
              <a:spcBef>
                <a:spcPts val="400"/>
              </a:spcBef>
            </a:pPr>
            <a:r>
              <a:rPr lang="fr-FR" sz="2400" dirty="0">
                <a:cs typeface="Times New Roman" pitchFamily="18" charset="0"/>
              </a:rPr>
              <a:t>	</a:t>
            </a: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Infections </a:t>
            </a:r>
            <a:r>
              <a:rPr lang="fr-FR" sz="2400" dirty="0" smtClean="0">
                <a:cs typeface="Times New Roman" pitchFamily="18" charset="0"/>
              </a:rPr>
              <a:t>: « contre les microbes », « contre les infections », « contre les bactéries »</a:t>
            </a:r>
          </a:p>
          <a:p>
            <a:pPr>
              <a:spcBef>
                <a:spcPts val="400"/>
              </a:spcBef>
            </a:pPr>
            <a:r>
              <a:rPr lang="fr-FR" sz="2400" dirty="0">
                <a:cs typeface="Times New Roman" pitchFamily="18" charset="0"/>
              </a:rPr>
              <a:t>	</a:t>
            </a: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fr-FR" sz="2400" b="1" dirty="0" smtClean="0">
                <a:cs typeface="Times New Roman" pitchFamily="18" charset="0"/>
              </a:rPr>
              <a:t>Association à certaines maladies </a:t>
            </a:r>
            <a:r>
              <a:rPr lang="fr-FR" sz="2400" dirty="0" smtClean="0">
                <a:cs typeface="Times New Roman" pitchFamily="18" charset="0"/>
              </a:rPr>
              <a:t>:</a:t>
            </a:r>
            <a:r>
              <a:rPr lang="fr-FR" sz="2400" dirty="0" smtClean="0"/>
              <a:t> « le palu », « la fatigue </a:t>
            </a:r>
            <a:r>
              <a:rPr lang="fr-FR" sz="2400" dirty="0" smtClean="0"/>
              <a:t>»</a:t>
            </a:r>
            <a:endParaRPr lang="fr-FR" sz="800" dirty="0" smtClean="0"/>
          </a:p>
          <a:p>
            <a:pPr>
              <a:spcBef>
                <a:spcPts val="400"/>
              </a:spcBef>
            </a:pPr>
            <a:r>
              <a:rPr lang="fr-FR" sz="2400" dirty="0" smtClean="0">
                <a:cs typeface="Times New Roman" pitchFamily="18" charset="0"/>
              </a:rPr>
              <a:t>- Excepté le </a:t>
            </a:r>
            <a:r>
              <a:rPr lang="fr-FR" sz="2400" b="1" dirty="0" smtClean="0">
                <a:cs typeface="Times New Roman" pitchFamily="18" charset="0"/>
              </a:rPr>
              <a:t>métronidazole</a:t>
            </a:r>
            <a:r>
              <a:rPr lang="fr-FR" sz="2400" dirty="0" smtClean="0">
                <a:cs typeface="Times New Roman" pitchFamily="18" charset="0"/>
              </a:rPr>
              <a:t> qui est utilisé essentiellement en lien avec les maux de ventre, la diarrhée, etc</a:t>
            </a:r>
            <a:r>
              <a:rPr lang="fr-FR" sz="2400" dirty="0">
                <a:cs typeface="Times New Roman" pitchFamily="18" charset="0"/>
              </a:rPr>
              <a:t>.</a:t>
            </a:r>
            <a:endParaRPr lang="fr-FR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8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04292"/>
            <a:ext cx="73455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/>
              <a:t> Utilisation </a:t>
            </a:r>
            <a:r>
              <a:rPr lang="fr-FR" sz="2400" b="1" dirty="0"/>
              <a:t>de médicaments </a:t>
            </a:r>
            <a:r>
              <a:rPr lang="fr-FR" sz="2400" dirty="0"/>
              <a:t>dans toutes les fermes mais de manière </a:t>
            </a:r>
            <a:r>
              <a:rPr lang="fr-FR" sz="2400" b="1" dirty="0" smtClean="0"/>
              <a:t>variable</a:t>
            </a:r>
            <a:endParaRPr lang="fr-FR" sz="2400" dirty="0"/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/>
              <a:t> Antibiotiques</a:t>
            </a:r>
            <a:r>
              <a:rPr lang="fr-FR" sz="2400" dirty="0" smtClean="0"/>
              <a:t> </a:t>
            </a:r>
            <a:r>
              <a:rPr lang="fr-FR" sz="2400" dirty="0"/>
              <a:t>: certaines fermes n’en donnent jamais (3/9</a:t>
            </a:r>
            <a:r>
              <a:rPr lang="fr-FR" sz="2400" dirty="0" smtClean="0"/>
              <a:t>)</a:t>
            </a:r>
            <a:endParaRPr lang="fr-FR" sz="2400" dirty="0"/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fr-FR" sz="2400" dirty="0" smtClean="0"/>
              <a:t> Utilisation </a:t>
            </a:r>
            <a:r>
              <a:rPr lang="fr-FR" sz="2400" dirty="0"/>
              <a:t>en fonction du </a:t>
            </a:r>
            <a:r>
              <a:rPr lang="fr-FR" sz="2400" b="1" dirty="0"/>
              <a:t>type de volaille </a:t>
            </a:r>
            <a:r>
              <a:rPr lang="fr-FR" sz="2400" dirty="0"/>
              <a:t>(poulets de chaire, croissance)</a:t>
            </a:r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fr-FR" sz="2400" dirty="0" smtClean="0"/>
              <a:t> En </a:t>
            </a:r>
            <a:r>
              <a:rPr lang="fr-FR" sz="2400" dirty="0"/>
              <a:t>fonction des </a:t>
            </a:r>
            <a:r>
              <a:rPr lang="fr-FR" sz="2400" b="1" dirty="0"/>
              <a:t>expériences de morts de masse </a:t>
            </a:r>
            <a:r>
              <a:rPr lang="fr-FR" sz="2400" dirty="0"/>
              <a:t>et de la </a:t>
            </a:r>
            <a:r>
              <a:rPr lang="fr-FR" sz="2400" b="1" dirty="0"/>
              <a:t>vulnérabilité économique</a:t>
            </a:r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fr-FR" sz="2400" dirty="0" smtClean="0"/>
              <a:t> En </a:t>
            </a:r>
            <a:r>
              <a:rPr lang="fr-FR" sz="2400" dirty="0"/>
              <a:t>fonction de la </a:t>
            </a:r>
            <a:r>
              <a:rPr lang="fr-FR" sz="2400" b="1" dirty="0"/>
              <a:t>disponibilité d’argent </a:t>
            </a:r>
            <a:r>
              <a:rPr lang="fr-FR" sz="2400" dirty="0"/>
              <a:t>liquide et </a:t>
            </a:r>
            <a:r>
              <a:rPr lang="fr-FR" sz="2400" b="1" dirty="0"/>
              <a:t>de temps</a:t>
            </a:r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B050"/>
                </a:solidFill>
              </a:rPr>
              <a:t> Une utilisation moindre que ce qui est dit dans les discours (standardisés / aux prescriptions</a:t>
            </a:r>
            <a:r>
              <a:rPr lang="fr-FR" sz="2400" b="1" dirty="0" smtClean="0">
                <a:solidFill>
                  <a:srgbClr val="00B050"/>
                </a:solidFill>
              </a:rPr>
              <a:t>)</a:t>
            </a:r>
          </a:p>
          <a:p>
            <a:pPr marL="334566" lvl="2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Pas d’utilisation systématique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392" y="116632"/>
            <a:ext cx="883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Faibles </a:t>
            </a:r>
            <a:r>
              <a:rPr lang="fr-FR" sz="3200" b="1" dirty="0">
                <a:solidFill>
                  <a:srgbClr val="00B050"/>
                </a:solidFill>
              </a:rPr>
              <a:t>usages des </a:t>
            </a:r>
            <a:r>
              <a:rPr lang="fr-FR" sz="3200" b="1" dirty="0" smtClean="0">
                <a:solidFill>
                  <a:srgbClr val="00B050"/>
                </a:solidFill>
              </a:rPr>
              <a:t>antibiotiques dans </a:t>
            </a:r>
            <a:r>
              <a:rPr lang="fr-FR" sz="3200" b="1" dirty="0">
                <a:solidFill>
                  <a:srgbClr val="00B050"/>
                </a:solidFill>
              </a:rPr>
              <a:t>l</a:t>
            </a:r>
            <a:r>
              <a:rPr lang="fr-FR" sz="3200" b="1" dirty="0" smtClean="0">
                <a:solidFill>
                  <a:srgbClr val="00B050"/>
                </a:solidFill>
              </a:rPr>
              <a:t>es</a:t>
            </a:r>
            <a:endParaRPr lang="fr-FR" sz="32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fermes </a:t>
            </a:r>
            <a:r>
              <a:rPr lang="fr-FR" sz="3200" b="1" dirty="0" smtClean="0">
                <a:solidFill>
                  <a:srgbClr val="00B050"/>
                </a:solidFill>
              </a:rPr>
              <a:t>de volaille semi-intensives</a:t>
            </a:r>
            <a:endParaRPr lang="fr-FR" sz="3200" b="1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1689" y="4100922"/>
            <a:ext cx="2110753" cy="1583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2090" y="1771837"/>
            <a:ext cx="2138218" cy="16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0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468313" y="1045447"/>
            <a:ext cx="8567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Char char="-"/>
            </a:pPr>
            <a:r>
              <a:rPr lang="fr-FR" altLang="fr-FR" sz="2400" dirty="0">
                <a:latin typeface="Calibri" panose="020F0502020204030204" pitchFamily="34" charset="0"/>
              </a:rPr>
              <a:t> 2001-02 : le </a:t>
            </a:r>
            <a:r>
              <a:rPr lang="fr-FR" altLang="fr-FR" sz="2400" b="1" dirty="0">
                <a:latin typeface="Calibri" panose="020F0502020204030204" pitchFamily="34" charset="0"/>
              </a:rPr>
              <a:t>recours aux soins </a:t>
            </a:r>
            <a:r>
              <a:rPr lang="fr-FR" altLang="fr-FR" sz="2400" dirty="0">
                <a:latin typeface="Calibri" panose="020F0502020204030204" pitchFamily="34" charset="0"/>
              </a:rPr>
              <a:t>en cas de paludisme chez l’enfant en milieu rural au </a:t>
            </a:r>
            <a:r>
              <a:rPr lang="fr-FR" altLang="fr-FR" sz="2400" b="1" dirty="0">
                <a:latin typeface="Calibri" panose="020F0502020204030204" pitchFamily="34" charset="0"/>
              </a:rPr>
              <a:t>Sénégal</a:t>
            </a:r>
            <a:r>
              <a:rPr lang="fr-FR" altLang="fr-FR" sz="2400" dirty="0">
                <a:latin typeface="Calibri" panose="020F0502020204030204" pitchFamily="34" charset="0"/>
              </a:rPr>
              <a:t> : </a:t>
            </a:r>
            <a:r>
              <a:rPr lang="fr-FR" altLang="fr-F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« découverte » du marché informel</a:t>
            </a: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468313" y="1916832"/>
            <a:ext cx="5703887" cy="43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Tx/>
              <a:buNone/>
            </a:pPr>
            <a:r>
              <a:rPr lang="fr-FR" altLang="fr-FR" sz="2400" dirty="0" smtClean="0">
                <a:latin typeface="Calibri" panose="020F0502020204030204" pitchFamily="34" charset="0"/>
              </a:rPr>
              <a:t>-  2005-10 </a:t>
            </a:r>
            <a:r>
              <a:rPr lang="fr-FR" altLang="fr-FR" sz="2400" dirty="0">
                <a:latin typeface="Calibri" panose="020F0502020204030204" pitchFamily="34" charset="0"/>
              </a:rPr>
              <a:t>: thèse de doctorat : du </a:t>
            </a:r>
            <a:r>
              <a:rPr lang="fr-FR" altLang="fr-FR" sz="2400" b="1" dirty="0">
                <a:latin typeface="Calibri" panose="020F0502020204030204" pitchFamily="34" charset="0"/>
              </a:rPr>
              <a:t>marché informel </a:t>
            </a:r>
            <a:r>
              <a:rPr lang="fr-FR" altLang="fr-FR" sz="2400" dirty="0">
                <a:latin typeface="Calibri" panose="020F0502020204030204" pitchFamily="34" charset="0"/>
              </a:rPr>
              <a:t>aux </a:t>
            </a:r>
            <a:r>
              <a:rPr lang="fr-FR" altLang="fr-FR" sz="2400" b="1" dirty="0">
                <a:latin typeface="Calibri" panose="020F0502020204030204" pitchFamily="34" charset="0"/>
              </a:rPr>
              <a:t>offres et usages </a:t>
            </a:r>
            <a:r>
              <a:rPr lang="fr-FR" altLang="fr-FR" sz="2400" dirty="0">
                <a:latin typeface="Calibri" panose="020F0502020204030204" pitchFamily="34" charset="0"/>
              </a:rPr>
              <a:t>du médicament à </a:t>
            </a:r>
            <a:r>
              <a:rPr lang="fr-FR" altLang="fr-FR" sz="2400" b="1" dirty="0">
                <a:latin typeface="Calibri" panose="020F0502020204030204" pitchFamily="34" charset="0"/>
              </a:rPr>
              <a:t>Cotonou</a:t>
            </a:r>
            <a:r>
              <a:rPr lang="fr-FR" altLang="fr-FR" sz="2400" dirty="0">
                <a:latin typeface="Calibri" panose="020F0502020204030204" pitchFamily="34" charset="0"/>
              </a:rPr>
              <a:t> </a:t>
            </a:r>
            <a:r>
              <a:rPr lang="fr-FR" altLang="fr-FR" sz="2400" dirty="0" smtClean="0">
                <a:latin typeface="Calibri" panose="020F0502020204030204" pitchFamily="34" charset="0"/>
              </a:rPr>
              <a:t>: </a:t>
            </a:r>
            <a:r>
              <a:rPr lang="fr-FR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distribution grossiste et détaillante et usages</a:t>
            </a:r>
            <a:endParaRPr lang="fr-FR" altLang="fr-FR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  <a:buFontTx/>
              <a:buNone/>
            </a:pPr>
            <a:r>
              <a:rPr lang="fr-FR" altLang="fr-FR" sz="2400" dirty="0" smtClean="0">
                <a:latin typeface="Calibri" panose="020F0502020204030204" pitchFamily="34" charset="0"/>
              </a:rPr>
              <a:t>- 2014-19 </a:t>
            </a:r>
            <a:r>
              <a:rPr lang="fr-FR" altLang="fr-FR" sz="2400" dirty="0">
                <a:latin typeface="Calibri" panose="020F0502020204030204" pitchFamily="34" charset="0"/>
              </a:rPr>
              <a:t>: 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GLOBALMED</a:t>
            </a:r>
            <a:r>
              <a:rPr lang="fr-FR" altLang="fr-FR" sz="2400" dirty="0" smtClean="0">
                <a:latin typeface="Calibri" panose="020F0502020204030204" pitchFamily="34" charset="0"/>
              </a:rPr>
              <a:t> : </a:t>
            </a:r>
            <a:r>
              <a:rPr lang="fr-FR" altLang="fr-FR" sz="2400" dirty="0" smtClean="0">
                <a:latin typeface="Calibri" panose="020F0502020204030204" pitchFamily="34" charset="0"/>
              </a:rPr>
              <a:t>Les </a:t>
            </a:r>
            <a:r>
              <a:rPr lang="fr-FR" altLang="fr-FR" sz="2400" dirty="0">
                <a:latin typeface="Calibri" panose="020F0502020204030204" pitchFamily="34" charset="0"/>
              </a:rPr>
              <a:t>CTA : une illustration du </a:t>
            </a:r>
            <a:r>
              <a:rPr lang="fr-FR" altLang="fr-FR" sz="2400" b="1" dirty="0">
                <a:latin typeface="Calibri" panose="020F0502020204030204" pitchFamily="34" charset="0"/>
              </a:rPr>
              <a:t>marché global du 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médicament</a:t>
            </a:r>
            <a:r>
              <a:rPr lang="fr-FR" altLang="fr-FR" sz="2400" dirty="0">
                <a:latin typeface="Calibri" panose="020F0502020204030204" pitchFamily="34" charset="0"/>
              </a:rPr>
              <a:t> </a:t>
            </a:r>
            <a:r>
              <a:rPr lang="fr-FR" altLang="fr-FR" sz="2400" dirty="0" smtClean="0">
                <a:latin typeface="Calibri" panose="020F0502020204030204" pitchFamily="34" charset="0"/>
              </a:rPr>
              <a:t>en </a:t>
            </a:r>
            <a:r>
              <a:rPr lang="fr-FR" altLang="fr-FR" sz="2400" dirty="0" smtClean="0">
                <a:latin typeface="Calibri" panose="020F0502020204030204" pitchFamily="34" charset="0"/>
              </a:rPr>
              <a:t>Afrique (</a:t>
            </a:r>
            <a:r>
              <a:rPr lang="fr-FR" altLang="fr-FR" sz="2400" u="sng" dirty="0" smtClean="0">
                <a:latin typeface="Calibri" panose="020F0502020204030204" pitchFamily="34" charset="0"/>
              </a:rPr>
              <a:t>Bénin-Ghana</a:t>
            </a:r>
            <a:r>
              <a:rPr lang="fr-FR" altLang="fr-FR" sz="2400" dirty="0" smtClean="0">
                <a:latin typeface="Calibri" panose="020F0502020204030204" pitchFamily="34" charset="0"/>
              </a:rPr>
              <a:t>) (ERC) : </a:t>
            </a:r>
            <a:r>
              <a:rPr lang="fr-FR" altLang="fr-F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les systèmes pharmaceutiques</a:t>
            </a:r>
            <a:endParaRPr lang="fr-FR" altLang="fr-FR" sz="8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spcBef>
                <a:spcPts val="800"/>
              </a:spcBef>
              <a:buNone/>
            </a:pPr>
            <a:r>
              <a:rPr lang="fr-FR" altLang="fr-FR" sz="2400" dirty="0" smtClean="0">
                <a:latin typeface="Calibri" panose="020F0502020204030204" pitchFamily="34" charset="0"/>
              </a:rPr>
              <a:t>- 2021-24 : 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AMR-B-CHANGE</a:t>
            </a:r>
            <a:r>
              <a:rPr lang="fr-FR" altLang="fr-FR" sz="2400" dirty="0" smtClean="0">
                <a:latin typeface="Calibri" panose="020F0502020204030204" pitchFamily="34" charset="0"/>
              </a:rPr>
              <a:t> : </a:t>
            </a:r>
            <a:r>
              <a:rPr lang="en-US" sz="2400" dirty="0" smtClean="0">
                <a:latin typeface="Calibri" panose="020F0502020204030204" pitchFamily="34" charset="0"/>
              </a:rPr>
              <a:t>Improving </a:t>
            </a:r>
            <a:r>
              <a:rPr lang="en-US" sz="2400" dirty="0">
                <a:latin typeface="Calibri" panose="020F0502020204030204" pitchFamily="34" charset="0"/>
              </a:rPr>
              <a:t>antibiotics use in West </a:t>
            </a:r>
            <a:r>
              <a:rPr lang="en-US" sz="2400" dirty="0" smtClean="0">
                <a:latin typeface="Calibri" panose="020F0502020204030204" pitchFamily="34" charset="0"/>
              </a:rPr>
              <a:t>Africa</a:t>
            </a:r>
            <a:r>
              <a:rPr lang="fr-FR" sz="2400" b="1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(</a:t>
            </a:r>
            <a:r>
              <a:rPr lang="fr-FR" sz="2400" u="sng" dirty="0" smtClean="0">
                <a:latin typeface="Calibri" panose="020F0502020204030204" pitchFamily="34" charset="0"/>
              </a:rPr>
              <a:t>Ghana-Burkina</a:t>
            </a:r>
            <a:r>
              <a:rPr lang="fr-FR" sz="2400" dirty="0" smtClean="0">
                <a:latin typeface="Calibri" panose="020F0502020204030204" pitchFamily="34" charset="0"/>
              </a:rPr>
              <a:t>)</a:t>
            </a:r>
            <a:r>
              <a:rPr lang="fr-FR" sz="2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(ANR) :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élevages de volaille</a:t>
            </a:r>
            <a:endParaRPr lang="fr-FR" sz="24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536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5614"/>
            <a:ext cx="1062632" cy="15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29" y="4058809"/>
            <a:ext cx="849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07921"/>
            <a:ext cx="8496944" cy="705927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9552" y="10792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Parcours </a:t>
            </a:r>
            <a:r>
              <a:rPr lang="fr-FR" sz="3200" b="1" dirty="0" smtClean="0"/>
              <a:t>de recherche</a:t>
            </a:r>
            <a:endParaRPr lang="fr-FR" sz="3000" b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68" y="3573016"/>
            <a:ext cx="961473" cy="14528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10507"/>
            <a:ext cx="867850" cy="369843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2E901AD4-443C-46A8-B521-22DA5EA57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516" y="5354459"/>
            <a:ext cx="799775" cy="8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27384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6600"/>
                </a:solidFill>
              </a:rPr>
              <a:t>Quels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antibiotiques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sont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utilisés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en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automédication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FF6600"/>
                </a:solidFill>
              </a:rPr>
              <a:t>(2021-23)</a:t>
            </a:r>
          </a:p>
          <a:p>
            <a:pPr algn="ctr"/>
            <a:endParaRPr lang="en-US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58654"/>
              </p:ext>
            </p:extLst>
          </p:nvPr>
        </p:nvGraphicFramePr>
        <p:xfrm>
          <a:off x="667809" y="1133455"/>
          <a:ext cx="8377402" cy="4381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0083">
                  <a:extLst>
                    <a:ext uri="{9D8B030D-6E8A-4147-A177-3AD203B41FA5}">
                      <a16:colId xmlns:a16="http://schemas.microsoft.com/office/drawing/2014/main" val="2867187005"/>
                    </a:ext>
                  </a:extLst>
                </a:gridCol>
                <a:gridCol w="1313881">
                  <a:extLst>
                    <a:ext uri="{9D8B030D-6E8A-4147-A177-3AD203B41FA5}">
                      <a16:colId xmlns:a16="http://schemas.microsoft.com/office/drawing/2014/main" val="4124197944"/>
                    </a:ext>
                  </a:extLst>
                </a:gridCol>
                <a:gridCol w="3285461">
                  <a:extLst>
                    <a:ext uri="{9D8B030D-6E8A-4147-A177-3AD203B41FA5}">
                      <a16:colId xmlns:a16="http://schemas.microsoft.com/office/drawing/2014/main" val="2127066058"/>
                    </a:ext>
                  </a:extLst>
                </a:gridCol>
                <a:gridCol w="1167977">
                  <a:extLst>
                    <a:ext uri="{9D8B030D-6E8A-4147-A177-3AD203B41FA5}">
                      <a16:colId xmlns:a16="http://schemas.microsoft.com/office/drawing/2014/main" val="312277739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Human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health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Aware</a:t>
                      </a:r>
                      <a:r>
                        <a:rPr lang="fr-FR" sz="1400" dirty="0" smtClean="0"/>
                        <a:t> WHO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Poultry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Health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Where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099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amoxicillin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enrofloxacine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farms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198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oxy/tetracycline (“</a:t>
                      </a:r>
                      <a:r>
                        <a:rPr lang="fr-FR" sz="1400" b="1" dirty="0" err="1" smtClean="0"/>
                        <a:t>tupaye</a:t>
                      </a:r>
                      <a:r>
                        <a:rPr lang="fr-FR" sz="1400" b="1" dirty="0" smtClean="0"/>
                        <a:t> </a:t>
                      </a:r>
                      <a:r>
                        <a:rPr lang="fr-FR" sz="1400" b="1" dirty="0" err="1" smtClean="0"/>
                        <a:t>red</a:t>
                      </a:r>
                      <a:r>
                        <a:rPr lang="fr-FR" sz="1400" b="1" dirty="0" smtClean="0"/>
                        <a:t> and </a:t>
                      </a:r>
                      <a:r>
                        <a:rPr lang="fr-FR" sz="1400" b="1" dirty="0" err="1" smtClean="0"/>
                        <a:t>yellow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Watch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tylosin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oxytetracycline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neomycin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farms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838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penicillin</a:t>
                      </a:r>
                      <a:r>
                        <a:rPr lang="fr-FR" sz="1400" b="1" baseline="0" dirty="0" smtClean="0"/>
                        <a:t> V (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yee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kuro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/>
                        <a:t>Access </a:t>
                      </a:r>
                      <a:endParaRPr lang="fr-FR" sz="14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oxytetracycline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neomicine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farms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9809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chloramphenicol (“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tupaye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fitaa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fufuo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tiamulin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doxycycline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vitamines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farms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802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ampicillin</a:t>
                      </a:r>
                      <a:r>
                        <a:rPr lang="fr-FR" sz="1400" dirty="0" smtClean="0"/>
                        <a:t> (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tupaye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 and black”)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doxycycline +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tylosin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farms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3919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metronidazole</a:t>
                      </a:r>
                      <a:r>
                        <a:rPr lang="fr-FR" sz="1400" dirty="0" smtClean="0"/>
                        <a:t> (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fr-FR" sz="1400" dirty="0" err="1" smtClean="0"/>
                        <a:t>fragen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fr-FR" sz="1400" dirty="0" smtClean="0"/>
                        <a:t>,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fr-FR" sz="1400" dirty="0" err="1" smtClean="0"/>
                        <a:t>flagel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fr-FR" sz="1400" dirty="0" smtClean="0"/>
                        <a:t>…)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Access</a:t>
                      </a:r>
                    </a:p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xy/tetracycline (“</a:t>
                      </a:r>
                      <a:r>
                        <a:rPr lang="fr-FR" sz="1400" b="0" dirty="0" err="1" smtClean="0"/>
                        <a:t>tupaye</a:t>
                      </a:r>
                      <a:r>
                        <a:rPr lang="fr-FR" sz="1400" b="0" dirty="0" smtClean="0"/>
                        <a:t> </a:t>
                      </a:r>
                      <a:r>
                        <a:rPr lang="fr-FR" sz="1400" b="0" dirty="0" err="1" smtClean="0"/>
                        <a:t>red</a:t>
                      </a:r>
                      <a:r>
                        <a:rPr lang="fr-FR" sz="1400" b="0" dirty="0" smtClean="0"/>
                        <a:t> and </a:t>
                      </a:r>
                      <a:r>
                        <a:rPr lang="fr-FR" sz="1400" b="0" dirty="0" err="1" smtClean="0"/>
                        <a:t>yellow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  <a:endParaRPr lang="fr-FR" sz="1400" b="0" dirty="0" smtClean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families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41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neomicine</a:t>
                      </a:r>
                      <a:endParaRPr lang="fr-FR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“</a:t>
                      </a:r>
                      <a:r>
                        <a:rPr lang="fr-FR" sz="1400" b="0" dirty="0" err="1" smtClean="0"/>
                        <a:t>tupaye</a:t>
                      </a:r>
                      <a:r>
                        <a:rPr lang="fr-FR" sz="1400" b="0" dirty="0" smtClean="0"/>
                        <a:t> </a:t>
                      </a:r>
                      <a:r>
                        <a:rPr lang="fr-FR" sz="1400" b="0" dirty="0" err="1" smtClean="0"/>
                        <a:t>red</a:t>
                      </a:r>
                      <a:r>
                        <a:rPr lang="fr-FR" sz="1400" b="0" dirty="0" smtClean="0"/>
                        <a:t> and </a:t>
                      </a:r>
                      <a:r>
                        <a:rPr lang="fr-FR" sz="1400" b="0" dirty="0" err="1" smtClean="0"/>
                        <a:t>yellow</a:t>
                      </a: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amoxicillin +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fr-FR" sz="1400" dirty="0" err="1" smtClean="0"/>
                        <a:t>fragen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fr-FR" sz="1400" dirty="0" smtClean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families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641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ciprofloxacin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Watch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42381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amoxicillin</a:t>
                      </a:r>
                      <a:r>
                        <a:rPr lang="fr-FR" sz="1400" dirty="0" smtClean="0"/>
                        <a:t> + </a:t>
                      </a:r>
                      <a:r>
                        <a:rPr lang="fr-FR" sz="1400" dirty="0" err="1" smtClean="0"/>
                        <a:t>clavulanate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727131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flucloxacillin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cloxacillin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clindamycin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Access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6804476"/>
                  </a:ext>
                </a:extLst>
              </a:tr>
            </a:tbl>
          </a:graphicData>
        </a:graphic>
      </p:graphicFrame>
      <p:sp>
        <p:nvSpPr>
          <p:cNvPr id="4" name="Triangle isocèle 3"/>
          <p:cNvSpPr/>
          <p:nvPr/>
        </p:nvSpPr>
        <p:spPr>
          <a:xfrm rot="10800000">
            <a:off x="127861" y="1228838"/>
            <a:ext cx="441701" cy="39288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" name="Connecteur droit 4"/>
          <p:cNvCxnSpPr/>
          <p:nvPr/>
        </p:nvCxnSpPr>
        <p:spPr>
          <a:xfrm>
            <a:off x="4591374" y="1182345"/>
            <a:ext cx="34871" cy="406249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37712" y="4661847"/>
            <a:ext cx="4472308" cy="58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/>
          <p:cNvSpPr txBox="1"/>
          <p:nvPr/>
        </p:nvSpPr>
        <p:spPr>
          <a:xfrm>
            <a:off x="4594459" y="4589839"/>
            <a:ext cx="437003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Peu de molécules</a:t>
            </a:r>
            <a:endParaRPr lang="fr-FR" sz="2400" b="1" dirty="0">
              <a:solidFill>
                <a:srgbClr val="00B05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La plupart sont de la catégorie </a:t>
            </a:r>
            <a:r>
              <a:rPr lang="fr-FR" sz="2400" b="1" dirty="0" smtClean="0">
                <a:solidFill>
                  <a:srgbClr val="00B050"/>
                </a:solidFill>
              </a:rPr>
              <a:t>OMS «</a:t>
            </a:r>
            <a:r>
              <a:rPr lang="fr-FR" sz="2400" b="1" dirty="0">
                <a:solidFill>
                  <a:srgbClr val="00B050"/>
                </a:solidFill>
              </a:rPr>
              <a:t> Access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10325"/>
            <a:ext cx="1986216" cy="148966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148064" y="5874520"/>
            <a:ext cx="3528392" cy="101086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fr-FR" sz="2400" b="1" dirty="0" smtClean="0"/>
              <a:t>ATB </a:t>
            </a:r>
            <a:r>
              <a:rPr lang="fr-FR" sz="2400" b="1" dirty="0" smtClean="0"/>
              <a:t>vétérinaires </a:t>
            </a:r>
            <a:endParaRPr lang="fr-FR" sz="2400" b="1" dirty="0"/>
          </a:p>
          <a:p>
            <a:pPr algn="just"/>
            <a:r>
              <a:rPr lang="fr-FR" sz="2400" b="1" dirty="0" smtClean="0"/>
              <a:t>Bien moins accessibles</a:t>
            </a:r>
            <a:endParaRPr lang="fr-FR" sz="2400" dirty="0"/>
          </a:p>
          <a:p>
            <a:pPr algn="just">
              <a:buNone/>
            </a:pPr>
            <a:r>
              <a:rPr lang="fr-F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75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astasia\Desktop\image one health.jpg"/>
          <p:cNvPicPr>
            <a:picLocks noChangeAspect="1" noChangeArrowheads="1"/>
          </p:cNvPicPr>
          <p:nvPr/>
        </p:nvPicPr>
        <p:blipFill>
          <a:blip r:embed="rId2" cstate="print"/>
          <a:srcRect l="19095" r="15087"/>
          <a:stretch>
            <a:fillRect/>
          </a:stretch>
        </p:blipFill>
        <p:spPr bwMode="auto">
          <a:xfrm>
            <a:off x="4700521" y="1124744"/>
            <a:ext cx="1262450" cy="12423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5738" y="3400295"/>
            <a:ext cx="8772525" cy="2061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323686" y="35913"/>
            <a:ext cx="847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Pour qui </a:t>
            </a:r>
            <a:r>
              <a:rPr lang="en-US" sz="3200" b="1" dirty="0" err="1" smtClean="0">
                <a:solidFill>
                  <a:srgbClr val="00B050"/>
                </a:solidFill>
              </a:rPr>
              <a:t>l’AMR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est</a:t>
            </a:r>
            <a:r>
              <a:rPr lang="en-US" sz="3200" b="1" dirty="0" smtClean="0">
                <a:solidFill>
                  <a:srgbClr val="00B050"/>
                </a:solidFill>
              </a:rPr>
              <a:t> un </a:t>
            </a:r>
            <a:r>
              <a:rPr lang="en-US" sz="3200" b="1" dirty="0" err="1" smtClean="0">
                <a:solidFill>
                  <a:srgbClr val="00B050"/>
                </a:solidFill>
              </a:rPr>
              <a:t>problème</a:t>
            </a:r>
            <a:r>
              <a:rPr lang="en-US" sz="3200" b="1" dirty="0" smtClean="0">
                <a:solidFill>
                  <a:srgbClr val="00B050"/>
                </a:solidFill>
              </a:rPr>
              <a:t> ?</a:t>
            </a:r>
          </a:p>
          <a:p>
            <a:r>
              <a:rPr lang="en-US" sz="2800" b="1" dirty="0" smtClean="0">
                <a:solidFill>
                  <a:srgbClr val="FF6600"/>
                </a:solidFill>
              </a:rPr>
              <a:t>Sans </a:t>
            </a:r>
            <a:r>
              <a:rPr lang="en-US" sz="2800" b="1" dirty="0" err="1" smtClean="0">
                <a:solidFill>
                  <a:srgbClr val="FF6600"/>
                </a:solidFill>
              </a:rPr>
              <a:t>préjuger</a:t>
            </a:r>
            <a:r>
              <a:rPr lang="en-US" sz="2800" b="1" dirty="0" smtClean="0">
                <a:solidFill>
                  <a:srgbClr val="FF6600"/>
                </a:solidFill>
              </a:rPr>
              <a:t> de qui a raison…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7674" y="1159545"/>
            <a:ext cx="4367575" cy="18395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b="1" dirty="0" smtClean="0"/>
              <a:t>Au niveau local</a:t>
            </a:r>
            <a:endParaRPr lang="fr-FR" sz="1800" b="1" dirty="0"/>
          </a:p>
          <a:p>
            <a:r>
              <a:rPr lang="en-GB" sz="1800" dirty="0" smtClean="0"/>
              <a:t>Les </a:t>
            </a:r>
            <a:r>
              <a:rPr lang="en-GB" sz="1800" dirty="0" err="1" smtClean="0"/>
              <a:t>familles</a:t>
            </a:r>
            <a:r>
              <a:rPr lang="en-GB" sz="1800" dirty="0" smtClean="0"/>
              <a:t> : </a:t>
            </a:r>
            <a:r>
              <a:rPr lang="en-GB" sz="1800" dirty="0"/>
              <a:t>perception </a:t>
            </a:r>
            <a:r>
              <a:rPr lang="en-GB" sz="1800" dirty="0" smtClean="0"/>
              <a:t>que </a:t>
            </a:r>
            <a:r>
              <a:rPr lang="en-GB" sz="1800" dirty="0" err="1" smtClean="0"/>
              <a:t>si</a:t>
            </a:r>
            <a:r>
              <a:rPr lang="en-GB" sz="1800" dirty="0" smtClean="0"/>
              <a:t> un </a:t>
            </a:r>
            <a:r>
              <a:rPr lang="en-GB" sz="1800" dirty="0" err="1" smtClean="0"/>
              <a:t>antibiotique</a:t>
            </a:r>
            <a:r>
              <a:rPr lang="en-GB" sz="1800" dirty="0" smtClean="0"/>
              <a:t> ne </a:t>
            </a:r>
            <a:r>
              <a:rPr lang="en-GB" sz="1800" dirty="0" err="1" smtClean="0"/>
              <a:t>marche</a:t>
            </a:r>
            <a:r>
              <a:rPr lang="en-GB" sz="1800" dirty="0" smtClean="0"/>
              <a:t> pas </a:t>
            </a:r>
            <a:r>
              <a:rPr lang="en-GB" sz="1800" dirty="0" err="1" smtClean="0"/>
              <a:t>c’est</a:t>
            </a:r>
            <a:r>
              <a:rPr lang="en-GB" sz="1800" dirty="0" smtClean="0"/>
              <a:t> </a:t>
            </a:r>
            <a:r>
              <a:rPr lang="en-GB" sz="1800" dirty="0" err="1" smtClean="0"/>
              <a:t>parce</a:t>
            </a:r>
            <a:r>
              <a:rPr lang="en-GB" sz="1800" dirty="0" smtClean="0"/>
              <a:t> </a:t>
            </a:r>
            <a:r>
              <a:rPr lang="en-GB" sz="1800" dirty="0" err="1" smtClean="0"/>
              <a:t>qu’il</a:t>
            </a:r>
            <a:r>
              <a:rPr lang="en-GB" sz="1800" dirty="0" smtClean="0"/>
              <a:t> </a:t>
            </a:r>
            <a:r>
              <a:rPr lang="en-GB" sz="1800" dirty="0" err="1" smtClean="0"/>
              <a:t>n’est</a:t>
            </a:r>
            <a:r>
              <a:rPr lang="en-GB" sz="1800" dirty="0" smtClean="0"/>
              <a:t> pas </a:t>
            </a:r>
            <a:r>
              <a:rPr lang="en-GB" sz="1800" b="1" dirty="0" err="1" smtClean="0"/>
              <a:t>adapté</a:t>
            </a:r>
            <a:r>
              <a:rPr lang="en-GB" sz="1800" b="1" dirty="0" smtClean="0"/>
              <a:t> à un </a:t>
            </a:r>
            <a:r>
              <a:rPr lang="en-GB" sz="1800" b="1" dirty="0" err="1" smtClean="0"/>
              <a:t>organisme</a:t>
            </a:r>
            <a:r>
              <a:rPr lang="en-GB" sz="1800" b="1" dirty="0" smtClean="0"/>
              <a:t> </a:t>
            </a:r>
            <a:endParaRPr lang="en-GB" sz="1800" b="1" dirty="0"/>
          </a:p>
          <a:p>
            <a:r>
              <a:rPr lang="en-GB" sz="1800" dirty="0" smtClean="0"/>
              <a:t>Les </a:t>
            </a:r>
            <a:r>
              <a:rPr lang="en-GB" sz="1800" dirty="0" err="1" smtClean="0"/>
              <a:t>fermiers</a:t>
            </a:r>
            <a:r>
              <a:rPr lang="en-GB" sz="1800" dirty="0" smtClean="0"/>
              <a:t> : au courant de </a:t>
            </a:r>
            <a:r>
              <a:rPr lang="en-GB" sz="1800" dirty="0" err="1" smtClean="0"/>
              <a:t>l’AMR</a:t>
            </a:r>
            <a:r>
              <a:rPr lang="en-GB" sz="1800" dirty="0" smtClean="0"/>
              <a:t> </a:t>
            </a:r>
            <a:r>
              <a:rPr lang="en-GB" sz="1800" dirty="0" err="1" smtClean="0"/>
              <a:t>mais</a:t>
            </a:r>
            <a:r>
              <a:rPr lang="en-GB" sz="1800" dirty="0" smtClean="0"/>
              <a:t> </a:t>
            </a:r>
            <a:r>
              <a:rPr lang="en-GB" sz="1800" b="1" dirty="0" err="1" smtClean="0"/>
              <a:t>seule</a:t>
            </a:r>
            <a:r>
              <a:rPr lang="en-GB" sz="1800" dirty="0" smtClean="0"/>
              <a:t> </a:t>
            </a:r>
            <a:r>
              <a:rPr lang="en-GB" sz="1800" b="1" dirty="0" smtClean="0"/>
              <a:t>1 </a:t>
            </a:r>
            <a:r>
              <a:rPr lang="en-GB" sz="1800" b="1" dirty="0" err="1" smtClean="0"/>
              <a:t>ferme</a:t>
            </a:r>
            <a:r>
              <a:rPr lang="en-GB" sz="1800" b="1" dirty="0" smtClean="0"/>
              <a:t> a </a:t>
            </a:r>
            <a:r>
              <a:rPr lang="en-GB" sz="1800" b="1" dirty="0" err="1" smtClean="0"/>
              <a:t>mentionné</a:t>
            </a:r>
            <a:r>
              <a:rPr lang="en-GB" sz="1800" b="1" dirty="0" smtClean="0"/>
              <a:t> 1 souci</a:t>
            </a:r>
            <a:endParaRPr lang="fr-FR" sz="18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0025" y="3506145"/>
            <a:ext cx="3772439" cy="1828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2100" b="1" dirty="0" smtClean="0"/>
              <a:t>Les problèmes des fermiers</a:t>
            </a:r>
            <a:endParaRPr lang="fr-FR" sz="2100" b="1" dirty="0"/>
          </a:p>
          <a:p>
            <a:pPr>
              <a:buNone/>
            </a:pPr>
            <a:r>
              <a:rPr lang="fr-FR" sz="1800" dirty="0"/>
              <a:t>   </a:t>
            </a:r>
          </a:p>
          <a:p>
            <a:pPr>
              <a:buNone/>
            </a:pPr>
            <a:r>
              <a:rPr lang="fr-FR" sz="1800" dirty="0"/>
              <a:t>		</a:t>
            </a:r>
            <a:r>
              <a:rPr lang="fr-FR" sz="1800" b="1" dirty="0" smtClean="0"/>
              <a:t>Nourriture</a:t>
            </a:r>
            <a:endParaRPr lang="fr-FR" sz="1800" b="1" dirty="0"/>
          </a:p>
          <a:p>
            <a:pPr>
              <a:buNone/>
            </a:pPr>
            <a:r>
              <a:rPr lang="fr-FR" sz="1800" b="1" dirty="0"/>
              <a:t>		</a:t>
            </a:r>
            <a:r>
              <a:rPr lang="fr-FR" sz="1800" b="1" dirty="0" smtClean="0"/>
              <a:t>Médicaments </a:t>
            </a:r>
            <a:endParaRPr lang="fr-FR" sz="1800" b="1" dirty="0"/>
          </a:p>
          <a:p>
            <a:pPr>
              <a:buNone/>
            </a:pPr>
            <a:r>
              <a:rPr lang="fr-FR" sz="1800" b="1" dirty="0"/>
              <a:t>		</a:t>
            </a:r>
            <a:r>
              <a:rPr lang="fr-FR" sz="1800" b="1" dirty="0" smtClean="0"/>
              <a:t>Concurrence</a:t>
            </a:r>
            <a:endParaRPr lang="fr-FR" sz="1800" b="1" dirty="0"/>
          </a:p>
          <a:p>
            <a:pPr>
              <a:buNone/>
            </a:pPr>
            <a:endParaRPr lang="fr-FR" sz="18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995216" y="2999125"/>
            <a:ext cx="14287" cy="3857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686300" y="2811268"/>
            <a:ext cx="1214438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4" descr="Münzen mit einfarbiger Füll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lc="http://schemas.openxmlformats.org/drawingml/2006/lockedCanvas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8115" y="3939872"/>
            <a:ext cx="685800" cy="685800"/>
          </a:xfrm>
          <a:prstGeom prst="rect">
            <a:avLst/>
          </a:prstGeom>
        </p:spPr>
      </p:pic>
      <p:pic>
        <p:nvPicPr>
          <p:cNvPr id="10" name="Grafik 3" descr="Uhr mit einfarbiger Füll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lc="http://schemas.openxmlformats.org/drawingml/2006/lockedCanvas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080" y="4543400"/>
            <a:ext cx="685800" cy="685800"/>
          </a:xfrm>
          <a:prstGeom prst="rect">
            <a:avLst/>
          </a:prstGeom>
        </p:spPr>
      </p:pic>
      <p:pic>
        <p:nvPicPr>
          <p:cNvPr id="11" name="Grafik 1" descr="Blitz mit einfarbiger Füll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lc="http://schemas.openxmlformats.org/drawingml/2006/lockedCanvas" xmlns="" r:embed="rId10"/>
              </a:ext>
            </a:extLst>
          </a:blip>
          <a:stretch>
            <a:fillRect/>
          </a:stretch>
        </p:blipFill>
        <p:spPr>
          <a:xfrm>
            <a:off x="4962782" y="2599184"/>
            <a:ext cx="685800" cy="685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0544" y="3705090"/>
            <a:ext cx="1910853" cy="14331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82" y="3683152"/>
            <a:ext cx="2151026" cy="1452170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5943600" y="593816"/>
            <a:ext cx="3014663" cy="266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b="1" dirty="0" smtClean="0"/>
              <a:t>Au niveau institutionnel</a:t>
            </a:r>
            <a:endParaRPr lang="fr-FR" sz="1800" b="1" dirty="0"/>
          </a:p>
          <a:p>
            <a:r>
              <a:rPr lang="fr-FR" sz="1800" b="1" dirty="0" smtClean="0"/>
              <a:t>AMR forte priorité</a:t>
            </a:r>
            <a:endParaRPr lang="fr-FR" sz="1800" b="1" dirty="0"/>
          </a:p>
          <a:p>
            <a:r>
              <a:rPr lang="fr-FR" sz="1800" b="1" dirty="0" smtClean="0"/>
              <a:t>Financements élevés et forte visibilité </a:t>
            </a:r>
            <a:r>
              <a:rPr lang="fr-FR" sz="1800" dirty="0" smtClean="0"/>
              <a:t>de l’AMR comme un problème «</a:t>
            </a:r>
            <a:r>
              <a:rPr lang="fr-FR" sz="1800" dirty="0"/>
              <a:t> </a:t>
            </a:r>
            <a:r>
              <a:rPr lang="fr-FR" sz="1800" b="1" dirty="0"/>
              <a:t>One Health</a:t>
            </a:r>
            <a:r>
              <a:rPr lang="fr-FR" sz="1800" dirty="0"/>
              <a:t> </a:t>
            </a:r>
            <a:r>
              <a:rPr lang="fr-FR" sz="1800" dirty="0" smtClean="0"/>
              <a:t>»</a:t>
            </a:r>
            <a:endParaRPr lang="fr-FR" sz="1800" dirty="0"/>
          </a:p>
          <a:p>
            <a:r>
              <a:rPr lang="fr-FR" sz="1800" b="1" dirty="0" smtClean="0"/>
              <a:t>Concurrence entre les </a:t>
            </a:r>
            <a:r>
              <a:rPr lang="en-GB" sz="1800" b="1" dirty="0" err="1" smtClean="0"/>
              <a:t>secteurs</a:t>
            </a:r>
            <a:r>
              <a:rPr lang="en-GB" sz="1800" b="1" dirty="0" smtClean="0"/>
              <a:t> </a:t>
            </a:r>
            <a:r>
              <a:rPr lang="en-GB" sz="1800" dirty="0" smtClean="0"/>
              <a:t>(santé </a:t>
            </a:r>
            <a:r>
              <a:rPr lang="en-GB" sz="1800" dirty="0" err="1" smtClean="0"/>
              <a:t>humaine</a:t>
            </a:r>
            <a:r>
              <a:rPr lang="en-GB" sz="1800" dirty="0" smtClean="0"/>
              <a:t> </a:t>
            </a:r>
            <a:r>
              <a:rPr lang="en-GB" sz="1800" dirty="0"/>
              <a:t>vs animal </a:t>
            </a:r>
            <a:r>
              <a:rPr lang="en-GB" sz="1800" dirty="0" smtClean="0"/>
              <a:t>vs </a:t>
            </a:r>
            <a:r>
              <a:rPr lang="en-GB" sz="1800" dirty="0" err="1" smtClean="0"/>
              <a:t>environementale</a:t>
            </a:r>
            <a:r>
              <a:rPr lang="en-GB" sz="1800" dirty="0" smtClean="0"/>
              <a:t>)</a:t>
            </a:r>
            <a:r>
              <a:rPr lang="fr-FR" sz="1800" dirty="0" smtClean="0"/>
              <a:t> </a:t>
            </a:r>
            <a:endParaRPr lang="fr-FR" sz="1800" dirty="0"/>
          </a:p>
          <a:p>
            <a:endParaRPr lang="en-GB" sz="18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40074" y="5733256"/>
            <a:ext cx="8461519" cy="8878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b="1" dirty="0" smtClean="0"/>
              <a:t>Au niveau des centres de santé</a:t>
            </a:r>
            <a:endParaRPr lang="fr-FR" sz="1800" b="1" dirty="0"/>
          </a:p>
          <a:p>
            <a:r>
              <a:rPr lang="en-GB" sz="1800" dirty="0" smtClean="0"/>
              <a:t>AMR </a:t>
            </a:r>
            <a:r>
              <a:rPr lang="en-GB" sz="1800" dirty="0" err="1" smtClean="0"/>
              <a:t>est</a:t>
            </a:r>
            <a:r>
              <a:rPr lang="en-GB" sz="1800" dirty="0" smtClean="0"/>
              <a:t> </a:t>
            </a:r>
            <a:r>
              <a:rPr lang="en-GB" sz="1800" dirty="0" err="1" smtClean="0"/>
              <a:t>perçu</a:t>
            </a:r>
            <a:r>
              <a:rPr lang="en-GB" sz="1800" dirty="0" smtClean="0"/>
              <a:t> </a:t>
            </a:r>
            <a:r>
              <a:rPr lang="en-GB" sz="1800" dirty="0" err="1" smtClean="0"/>
              <a:t>comme</a:t>
            </a:r>
            <a:r>
              <a:rPr lang="en-GB" sz="1800" dirty="0" smtClean="0"/>
              <a:t> un </a:t>
            </a:r>
            <a:r>
              <a:rPr lang="en-GB" sz="1800" dirty="0" err="1" smtClean="0"/>
              <a:t>problème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les </a:t>
            </a:r>
            <a:r>
              <a:rPr lang="en-GB" sz="1800" dirty="0" err="1" smtClean="0"/>
              <a:t>hôpitaux</a:t>
            </a:r>
            <a:r>
              <a:rPr lang="en-GB" sz="1800" dirty="0" smtClean="0"/>
              <a:t> de </a:t>
            </a:r>
            <a:r>
              <a:rPr lang="en-GB" sz="1800" dirty="0" err="1" smtClean="0"/>
              <a:t>référence</a:t>
            </a:r>
            <a:r>
              <a:rPr lang="en-GB" sz="1800" dirty="0" smtClean="0"/>
              <a:t>, beaucoup </a:t>
            </a:r>
            <a:r>
              <a:rPr lang="en-GB" sz="1800" dirty="0" err="1" smtClean="0"/>
              <a:t>moins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les centres </a:t>
            </a:r>
            <a:r>
              <a:rPr lang="en-GB" sz="1800" dirty="0" err="1" smtClean="0"/>
              <a:t>périphériques</a:t>
            </a:r>
            <a:r>
              <a:rPr lang="en-GB" sz="1800" dirty="0" smtClean="0"/>
              <a:t> et </a:t>
            </a:r>
            <a:r>
              <a:rPr lang="en-GB" sz="1800" dirty="0" err="1" smtClean="0"/>
              <a:t>communautaires</a:t>
            </a:r>
            <a:endParaRPr lang="en-GB" sz="1800" dirty="0" smtClean="0"/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473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3" y="836712"/>
            <a:ext cx="881824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- </a:t>
            </a:r>
            <a:r>
              <a:rPr lang="en-US" sz="2400" b="1" dirty="0" smtClean="0"/>
              <a:t>Les </a:t>
            </a:r>
            <a:r>
              <a:rPr lang="en-US" sz="2400" b="1" dirty="0" err="1" smtClean="0"/>
              <a:t>antibiotiques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accessibles</a:t>
            </a:r>
            <a:r>
              <a:rPr lang="en-US" sz="2400" b="1" dirty="0" smtClean="0"/>
              <a:t> partout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santé </a:t>
            </a:r>
            <a:r>
              <a:rPr lang="en-US" sz="2400" b="1" dirty="0" err="1" smtClean="0"/>
              <a:t>humaine</a:t>
            </a:r>
            <a:r>
              <a:rPr lang="en-US" sz="2400" b="1" dirty="0" smtClean="0"/>
              <a:t> </a:t>
            </a:r>
            <a:r>
              <a:rPr lang="en-US" sz="2400" dirty="0" smtClean="0"/>
              <a:t>/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santé </a:t>
            </a:r>
            <a:r>
              <a:rPr lang="en-US" sz="2400" dirty="0" err="1" smtClean="0"/>
              <a:t>animale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≠ des “faux medicaments”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 smtClean="0"/>
              <a:t>- </a:t>
            </a:r>
            <a:r>
              <a:rPr lang="en-US" sz="2400" b="1" dirty="0" err="1" smtClean="0"/>
              <a:t>Nombreuses</a:t>
            </a:r>
            <a:r>
              <a:rPr lang="en-US" sz="2400" b="1" dirty="0" smtClean="0"/>
              <a:t> </a:t>
            </a:r>
            <a:r>
              <a:rPr lang="en-US" sz="2400" b="1" dirty="0"/>
              <a:t>prescriptions </a:t>
            </a:r>
            <a:r>
              <a:rPr lang="en-US" sz="2400" dirty="0" err="1" smtClean="0"/>
              <a:t>d’</a:t>
            </a:r>
            <a:r>
              <a:rPr lang="en-US" sz="2400" dirty="0" err="1" smtClean="0"/>
              <a:t>antibiotiques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centres</a:t>
            </a:r>
            <a:r>
              <a:rPr lang="en-US" sz="2400" b="1" dirty="0" smtClean="0"/>
              <a:t> de santé</a:t>
            </a:r>
            <a:r>
              <a:rPr lang="en-US" sz="2400" dirty="0" smtClean="0"/>
              <a:t> (</a:t>
            </a:r>
            <a:r>
              <a:rPr lang="en-US" sz="2400" dirty="0" err="1" smtClean="0"/>
              <a:t>presque</a:t>
            </a:r>
            <a:r>
              <a:rPr lang="en-US" sz="2400" dirty="0" smtClean="0"/>
              <a:t> </a:t>
            </a:r>
            <a:r>
              <a:rPr lang="en-US" sz="2400" dirty="0" err="1" smtClean="0"/>
              <a:t>systematiques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b="1" dirty="0" smtClean="0">
                <a:cs typeface="Times New Roman" pitchFamily="18" charset="0"/>
              </a:rPr>
              <a:t>Diagnostic par </a:t>
            </a:r>
            <a:r>
              <a:rPr lang="en-US" sz="2400" b="1" dirty="0" err="1" smtClean="0">
                <a:cs typeface="Times New Roman" pitchFamily="18" charset="0"/>
              </a:rPr>
              <a:t>défaut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l’</a:t>
            </a:r>
            <a:r>
              <a:rPr lang="en-US" sz="2400" b="1" dirty="0" err="1" smtClean="0">
                <a:cs typeface="Times New Roman" pitchFamily="18" charset="0"/>
              </a:rPr>
              <a:t>absence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d’antibiogrammes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et à cause de </a:t>
            </a:r>
            <a:r>
              <a:rPr lang="en-US" sz="2400" dirty="0" err="1" smtClean="0">
                <a:cs typeface="Times New Roman" pitchFamily="18" charset="0"/>
              </a:rPr>
              <a:t>leur</a:t>
            </a:r>
            <a:r>
              <a:rPr lang="en-US" sz="2400" dirty="0" smtClean="0">
                <a:cs typeface="Times New Roman" pitchFamily="18" charset="0"/>
              </a:rPr>
              <a:t> prix 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 err="1" smtClean="0">
                <a:cs typeface="Times New Roman" pitchFamily="18" charset="0"/>
              </a:rPr>
              <a:t>outils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très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limités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dans</a:t>
            </a:r>
            <a:r>
              <a:rPr lang="en-US" sz="2400" dirty="0" smtClean="0">
                <a:cs typeface="Times New Roman" pitchFamily="18" charset="0"/>
              </a:rPr>
              <a:t> les </a:t>
            </a:r>
            <a:r>
              <a:rPr lang="en-US" sz="2400" dirty="0" err="1" smtClean="0">
                <a:cs typeface="Times New Roman" pitchFamily="18" charset="0"/>
              </a:rPr>
              <a:t>centres</a:t>
            </a:r>
            <a:r>
              <a:rPr lang="en-US" sz="2400" dirty="0" smtClean="0">
                <a:cs typeface="Times New Roman" pitchFamily="18" charset="0"/>
              </a:rPr>
              <a:t> de base, </a:t>
            </a:r>
            <a:r>
              <a:rPr lang="en-US" sz="2400" b="1" dirty="0" smtClean="0">
                <a:cs typeface="Times New Roman" pitchFamily="18" charset="0"/>
              </a:rPr>
              <a:t>assurance de santé </a:t>
            </a:r>
            <a:r>
              <a:rPr lang="en-US" sz="2400" b="1" dirty="0" err="1" smtClean="0">
                <a:cs typeface="Times New Roman" pitchFamily="18" charset="0"/>
              </a:rPr>
              <a:t>faible</a:t>
            </a:r>
            <a:r>
              <a:rPr lang="en-US" sz="2400" b="1" dirty="0" smtClean="0">
                <a:cs typeface="Times New Roman" pitchFamily="18" charset="0"/>
              </a:rPr>
              <a:t> au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Bénin</a:t>
            </a:r>
            <a:r>
              <a:rPr lang="en-US" sz="2400" b="1" dirty="0" smtClean="0">
                <a:cs typeface="Times New Roman" pitchFamily="18" charset="0"/>
              </a:rPr>
              <a:t>, </a:t>
            </a:r>
            <a:r>
              <a:rPr lang="en-US" sz="2400" b="1" dirty="0" smtClean="0">
                <a:cs typeface="Times New Roman" pitchFamily="18" charset="0"/>
              </a:rPr>
              <a:t>au Burkina </a:t>
            </a:r>
            <a:r>
              <a:rPr lang="en-US" sz="2400" b="1" dirty="0" smtClean="0">
                <a:cs typeface="Times New Roman" pitchFamily="18" charset="0"/>
              </a:rPr>
              <a:t>Faso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et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Ghana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moins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2400" dirty="0" smtClean="0">
                <a:cs typeface="Times New Roman" pitchFamily="18" charset="0"/>
              </a:rPr>
              <a:t>- </a:t>
            </a:r>
            <a:r>
              <a:rPr lang="en-US" sz="2400" b="1" dirty="0">
                <a:cs typeface="Times New Roman" pitchFamily="18" charset="0"/>
              </a:rPr>
              <a:t>Concentration </a:t>
            </a:r>
            <a:r>
              <a:rPr lang="en-US" sz="2400" dirty="0" smtClean="0">
                <a:cs typeface="Times New Roman" pitchFamily="18" charset="0"/>
              </a:rPr>
              <a:t>de </a:t>
            </a:r>
            <a:r>
              <a:rPr lang="en-US" sz="2400" dirty="0" err="1" smtClean="0">
                <a:cs typeface="Times New Roman" pitchFamily="18" charset="0"/>
              </a:rPr>
              <a:t>l’automédication</a:t>
            </a:r>
            <a:r>
              <a:rPr lang="en-US" sz="2400" dirty="0" smtClean="0">
                <a:cs typeface="Times New Roman" pitchFamily="18" charset="0"/>
              </a:rPr>
              <a:t> sur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quelques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molécules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anciennes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et</a:t>
            </a:r>
            <a:r>
              <a:rPr lang="en-US" sz="2400" b="1" dirty="0" smtClean="0">
                <a:cs typeface="Times New Roman" pitchFamily="18" charset="0"/>
              </a:rPr>
              <a:t> usage </a:t>
            </a:r>
            <a:r>
              <a:rPr lang="en-US" sz="2400" b="1" dirty="0" err="1" smtClean="0">
                <a:cs typeface="Times New Roman" pitchFamily="18" charset="0"/>
              </a:rPr>
              <a:t>globalement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faible</a:t>
            </a:r>
            <a:endParaRPr lang="fr-FR" sz="2400" dirty="0">
              <a:cs typeface="Times New Roman" pitchFamily="18" charset="0"/>
            </a:endParaRPr>
          </a:p>
          <a:p>
            <a:pPr marL="600075" lvl="1" indent="-2571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iffusion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limitée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des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résistances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pour les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nouvelles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générations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d’antibiotiques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en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santé </a:t>
            </a:r>
            <a:r>
              <a:rPr lang="en-US" sz="2400" b="1" dirty="0" err="1" smtClean="0">
                <a:solidFill>
                  <a:srgbClr val="FF6600"/>
                </a:solidFill>
                <a:cs typeface="Times New Roman" pitchFamily="18" charset="0"/>
              </a:rPr>
              <a:t>humaine</a:t>
            </a:r>
            <a:r>
              <a:rPr lang="en-US" sz="2400" b="1" dirty="0" smtClean="0">
                <a:solidFill>
                  <a:srgbClr val="FF6600"/>
                </a:solidFill>
                <a:cs typeface="Times New Roman" pitchFamily="18" charset="0"/>
              </a:rPr>
              <a:t> ?</a:t>
            </a:r>
            <a:endParaRPr lang="en-US" sz="2400" b="1" dirty="0" smtClean="0">
              <a:solidFill>
                <a:srgbClr val="FF6600"/>
              </a:solidFill>
              <a:cs typeface="Times New Roman" pitchFamily="18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err="1" smtClean="0">
                <a:cs typeface="Times New Roman" pitchFamily="18" charset="0"/>
              </a:rPr>
              <a:t>Dans</a:t>
            </a:r>
            <a:r>
              <a:rPr lang="en-US" sz="2400" dirty="0" smtClean="0">
                <a:cs typeface="Times New Roman" pitchFamily="18" charset="0"/>
              </a:rPr>
              <a:t> les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fermes</a:t>
            </a:r>
            <a:r>
              <a:rPr lang="en-US" sz="2400" b="1" dirty="0" smtClean="0">
                <a:cs typeface="Times New Roman" pitchFamily="18" charset="0"/>
              </a:rPr>
              <a:t> semi-intensives de </a:t>
            </a:r>
            <a:r>
              <a:rPr lang="en-US" sz="2400" b="1" dirty="0" err="1" smtClean="0">
                <a:cs typeface="Times New Roman" pitchFamily="18" charset="0"/>
              </a:rPr>
              <a:t>volaille</a:t>
            </a:r>
            <a:r>
              <a:rPr lang="en-US" sz="2400" dirty="0" smtClean="0">
                <a:cs typeface="Times New Roman" pitchFamily="18" charset="0"/>
              </a:rPr>
              <a:t>, les </a:t>
            </a:r>
            <a:r>
              <a:rPr lang="en-US" sz="2400" b="1" dirty="0" err="1" smtClean="0">
                <a:cs typeface="Times New Roman" pitchFamily="18" charset="0"/>
              </a:rPr>
              <a:t>antibiotiques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sont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utilisées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à des fins curatives, </a:t>
            </a:r>
            <a:r>
              <a:rPr lang="en-US" sz="2400" dirty="0" err="1" smtClean="0">
                <a:cs typeface="Times New Roman" pitchFamily="18" charset="0"/>
              </a:rPr>
              <a:t>préventives</a:t>
            </a:r>
            <a:r>
              <a:rPr lang="en-US" sz="2400" dirty="0" smtClean="0">
                <a:cs typeface="Times New Roman" pitchFamily="18" charset="0"/>
              </a:rPr>
              <a:t> et </a:t>
            </a:r>
            <a:r>
              <a:rPr lang="en-US" sz="2400" dirty="0" smtClean="0">
                <a:cs typeface="Times New Roman" pitchFamily="18" charset="0"/>
              </a:rPr>
              <a:t>de promotion de la </a:t>
            </a:r>
            <a:r>
              <a:rPr lang="en-US" sz="2400" dirty="0" err="1" smtClean="0">
                <a:cs typeface="Times New Roman" pitchFamily="18" charset="0"/>
              </a:rPr>
              <a:t>croissance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mais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 smtClean="0">
                <a:cs typeface="Times New Roman" pitchFamily="18" charset="0"/>
              </a:rPr>
              <a:t>également</a:t>
            </a:r>
            <a:r>
              <a:rPr lang="en-US" sz="2400" b="1" dirty="0" smtClean="0">
                <a:cs typeface="Times New Roman" pitchFamily="18" charset="0"/>
              </a:rPr>
              <a:t> à des volumes </a:t>
            </a:r>
            <a:r>
              <a:rPr lang="en-US" sz="2400" b="1" dirty="0" err="1" smtClean="0">
                <a:cs typeface="Times New Roman" pitchFamily="18" charset="0"/>
              </a:rPr>
              <a:t>faibles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144000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Conclusion </a:t>
            </a:r>
            <a:r>
              <a:rPr lang="fr-FR" sz="3200" b="1" dirty="0" smtClean="0"/>
              <a:t>et </a:t>
            </a:r>
            <a:r>
              <a:rPr lang="fr-FR" sz="3200" b="1" dirty="0" smtClean="0"/>
              <a:t>é</a:t>
            </a:r>
            <a:r>
              <a:rPr lang="fr-FR" sz="3200" b="1" dirty="0" smtClean="0"/>
              <a:t>léments </a:t>
            </a:r>
            <a:r>
              <a:rPr lang="fr-FR" sz="3200" b="1" dirty="0" smtClean="0"/>
              <a:t>d’</a:t>
            </a:r>
            <a:r>
              <a:rPr lang="fr-FR" sz="3200" b="1" dirty="0" smtClean="0"/>
              <a:t>analyse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4160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51520" y="188640"/>
            <a:ext cx="4320480" cy="6480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GB" sz="800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GB" b="1" dirty="0" smtClean="0">
                <a:solidFill>
                  <a:srgbClr val="FF6600"/>
                </a:solidFill>
              </a:rPr>
              <a:t>Nous </a:t>
            </a:r>
            <a:r>
              <a:rPr lang="en-GB" b="1" dirty="0" err="1" smtClean="0">
                <a:solidFill>
                  <a:srgbClr val="FF6600"/>
                </a:solidFill>
              </a:rPr>
              <a:t>avons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observés</a:t>
            </a:r>
            <a:r>
              <a:rPr lang="en-GB" b="1" dirty="0" smtClean="0">
                <a:solidFill>
                  <a:srgbClr val="FF6600"/>
                </a:solidFill>
              </a:rPr>
              <a:t> des usages </a:t>
            </a:r>
            <a:r>
              <a:rPr lang="en-GB" b="1" dirty="0" err="1" smtClean="0">
                <a:solidFill>
                  <a:srgbClr val="FF6600"/>
                </a:solidFill>
              </a:rPr>
              <a:t>faibles</a:t>
            </a:r>
            <a:r>
              <a:rPr lang="en-GB" b="1" dirty="0" smtClean="0">
                <a:solidFill>
                  <a:srgbClr val="FF6600"/>
                </a:solidFill>
              </a:rPr>
              <a:t> des </a:t>
            </a:r>
            <a:r>
              <a:rPr lang="en-GB" b="1" dirty="0" err="1" smtClean="0">
                <a:solidFill>
                  <a:srgbClr val="FF6600"/>
                </a:solidFill>
              </a:rPr>
              <a:t>Atb</a:t>
            </a:r>
            <a:r>
              <a:rPr lang="en-GB" b="1" dirty="0" smtClean="0">
                <a:solidFill>
                  <a:srgbClr val="FF6600"/>
                </a:solidFill>
              </a:rPr>
              <a:t> par les </a:t>
            </a:r>
            <a:r>
              <a:rPr lang="en-GB" b="1" dirty="0" err="1" smtClean="0">
                <a:solidFill>
                  <a:srgbClr val="FF6600"/>
                </a:solidFill>
              </a:rPr>
              <a:t>familles</a:t>
            </a:r>
            <a:r>
              <a:rPr lang="en-GB" b="1" dirty="0" smtClean="0">
                <a:solidFill>
                  <a:srgbClr val="FF6600"/>
                </a:solidFill>
              </a:rPr>
              <a:t> et les </a:t>
            </a:r>
            <a:r>
              <a:rPr lang="en-GB" b="1" dirty="0" err="1" smtClean="0">
                <a:solidFill>
                  <a:srgbClr val="FF6600"/>
                </a:solidFill>
              </a:rPr>
              <a:t>fermiers</a:t>
            </a:r>
            <a:r>
              <a:rPr lang="en-GB" b="1" dirty="0" smtClean="0">
                <a:solidFill>
                  <a:srgbClr val="FF6600"/>
                </a:solidFill>
              </a:rPr>
              <a:t>. </a:t>
            </a:r>
            <a:r>
              <a:rPr lang="en-GB" b="1" u="sng" dirty="0" err="1">
                <a:solidFill>
                  <a:srgbClr val="FF6600"/>
                </a:solidFill>
              </a:rPr>
              <a:t>P</a:t>
            </a:r>
            <a:r>
              <a:rPr lang="en-GB" b="1" u="sng" dirty="0" err="1" smtClean="0">
                <a:solidFill>
                  <a:srgbClr val="FF6600"/>
                </a:solidFill>
              </a:rPr>
              <a:t>ourtant</a:t>
            </a:r>
            <a:r>
              <a:rPr lang="en-GB" b="1" dirty="0" smtClean="0">
                <a:solidFill>
                  <a:srgbClr val="FF6600"/>
                </a:solidFill>
              </a:rPr>
              <a:t> des </a:t>
            </a:r>
            <a:r>
              <a:rPr lang="en-GB" b="1" dirty="0" err="1" smtClean="0">
                <a:solidFill>
                  <a:srgbClr val="FF6600"/>
                </a:solidFill>
              </a:rPr>
              <a:t>niveaux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hauts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d’AMR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ont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été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détectés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smtClean="0">
                <a:solidFill>
                  <a:srgbClr val="FF6600"/>
                </a:solidFill>
              </a:rPr>
              <a:t>: le sous-dosage </a:t>
            </a:r>
            <a:r>
              <a:rPr lang="en-GB" b="1" dirty="0" err="1" smtClean="0">
                <a:solidFill>
                  <a:srgbClr val="FF6600"/>
                </a:solidFill>
              </a:rPr>
              <a:t>peut-il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générer</a:t>
            </a:r>
            <a:r>
              <a:rPr lang="en-GB" b="1" dirty="0" smtClean="0">
                <a:solidFill>
                  <a:srgbClr val="FF6600"/>
                </a:solidFill>
              </a:rPr>
              <a:t> de </a:t>
            </a:r>
            <a:r>
              <a:rPr lang="en-GB" b="1" dirty="0" err="1" smtClean="0">
                <a:solidFill>
                  <a:srgbClr val="FF6600"/>
                </a:solidFill>
              </a:rPr>
              <a:t>l’AMR</a:t>
            </a:r>
            <a:r>
              <a:rPr lang="en-GB" b="1" dirty="0" smtClean="0">
                <a:solidFill>
                  <a:srgbClr val="FF6600"/>
                </a:solidFill>
              </a:rPr>
              <a:t> ?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6600"/>
                </a:solidFill>
              </a:rPr>
              <a:t>Le </a:t>
            </a:r>
            <a:r>
              <a:rPr lang="en-GB" b="1" dirty="0" err="1" smtClean="0">
                <a:solidFill>
                  <a:srgbClr val="FF6600"/>
                </a:solidFill>
              </a:rPr>
              <a:t>problème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est-il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ailleurs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smtClean="0">
                <a:solidFill>
                  <a:srgbClr val="FF6600"/>
                </a:solidFill>
              </a:rPr>
              <a:t>?</a:t>
            </a:r>
            <a:endParaRPr lang="en-GB" sz="1000" b="1" dirty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GB" b="1" dirty="0" smtClean="0">
                <a:solidFill>
                  <a:srgbClr val="FF6600"/>
                </a:solidFill>
              </a:rPr>
              <a:t>Que dire du fait que les gens </a:t>
            </a:r>
            <a:r>
              <a:rPr lang="en-GB" b="1" dirty="0" err="1" smtClean="0">
                <a:solidFill>
                  <a:srgbClr val="FF6600"/>
                </a:solidFill>
              </a:rPr>
              <a:t>s’automédiquent</a:t>
            </a:r>
            <a:r>
              <a:rPr lang="en-GB" b="1" dirty="0" smtClean="0">
                <a:solidFill>
                  <a:srgbClr val="FF6600"/>
                </a:solidFill>
              </a:rPr>
              <a:t> avec </a:t>
            </a:r>
            <a:r>
              <a:rPr lang="en-GB" b="1" dirty="0" err="1" smtClean="0">
                <a:solidFill>
                  <a:srgbClr val="FF6600"/>
                </a:solidFill>
              </a:rPr>
              <a:t>peu</a:t>
            </a:r>
            <a:r>
              <a:rPr lang="en-GB" b="1" dirty="0" smtClean="0">
                <a:solidFill>
                  <a:srgbClr val="FF6600"/>
                </a:solidFill>
              </a:rPr>
              <a:t> de molecules qui </a:t>
            </a:r>
            <a:r>
              <a:rPr lang="en-GB" b="1" dirty="0" err="1" smtClean="0">
                <a:solidFill>
                  <a:srgbClr val="FF6600"/>
                </a:solidFill>
              </a:rPr>
              <a:t>sont</a:t>
            </a:r>
            <a:r>
              <a:rPr lang="en-GB" b="1" dirty="0" smtClean="0">
                <a:solidFill>
                  <a:srgbClr val="FF6600"/>
                </a:solidFill>
              </a:rPr>
              <a:t> </a:t>
            </a:r>
            <a:r>
              <a:rPr lang="en-GB" b="1" dirty="0" err="1" smtClean="0">
                <a:solidFill>
                  <a:srgbClr val="FF6600"/>
                </a:solidFill>
              </a:rPr>
              <a:t>principalement</a:t>
            </a:r>
            <a:r>
              <a:rPr lang="en-GB" b="1" dirty="0" smtClean="0">
                <a:solidFill>
                  <a:srgbClr val="FF6600"/>
                </a:solidFill>
              </a:rPr>
              <a:t> de la </a:t>
            </a:r>
            <a:r>
              <a:rPr lang="en-GB" b="1" dirty="0" err="1" smtClean="0">
                <a:solidFill>
                  <a:srgbClr val="FF6600"/>
                </a:solidFill>
              </a:rPr>
              <a:t>catégorie</a:t>
            </a:r>
            <a:r>
              <a:rPr lang="en-GB" b="1" dirty="0">
                <a:solidFill>
                  <a:srgbClr val="FF6600"/>
                </a:solidFill>
              </a:rPr>
              <a:t> “</a:t>
            </a:r>
            <a:r>
              <a:rPr lang="en-GB" b="1" dirty="0" smtClean="0">
                <a:solidFill>
                  <a:srgbClr val="FF6600"/>
                </a:solidFill>
              </a:rPr>
              <a:t>Access”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040" y="3626728"/>
            <a:ext cx="396044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2800" dirty="0" smtClean="0">
                <a:cs typeface="Times New Roman" pitchFamily="18" charset="0"/>
              </a:rPr>
              <a:t>- </a:t>
            </a:r>
            <a:r>
              <a:rPr lang="en-US" sz="2800" b="1" dirty="0" smtClean="0">
                <a:cs typeface="Times New Roman" pitchFamily="18" charset="0"/>
              </a:rPr>
              <a:t>Le </a:t>
            </a:r>
            <a:r>
              <a:rPr lang="en-US" sz="2800" b="1" dirty="0" smtClean="0">
                <a:cs typeface="Times New Roman" pitchFamily="18" charset="0"/>
              </a:rPr>
              <a:t>role des pesticides, des biocides, des </a:t>
            </a:r>
            <a:r>
              <a:rPr lang="en-US" sz="2800" b="1" dirty="0" err="1" smtClean="0">
                <a:cs typeface="Times New Roman" pitchFamily="18" charset="0"/>
              </a:rPr>
              <a:t>métaux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lourds</a:t>
            </a:r>
            <a:r>
              <a:rPr lang="en-US" sz="2800" b="1" dirty="0" smtClean="0">
                <a:cs typeface="Times New Roman" pitchFamily="18" charset="0"/>
              </a:rPr>
              <a:t> a-t-</a:t>
            </a:r>
            <a:r>
              <a:rPr lang="en-US" sz="2800" b="1" dirty="0" err="1" smtClean="0">
                <a:cs typeface="Times New Roman" pitchFamily="18" charset="0"/>
              </a:rPr>
              <a:t>il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été</a:t>
            </a:r>
            <a:r>
              <a:rPr lang="en-US" sz="2800" b="1" dirty="0" smtClean="0">
                <a:cs typeface="Times New Roman" pitchFamily="18" charset="0"/>
              </a:rPr>
              <a:t> sous </a:t>
            </a:r>
            <a:r>
              <a:rPr lang="en-US" sz="2800" b="1" dirty="0" err="1" smtClean="0">
                <a:cs typeface="Times New Roman" pitchFamily="18" charset="0"/>
              </a:rPr>
              <a:t>estimé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?</a:t>
            </a:r>
          </a:p>
          <a:p>
            <a:pPr marL="0" lvl="1">
              <a:spcBef>
                <a:spcPts val="600"/>
              </a:spcBef>
            </a:pPr>
            <a:r>
              <a:rPr lang="fr-FR" sz="2800" b="1" dirty="0" smtClean="0">
                <a:cs typeface="Times New Roman" pitchFamily="18" charset="0"/>
              </a:rPr>
              <a:t>- De nombreuses inconnues scientifiques</a:t>
            </a:r>
            <a:endParaRPr lang="fr-FR" sz="2800" b="1" dirty="0"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4" y="3221"/>
            <a:ext cx="4456386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ffiche_medocruec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40456"/>
            <a:ext cx="3959795" cy="2964608"/>
          </a:xfrm>
          <a:prstGeom prst="rect">
            <a:avLst/>
          </a:prstGeom>
        </p:spPr>
      </p:pic>
      <p:pic>
        <p:nvPicPr>
          <p:cNvPr id="10" name="Image 9" descr="Food and Drugs Board Gh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980728"/>
            <a:ext cx="2268252" cy="30243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5536" y="4365104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fr-FR" sz="2400" b="1" dirty="0" smtClean="0"/>
              <a:t>3 phénomènes</a:t>
            </a:r>
            <a:r>
              <a:rPr lang="fr-FR" sz="2400" dirty="0" smtClean="0"/>
              <a:t> </a:t>
            </a:r>
            <a:r>
              <a:rPr lang="fr-FR" sz="2400" b="1" dirty="0" smtClean="0"/>
              <a:t>bien différents</a:t>
            </a:r>
            <a:endParaRPr lang="fr-FR" sz="2400" dirty="0" smtClean="0"/>
          </a:p>
          <a:p>
            <a:pPr marL="536575" lvl="3">
              <a:spcBef>
                <a:spcPts val="400"/>
              </a:spcBef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contrefaçon </a:t>
            </a:r>
            <a:r>
              <a:rPr lang="fr-FR" sz="2400" dirty="0" smtClean="0"/>
              <a:t>: </a:t>
            </a:r>
            <a:r>
              <a:rPr lang="fr-FR" sz="2400" b="1" dirty="0" smtClean="0"/>
              <a:t>légalité</a:t>
            </a:r>
            <a:r>
              <a:rPr lang="fr-FR" sz="2400" dirty="0" smtClean="0"/>
              <a:t> des médicaments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 marL="536575" lvl="3">
              <a:spcBef>
                <a:spcPts val="400"/>
              </a:spcBef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malfaçon, sous-standards </a:t>
            </a:r>
            <a:r>
              <a:rPr lang="fr-FR" sz="2400" dirty="0" smtClean="0"/>
              <a:t>: </a:t>
            </a:r>
            <a:r>
              <a:rPr lang="fr-FR" sz="2400" b="1" dirty="0" smtClean="0"/>
              <a:t>qualité</a:t>
            </a:r>
            <a:r>
              <a:rPr lang="fr-FR" sz="2400" dirty="0" smtClean="0"/>
              <a:t> des médicaments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 marL="536575" lvl="3">
              <a:spcBef>
                <a:spcPts val="400"/>
              </a:spcBef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marché informel </a:t>
            </a:r>
            <a:r>
              <a:rPr lang="fr-FR" sz="2400" dirty="0" smtClean="0"/>
              <a:t>: </a:t>
            </a:r>
            <a:r>
              <a:rPr lang="fr-FR" sz="2400" b="1" dirty="0" smtClean="0"/>
              <a:t>formalité des circuits</a:t>
            </a:r>
            <a:r>
              <a:rPr lang="fr-FR" sz="2400" dirty="0" smtClean="0"/>
              <a:t> de distribution</a:t>
            </a:r>
            <a:endParaRPr lang="fr-FR" sz="1000" b="1" dirty="0" smtClean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8928992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7504" y="107921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Déconstruire les </a:t>
            </a:r>
            <a:r>
              <a:rPr lang="fr-FR" sz="3200" b="1" dirty="0"/>
              <a:t>amalgames autour des </a:t>
            </a:r>
            <a:r>
              <a:rPr lang="fr-FR" sz="3200" b="1" dirty="0" smtClean="0"/>
              <a:t>« </a:t>
            </a:r>
            <a:r>
              <a:rPr lang="fr-FR" sz="3200" b="1" dirty="0" err="1" smtClean="0"/>
              <a:t>fakes</a:t>
            </a:r>
            <a:r>
              <a:rPr lang="fr-FR" sz="3200" b="1" dirty="0" smtClean="0"/>
              <a:t> »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37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913551"/>
            <a:ext cx="8784976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Tx/>
              <a:buChar char="-"/>
            </a:pPr>
            <a:r>
              <a:rPr lang="fr-FR" sz="2400" dirty="0" smtClean="0"/>
              <a:t> La </a:t>
            </a:r>
            <a:r>
              <a:rPr lang="fr-FR" sz="2400" b="1" dirty="0" smtClean="0"/>
              <a:t>Contrefaçon</a:t>
            </a:r>
            <a:r>
              <a:rPr lang="fr-FR" sz="2400" dirty="0" smtClean="0"/>
              <a:t> est un </a:t>
            </a:r>
            <a:r>
              <a:rPr lang="fr-FR" sz="2400" b="1" dirty="0" smtClean="0"/>
              <a:t>terme juridique </a:t>
            </a:r>
            <a:r>
              <a:rPr lang="fr-FR" sz="2400" dirty="0" smtClean="0"/>
              <a:t>en lien avec les accords </a:t>
            </a:r>
            <a:r>
              <a:rPr lang="fr-FR" sz="2400" b="1" dirty="0" err="1" smtClean="0"/>
              <a:t>Adpic</a:t>
            </a:r>
            <a:r>
              <a:rPr lang="fr-FR" sz="2400" dirty="0" smtClean="0"/>
              <a:t> de l’</a:t>
            </a:r>
            <a:r>
              <a:rPr lang="fr-FR" sz="2400" b="1" dirty="0" smtClean="0"/>
              <a:t>OMC </a:t>
            </a:r>
            <a:r>
              <a:rPr lang="fr-FR" sz="2400" dirty="0" smtClean="0"/>
              <a:t>(1994)</a:t>
            </a:r>
            <a:endParaRPr lang="fr-FR" sz="2400" b="1" dirty="0" smtClean="0"/>
          </a:p>
          <a:p>
            <a:pPr>
              <a:spcBef>
                <a:spcPts val="400"/>
              </a:spcBef>
            </a:pPr>
            <a:endParaRPr lang="fr-FR" sz="1000" dirty="0" smtClean="0"/>
          </a:p>
          <a:p>
            <a:pPr marL="446088" lvl="1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FF6600"/>
                </a:solidFill>
              </a:rPr>
              <a:t> Polémiques</a:t>
            </a:r>
            <a:r>
              <a:rPr lang="fr-FR" sz="2400" dirty="0" smtClean="0">
                <a:solidFill>
                  <a:srgbClr val="FF6600"/>
                </a:solidFill>
              </a:rPr>
              <a:t> autour de </a:t>
            </a:r>
            <a:r>
              <a:rPr lang="fr-FR" sz="2400" b="1" dirty="0" smtClean="0">
                <a:solidFill>
                  <a:srgbClr val="FF6600"/>
                </a:solidFill>
              </a:rPr>
              <a:t>litiges</a:t>
            </a:r>
            <a:r>
              <a:rPr lang="fr-FR" sz="2400" dirty="0" smtClean="0">
                <a:solidFill>
                  <a:srgbClr val="FF6600"/>
                </a:solidFill>
              </a:rPr>
              <a:t> sur des </a:t>
            </a:r>
            <a:r>
              <a:rPr lang="fr-FR" sz="2400" b="1" dirty="0" smtClean="0">
                <a:solidFill>
                  <a:srgbClr val="FF6600"/>
                </a:solidFill>
              </a:rPr>
              <a:t>brevets pharmaceutiques </a:t>
            </a:r>
            <a:r>
              <a:rPr lang="fr-FR" sz="2400" dirty="0" smtClean="0">
                <a:solidFill>
                  <a:srgbClr val="FF6600"/>
                </a:solidFill>
              </a:rPr>
              <a:t>concernant des </a:t>
            </a:r>
            <a:r>
              <a:rPr lang="fr-FR" sz="2400" b="1" dirty="0" smtClean="0">
                <a:solidFill>
                  <a:srgbClr val="FF6600"/>
                </a:solidFill>
              </a:rPr>
              <a:t>génériques</a:t>
            </a:r>
            <a:r>
              <a:rPr lang="fr-FR" sz="2400" dirty="0" smtClean="0">
                <a:solidFill>
                  <a:srgbClr val="FF6600"/>
                </a:solidFill>
              </a:rPr>
              <a:t> fabriqués dans les pays «</a:t>
            </a:r>
            <a:r>
              <a:rPr lang="fr-FR" sz="2400" b="1" dirty="0" smtClean="0">
                <a:solidFill>
                  <a:srgbClr val="FF6600"/>
                </a:solidFill>
              </a:rPr>
              <a:t> émergents</a:t>
            </a:r>
            <a:r>
              <a:rPr lang="fr-FR" sz="2400" dirty="0" smtClean="0">
                <a:solidFill>
                  <a:srgbClr val="FF6600"/>
                </a:solidFill>
              </a:rPr>
              <a:t> » (législation différente en fonction des pays)</a:t>
            </a:r>
            <a:endParaRPr lang="fr-FR" sz="1000" dirty="0" smtClean="0">
              <a:solidFill>
                <a:srgbClr val="FF6600"/>
              </a:solidFill>
            </a:endParaRP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Eviter </a:t>
            </a:r>
            <a:r>
              <a:rPr lang="fr-FR" sz="2400" dirty="0" smtClean="0">
                <a:solidFill>
                  <a:srgbClr val="FF6600"/>
                </a:solidFill>
              </a:rPr>
              <a:t>la question de la </a:t>
            </a:r>
            <a:r>
              <a:rPr lang="fr-FR" sz="2400" b="1" dirty="0" smtClean="0">
                <a:solidFill>
                  <a:srgbClr val="FF6600"/>
                </a:solidFill>
              </a:rPr>
              <a:t>propriété industrielle </a:t>
            </a:r>
            <a:r>
              <a:rPr lang="fr-FR" sz="2400" dirty="0" smtClean="0">
                <a:solidFill>
                  <a:srgbClr val="FF6600"/>
                </a:solidFill>
              </a:rPr>
              <a:t>(</a:t>
            </a:r>
            <a:r>
              <a:rPr lang="fr-FR" sz="2400" dirty="0" err="1" smtClean="0">
                <a:solidFill>
                  <a:srgbClr val="FF6600"/>
                </a:solidFill>
              </a:rPr>
              <a:t>Medicrime</a:t>
            </a:r>
            <a:r>
              <a:rPr lang="fr-FR" sz="2400" dirty="0" smtClean="0">
                <a:solidFill>
                  <a:srgbClr val="FF6600"/>
                </a:solidFill>
              </a:rPr>
              <a:t>, </a:t>
            </a:r>
            <a:r>
              <a:rPr lang="fr-FR" sz="2400" dirty="0" err="1" smtClean="0">
                <a:solidFill>
                  <a:srgbClr val="FF6600"/>
                </a:solidFill>
              </a:rPr>
              <a:t>from</a:t>
            </a:r>
            <a:r>
              <a:rPr lang="fr-FR" sz="2400" dirty="0" smtClean="0">
                <a:solidFill>
                  <a:srgbClr val="FF6600"/>
                </a:solidFill>
              </a:rPr>
              <a:t> 2010)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FF6600"/>
                </a:solidFill>
              </a:rPr>
              <a:t>Depuis</a:t>
            </a: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FF6600"/>
                </a:solidFill>
              </a:rPr>
              <a:t>2006, tentatives de </a:t>
            </a:r>
            <a:r>
              <a:rPr lang="fr-FR" sz="2400" b="1" dirty="0" smtClean="0">
                <a:solidFill>
                  <a:srgbClr val="FF6600"/>
                </a:solidFill>
              </a:rPr>
              <a:t>clarifier la définition</a:t>
            </a:r>
            <a:r>
              <a:rPr lang="fr-FR" sz="2400" dirty="0">
                <a:solidFill>
                  <a:srgbClr val="FF6600"/>
                </a:solidFill>
              </a:rPr>
              <a:t>, Impact, </a:t>
            </a:r>
            <a:r>
              <a:rPr lang="fr-FR" sz="2400" dirty="0" smtClean="0">
                <a:solidFill>
                  <a:srgbClr val="FF6600"/>
                </a:solidFill>
              </a:rPr>
              <a:t>OMS : </a:t>
            </a:r>
            <a:r>
              <a:rPr lang="fr-FR" sz="2400" b="1" dirty="0">
                <a:solidFill>
                  <a:srgbClr val="FF6600"/>
                </a:solidFill>
              </a:rPr>
              <a:t>SSFFC</a:t>
            </a:r>
            <a:r>
              <a:rPr lang="fr-FR" sz="2400" dirty="0">
                <a:solidFill>
                  <a:srgbClr val="FF6600"/>
                </a:solidFill>
              </a:rPr>
              <a:t> - sous dosés / douteux / mal étiquetés / falsifiés / contrefaits (2010)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FF6600"/>
                </a:solidFill>
              </a:rPr>
              <a:t> 2017 : </a:t>
            </a:r>
            <a:r>
              <a:rPr lang="fr-FR" sz="2400" dirty="0">
                <a:solidFill>
                  <a:srgbClr val="FF6600"/>
                </a:solidFill>
              </a:rPr>
              <a:t>définition des « </a:t>
            </a:r>
            <a:r>
              <a:rPr lang="fr-FR" sz="2400" b="1" dirty="0" smtClean="0">
                <a:solidFill>
                  <a:srgbClr val="FF6600"/>
                </a:solidFill>
              </a:rPr>
              <a:t>sous-standards</a:t>
            </a:r>
            <a:r>
              <a:rPr lang="fr-FR" sz="2400" dirty="0">
                <a:solidFill>
                  <a:srgbClr val="FF6600"/>
                </a:solidFill>
              </a:rPr>
              <a:t> », « </a:t>
            </a:r>
            <a:r>
              <a:rPr lang="fr-FR" sz="2400" b="1" dirty="0" smtClean="0">
                <a:solidFill>
                  <a:srgbClr val="FF6600"/>
                </a:solidFill>
              </a:rPr>
              <a:t>falsifiés</a:t>
            </a:r>
            <a:r>
              <a:rPr lang="fr-FR" sz="2400" dirty="0">
                <a:solidFill>
                  <a:srgbClr val="FF6600"/>
                </a:solidFill>
              </a:rPr>
              <a:t> » et « </a:t>
            </a:r>
            <a:r>
              <a:rPr lang="fr-FR" sz="2400" b="1" dirty="0">
                <a:solidFill>
                  <a:srgbClr val="FF6600"/>
                </a:solidFill>
              </a:rPr>
              <a:t>non-enregistrés</a:t>
            </a:r>
            <a:r>
              <a:rPr lang="fr-FR" sz="2400" dirty="0">
                <a:solidFill>
                  <a:srgbClr val="FF6600"/>
                </a:solidFill>
              </a:rPr>
              <a:t> </a:t>
            </a:r>
            <a:r>
              <a:rPr lang="fr-FR" sz="2400" dirty="0" smtClean="0">
                <a:solidFill>
                  <a:srgbClr val="FF6600"/>
                </a:solidFill>
              </a:rPr>
              <a:t>» (OMS)</a:t>
            </a:r>
            <a:endParaRPr lang="fr-FR" sz="2400" dirty="0">
              <a:solidFill>
                <a:srgbClr val="FF6600"/>
              </a:solidFill>
            </a:endParaRP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400" dirty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FF6600"/>
                </a:solidFill>
              </a:rPr>
              <a:t>Mais dans les faits, </a:t>
            </a:r>
            <a:r>
              <a:rPr lang="fr-FR" sz="2400" b="1" dirty="0" smtClean="0">
                <a:solidFill>
                  <a:srgbClr val="FF6600"/>
                </a:solidFill>
              </a:rPr>
              <a:t>on ne sait jamais de quoi on parle…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07921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Déconstruire les </a:t>
            </a:r>
            <a:r>
              <a:rPr lang="fr-FR" sz="3200" b="1" dirty="0"/>
              <a:t>amalgames autour des </a:t>
            </a:r>
            <a:r>
              <a:rPr lang="fr-FR" sz="3200" b="1" dirty="0" smtClean="0"/>
              <a:t>« </a:t>
            </a:r>
            <a:r>
              <a:rPr lang="fr-FR" sz="3200" b="1" dirty="0" err="1" smtClean="0"/>
              <a:t>fakes</a:t>
            </a:r>
            <a:r>
              <a:rPr lang="fr-FR" sz="3200" b="1" dirty="0" smtClean="0"/>
              <a:t> »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2573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980728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Tx/>
              <a:buChar char="-"/>
            </a:pPr>
            <a:r>
              <a:rPr lang="fr-FR" sz="2400" dirty="0" smtClean="0"/>
              <a:t> </a:t>
            </a:r>
            <a:r>
              <a:rPr lang="fr-FR" sz="2400" b="1" dirty="0" smtClean="0"/>
              <a:t>Notion différente </a:t>
            </a:r>
            <a:r>
              <a:rPr lang="fr-FR" sz="2400" dirty="0" smtClean="0"/>
              <a:t>de celle de la </a:t>
            </a:r>
            <a:r>
              <a:rPr lang="fr-FR" sz="2400" b="1" dirty="0" smtClean="0"/>
              <a:t>malfaçon</a:t>
            </a:r>
            <a:r>
              <a:rPr lang="fr-FR" sz="2400" dirty="0" smtClean="0"/>
              <a:t> ou de </a:t>
            </a:r>
            <a:r>
              <a:rPr lang="fr-FR" sz="2400" b="1" dirty="0" smtClean="0"/>
              <a:t>sous-standards</a:t>
            </a:r>
          </a:p>
          <a:p>
            <a:pPr marL="446088" lvl="2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rgbClr val="FF6600"/>
                </a:solidFill>
              </a:rPr>
              <a:t> </a:t>
            </a:r>
            <a:r>
              <a:rPr lang="fr-FR" sz="2400" dirty="0">
                <a:solidFill>
                  <a:srgbClr val="FF6600"/>
                </a:solidFill>
              </a:rPr>
              <a:t>médicaments qui proviennent de </a:t>
            </a:r>
            <a:r>
              <a:rPr lang="fr-FR" sz="2400" b="1" dirty="0">
                <a:solidFill>
                  <a:srgbClr val="FF6600"/>
                </a:solidFill>
              </a:rPr>
              <a:t>fabricants authentiques </a:t>
            </a:r>
            <a:r>
              <a:rPr lang="fr-FR" sz="2400" dirty="0">
                <a:solidFill>
                  <a:srgbClr val="FF6600"/>
                </a:solidFill>
              </a:rPr>
              <a:t>et de bonne foi mais qui comportent des </a:t>
            </a:r>
            <a:r>
              <a:rPr lang="fr-FR" sz="2400" b="1" dirty="0">
                <a:solidFill>
                  <a:srgbClr val="FF6600"/>
                </a:solidFill>
              </a:rPr>
              <a:t>problèmes de </a:t>
            </a:r>
            <a:r>
              <a:rPr lang="fr-FR" sz="2400" b="1" dirty="0" smtClean="0">
                <a:solidFill>
                  <a:srgbClr val="FF6600"/>
                </a:solidFill>
              </a:rPr>
              <a:t>qualité </a:t>
            </a:r>
            <a:r>
              <a:rPr lang="fr-FR" sz="2400" dirty="0" smtClean="0">
                <a:solidFill>
                  <a:srgbClr val="FF6600"/>
                </a:solidFill>
              </a:rPr>
              <a:t>(non-conformité avec l’emballage</a:t>
            </a:r>
            <a:r>
              <a:rPr lang="fr-FR" sz="2400" dirty="0">
                <a:solidFill>
                  <a:srgbClr val="FF6600"/>
                </a:solidFill>
              </a:rPr>
              <a:t> </a:t>
            </a:r>
            <a:r>
              <a:rPr lang="fr-FR" sz="2400" dirty="0" smtClean="0">
                <a:solidFill>
                  <a:srgbClr val="FF6600"/>
                </a:solidFill>
              </a:rPr>
              <a:t>et </a:t>
            </a:r>
            <a:r>
              <a:rPr lang="fr-FR" sz="2400" dirty="0">
                <a:solidFill>
                  <a:srgbClr val="FF6600"/>
                </a:solidFill>
              </a:rPr>
              <a:t>avec </a:t>
            </a:r>
            <a:r>
              <a:rPr lang="fr-FR" sz="2400" dirty="0" smtClean="0">
                <a:solidFill>
                  <a:srgbClr val="FF6600"/>
                </a:solidFill>
              </a:rPr>
              <a:t>l’une </a:t>
            </a:r>
            <a:r>
              <a:rPr lang="fr-FR" sz="2400" dirty="0">
                <a:solidFill>
                  <a:srgbClr val="FF6600"/>
                </a:solidFill>
              </a:rPr>
              <a:t>des pharmacopées </a:t>
            </a:r>
            <a:r>
              <a:rPr lang="fr-FR" sz="2400" dirty="0" smtClean="0">
                <a:solidFill>
                  <a:srgbClr val="FF6600"/>
                </a:solidFill>
              </a:rPr>
              <a:t>reconnues) : </a:t>
            </a:r>
            <a:r>
              <a:rPr lang="fr-FR" sz="2400" b="1" dirty="0" smtClean="0">
                <a:solidFill>
                  <a:srgbClr val="FF6600"/>
                </a:solidFill>
              </a:rPr>
              <a:t>nocivité des produits </a:t>
            </a:r>
          </a:p>
          <a:p>
            <a:pPr marL="446088" lvl="2">
              <a:spcBef>
                <a:spcPts val="400"/>
              </a:spcBef>
            </a:pPr>
            <a:endParaRPr lang="fr-FR" sz="1000" b="1" dirty="0" smtClean="0"/>
          </a:p>
          <a:p>
            <a:pPr>
              <a:spcBef>
                <a:spcPts val="400"/>
              </a:spcBef>
              <a:buFontTx/>
              <a:buChar char="-"/>
            </a:pPr>
            <a:r>
              <a:rPr lang="fr-FR" sz="2400" b="1" dirty="0"/>
              <a:t> </a:t>
            </a:r>
            <a:r>
              <a:rPr lang="fr-FR" sz="2400" dirty="0" smtClean="0"/>
              <a:t>Notion encore </a:t>
            </a:r>
            <a:r>
              <a:rPr lang="fr-FR" sz="2400" b="1" dirty="0" smtClean="0"/>
              <a:t>différente </a:t>
            </a:r>
            <a:r>
              <a:rPr lang="fr-FR" sz="2400" dirty="0" smtClean="0"/>
              <a:t>de celle du </a:t>
            </a:r>
            <a:r>
              <a:rPr lang="fr-FR" sz="2400" b="1" dirty="0" smtClean="0"/>
              <a:t>marché informel </a:t>
            </a:r>
            <a:r>
              <a:rPr lang="fr-FR" sz="2400" dirty="0" smtClean="0"/>
              <a:t>du médicament, qui préoccupe beaucoup les </a:t>
            </a:r>
            <a:r>
              <a:rPr lang="fr-FR" sz="2400" b="1" dirty="0" smtClean="0"/>
              <a:t>pays francophones d’Afrique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FF6600"/>
                </a:solidFill>
              </a:rPr>
              <a:t>Pratiques de </a:t>
            </a:r>
            <a:r>
              <a:rPr lang="fr-FR" sz="2400" b="1" dirty="0">
                <a:solidFill>
                  <a:srgbClr val="FF6600"/>
                </a:solidFill>
              </a:rPr>
              <a:t>ventes</a:t>
            </a:r>
            <a:r>
              <a:rPr lang="fr-FR" sz="2400" dirty="0">
                <a:solidFill>
                  <a:srgbClr val="FF6600"/>
                </a:solidFill>
              </a:rPr>
              <a:t> et d’</a:t>
            </a:r>
            <a:r>
              <a:rPr lang="fr-FR" sz="2400" b="1" dirty="0">
                <a:solidFill>
                  <a:srgbClr val="FF6600"/>
                </a:solidFill>
              </a:rPr>
              <a:t>achats</a:t>
            </a:r>
            <a:r>
              <a:rPr lang="fr-FR" sz="2400" dirty="0">
                <a:solidFill>
                  <a:srgbClr val="FF6600"/>
                </a:solidFill>
              </a:rPr>
              <a:t> de médicaments </a:t>
            </a:r>
            <a:r>
              <a:rPr lang="fr-FR" sz="2400" b="1" dirty="0">
                <a:solidFill>
                  <a:srgbClr val="FF6600"/>
                </a:solidFill>
              </a:rPr>
              <a:t>hors des formes </a:t>
            </a:r>
            <a:r>
              <a:rPr lang="fr-FR" sz="2400" dirty="0">
                <a:solidFill>
                  <a:srgbClr val="FF6600"/>
                </a:solidFill>
              </a:rPr>
              <a:t>imposées par l’</a:t>
            </a:r>
            <a:r>
              <a:rPr lang="fr-FR" sz="2400" b="1" dirty="0">
                <a:solidFill>
                  <a:srgbClr val="FF6600"/>
                </a:solidFill>
              </a:rPr>
              <a:t>Etat</a:t>
            </a:r>
            <a:r>
              <a:rPr lang="fr-FR" sz="2400" dirty="0">
                <a:solidFill>
                  <a:srgbClr val="FF6600"/>
                </a:solidFill>
              </a:rPr>
              <a:t> et par le </a:t>
            </a:r>
            <a:r>
              <a:rPr lang="fr-FR" sz="2400" b="1" dirty="0">
                <a:solidFill>
                  <a:srgbClr val="FF6600"/>
                </a:solidFill>
              </a:rPr>
              <a:t>système de </a:t>
            </a:r>
            <a:r>
              <a:rPr lang="fr-FR" sz="2400" b="1" dirty="0" smtClean="0">
                <a:solidFill>
                  <a:srgbClr val="FF6600"/>
                </a:solidFill>
              </a:rPr>
              <a:t>santé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FF6600"/>
                </a:solidFill>
              </a:rPr>
              <a:t>Vendeurs</a:t>
            </a:r>
            <a:r>
              <a:rPr lang="fr-FR" sz="2400" dirty="0" smtClean="0">
                <a:solidFill>
                  <a:srgbClr val="FF6600"/>
                </a:solidFill>
              </a:rPr>
              <a:t> ambulants, de bord de voie, en marché, boutique, transports en commun, etc.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rgbClr val="FF6600"/>
                </a:solidFill>
              </a:rPr>
              <a:t>Assimilation </a:t>
            </a:r>
            <a:r>
              <a:rPr lang="fr-FR" sz="2400" dirty="0">
                <a:solidFill>
                  <a:srgbClr val="FF6600"/>
                </a:solidFill>
              </a:rPr>
              <a:t>des </a:t>
            </a:r>
            <a:r>
              <a:rPr lang="fr-FR" sz="2400" b="1" dirty="0">
                <a:solidFill>
                  <a:srgbClr val="FF6600"/>
                </a:solidFill>
              </a:rPr>
              <a:t>médicaments </a:t>
            </a:r>
            <a:r>
              <a:rPr lang="fr-FR" sz="2400" b="1" dirty="0" smtClean="0">
                <a:solidFill>
                  <a:srgbClr val="FF6600"/>
                </a:solidFill>
              </a:rPr>
              <a:t>du marché informel </a:t>
            </a:r>
            <a:r>
              <a:rPr lang="fr-FR" sz="2400" dirty="0">
                <a:solidFill>
                  <a:srgbClr val="FF6600"/>
                </a:solidFill>
              </a:rPr>
              <a:t>à la </a:t>
            </a:r>
            <a:r>
              <a:rPr lang="fr-FR" sz="2400" b="1" dirty="0">
                <a:solidFill>
                  <a:srgbClr val="FF6600"/>
                </a:solidFill>
              </a:rPr>
              <a:t> falsification</a:t>
            </a:r>
            <a:r>
              <a:rPr lang="fr-FR" sz="2400" dirty="0">
                <a:solidFill>
                  <a:srgbClr val="FF6600"/>
                </a:solidFill>
              </a:rPr>
              <a:t> (</a:t>
            </a:r>
            <a:r>
              <a:rPr lang="fr-FR" sz="2400" dirty="0" smtClean="0">
                <a:solidFill>
                  <a:srgbClr val="FF6600"/>
                </a:solidFill>
              </a:rPr>
              <a:t>contrefaçon) </a:t>
            </a:r>
            <a:r>
              <a:rPr lang="fr-FR" sz="2400" dirty="0" smtClean="0">
                <a:solidFill>
                  <a:srgbClr val="FF6600"/>
                </a:solidFill>
              </a:rPr>
              <a:t>et </a:t>
            </a:r>
            <a:r>
              <a:rPr lang="fr-FR" sz="2400" dirty="0" smtClean="0">
                <a:solidFill>
                  <a:srgbClr val="FF6600"/>
                </a:solidFill>
              </a:rPr>
              <a:t>à la </a:t>
            </a:r>
            <a:r>
              <a:rPr lang="fr-FR" sz="2400" b="1" dirty="0" smtClean="0">
                <a:solidFill>
                  <a:srgbClr val="FF6600"/>
                </a:solidFill>
              </a:rPr>
              <a:t>malfaçon</a:t>
            </a:r>
            <a:endParaRPr lang="fr-FR" sz="1000" b="1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07921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Déconstruire les </a:t>
            </a:r>
            <a:r>
              <a:rPr lang="fr-FR" sz="3200" b="1" dirty="0"/>
              <a:t>amalgames autour des </a:t>
            </a:r>
            <a:r>
              <a:rPr lang="fr-FR" sz="3200" b="1" dirty="0" smtClean="0"/>
              <a:t>« </a:t>
            </a:r>
            <a:r>
              <a:rPr lang="fr-FR" sz="3200" b="1" dirty="0" err="1" smtClean="0"/>
              <a:t>fakes</a:t>
            </a:r>
            <a:r>
              <a:rPr lang="fr-FR" sz="3200" b="1" dirty="0" smtClean="0"/>
              <a:t> »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949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99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4984"/>
            <a:ext cx="4917003" cy="32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980" y="251356"/>
            <a:ext cx="856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M</a:t>
            </a:r>
            <a:r>
              <a:rPr lang="fr-FR" sz="2400" b="1" dirty="0" smtClean="0">
                <a:solidFill>
                  <a:srgbClr val="FF6600"/>
                </a:solidFill>
              </a:rPr>
              <a:t>archandes ambulantes spécialisées dans le médicament, </a:t>
            </a:r>
            <a:r>
              <a:rPr lang="fr-FR" sz="2400" b="1" dirty="0" smtClean="0">
                <a:solidFill>
                  <a:srgbClr val="FF6600"/>
                </a:solidFill>
              </a:rPr>
              <a:t>Cotonou </a:t>
            </a:r>
            <a:r>
              <a:rPr lang="fr-FR" sz="2400" b="1" dirty="0" smtClean="0">
                <a:solidFill>
                  <a:srgbClr val="FF6600"/>
                </a:solidFill>
              </a:rPr>
              <a:t>(</a:t>
            </a:r>
            <a:r>
              <a:rPr lang="fr-FR" sz="2400" b="1" dirty="0" smtClean="0">
                <a:solidFill>
                  <a:srgbClr val="FF6600"/>
                </a:solidFill>
              </a:rPr>
              <a:t>avant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2017)</a:t>
            </a:r>
            <a:endParaRPr lang="fr-FR" sz="2400" b="1" dirty="0">
              <a:solidFill>
                <a:srgbClr val="FF6600"/>
              </a:solidFill>
            </a:endParaRPr>
          </a:p>
        </p:txBody>
      </p:sp>
      <p:pic>
        <p:nvPicPr>
          <p:cNvPr id="4" name="Picture 6" descr="marchande ambul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32216"/>
            <a:ext cx="3312368" cy="44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81284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spcBef>
                <a:spcPts val="400"/>
              </a:spcBef>
            </a:pPr>
            <a:r>
              <a:rPr lang="fr-FR" sz="2400" dirty="0" smtClean="0"/>
              <a:t>- </a:t>
            </a:r>
            <a:r>
              <a:rPr lang="fr-FR" sz="2400" b="1" dirty="0" smtClean="0"/>
              <a:t>Différences </a:t>
            </a:r>
            <a:r>
              <a:rPr lang="fr-FR" sz="2400" dirty="0" smtClean="0"/>
              <a:t>de </a:t>
            </a:r>
            <a:r>
              <a:rPr lang="fr-FR" sz="2400" b="1" dirty="0" smtClean="0"/>
              <a:t>modes </a:t>
            </a:r>
            <a:r>
              <a:rPr lang="fr-FR" sz="2400" dirty="0" smtClean="0"/>
              <a:t>et de </a:t>
            </a:r>
            <a:r>
              <a:rPr lang="fr-FR" sz="2400" b="1" dirty="0" smtClean="0"/>
              <a:t>sources </a:t>
            </a:r>
            <a:r>
              <a:rPr lang="fr-FR" sz="2400" dirty="0" smtClean="0"/>
              <a:t>d’approvisionnement entre les pays </a:t>
            </a:r>
            <a:r>
              <a:rPr lang="fr-FR" sz="2400" b="1" dirty="0" smtClean="0"/>
              <a:t>francophones</a:t>
            </a:r>
            <a:r>
              <a:rPr lang="fr-FR" sz="2400" dirty="0" smtClean="0"/>
              <a:t> et </a:t>
            </a:r>
            <a:r>
              <a:rPr lang="fr-FR" sz="2400" b="1" dirty="0" smtClean="0"/>
              <a:t>anglophones : </a:t>
            </a:r>
            <a:r>
              <a:rPr lang="fr-FR" sz="2400" dirty="0" smtClean="0">
                <a:solidFill>
                  <a:srgbClr val="FF6600"/>
                </a:solidFill>
              </a:rPr>
              <a:t>« f</a:t>
            </a:r>
            <a:r>
              <a:rPr lang="fr-FR" sz="2400" dirty="0" smtClean="0">
                <a:solidFill>
                  <a:srgbClr val="FF6600"/>
                </a:solidFill>
              </a:rPr>
              <a:t>aux médicaments » ou </a:t>
            </a:r>
            <a:r>
              <a:rPr lang="fr-FR" sz="2400" b="1" dirty="0" smtClean="0">
                <a:solidFill>
                  <a:srgbClr val="FF6600"/>
                </a:solidFill>
              </a:rPr>
              <a:t>hétérogénéité </a:t>
            </a:r>
            <a:r>
              <a:rPr lang="fr-FR" sz="2400" b="1" dirty="0" smtClean="0">
                <a:solidFill>
                  <a:srgbClr val="FF6600"/>
                </a:solidFill>
              </a:rPr>
              <a:t>des procédures d’enregistrement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48072"/>
          </a:xfrm>
          <a:prstGeom prst="rect">
            <a:avLst/>
          </a:prstGeom>
          <a:solidFill>
            <a:srgbClr val="FF993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07921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Déconstruire les </a:t>
            </a:r>
            <a:r>
              <a:rPr lang="fr-FR" sz="3200" b="1" dirty="0"/>
              <a:t>amalgames autour des </a:t>
            </a:r>
            <a:r>
              <a:rPr lang="fr-FR" sz="3200" b="1" dirty="0" smtClean="0"/>
              <a:t>« </a:t>
            </a:r>
            <a:r>
              <a:rPr lang="fr-FR" sz="3200" b="1" dirty="0" err="1" smtClean="0"/>
              <a:t>fakes</a:t>
            </a:r>
            <a:r>
              <a:rPr lang="fr-FR" sz="3200" b="1" dirty="0" smtClean="0"/>
              <a:t> »</a:t>
            </a:r>
            <a:endParaRPr lang="fr-FR" sz="3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5013176"/>
            <a:ext cx="864096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Tx/>
              <a:buChar char="-"/>
            </a:pPr>
            <a:r>
              <a:rPr lang="fr-FR" sz="2400" dirty="0" smtClean="0"/>
              <a:t> </a:t>
            </a:r>
            <a:r>
              <a:rPr lang="fr-FR" sz="2400" b="1" dirty="0">
                <a:solidFill>
                  <a:srgbClr val="FF6600"/>
                </a:solidFill>
              </a:rPr>
              <a:t>L</a:t>
            </a:r>
            <a:r>
              <a:rPr lang="fr-FR" sz="2400" b="1" dirty="0" smtClean="0">
                <a:solidFill>
                  <a:srgbClr val="FF6600"/>
                </a:solidFill>
              </a:rPr>
              <a:t>a malfaçon </a:t>
            </a:r>
            <a:r>
              <a:rPr lang="fr-FR" sz="2400" dirty="0" smtClean="0"/>
              <a:t>: </a:t>
            </a:r>
            <a:r>
              <a:rPr lang="fr-FR" sz="2400" b="1" dirty="0" smtClean="0"/>
              <a:t>problème</a:t>
            </a:r>
            <a:r>
              <a:rPr lang="fr-FR" sz="2400" dirty="0" smtClean="0"/>
              <a:t> de santé public </a:t>
            </a:r>
            <a:r>
              <a:rPr lang="fr-FR" sz="2400" b="1" dirty="0" smtClean="0"/>
              <a:t>plus préoccupant </a:t>
            </a:r>
            <a:r>
              <a:rPr lang="fr-FR" sz="2400" dirty="0" smtClean="0"/>
              <a:t>que la </a:t>
            </a:r>
            <a:r>
              <a:rPr lang="fr-FR" sz="2400" dirty="0" smtClean="0"/>
              <a:t>contrefaçon : </a:t>
            </a:r>
            <a:r>
              <a:rPr lang="fr-FR" sz="2400" b="1" dirty="0" smtClean="0">
                <a:solidFill>
                  <a:srgbClr val="FF6600"/>
                </a:solidFill>
              </a:rPr>
              <a:t>améliorer </a:t>
            </a:r>
            <a:r>
              <a:rPr lang="fr-FR" sz="2400" b="1" dirty="0" smtClean="0">
                <a:solidFill>
                  <a:srgbClr val="FF6600"/>
                </a:solidFill>
              </a:rPr>
              <a:t>les compétences des </a:t>
            </a:r>
            <a:r>
              <a:rPr lang="fr-FR" sz="2400" b="1" dirty="0" smtClean="0">
                <a:solidFill>
                  <a:srgbClr val="FF6600"/>
                </a:solidFill>
              </a:rPr>
              <a:t>fabricants, renforcer </a:t>
            </a:r>
            <a:r>
              <a:rPr lang="fr-FR" sz="2400" b="1" dirty="0" smtClean="0">
                <a:solidFill>
                  <a:srgbClr val="FF6600"/>
                </a:solidFill>
              </a:rPr>
              <a:t>les agences de régulation et l’efficacité des contrôles </a:t>
            </a:r>
            <a:r>
              <a:rPr lang="fr-FR" sz="2400" dirty="0" smtClean="0">
                <a:solidFill>
                  <a:srgbClr val="FF6600"/>
                </a:solidFill>
              </a:rPr>
              <a:t>aux différents niveaux du système pharma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49052" y="908720"/>
            <a:ext cx="8715436" cy="24130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2">
              <a:spcBef>
                <a:spcPts val="200"/>
              </a:spcBef>
              <a:defRPr/>
            </a:pPr>
            <a:r>
              <a:rPr lang="fr-FR" sz="2400" dirty="0" smtClean="0"/>
              <a:t>- </a:t>
            </a:r>
            <a:r>
              <a:rPr lang="fr-FR" sz="2400" b="1" dirty="0" smtClean="0"/>
              <a:t>Observation </a:t>
            </a:r>
            <a:r>
              <a:rPr lang="fr-FR" sz="2400" b="1" dirty="0"/>
              <a:t>participante</a:t>
            </a:r>
            <a:r>
              <a:rPr lang="fr-FR" sz="2400" dirty="0"/>
              <a:t> </a:t>
            </a:r>
            <a:r>
              <a:rPr lang="fr-FR" sz="2400" dirty="0" smtClean="0"/>
              <a:t>(PhD) pendant </a:t>
            </a:r>
            <a:r>
              <a:rPr lang="fr-FR" sz="2400" dirty="0"/>
              <a:t>2 </a:t>
            </a:r>
            <a:r>
              <a:rPr lang="fr-FR" sz="2400" dirty="0" smtClean="0"/>
              <a:t>ans </a:t>
            </a:r>
            <a:r>
              <a:rPr lang="fr-FR" sz="2400" dirty="0"/>
              <a:t>(2005-07) </a:t>
            </a:r>
            <a:r>
              <a:rPr lang="fr-FR" sz="2400" dirty="0" smtClean="0"/>
              <a:t>dans le</a:t>
            </a:r>
            <a:r>
              <a:rPr lang="fr-FR" sz="2400" b="1" dirty="0" smtClean="0"/>
              <a:t> </a:t>
            </a:r>
            <a:r>
              <a:rPr lang="fr-FR" sz="2400" dirty="0" smtClean="0"/>
              <a:t>marché </a:t>
            </a:r>
            <a:r>
              <a:rPr lang="fr-FR" sz="2400" u="sng" dirty="0" smtClean="0"/>
              <a:t>informel</a:t>
            </a:r>
            <a:r>
              <a:rPr lang="fr-FR" sz="2400" dirty="0" smtClean="0"/>
              <a:t> </a:t>
            </a:r>
            <a:r>
              <a:rPr lang="fr-FR" sz="2400" i="1" dirty="0" err="1" smtClean="0"/>
              <a:t>Dantokpá</a:t>
            </a:r>
            <a:r>
              <a:rPr lang="fr-FR" sz="2400" dirty="0" smtClean="0"/>
              <a:t> de Cotonou</a:t>
            </a:r>
            <a:r>
              <a:rPr lang="fr-FR" sz="2400" b="1" dirty="0" smtClean="0"/>
              <a:t> </a:t>
            </a:r>
            <a:r>
              <a:rPr lang="fr-FR" sz="2400" dirty="0"/>
              <a:t>(+ 1000 </a:t>
            </a:r>
            <a:r>
              <a:rPr lang="fr-FR" sz="2400" dirty="0" smtClean="0"/>
              <a:t>boutiques)</a:t>
            </a:r>
          </a:p>
          <a:p>
            <a:pPr marL="0" lvl="2">
              <a:spcBef>
                <a:spcPts val="200"/>
              </a:spcBef>
              <a:defRPr/>
            </a:pPr>
            <a:endParaRPr lang="fr-FR" altLang="fr-FR" sz="800" b="1" dirty="0" smtClean="0"/>
          </a:p>
          <a:p>
            <a:pPr marL="0" lvl="2">
              <a:spcBef>
                <a:spcPts val="200"/>
              </a:spcBef>
              <a:defRPr/>
            </a:pPr>
            <a:r>
              <a:rPr lang="fr-FR" altLang="fr-FR" sz="2400" b="1" dirty="0" smtClean="0"/>
              <a:t>2 </a:t>
            </a:r>
            <a:r>
              <a:rPr lang="fr-FR" altLang="fr-FR" sz="2400" b="1" dirty="0"/>
              <a:t>sources </a:t>
            </a:r>
            <a:r>
              <a:rPr lang="fr-FR" altLang="fr-FR" sz="2400" dirty="0"/>
              <a:t>principales </a:t>
            </a:r>
            <a:r>
              <a:rPr lang="fr-FR" altLang="fr-FR" sz="2400" b="1" dirty="0"/>
              <a:t>d’approvisionnement</a:t>
            </a:r>
          </a:p>
          <a:p>
            <a:pPr lvl="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altLang="fr-FR" sz="2400" dirty="0"/>
              <a:t> Les circuits </a:t>
            </a:r>
            <a:r>
              <a:rPr lang="fr-FR" altLang="fr-FR" sz="2400" u="sng" dirty="0"/>
              <a:t>formels</a:t>
            </a:r>
            <a:r>
              <a:rPr lang="fr-FR" altLang="fr-FR" sz="2400" dirty="0"/>
              <a:t> du Bénin et des </a:t>
            </a:r>
            <a:r>
              <a:rPr lang="fr-FR" altLang="fr-FR" sz="2400" dirty="0">
                <a:solidFill>
                  <a:srgbClr val="00B050"/>
                </a:solidFill>
              </a:rPr>
              <a:t>pays </a:t>
            </a:r>
            <a:r>
              <a:rPr lang="fr-FR" altLang="fr-FR" sz="2400" b="1" dirty="0">
                <a:solidFill>
                  <a:srgbClr val="00B050"/>
                </a:solidFill>
              </a:rPr>
              <a:t>francophones</a:t>
            </a:r>
          </a:p>
          <a:p>
            <a:pPr lvl="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altLang="fr-FR" sz="2400" b="1" dirty="0"/>
              <a:t> </a:t>
            </a:r>
            <a:r>
              <a:rPr lang="fr-FR" altLang="fr-FR" sz="2400" dirty="0"/>
              <a:t>Les circuits </a:t>
            </a:r>
            <a:r>
              <a:rPr lang="fr-FR" altLang="fr-FR" sz="2400" u="sng" dirty="0"/>
              <a:t>formels</a:t>
            </a:r>
            <a:r>
              <a:rPr lang="fr-FR" altLang="fr-FR" sz="2400" dirty="0"/>
              <a:t> du Nigeria et du Ghana, </a:t>
            </a:r>
            <a:r>
              <a:rPr lang="fr-FR" altLang="fr-FR" sz="2400" dirty="0">
                <a:solidFill>
                  <a:srgbClr val="00B050"/>
                </a:solidFill>
              </a:rPr>
              <a:t>pays </a:t>
            </a:r>
            <a:r>
              <a:rPr lang="fr-FR" altLang="fr-FR" sz="2400" b="1" dirty="0" smtClean="0">
                <a:solidFill>
                  <a:srgbClr val="00B050"/>
                </a:solidFill>
              </a:rPr>
              <a:t>anglophones </a:t>
            </a:r>
            <a:r>
              <a:rPr lang="fr-FR" sz="2400" dirty="0"/>
              <a:t>observation </a:t>
            </a:r>
            <a:r>
              <a:rPr lang="fr-FR" sz="2400" dirty="0" smtClean="0"/>
              <a:t>dans le marché </a:t>
            </a:r>
            <a:r>
              <a:rPr lang="fr-FR" sz="2400" u="sng" dirty="0" smtClean="0"/>
              <a:t>formel</a:t>
            </a:r>
            <a:r>
              <a:rPr lang="fr-FR" sz="2400" dirty="0" smtClean="0"/>
              <a:t> </a:t>
            </a:r>
            <a:r>
              <a:rPr lang="fr-FR" sz="2400" dirty="0" err="1"/>
              <a:t>Okaishie</a:t>
            </a:r>
            <a:r>
              <a:rPr lang="fr-FR" sz="2400" dirty="0"/>
              <a:t> </a:t>
            </a:r>
            <a:r>
              <a:rPr lang="fr-FR" sz="2400" dirty="0" smtClean="0"/>
              <a:t>d’Accra </a:t>
            </a:r>
            <a:r>
              <a:rPr lang="fr-FR" sz="2400" dirty="0"/>
              <a:t>(</a:t>
            </a:r>
            <a:r>
              <a:rPr lang="fr-FR" sz="2400" dirty="0" err="1"/>
              <a:t>Globalmed</a:t>
            </a:r>
            <a:r>
              <a:rPr lang="fr-FR" sz="2400" dirty="0"/>
              <a:t>, 2014-2016)</a:t>
            </a:r>
            <a:endParaRPr lang="fr-FR" altLang="fr-F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87015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rgbClr val="FF6600"/>
                </a:solidFill>
              </a:rPr>
              <a:t>Le secteur </a:t>
            </a:r>
            <a:r>
              <a:rPr lang="fr-FR" sz="2400" b="1" i="1" dirty="0" err="1" smtClean="0">
                <a:solidFill>
                  <a:srgbClr val="FF6600"/>
                </a:solidFill>
              </a:rPr>
              <a:t>Ajégúnlè</a:t>
            </a:r>
            <a:r>
              <a:rPr lang="fr-FR" sz="2400" b="1" dirty="0" smtClean="0">
                <a:solidFill>
                  <a:srgbClr val="FF6600"/>
                </a:solidFill>
              </a:rPr>
              <a:t> du marché </a:t>
            </a:r>
            <a:r>
              <a:rPr lang="fr-FR" sz="2400" b="1" dirty="0" err="1" smtClean="0">
                <a:solidFill>
                  <a:srgbClr val="FF6600"/>
                </a:solidFill>
              </a:rPr>
              <a:t>Dantokp</a:t>
            </a:r>
            <a:r>
              <a:rPr lang="en-GB" sz="2400" b="1" dirty="0" smtClean="0">
                <a:solidFill>
                  <a:srgbClr val="FF6600"/>
                </a:solidFill>
              </a:rPr>
              <a:t>á </a:t>
            </a:r>
            <a:r>
              <a:rPr lang="en-GB" sz="2400" b="1" dirty="0" smtClean="0">
                <a:solidFill>
                  <a:srgbClr val="FF6600"/>
                </a:solidFill>
              </a:rPr>
              <a:t>de </a:t>
            </a:r>
            <a:r>
              <a:rPr lang="en-GB" sz="2400" b="1" dirty="0" err="1" smtClean="0">
                <a:solidFill>
                  <a:srgbClr val="FF6600"/>
                </a:solidFill>
              </a:rPr>
              <a:t>Cotonou</a:t>
            </a:r>
            <a:r>
              <a:rPr lang="en-GB" sz="2400" b="1" dirty="0">
                <a:solidFill>
                  <a:srgbClr val="FF6600"/>
                </a:solidFill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</a:rPr>
              <a:t>(</a:t>
            </a:r>
            <a:r>
              <a:rPr lang="en-GB" sz="2400" b="1" dirty="0" err="1" smtClean="0">
                <a:solidFill>
                  <a:srgbClr val="FF6600"/>
                </a:solidFill>
              </a:rPr>
              <a:t>avant</a:t>
            </a:r>
            <a:r>
              <a:rPr lang="en-GB" sz="2400" b="1" dirty="0" smtClean="0">
                <a:solidFill>
                  <a:srgbClr val="FF6600"/>
                </a:solidFill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</a:rPr>
              <a:t>2017)</a:t>
            </a:r>
            <a:endParaRPr lang="fr-FR" sz="2400" b="1" dirty="0">
              <a:solidFill>
                <a:srgbClr val="FF6600"/>
              </a:solidFill>
            </a:endParaRPr>
          </a:p>
        </p:txBody>
      </p:sp>
      <p:pic>
        <p:nvPicPr>
          <p:cNvPr id="3" name="Picture 4" descr="Séquenc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762000"/>
            <a:ext cx="72517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ska 2 cop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411"/>
            <a:ext cx="33845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1000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9" y="106363"/>
            <a:ext cx="32797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10003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19575"/>
            <a:ext cx="34559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udrek copi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34767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10003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16" y="4219575"/>
            <a:ext cx="33613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ixagrip 2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79" y="2133600"/>
            <a:ext cx="3311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20046" y="461565"/>
            <a:ext cx="240868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Perçus </a:t>
            </a:r>
            <a:r>
              <a:rPr lang="fr-FR" sz="2200" dirty="0" smtClean="0"/>
              <a:t>comme des « </a:t>
            </a:r>
            <a:r>
              <a:rPr lang="fr-FR" sz="2200" b="1" dirty="0" smtClean="0"/>
              <a:t>médicaments de la rue qui tuent</a:t>
            </a:r>
            <a:r>
              <a:rPr lang="fr-FR" sz="2200" dirty="0" smtClean="0"/>
              <a:t> » dans les pays </a:t>
            </a:r>
            <a:r>
              <a:rPr lang="fr-FR" sz="2200" b="1" dirty="0" smtClean="0"/>
              <a:t>francophones</a:t>
            </a:r>
            <a:r>
              <a:rPr lang="fr-FR" sz="2200" dirty="0" smtClean="0"/>
              <a:t>, </a:t>
            </a:r>
            <a:r>
              <a:rPr lang="fr-FR" sz="2200" b="1" dirty="0" smtClean="0"/>
              <a:t>ils ont des AMM</a:t>
            </a:r>
            <a:r>
              <a:rPr lang="fr-FR" sz="2200" dirty="0" smtClean="0"/>
              <a:t> dans les pays </a:t>
            </a:r>
            <a:r>
              <a:rPr lang="fr-FR" sz="2200" b="1" dirty="0" smtClean="0"/>
              <a:t>anglophones</a:t>
            </a:r>
          </a:p>
          <a:p>
            <a:pPr algn="ctr"/>
            <a:endParaRPr lang="fr-FR" sz="2200" dirty="0" smtClean="0"/>
          </a:p>
          <a:p>
            <a:pPr algn="ctr"/>
            <a:r>
              <a:rPr lang="fr-FR" sz="2200" b="1" dirty="0" smtClean="0">
                <a:solidFill>
                  <a:srgbClr val="FF6600"/>
                </a:solidFill>
              </a:rPr>
              <a:t>« Si ces médicaments tuent, ça ferait longtemps que tous les nigérians et les ghanéens seraient morts !! »</a:t>
            </a:r>
          </a:p>
          <a:p>
            <a:pPr algn="ctr"/>
            <a:r>
              <a:rPr lang="fr-FR" sz="2200" dirty="0" smtClean="0">
                <a:solidFill>
                  <a:srgbClr val="FF6600"/>
                </a:solidFill>
              </a:rPr>
              <a:t>(extrait d’entretien)</a:t>
            </a:r>
            <a:endParaRPr lang="fr-FR" sz="2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1402</Words>
  <Application>Microsoft Office PowerPoint</Application>
  <PresentationFormat>Affichage à l'écran (4:3)</PresentationFormat>
  <Paragraphs>219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Carine</dc:creator>
  <cp:lastModifiedBy>Carine Bax</cp:lastModifiedBy>
  <cp:revision>373</cp:revision>
  <cp:lastPrinted>2023-01-20T08:55:10Z</cp:lastPrinted>
  <dcterms:created xsi:type="dcterms:W3CDTF">2012-11-16T13:37:10Z</dcterms:created>
  <dcterms:modified xsi:type="dcterms:W3CDTF">2026-01-08T13:57:24Z</dcterms:modified>
</cp:coreProperties>
</file>