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7" r:id="rId10"/>
    <p:sldId id="271" r:id="rId11"/>
    <p:sldId id="272" r:id="rId12"/>
    <p:sldId id="270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A"/>
    <a:srgbClr val="A4406C"/>
    <a:srgbClr val="009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en MOLLO" userId="fad98609-5cf6-4a29-9502-469b930fb030" providerId="ADAL" clId="{8AEA9346-14F9-4D5B-87E8-63748C750590}"/>
    <pc:docChg chg="modSld">
      <pc:chgData name="Bastien MOLLO" userId="fad98609-5cf6-4a29-9502-469b930fb030" providerId="ADAL" clId="{8AEA9346-14F9-4D5B-87E8-63748C750590}" dt="2026-01-09T14:49:55.249" v="4" actId="20577"/>
      <pc:docMkLst>
        <pc:docMk/>
      </pc:docMkLst>
      <pc:sldChg chg="modSp mod">
        <pc:chgData name="Bastien MOLLO" userId="fad98609-5cf6-4a29-9502-469b930fb030" providerId="ADAL" clId="{8AEA9346-14F9-4D5B-87E8-63748C750590}" dt="2026-01-09T14:49:55.249" v="4" actId="20577"/>
        <pc:sldMkLst>
          <pc:docMk/>
          <pc:sldMk cId="2797598038" sldId="261"/>
        </pc:sldMkLst>
        <pc:spChg chg="mod">
          <ac:chgData name="Bastien MOLLO" userId="fad98609-5cf6-4a29-9502-469b930fb030" providerId="ADAL" clId="{8AEA9346-14F9-4D5B-87E8-63748C750590}" dt="2026-01-09T14:49:55.249" v="4" actId="20577"/>
          <ac:spMkLst>
            <pc:docMk/>
            <pc:sldMk cId="2797598038" sldId="261"/>
            <ac:spMk id="3" creationId="{DB3DA431-621F-4AE5-B8C2-E0780FB6F9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F31EA-B08D-4FFE-A773-578262ED7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4A3CF-CD88-4F52-9140-87AB30D73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CF9CB-683A-4255-8B71-5E5C0533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ED7EE4-FFA7-4DAC-A9DA-E1A519AA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F89EB-1BA2-4DB7-AA73-06E34C3D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9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5A24-3E32-42B6-AF9E-2B1B268D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F7B29B-D8AD-411D-9980-87AABB020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3847FF-4042-4112-A2A1-EC0FB6B1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82C15-6CF0-4EB3-B16B-702F8863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F4D84-618B-452F-A901-946AE19D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4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C1A4F7-A103-4D1F-A4E1-BE512F329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1B8191-9870-4E73-BEBF-9EE058026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AB55F-B50B-4B0B-BE96-1CD7C309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E13510-A461-4E05-9F12-5873EE6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5B4B4C-71BA-46F5-B75D-E48BA39B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1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019F3-85D4-42C7-856C-77530254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AFA97-3371-4244-AD77-2F6208F3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F99482-BC97-48BD-AD14-9B472137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C356F5-53C3-4208-A520-0D1F3CC2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B2F5C-273E-4C24-9307-6AFC5460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48270-A773-40D9-B88D-5BEF23B9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852EE8-68D3-485D-8DD7-64306FF0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B95C1-E80B-4E83-B025-6FDF06FD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EE2412-3C37-4324-B5B7-127E5C50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F6398A-E380-4EC9-A99E-D202E448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C587D-C161-4828-81AB-476EF3CD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CB589-62B1-4A66-9C41-CBF6221C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12AB3E-A42B-4BF1-8241-9289DBF80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90CB49-2766-4DAF-85FC-03DB1257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520C2-F4D5-41F1-943B-51793C33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8742B3-4084-4244-8DA6-AB47DBA9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2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E89A7-F52C-4388-9C58-A2018752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A6211B-15EF-4555-A009-A366FEA8D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E312C2-0D5E-4A51-8A3B-1BF28A377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B72517-B2C4-4A2B-8BAE-B54FA880D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45775D-F52A-440E-A9C2-3B7920C0E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99E556-2BD2-4AF2-99B0-2611FE29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D0FFA3-1464-465C-A8FE-1C5D56ED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2FF589-CA2C-4A97-817B-221ADD9B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1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02703-F266-4B50-9AEA-99289DA5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ADED14-2E6D-46A1-ADA5-38200133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3C416B-0A57-439A-9522-BAE571E4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4A95F4-261C-4495-B2FD-25A9D6B3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8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D0C15D-9070-47F3-8B05-3E370D72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7D7412-73D2-49E7-8D67-865EFDEF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4C90BF-9E8D-4833-9A94-E86366CF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1E8C8-04E6-46F8-AACB-50E7047B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1AFA0A-805C-41A6-A743-03B42626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1A3C24-28FA-4BC3-96C4-2015E685A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7CD687-BFB1-40F4-8132-6C3742FC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927CEA-C7BF-4CA2-823F-BE1FC1F6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CBA42C-D356-477C-99FE-F1DD7507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6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447D9-661F-4E31-AC41-A9E65D3A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A6568C-2199-4033-A87C-D5CA8F1D5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371BDF-E7C0-4571-B754-F47CF9996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45E978-90E4-46D5-A8EE-A2B3770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21191C-6764-45C1-9544-85BF4CE6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36582B-F906-490C-8F80-CD5288CC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4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95A1A8-C810-4EE5-A70A-F6B5BE81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BD3BB-9680-4887-A6C2-D87A5319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1738C-690B-4D8C-8DBC-DFDBA2BEE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63C1-1278-4C2F-88BD-95269D4F8598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57446-DB44-4249-81C4-DEE9D163B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B0EF1F-B317-49FA-ABAE-3A665D42C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C257-6422-4478-9290-006DDDC2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2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whatsapp.com/JDJN0NQFA2a5j7Chsqv3C6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n.peiffer-smadja@aphp.fr" TargetMode="External"/><Relationship Id="rId2" Type="http://schemas.openxmlformats.org/officeDocument/2006/relationships/hyperlink" Target="mailto:bastien.mollo@paris.msf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cheneau@infectiologie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34" Type="http://schemas.openxmlformats.org/officeDocument/2006/relationships/image" Target="../media/image41.jpe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image" Target="../media/image10.png"/><Relationship Id="rId25" Type="http://schemas.openxmlformats.org/officeDocument/2006/relationships/image" Target="../media/image32.jpeg"/><Relationship Id="rId33" Type="http://schemas.openxmlformats.org/officeDocument/2006/relationships/image" Target="../media/image40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1.jpe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36" Type="http://schemas.openxmlformats.org/officeDocument/2006/relationships/image" Target="../media/image12.jpe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31" Type="http://schemas.openxmlformats.org/officeDocument/2006/relationships/image" Target="../media/image38.jpe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2.png"/><Relationship Id="rId8" Type="http://schemas.openxmlformats.org/officeDocument/2006/relationships/image" Target="../media/image17.pn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7A200E7-D444-413D-BF03-C46B748B6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638"/>
            <a:ext cx="9144000" cy="203182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179A95"/>
                </a:solidFill>
                <a:effectLst/>
                <a:latin typeface="font1"/>
              </a:rPr>
              <a:t>Séminaire "Bon Usage des Antibiotiques dans les Pays à Revenu Faible ou Intermédiaire » </a:t>
            </a:r>
            <a:br>
              <a:rPr lang="fr-FR" sz="1400" b="1" dirty="0">
                <a:solidFill>
                  <a:srgbClr val="179A95"/>
                </a:solidFill>
                <a:latin typeface="font1"/>
              </a:rPr>
            </a:br>
            <a:br>
              <a:rPr lang="fr-FR" sz="3600" b="1" dirty="0">
                <a:solidFill>
                  <a:srgbClr val="00958A"/>
                </a:solidFill>
                <a:latin typeface="font1"/>
              </a:rPr>
            </a:br>
            <a:endParaRPr lang="fr-FR" sz="4000" dirty="0">
              <a:solidFill>
                <a:srgbClr val="00958A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F0B0F5-39CD-43B7-8E7A-202B586F96AC}"/>
              </a:ext>
            </a:extLst>
          </p:cNvPr>
          <p:cNvSpPr txBox="1"/>
          <p:nvPr/>
        </p:nvSpPr>
        <p:spPr>
          <a:xfrm>
            <a:off x="4420903" y="4333461"/>
            <a:ext cx="33501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/>
              <a:t>Comité d’organisation : </a:t>
            </a:r>
          </a:p>
          <a:p>
            <a:pPr algn="ctr"/>
            <a:r>
              <a:rPr lang="fr-FR" sz="1100" dirty="0"/>
              <a:t>Bastien MOLLO, Nathan PEIFFER-SMADJA, </a:t>
            </a:r>
          </a:p>
          <a:p>
            <a:pPr algn="ctr"/>
            <a:r>
              <a:rPr lang="fr-FR" sz="1100" dirty="0"/>
              <a:t>Xavier LESCURE, Jeroen SCHOUTEN, Armel PODA, Abdoul-Salam OUEDRAOGO, Pierre TATTEVIN, </a:t>
            </a:r>
          </a:p>
          <a:p>
            <a:pPr algn="ctr"/>
            <a:r>
              <a:rPr lang="fr-FR" sz="1100" dirty="0"/>
              <a:t>Hugues AUMAITRE, Bernard CASTAN, </a:t>
            </a:r>
          </a:p>
          <a:p>
            <a:pPr algn="ctr"/>
            <a:r>
              <a:rPr lang="fr-FR" sz="1100" dirty="0"/>
              <a:t>Aristophane TANON</a:t>
            </a:r>
            <a:endParaRPr lang="fr-FR" sz="1800" i="1" dirty="0"/>
          </a:p>
        </p:txBody>
      </p:sp>
      <p:pic>
        <p:nvPicPr>
          <p:cNvPr id="1026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CE0992B2-ADD6-4A02-89AB-098BB6D9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55" y="298100"/>
            <a:ext cx="1972816" cy="13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60B0DFE-3AB0-4053-970D-7FFD2C88D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9" y="298100"/>
            <a:ext cx="1582558" cy="1561551"/>
          </a:xfrm>
          <a:prstGeom prst="rect">
            <a:avLst/>
          </a:prstGeom>
        </p:spPr>
      </p:pic>
      <p:pic>
        <p:nvPicPr>
          <p:cNvPr id="1028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F88118DB-F47E-412B-8809-4C4FD93C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48" y="612702"/>
            <a:ext cx="2681619" cy="8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ôpital Bichat – Claude Bernard AP-HP – ONCORIF">
            <a:extLst>
              <a:ext uri="{FF2B5EF4-FFF2-40B4-BE49-F238E27FC236}">
                <a16:creationId xmlns:a16="http://schemas.microsoft.com/office/drawing/2014/main" id="{DC7B762F-B719-43EF-BE48-ED1767F4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24" y="5835805"/>
            <a:ext cx="1642576" cy="7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951FCE-3904-4D29-A439-490B74023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126" y="5902317"/>
            <a:ext cx="1432673" cy="4262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9982E2-D2D9-4706-9C2D-0D06B8BDE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017" y="5549178"/>
            <a:ext cx="876440" cy="8838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F8C10B6-C4A6-46F1-82BF-513414611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035" y="5764431"/>
            <a:ext cx="1232127" cy="5641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9DD67A4-0EA9-7277-1925-CDFA66889FCC}"/>
              </a:ext>
            </a:extLst>
          </p:cNvPr>
          <p:cNvSpPr txBox="1"/>
          <p:nvPr/>
        </p:nvSpPr>
        <p:spPr>
          <a:xfrm>
            <a:off x="1281953" y="3602894"/>
            <a:ext cx="985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La salle Zoom fermera à 8h40 et rouvrira à 8h45 pour des raisons techniques</a:t>
            </a:r>
          </a:p>
        </p:txBody>
      </p:sp>
    </p:spTree>
    <p:extLst>
      <p:ext uri="{BB962C8B-B14F-4D97-AF65-F5344CB8AC3E}">
        <p14:creationId xmlns:p14="http://schemas.microsoft.com/office/powerpoint/2010/main" val="8001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3FE57-94F6-4D26-89CC-7FEDB57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7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172CAC9C-DED0-4BD8-ADA4-1A805D11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A34F1F62-4669-48DC-8677-C1C4C722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281F5F-0093-4D2E-97D1-C923B518CF04}"/>
              </a:ext>
            </a:extLst>
          </p:cNvPr>
          <p:cNvSpPr txBox="1"/>
          <p:nvPr/>
        </p:nvSpPr>
        <p:spPr>
          <a:xfrm>
            <a:off x="1183909" y="1789144"/>
            <a:ext cx="8691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958A"/>
              </a:solidFill>
            </a:endParaRPr>
          </a:p>
          <a:p>
            <a:pPr algn="l">
              <a:spcAft>
                <a:spcPts val="600"/>
              </a:spcAft>
            </a:pPr>
            <a:r>
              <a:rPr lang="fr-FR" b="1" dirty="0">
                <a:solidFill>
                  <a:srgbClr val="00958A"/>
                </a:solidFill>
              </a:rPr>
              <a:t>Présentez-vous dans le Chat 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/>
              <a:t>Prénom NOM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/>
              <a:t>Profession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/>
              <a:t>Institution / Employeur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/>
              <a:t>Pays</a:t>
            </a:r>
          </a:p>
          <a:p>
            <a:pPr algn="l">
              <a:spcAft>
                <a:spcPts val="600"/>
              </a:spcAft>
            </a:pPr>
            <a:endParaRPr lang="fr-FR" sz="2000" dirty="0"/>
          </a:p>
          <a:p>
            <a:pPr algn="l">
              <a:spcAft>
                <a:spcPts val="600"/>
              </a:spcAft>
            </a:pPr>
            <a:endParaRPr lang="fr-FR" sz="2400" b="1" dirty="0">
              <a:solidFill>
                <a:srgbClr val="18AEC2"/>
              </a:solidFill>
              <a:effectLst/>
              <a:latin typeface="font1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D92D066-7669-4A51-9436-B5B319811F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A4406C"/>
                </a:solidFill>
              </a:rPr>
              <a:t>« Tour de table » des participants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96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3FE57-94F6-4D26-89CC-7FEDB57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7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172CAC9C-DED0-4BD8-ADA4-1A805D11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A34F1F62-4669-48DC-8677-C1C4C722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724D91-8381-4948-8464-809B824E93CE}"/>
              </a:ext>
            </a:extLst>
          </p:cNvPr>
          <p:cNvSpPr txBox="1"/>
          <p:nvPr/>
        </p:nvSpPr>
        <p:spPr>
          <a:xfrm>
            <a:off x="3157086" y="2880046"/>
            <a:ext cx="530352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Bastien MOLLO, Nathan PEIFFER-SMADJA, 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Xavier LESCURE, Jeroen SCHOUTEN, Armel PODA, Abdoul-Salam OUEDRAOGO, Pierre TATTEVIN, 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Hugues AUMAITRE, Bernard CASTAN, 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Aristophane TANON</a:t>
            </a:r>
            <a:endParaRPr lang="fr-FR" sz="3200" i="1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34DB841-F82C-4E9A-A091-D77AF8601CE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A4406C"/>
                </a:solidFill>
              </a:rPr>
              <a:t>Tour de table du comité d’organisation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72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57" y="417112"/>
            <a:ext cx="10515600" cy="980723"/>
          </a:xfrm>
        </p:spPr>
        <p:txBody>
          <a:bodyPr/>
          <a:lstStyle/>
          <a:p>
            <a:r>
              <a:rPr lang="fr-FR" b="1" dirty="0">
                <a:solidFill>
                  <a:srgbClr val="A4406C"/>
                </a:solidFill>
              </a:rPr>
              <a:t>Gardons contact ! </a:t>
            </a:r>
            <a:endParaRPr lang="fr-F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AD41D8-F2D6-460D-B94F-E3EFA2C26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14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6496746D-CB88-428B-A76F-A8DEC73D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9DB05AED-F7A2-4ECC-91CB-F0A46B86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2581FB-345C-4280-B8D5-B8DAAE8D7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78" y="1646973"/>
            <a:ext cx="2175919" cy="207800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2975A0-5B5C-4EAF-8EE2-1ECE89B6B18B}"/>
              </a:ext>
            </a:extLst>
          </p:cNvPr>
          <p:cNvSpPr txBox="1"/>
          <p:nvPr/>
        </p:nvSpPr>
        <p:spPr>
          <a:xfrm>
            <a:off x="3915398" y="4033940"/>
            <a:ext cx="4054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hlinkClick r:id="rId6" tooltip="https://chat.whatsapp.com/JDJN0NQFA2a5j7Chsqv3C6"/>
              </a:rPr>
              <a:t>--&gt; REJOINDRE LE GROUPE WHATS'APP </a:t>
            </a: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4BAF606-EC4E-471A-8899-2D689A569EBB}"/>
              </a:ext>
            </a:extLst>
          </p:cNvPr>
          <p:cNvSpPr txBox="1"/>
          <p:nvPr/>
        </p:nvSpPr>
        <p:spPr>
          <a:xfrm>
            <a:off x="479379" y="5073271"/>
            <a:ext cx="11394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sz="1600" dirty="0"/>
              <a:t>Partage d’actualités scientifiques et de recommandations sur le BUA dans le monde</a:t>
            </a:r>
          </a:p>
          <a:p>
            <a:pPr marL="1200150" lvl="2" indent="-285750">
              <a:buFontTx/>
              <a:buChar char="-"/>
            </a:pPr>
            <a:r>
              <a:rPr lang="fr-FR" sz="1600" dirty="0"/>
              <a:t>En plus d’un lien vers un article, merci d’ajouter un court résumé en français des principaux résultats/messages ++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Appels à projets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Recherche de partenariats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Annonce de poste…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30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A4406C"/>
                </a:solidFill>
              </a:rPr>
              <a:t>Séminaire BUA dans les PRFI : Questions</a:t>
            </a:r>
            <a:endParaRPr 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186EDD-0D71-42B8-BF5A-D0D13950CE7B}"/>
              </a:ext>
            </a:extLst>
          </p:cNvPr>
          <p:cNvSpPr txBox="1"/>
          <p:nvPr/>
        </p:nvSpPr>
        <p:spPr>
          <a:xfrm>
            <a:off x="1213946" y="2442022"/>
            <a:ext cx="1081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i="1">
                <a:solidFill>
                  <a:srgbClr val="0095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 questions sur des aspects académiques ou techniques ? </a:t>
            </a:r>
            <a:endParaRPr lang="fr-FR" sz="3200">
              <a:solidFill>
                <a:srgbClr val="00958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F2EE2E-9A38-4DE6-AF90-955EEB9CBB65}"/>
              </a:ext>
            </a:extLst>
          </p:cNvPr>
          <p:cNvSpPr txBox="1"/>
          <p:nvPr/>
        </p:nvSpPr>
        <p:spPr>
          <a:xfrm>
            <a:off x="370238" y="4738549"/>
            <a:ext cx="11451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Coordination académique </a:t>
            </a:r>
            <a:r>
              <a:rPr lang="fr-F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fr-F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bastien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.mollo@paris.msf.org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nathan.peiffer-smadja@aphp.fr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Coordination technique et administrative : </a:t>
            </a:r>
            <a:r>
              <a:rPr lang="fr-F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c.cheneau@infectiologie.com</a:t>
            </a:r>
            <a:r>
              <a:rPr lang="fr-F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64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93B1E-207E-6357-3104-1C2536686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C2815D28-7659-A06F-E656-A0BECFBC6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638"/>
            <a:ext cx="9144000" cy="203182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179A95"/>
                </a:solidFill>
                <a:effectLst/>
                <a:latin typeface="font1"/>
              </a:rPr>
              <a:t>Séminaire "Bon Usage des Antibiotiques dans les Pays à Revenu Faible ou Intermédiaire » </a:t>
            </a:r>
            <a:br>
              <a:rPr lang="fr-FR" sz="1400" b="1" dirty="0">
                <a:solidFill>
                  <a:srgbClr val="179A95"/>
                </a:solidFill>
                <a:latin typeface="font1"/>
              </a:rPr>
            </a:br>
            <a:br>
              <a:rPr lang="fr-FR" sz="3600" b="1" dirty="0">
                <a:solidFill>
                  <a:srgbClr val="00958A"/>
                </a:solidFill>
              </a:rPr>
            </a:br>
            <a:r>
              <a:rPr lang="fr-FR" sz="1600" i="1" dirty="0">
                <a:solidFill>
                  <a:srgbClr val="00958A"/>
                </a:solidFill>
              </a:rPr>
              <a:t>9:00 – 9:30 : Introduction générale</a:t>
            </a:r>
            <a:endParaRPr lang="fr-FR" sz="4000" dirty="0">
              <a:solidFill>
                <a:srgbClr val="00958A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673E87-E848-9380-15A0-C4130BCF6613}"/>
              </a:ext>
            </a:extLst>
          </p:cNvPr>
          <p:cNvSpPr txBox="1"/>
          <p:nvPr/>
        </p:nvSpPr>
        <p:spPr>
          <a:xfrm>
            <a:off x="4420903" y="4333461"/>
            <a:ext cx="33501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/>
              <a:t>Comité d’organisation : </a:t>
            </a:r>
          </a:p>
          <a:p>
            <a:pPr algn="ctr"/>
            <a:r>
              <a:rPr lang="fr-FR" sz="1100" dirty="0"/>
              <a:t>Bastien MOLLO, Nathan PEIFFER-SMADJA, </a:t>
            </a:r>
          </a:p>
          <a:p>
            <a:pPr algn="ctr"/>
            <a:r>
              <a:rPr lang="fr-FR" sz="1100" dirty="0"/>
              <a:t>Xavier LESCURE, Jeroen SCHOUTEN, Armel PODA, Abdoul-Salam OUEDRAOGO, Pierre TATTEVIN, </a:t>
            </a:r>
          </a:p>
          <a:p>
            <a:pPr algn="ctr"/>
            <a:r>
              <a:rPr lang="fr-FR" sz="1100" dirty="0"/>
              <a:t>Hugues AUMAITRE, Bernard CASTAN, </a:t>
            </a:r>
          </a:p>
          <a:p>
            <a:pPr algn="ctr"/>
            <a:r>
              <a:rPr lang="fr-FR" sz="1100" dirty="0"/>
              <a:t>Aristophane TANON</a:t>
            </a:r>
            <a:endParaRPr lang="fr-FR" sz="1800" i="1" dirty="0"/>
          </a:p>
        </p:txBody>
      </p:sp>
      <p:pic>
        <p:nvPicPr>
          <p:cNvPr id="1026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AC0D0F23-25B4-CED3-C51B-70195AB5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55" y="298100"/>
            <a:ext cx="1972816" cy="13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5F67C3F-A1D2-9A62-DB34-2F2EAC11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9" y="298100"/>
            <a:ext cx="1582558" cy="1561551"/>
          </a:xfrm>
          <a:prstGeom prst="rect">
            <a:avLst/>
          </a:prstGeom>
        </p:spPr>
      </p:pic>
      <p:pic>
        <p:nvPicPr>
          <p:cNvPr id="1028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314D3551-B4C0-4570-9745-64E3A6BB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48" y="612702"/>
            <a:ext cx="2681619" cy="8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ôpital Bichat – Claude Bernard AP-HP – ONCORIF">
            <a:extLst>
              <a:ext uri="{FF2B5EF4-FFF2-40B4-BE49-F238E27FC236}">
                <a16:creationId xmlns:a16="http://schemas.microsoft.com/office/drawing/2014/main" id="{E2E3766D-174C-102B-91A2-FE62728F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24" y="5835805"/>
            <a:ext cx="1642576" cy="7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8F7C8F-5C75-9321-0536-5AB62BAF7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126" y="5902317"/>
            <a:ext cx="1432673" cy="4262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D035E0-825C-1D6F-0272-CFDD06D66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017" y="5549178"/>
            <a:ext cx="876440" cy="8838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2303492-9AFC-1E0E-CDB0-4B493AEC6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035" y="5764431"/>
            <a:ext cx="1232127" cy="5641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7AEC64-EE07-F7A1-4ADE-F076CADF1E82}"/>
              </a:ext>
            </a:extLst>
          </p:cNvPr>
          <p:cNvSpPr txBox="1"/>
          <p:nvPr/>
        </p:nvSpPr>
        <p:spPr>
          <a:xfrm>
            <a:off x="2497035" y="3588680"/>
            <a:ext cx="751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En attente de la connexion des participants : début à 9h10</a:t>
            </a:r>
          </a:p>
        </p:txBody>
      </p:sp>
    </p:spTree>
    <p:extLst>
      <p:ext uri="{BB962C8B-B14F-4D97-AF65-F5344CB8AC3E}">
        <p14:creationId xmlns:p14="http://schemas.microsoft.com/office/powerpoint/2010/main" val="35812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8C6F-115E-4D03-084A-823DF439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42949912-FA68-09AE-A613-B34005FF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638"/>
            <a:ext cx="9144000" cy="203182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179A95"/>
                </a:solidFill>
                <a:effectLst/>
                <a:latin typeface="font1"/>
              </a:rPr>
              <a:t>Séminaire "Bon Usage des Antibiotiques dans les Pays à Revenu Faible ou Intermédiaire » </a:t>
            </a:r>
            <a:br>
              <a:rPr lang="fr-FR" sz="1400" b="1" dirty="0">
                <a:solidFill>
                  <a:srgbClr val="179A95"/>
                </a:solidFill>
                <a:latin typeface="font1"/>
              </a:rPr>
            </a:br>
            <a:br>
              <a:rPr lang="fr-FR" sz="3600" b="1" dirty="0">
                <a:solidFill>
                  <a:srgbClr val="00958A"/>
                </a:solidFill>
              </a:rPr>
            </a:br>
            <a:r>
              <a:rPr lang="fr-FR" sz="2400" i="1" dirty="0">
                <a:solidFill>
                  <a:srgbClr val="00958A"/>
                </a:solidFill>
              </a:rPr>
              <a:t>9:00 – 9:30 : Introduction générale</a:t>
            </a:r>
            <a:endParaRPr lang="fr-FR" sz="4000" dirty="0">
              <a:solidFill>
                <a:srgbClr val="00958A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ECEFCE-49A5-92A7-BD8E-EF3A9D43E3D7}"/>
              </a:ext>
            </a:extLst>
          </p:cNvPr>
          <p:cNvSpPr txBox="1"/>
          <p:nvPr/>
        </p:nvSpPr>
        <p:spPr>
          <a:xfrm>
            <a:off x="4420903" y="4333461"/>
            <a:ext cx="33501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/>
              <a:t>Comité d’organisation : </a:t>
            </a:r>
          </a:p>
          <a:p>
            <a:pPr algn="ctr"/>
            <a:r>
              <a:rPr lang="fr-FR" sz="1100" dirty="0"/>
              <a:t>Bastien MOLLO, Nathan PEIFFER-SMADJA, </a:t>
            </a:r>
          </a:p>
          <a:p>
            <a:pPr algn="ctr"/>
            <a:r>
              <a:rPr lang="fr-FR" sz="1100" dirty="0"/>
              <a:t>Xavier LESCURE, Jeroen SCHOUTEN, Armel PODA, Abdoul-Salam OUEDRAOGO, Pierre TATTEVIN, </a:t>
            </a:r>
          </a:p>
          <a:p>
            <a:pPr algn="ctr"/>
            <a:r>
              <a:rPr lang="fr-FR" sz="1100" dirty="0"/>
              <a:t>Hugues AUMAITRE, Bernard CASTAN, </a:t>
            </a:r>
          </a:p>
          <a:p>
            <a:pPr algn="ctr"/>
            <a:r>
              <a:rPr lang="fr-FR" sz="1100" dirty="0"/>
              <a:t>Aristophane TANON</a:t>
            </a:r>
            <a:endParaRPr lang="fr-FR" sz="1800" i="1" dirty="0"/>
          </a:p>
        </p:txBody>
      </p:sp>
      <p:pic>
        <p:nvPicPr>
          <p:cNvPr id="1026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FEA45504-2758-3608-D4BD-546E53A1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55" y="298100"/>
            <a:ext cx="1972816" cy="13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02CAF64-1814-0E4B-4B0F-FEEBDDC05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9" y="298100"/>
            <a:ext cx="1582558" cy="1561551"/>
          </a:xfrm>
          <a:prstGeom prst="rect">
            <a:avLst/>
          </a:prstGeom>
        </p:spPr>
      </p:pic>
      <p:pic>
        <p:nvPicPr>
          <p:cNvPr id="1028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236BCDA3-1042-4BFC-AADF-57131550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48" y="612702"/>
            <a:ext cx="2681619" cy="8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ôpital Bichat – Claude Bernard AP-HP – ONCORIF">
            <a:extLst>
              <a:ext uri="{FF2B5EF4-FFF2-40B4-BE49-F238E27FC236}">
                <a16:creationId xmlns:a16="http://schemas.microsoft.com/office/drawing/2014/main" id="{DE9F0F02-90A3-A938-BC30-8FB24B9C8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24" y="5835805"/>
            <a:ext cx="1642576" cy="7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0E04ADE-3B2C-9C52-DAD1-CBB9CA515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126" y="5902317"/>
            <a:ext cx="1432673" cy="4262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141CBB3-B83B-5510-3AA2-CA7312823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017" y="5549178"/>
            <a:ext cx="876440" cy="8838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04901F-FADA-3D02-CD18-3BFDCF5F0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035" y="5764431"/>
            <a:ext cx="1232127" cy="5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39" y="135192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A4406C"/>
                </a:solidFill>
              </a:rPr>
              <a:t>Equipe coordinatrice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C02155-9A5B-4E34-B4C1-3A117864446C}"/>
              </a:ext>
            </a:extLst>
          </p:cNvPr>
          <p:cNvSpPr txBox="1"/>
          <p:nvPr/>
        </p:nvSpPr>
        <p:spPr>
          <a:xfrm>
            <a:off x="8674580" y="4052440"/>
            <a:ext cx="33501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Christèle Chéneau</a:t>
            </a:r>
          </a:p>
          <a:p>
            <a:pPr algn="ctr"/>
            <a:r>
              <a:rPr lang="fr-FR" sz="1100" dirty="0"/>
              <a:t>Directrice exécutive de la SPILF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C8D8F5-5C84-4C25-BBF7-167AA5B88758}"/>
              </a:ext>
            </a:extLst>
          </p:cNvPr>
          <p:cNvSpPr txBox="1"/>
          <p:nvPr/>
        </p:nvSpPr>
        <p:spPr>
          <a:xfrm>
            <a:off x="4549260" y="4400167"/>
            <a:ext cx="38699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Nathan PEIFFER-SMADJA</a:t>
            </a:r>
            <a:r>
              <a:rPr lang="fr-FR" dirty="0"/>
              <a:t>, MD, PhD</a:t>
            </a:r>
          </a:p>
          <a:p>
            <a:pPr algn="ctr"/>
            <a:r>
              <a:rPr lang="fr-FR" sz="1050" dirty="0"/>
              <a:t>Infectiologue et Epidémiologiste</a:t>
            </a:r>
          </a:p>
          <a:p>
            <a:pPr algn="ctr"/>
            <a:r>
              <a:rPr lang="fr-FR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Professeur des Universités</a:t>
            </a:r>
            <a:endParaRPr lang="fr-FR" sz="7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E63A86-5B3F-4148-BC26-6187D0E8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52" y="1964276"/>
            <a:ext cx="1432774" cy="1903341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5C4E637-0437-42E6-88B2-006EBD46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231" y="61267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563951-798C-43C3-9584-B9A3C070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76" y="5467394"/>
            <a:ext cx="1335079" cy="388328"/>
          </a:xfrm>
          <a:prstGeom prst="rect">
            <a:avLst/>
          </a:prstGeom>
        </p:spPr>
      </p:pic>
      <p:pic>
        <p:nvPicPr>
          <p:cNvPr id="14" name="Picture 2" descr="Hôpital Bichat – Claude Bernard AP-HP – ONCORIF">
            <a:extLst>
              <a:ext uri="{FF2B5EF4-FFF2-40B4-BE49-F238E27FC236}">
                <a16:creationId xmlns:a16="http://schemas.microsoft.com/office/drawing/2014/main" id="{48D3ECF2-AB52-4CAD-8520-1D56683B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62" y="5623272"/>
            <a:ext cx="1642576" cy="7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ôpital Bichat – Claude Bernard AP-HP – ONCORIF">
            <a:extLst>
              <a:ext uri="{FF2B5EF4-FFF2-40B4-BE49-F238E27FC236}">
                <a16:creationId xmlns:a16="http://schemas.microsoft.com/office/drawing/2014/main" id="{E91D6479-FBA7-4D6E-8595-846C7ADB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78" y="5398317"/>
            <a:ext cx="1321832" cy="5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80FB7CF-5052-421F-BBBB-CF4AD05E7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99" y="5107010"/>
            <a:ext cx="1157104" cy="8331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C38679-5A09-460E-A17C-B340E2858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831" y="5791556"/>
            <a:ext cx="1256863" cy="4084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98973D4-BDD1-4CD5-B909-8E18C2F5F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522" y="5265436"/>
            <a:ext cx="1157104" cy="344239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53E7909-33BA-4C36-9BCD-C2E08B93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76" y="5214906"/>
            <a:ext cx="1031159" cy="8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BBF1FE6-0A21-48D6-8A39-62C0FF17A6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348" y="2347426"/>
            <a:ext cx="1582679" cy="1582679"/>
          </a:xfrm>
          <a:prstGeom prst="rect">
            <a:avLst/>
          </a:prstGeom>
        </p:spPr>
      </p:pic>
      <p:pic>
        <p:nvPicPr>
          <p:cNvPr id="2050" name="Picture 2" descr="Christèle Chéneau - Directeur Executif / SPILF - Société de Pathologie  Infectieuse de Langue Française | LinkedIn">
            <a:extLst>
              <a:ext uri="{FF2B5EF4-FFF2-40B4-BE49-F238E27FC236}">
                <a16:creationId xmlns:a16="http://schemas.microsoft.com/office/drawing/2014/main" id="{4DDCA0C9-A8C8-477E-9D6C-182F2582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60" y="2641101"/>
            <a:ext cx="1177123" cy="11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97BDDA4-CC4B-4113-A30C-1004575A05C9}"/>
              </a:ext>
            </a:extLst>
          </p:cNvPr>
          <p:cNvSpPr txBox="1"/>
          <p:nvPr/>
        </p:nvSpPr>
        <p:spPr>
          <a:xfrm>
            <a:off x="815415" y="4417890"/>
            <a:ext cx="335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Bastien MOLLO</a:t>
            </a:r>
            <a:r>
              <a:rPr lang="fr-FR" dirty="0"/>
              <a:t>, MD, MPH</a:t>
            </a:r>
          </a:p>
          <a:p>
            <a:pPr algn="ctr"/>
            <a:r>
              <a:rPr lang="fr-FR" sz="1100" dirty="0"/>
              <a:t>Infectiologue et Epidémiologiste</a:t>
            </a:r>
          </a:p>
          <a:p>
            <a:pPr algn="ctr"/>
            <a:r>
              <a:rPr lang="fr-FR" sz="1100" dirty="0"/>
              <a:t>Référent en Bon Usage des Antibiotiques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608F2ED-E6F0-4352-9BED-0724A1F6C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2020" y="4605448"/>
            <a:ext cx="1235314" cy="12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9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Antibiogo: a revolutionary application developed by Doctors Without Borders  - Global PPS">
            <a:extLst>
              <a:ext uri="{FF2B5EF4-FFF2-40B4-BE49-F238E27FC236}">
                <a16:creationId xmlns:a16="http://schemas.microsoft.com/office/drawing/2014/main" id="{272A1B7C-DA2F-418D-B9F5-78F546B5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27" y="2339102"/>
            <a:ext cx="1266398" cy="11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174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rgbClr val="A4406C"/>
                </a:solidFill>
              </a:rPr>
              <a:t>Les partenaires du séminaire,</a:t>
            </a:r>
            <a:br>
              <a:rPr lang="fr-FR" b="1">
                <a:solidFill>
                  <a:srgbClr val="A4406C"/>
                </a:solidFill>
              </a:rPr>
            </a:br>
            <a:r>
              <a:rPr lang="fr-FR" sz="3100" b="1">
                <a:solidFill>
                  <a:srgbClr val="A4406C"/>
                </a:solidFill>
              </a:rPr>
              <a:t>et insitutions de rattachement des intervenants</a:t>
            </a:r>
            <a:endParaRPr lang="fr-FR"/>
          </a:p>
        </p:txBody>
      </p:sp>
      <p:pic>
        <p:nvPicPr>
          <p:cNvPr id="15" name="Picture 2" descr="Hôpital Bichat – Claude Bernard AP-HP – ONCORIF">
            <a:extLst>
              <a:ext uri="{FF2B5EF4-FFF2-40B4-BE49-F238E27FC236}">
                <a16:creationId xmlns:a16="http://schemas.microsoft.com/office/drawing/2014/main" id="{E91D6479-FBA7-4D6E-8595-846C7ADB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85" y="1789644"/>
            <a:ext cx="1857737" cy="8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98973D4-BDD1-4CD5-B909-8E18C2F5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32" y="2860454"/>
            <a:ext cx="1183334" cy="3520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E541C5-5CB8-4D7B-8FD2-83AC9B02C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61" y="1654949"/>
            <a:ext cx="1774457" cy="5441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526BB60-98F0-4225-804D-CFC621B15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437" y="4630720"/>
            <a:ext cx="937908" cy="945790"/>
          </a:xfrm>
          <a:prstGeom prst="rect">
            <a:avLst/>
          </a:prstGeom>
        </p:spPr>
      </p:pic>
      <p:pic>
        <p:nvPicPr>
          <p:cNvPr id="25" name="Espace réservé du contenu 7">
            <a:extLst>
              <a:ext uri="{FF2B5EF4-FFF2-40B4-BE49-F238E27FC236}">
                <a16:creationId xmlns:a16="http://schemas.microsoft.com/office/drawing/2014/main" id="{7EA766A8-8860-401F-A2CF-60ACB390D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0498" y="3333556"/>
            <a:ext cx="2176665" cy="2968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082386B-6DFA-4FC5-9135-0F214130B5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45" y="2604541"/>
            <a:ext cx="564373" cy="48942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B8D2B7C-2D93-4A01-8038-02BED23E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57" y="4334905"/>
            <a:ext cx="1942700" cy="5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41AE6A-FC73-4FE5-AD1E-FE63FD9DB1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77" y="5398211"/>
            <a:ext cx="663127" cy="6370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226614-A3C2-41D8-9DE8-872BC4D62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292" y="4284192"/>
            <a:ext cx="1052145" cy="771039"/>
          </a:xfrm>
          <a:prstGeom prst="rect">
            <a:avLst/>
          </a:prstGeom>
        </p:spPr>
      </p:pic>
      <p:pic>
        <p:nvPicPr>
          <p:cNvPr id="4100" name="Picture 4" descr="Organisation des Nations unies pour l'alimentation et l'agriculture —  Wikipédia">
            <a:extLst>
              <a:ext uri="{FF2B5EF4-FFF2-40B4-BE49-F238E27FC236}">
                <a16:creationId xmlns:a16="http://schemas.microsoft.com/office/drawing/2014/main" id="{77F6294E-9C2B-47A9-B57D-2847E7BB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10" y="4245997"/>
            <a:ext cx="612092" cy="5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FC8D3E5-9E88-4213-B35F-A5D6305C44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3046" y="3249294"/>
            <a:ext cx="1256863" cy="40848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F1E3FD6-AB4E-4D09-8FFB-66E8AA8964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3139" y="5966120"/>
            <a:ext cx="1456979" cy="68915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C05C135-A257-47FB-84FA-782D420C13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9796" y="3791448"/>
            <a:ext cx="1790180" cy="45642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A63B62D-7335-45E7-AFDC-F3D53FE0C7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1352" y="3501790"/>
            <a:ext cx="1157104" cy="83311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C5029B6-62A8-4E15-AE5E-BA1AED6D1B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8810" y="4566001"/>
            <a:ext cx="1374044" cy="39803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C04F8F6D-E530-4A2F-ACB5-04022D1D6F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7499" y="5084930"/>
            <a:ext cx="1357608" cy="626561"/>
          </a:xfrm>
          <a:prstGeom prst="rect">
            <a:avLst/>
          </a:prstGeom>
        </p:spPr>
      </p:pic>
      <p:pic>
        <p:nvPicPr>
          <p:cNvPr id="3076" name="Picture 4" descr="Concours ITRF - Concours I.T.R.F. Université Lyon 1">
            <a:extLst>
              <a:ext uri="{FF2B5EF4-FFF2-40B4-BE49-F238E27FC236}">
                <a16:creationId xmlns:a16="http://schemas.microsoft.com/office/drawing/2014/main" id="{471F2E7F-9D38-4590-A751-3CD7EEC5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" y="6236298"/>
            <a:ext cx="982550" cy="5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stitut Pasteur d'Algérie — Wikipédia">
            <a:extLst>
              <a:ext uri="{FF2B5EF4-FFF2-40B4-BE49-F238E27FC236}">
                <a16:creationId xmlns:a16="http://schemas.microsoft.com/office/drawing/2014/main" id="{E23AB774-1E08-463C-9253-B00B6C43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4" y="3356738"/>
            <a:ext cx="897693" cy="5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stitut Pasteur — Wikipédia">
            <a:extLst>
              <a:ext uri="{FF2B5EF4-FFF2-40B4-BE49-F238E27FC236}">
                <a16:creationId xmlns:a16="http://schemas.microsoft.com/office/drawing/2014/main" id="{40E4A298-F07C-4039-A307-F97F3E6F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3" y="2516390"/>
            <a:ext cx="1314810" cy="6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rica CDC's Statement on Moderna's plan to reassess commitment to African  vaccine manufacturing – Africa CDC">
            <a:extLst>
              <a:ext uri="{FF2B5EF4-FFF2-40B4-BE49-F238E27FC236}">
                <a16:creationId xmlns:a16="http://schemas.microsoft.com/office/drawing/2014/main" id="{6D10842B-334B-4358-8608-427D9155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94" y="5031159"/>
            <a:ext cx="1662592" cy="7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'Organisation mondiale de la santé animale lance sa nouvelle identité -  Communiqués de presse - 3trois3, Le site de la filière porc">
            <a:extLst>
              <a:ext uri="{FF2B5EF4-FFF2-40B4-BE49-F238E27FC236}">
                <a16:creationId xmlns:a16="http://schemas.microsoft.com/office/drawing/2014/main" id="{E71D42EA-A0ED-44EB-A932-A869FA7D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38" y="2668320"/>
            <a:ext cx="1831303" cy="10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CARS - YouTube">
            <a:extLst>
              <a:ext uri="{FF2B5EF4-FFF2-40B4-BE49-F238E27FC236}">
                <a16:creationId xmlns:a16="http://schemas.microsoft.com/office/drawing/2014/main" id="{851B3A54-CE4E-4FD2-9075-732584CC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82" y="4844918"/>
            <a:ext cx="622826" cy="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Les écoles | Nantes Université | - French Fab Challenge">
            <a:extLst>
              <a:ext uri="{FF2B5EF4-FFF2-40B4-BE49-F238E27FC236}">
                <a16:creationId xmlns:a16="http://schemas.microsoft.com/office/drawing/2014/main" id="{3437E7F5-D2AB-47AB-8774-EB4D4045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2" y="5736203"/>
            <a:ext cx="1052145" cy="2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Organisation mondiale de la Santé – La Semaine du Son">
            <a:extLst>
              <a:ext uri="{FF2B5EF4-FFF2-40B4-BE49-F238E27FC236}">
                <a16:creationId xmlns:a16="http://schemas.microsoft.com/office/drawing/2014/main" id="{6506CB89-B010-40B8-984A-E39107A3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52" y="3531576"/>
            <a:ext cx="1941120" cy="4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2017 | GARDP">
            <a:extLst>
              <a:ext uri="{FF2B5EF4-FFF2-40B4-BE49-F238E27FC236}">
                <a16:creationId xmlns:a16="http://schemas.microsoft.com/office/drawing/2014/main" id="{12C62A51-086C-4430-9E1D-CB9061F8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89" y="3901022"/>
            <a:ext cx="1563248" cy="9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Université de Rennes - Classement 2025 masters">
            <a:extLst>
              <a:ext uri="{FF2B5EF4-FFF2-40B4-BE49-F238E27FC236}">
                <a16:creationId xmlns:a16="http://schemas.microsoft.com/office/drawing/2014/main" id="{A912353C-550C-4E9C-9064-02FB6FDD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48" y="6097522"/>
            <a:ext cx="1397228" cy="6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85E2D1-7FAD-4993-9127-C254BFDC809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60223" y="6113247"/>
            <a:ext cx="1478260" cy="387244"/>
          </a:xfrm>
          <a:prstGeom prst="rect">
            <a:avLst/>
          </a:prstGeom>
        </p:spPr>
      </p:pic>
      <p:pic>
        <p:nvPicPr>
          <p:cNvPr id="3098" name="Picture 26" descr="ACJ a participé aux Journées Médicales Mère-Enfant à Dakar - ACJ">
            <a:extLst>
              <a:ext uri="{FF2B5EF4-FFF2-40B4-BE49-F238E27FC236}">
                <a16:creationId xmlns:a16="http://schemas.microsoft.com/office/drawing/2014/main" id="{692C1D81-DB2F-4271-AE37-22CA3D10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24" y="5053810"/>
            <a:ext cx="877811" cy="8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Radboud University, RU - Itinéraires culturels">
            <a:extLst>
              <a:ext uri="{FF2B5EF4-FFF2-40B4-BE49-F238E27FC236}">
                <a16:creationId xmlns:a16="http://schemas.microsoft.com/office/drawing/2014/main" id="{09241FD0-B87B-4FDE-9CCF-4323EEEF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76" y="5819241"/>
            <a:ext cx="1397228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Accueil | Unisanté">
            <a:extLst>
              <a:ext uri="{FF2B5EF4-FFF2-40B4-BE49-F238E27FC236}">
                <a16:creationId xmlns:a16="http://schemas.microsoft.com/office/drawing/2014/main" id="{5A983281-CA13-415A-B2BF-A4BEF55A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41" y="6035277"/>
            <a:ext cx="1103306" cy="4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omepage - Biologie Sans Frontières">
            <a:extLst>
              <a:ext uri="{FF2B5EF4-FFF2-40B4-BE49-F238E27FC236}">
                <a16:creationId xmlns:a16="http://schemas.microsoft.com/office/drawing/2014/main" id="{ADBE139E-2479-42B9-B548-8A4225B5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34" y="4734126"/>
            <a:ext cx="570510" cy="5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97F8A40-A790-479C-8B5B-A0868D95326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023638" y="1484756"/>
            <a:ext cx="1208649" cy="119260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6C761860-32E2-4715-AF3F-2D51542A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78" y="2878779"/>
            <a:ext cx="805126" cy="6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B83E24DB-3B47-4E3B-921E-21F34FD3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70" y="1462171"/>
            <a:ext cx="1317099" cy="8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1CEF58-F633-4AA5-9D8F-4027D9217A5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21573" y="1664102"/>
            <a:ext cx="1516440" cy="6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A4406C"/>
                </a:solidFill>
              </a:rPr>
              <a:t>Les intervenants du séminaire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3DA431-621F-4AE5-B8C2-E0780FB6F9DC}"/>
              </a:ext>
            </a:extLst>
          </p:cNvPr>
          <p:cNvSpPr txBox="1"/>
          <p:nvPr/>
        </p:nvSpPr>
        <p:spPr>
          <a:xfrm>
            <a:off x="702339" y="1762181"/>
            <a:ext cx="113942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40 intervenants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Exerçant dans plusieurs pays :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France, Belgique, Pays-Bas, Danemark, Suisse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Afghanistan, Liban,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Algérie, Burkina Faso, Cameroun, Côte d’Ivoire, Kenya, République Centrafricaine, Sénégal, Togo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Thaïlande</a:t>
            </a:r>
          </a:p>
          <a:p>
            <a:pPr lvl="1"/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Profils variés :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Médecins infectiologues, Microbiologistes, Spécialistes de Prévention et Contrôle des Infections, Pharmaciens, Epidémiologistes, Vétérinaires, Anthropologues…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Travailleurs humanitaires, chercheurs académiques, praticiens auprès des malades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Volontaires et bénévoles pour ce séminaire :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Aucun lien d’intérêts à déclarer avec cette thématique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277229-5871-4BDA-8840-A760E07C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11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FE7A4B53-9B93-4B4B-A88A-E50A409F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D4DE368A-7920-439A-982C-9BB83202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4406C"/>
                </a:solidFill>
              </a:rPr>
              <a:t>Les participants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3DA431-621F-4AE5-B8C2-E0780FB6F9DC}"/>
              </a:ext>
            </a:extLst>
          </p:cNvPr>
          <p:cNvSpPr txBox="1"/>
          <p:nvPr/>
        </p:nvSpPr>
        <p:spPr>
          <a:xfrm>
            <a:off x="398877" y="1630005"/>
            <a:ext cx="11394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&gt; 1000 participants inscrits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&gt; 34 pays countries: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Afrique Sub-Saharienne +++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Afrique du Nord +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France +, et Europe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Proche Orient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Haïti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Asie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958A"/>
                </a:solidFill>
              </a:rPr>
              <a:t>Profils médicaux variés: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Médecins infectiologues, généralistes, pédiatres, Pharmaciens, Microbiologistes, Infirmiers, Chercheurs épidémiologistes</a:t>
            </a:r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1F5C7B-BA45-4FB2-B4B4-0ADE906D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7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7F562F93-309F-42F8-B50F-5033B510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2E4BC999-35D1-49CA-AD92-205A91B5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9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A4406C"/>
                </a:solidFill>
              </a:rPr>
              <a:t>Le programme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3DA431-621F-4AE5-B8C2-E0780FB6F9DC}"/>
              </a:ext>
            </a:extLst>
          </p:cNvPr>
          <p:cNvSpPr txBox="1"/>
          <p:nvPr/>
        </p:nvSpPr>
        <p:spPr>
          <a:xfrm>
            <a:off x="1017766" y="1587322"/>
            <a:ext cx="108256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958A"/>
              </a:solidFill>
            </a:endParaRPr>
          </a:p>
          <a:p>
            <a:pPr algn="l">
              <a:spcAft>
                <a:spcPts val="600"/>
              </a:spcAft>
            </a:pPr>
            <a:r>
              <a:rPr lang="fr-FR" sz="1200" dirty="0">
                <a:solidFill>
                  <a:srgbClr val="00958A"/>
                </a:solidFill>
              </a:rPr>
              <a:t>Lundi 12 janvier 2026, 9h00-17h30 (Heure de Paris, CET) 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00958A"/>
                </a:solidFill>
              </a:rPr>
              <a:t>CONTEXTE</a:t>
            </a:r>
            <a:r>
              <a:rPr lang="fr-FR" dirty="0">
                <a:solidFill>
                  <a:srgbClr val="00958A"/>
                </a:solidFill>
              </a:rPr>
              <a:t> : L'ANTIBIORÉSISTANCE DANS LES PAYS À REVENU FAIBLE OU INTERMÉDIAIRE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b="1" dirty="0"/>
              <a:t>Épidémiologie de la Résistance </a:t>
            </a:r>
            <a:r>
              <a:rPr lang="fr-FR" sz="1400" dirty="0"/>
              <a:t>aux Anti-Microbiens (RAM) dans les pays à revenu faible ou intermédiaire 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b="1" dirty="0"/>
              <a:t>Prescription</a:t>
            </a:r>
            <a:r>
              <a:rPr lang="fr-FR" sz="1400" dirty="0"/>
              <a:t> des antibiotiques dans les PRFI </a:t>
            </a:r>
          </a:p>
          <a:p>
            <a:pPr algn="l"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200" dirty="0">
                <a:solidFill>
                  <a:srgbClr val="00958A"/>
                </a:solidFill>
              </a:rPr>
              <a:t>Mardi 13 janvier 2026, 9h00-17h00 (Heure de Paris, CET) 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958A"/>
                </a:solidFill>
              </a:rPr>
              <a:t>MISE EN ŒUVRE DE </a:t>
            </a:r>
            <a:r>
              <a:rPr lang="fr-FR" b="1" dirty="0">
                <a:solidFill>
                  <a:srgbClr val="00958A"/>
                </a:solidFill>
              </a:rPr>
              <a:t>PROGRAMMES DE BUA </a:t>
            </a:r>
            <a:r>
              <a:rPr lang="fr-FR" dirty="0">
                <a:solidFill>
                  <a:srgbClr val="00958A"/>
                </a:solidFill>
              </a:rPr>
              <a:t>DANS LES PRFI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/>
              <a:t>Mise en œuvre des programmes de BUA en </a:t>
            </a:r>
            <a:r>
              <a:rPr lang="fr-FR" sz="1400" b="1" dirty="0"/>
              <a:t>contexte humanitaire </a:t>
            </a:r>
            <a:r>
              <a:rPr lang="fr-FR" sz="1400" dirty="0"/>
              <a:t>: l'expérience de Médecins Sans Frontières 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/>
              <a:t>Mise en œuvre des programmes de BUA dans les PRFI : </a:t>
            </a:r>
            <a:r>
              <a:rPr lang="fr-FR" sz="1400" b="1" dirty="0"/>
              <a:t>initiatives nationales et stratégies de renforcement des capacités </a:t>
            </a:r>
          </a:p>
          <a:p>
            <a:pPr algn="l">
              <a:spcAft>
                <a:spcPts val="600"/>
              </a:spcAft>
            </a:pPr>
            <a:endParaRPr lang="fr-FR" sz="1400" dirty="0">
              <a:solidFill>
                <a:srgbClr val="00958A"/>
              </a:solidFill>
            </a:endParaRPr>
          </a:p>
          <a:p>
            <a:pPr algn="l">
              <a:spcAft>
                <a:spcPts val="600"/>
              </a:spcAft>
            </a:pPr>
            <a:r>
              <a:rPr lang="fr-FR" sz="1200" dirty="0">
                <a:solidFill>
                  <a:srgbClr val="00958A"/>
                </a:solidFill>
              </a:rPr>
              <a:t>Mercredi 14 janvier 2026, 9h00-17h15 (Heure de Paris, CET) </a:t>
            </a:r>
            <a:br>
              <a:rPr lang="fr-FR" dirty="0">
                <a:solidFill>
                  <a:srgbClr val="00958A"/>
                </a:solidFill>
              </a:rPr>
            </a:br>
            <a:r>
              <a:rPr lang="fr-FR" b="1" dirty="0">
                <a:solidFill>
                  <a:srgbClr val="00958A"/>
                </a:solidFill>
              </a:rPr>
              <a:t>PERSPECTIVES</a:t>
            </a:r>
            <a:r>
              <a:rPr lang="fr-FR" dirty="0">
                <a:solidFill>
                  <a:srgbClr val="00958A"/>
                </a:solidFill>
              </a:rPr>
              <a:t> POUR LE BUA DANS LES PRFI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b="1" dirty="0"/>
              <a:t>Recherche</a:t>
            </a:r>
            <a:r>
              <a:rPr lang="fr-FR" sz="1400" dirty="0"/>
              <a:t> et innovation 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b="1" dirty="0"/>
              <a:t>Formation</a:t>
            </a:r>
            <a:r>
              <a:rPr lang="fr-FR" sz="1400" dirty="0"/>
              <a:t> et transfert de compétences </a:t>
            </a:r>
            <a:endParaRPr lang="fr-FR" b="1" dirty="0">
              <a:solidFill>
                <a:srgbClr val="18AEC2"/>
              </a:solidFill>
              <a:effectLst/>
              <a:latin typeface="font1"/>
            </a:endParaRPr>
          </a:p>
          <a:p>
            <a:pPr algn="l"/>
            <a:endParaRPr lang="fr-FR" b="1" dirty="0">
              <a:solidFill>
                <a:srgbClr val="18AEC2"/>
              </a:solidFill>
              <a:effectLst/>
              <a:latin typeface="font1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3FE57-94F6-4D26-89CC-7FEDB57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7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172CAC9C-DED0-4BD8-ADA4-1A805D11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A34F1F62-4669-48DC-8677-C1C4C722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7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C7719-4F7B-49A2-96AA-1A652F0A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723"/>
          </a:xfrm>
        </p:spPr>
        <p:txBody>
          <a:bodyPr/>
          <a:lstStyle/>
          <a:p>
            <a:r>
              <a:rPr lang="en-US" b="1" dirty="0">
                <a:solidFill>
                  <a:srgbClr val="A4406C"/>
                </a:solidFill>
              </a:rPr>
              <a:t>Aspects techniques</a:t>
            </a:r>
            <a:endParaRPr lang="fr-F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5433ED-64FF-42A1-A871-A3ABB3BC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9B7F68-FA7F-4313-93B1-309D7B133F3A}"/>
              </a:ext>
            </a:extLst>
          </p:cNvPr>
          <p:cNvSpPr txBox="1"/>
          <p:nvPr/>
        </p:nvSpPr>
        <p:spPr>
          <a:xfrm>
            <a:off x="5169777" y="1517517"/>
            <a:ext cx="6832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958A"/>
              </a:solidFill>
            </a:endParaRPr>
          </a:p>
          <a:p>
            <a:pPr algn="l">
              <a:spcAft>
                <a:spcPts val="600"/>
              </a:spcAft>
            </a:pPr>
            <a:r>
              <a:rPr lang="fr-FR" sz="1400" b="1" dirty="0">
                <a:solidFill>
                  <a:srgbClr val="00958A"/>
                </a:solidFill>
              </a:rPr>
              <a:t>Identifiez-vous 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200" dirty="0"/>
              <a:t>NOM + Prénom  (+/- institution/pays)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200" i="1" dirty="0"/>
              <a:t>(clic droit sur votre nom en bas à gauche de l’écran, et/ou dans la liste des participants, et « renommer »)</a:t>
            </a:r>
          </a:p>
          <a:p>
            <a:pPr algn="l">
              <a:spcAft>
                <a:spcPts val="600"/>
              </a:spcAft>
            </a:pPr>
            <a:endParaRPr lang="fr-FR" sz="1600" dirty="0"/>
          </a:p>
          <a:p>
            <a:pPr algn="l">
              <a:spcAft>
                <a:spcPts val="600"/>
              </a:spcAft>
            </a:pPr>
            <a:endParaRPr lang="fr-FR" sz="1600" dirty="0"/>
          </a:p>
          <a:p>
            <a:pPr algn="l"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00958A"/>
                </a:solidFill>
              </a:rPr>
              <a:t>Gardez votre micro et votre caméra éteints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/>
              <a:t>Si micro ou vidéo (en bas à droite) est en vert : cliquez dessus pour le couper</a:t>
            </a:r>
          </a:p>
          <a:p>
            <a:pPr algn="l">
              <a:spcAft>
                <a:spcPts val="600"/>
              </a:spcAft>
            </a:pPr>
            <a:endParaRPr lang="fr-FR" sz="1400" dirty="0">
              <a:solidFill>
                <a:srgbClr val="00958A"/>
              </a:solidFill>
            </a:endParaRPr>
          </a:p>
          <a:p>
            <a:pPr algn="l">
              <a:spcAft>
                <a:spcPts val="600"/>
              </a:spcAft>
            </a:pPr>
            <a:endParaRPr lang="fr-FR" sz="1400" dirty="0">
              <a:solidFill>
                <a:srgbClr val="00958A"/>
              </a:solidFill>
            </a:endParaRPr>
          </a:p>
          <a:p>
            <a:pPr algn="l">
              <a:spcAft>
                <a:spcPts val="600"/>
              </a:spcAft>
            </a:pPr>
            <a:endParaRPr lang="fr-FR" sz="1400" dirty="0">
              <a:solidFill>
                <a:srgbClr val="00958A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00958A"/>
                </a:solidFill>
              </a:rPr>
              <a:t>Réagissez dans le Chat ou demandez la parole en levant la main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/>
              <a:t>Ecrivez-vos remarques ou questions au fur et à mesures dans le chat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/>
              <a:t>Chaque intervention se terminent par 5 à 10 minutes d’échanges : levez la main et n’hésitez pas à participer ! </a:t>
            </a:r>
          </a:p>
          <a:p>
            <a:pPr algn="l">
              <a:spcAft>
                <a:spcPts val="600"/>
              </a:spcAft>
            </a:pPr>
            <a:endParaRPr lang="fr-FR" b="1" dirty="0">
              <a:solidFill>
                <a:srgbClr val="18AEC2"/>
              </a:solidFill>
              <a:effectLst/>
              <a:latin typeface="font1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A6E2F6-4C80-4ED2-841A-DBE927117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19" y="5201328"/>
            <a:ext cx="1927198" cy="13552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ED5E57-508B-43F0-AD9D-ED61C80D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" y="3919254"/>
            <a:ext cx="4703065" cy="8884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BAD41D8-F2D6-460D-B94F-E3EFA2C2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398" y="143305"/>
            <a:ext cx="549957" cy="542657"/>
          </a:xfrm>
          <a:prstGeom prst="rect">
            <a:avLst/>
          </a:prstGeom>
        </p:spPr>
      </p:pic>
      <p:pic>
        <p:nvPicPr>
          <p:cNvPr id="14" name="Picture 2" descr="Societé africaine de pathologie infectieuse | UIA Yearbook Profile | Union  of International Associations">
            <a:extLst>
              <a:ext uri="{FF2B5EF4-FFF2-40B4-BE49-F238E27FC236}">
                <a16:creationId xmlns:a16="http://schemas.microsoft.com/office/drawing/2014/main" id="{6496746D-CB88-428B-A76F-A8DEC73D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1" y="193456"/>
            <a:ext cx="674636" cy="4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ppel à candidatures - ESCMID - Société Française de Microbiologie">
            <a:extLst>
              <a:ext uri="{FF2B5EF4-FFF2-40B4-BE49-F238E27FC236}">
                <a16:creationId xmlns:a16="http://schemas.microsoft.com/office/drawing/2014/main" id="{9DB05AED-F7A2-4ECC-91CB-F0A46B86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266669"/>
            <a:ext cx="1163542" cy="3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D28E702-7DCC-4A8E-BCCF-9FCA3E4CA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586" y="1417448"/>
            <a:ext cx="2621507" cy="2011552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B17DC72-954A-4B5A-85B1-72B3BCD9B93E}"/>
              </a:ext>
            </a:extLst>
          </p:cNvPr>
          <p:cNvCxnSpPr>
            <a:cxnSpLocks/>
          </p:cNvCxnSpPr>
          <p:nvPr/>
        </p:nvCxnSpPr>
        <p:spPr>
          <a:xfrm flipH="1">
            <a:off x="4193083" y="2196445"/>
            <a:ext cx="859685" cy="10582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0A2C80B-88D0-4CA8-920E-FA80289A523E}"/>
              </a:ext>
            </a:extLst>
          </p:cNvPr>
          <p:cNvCxnSpPr>
            <a:cxnSpLocks/>
          </p:cNvCxnSpPr>
          <p:nvPr/>
        </p:nvCxnSpPr>
        <p:spPr>
          <a:xfrm flipH="1" flipV="1">
            <a:off x="3526124" y="1739509"/>
            <a:ext cx="1526644" cy="4569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EA846CB-2AB3-4630-8D8D-8711D21FEF02}"/>
              </a:ext>
            </a:extLst>
          </p:cNvPr>
          <p:cNvCxnSpPr>
            <a:cxnSpLocks/>
          </p:cNvCxnSpPr>
          <p:nvPr/>
        </p:nvCxnSpPr>
        <p:spPr>
          <a:xfrm flipH="1">
            <a:off x="635635" y="3919254"/>
            <a:ext cx="4498283" cy="4385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8F60FFE-5F46-46CB-ADAA-F98ACCE465D0}"/>
              </a:ext>
            </a:extLst>
          </p:cNvPr>
          <p:cNvCxnSpPr>
            <a:cxnSpLocks/>
          </p:cNvCxnSpPr>
          <p:nvPr/>
        </p:nvCxnSpPr>
        <p:spPr>
          <a:xfrm flipH="1">
            <a:off x="2088682" y="5370979"/>
            <a:ext cx="3045236" cy="8695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5C734B0-F5DE-4B5A-A03D-E7B05DA63282}"/>
              </a:ext>
            </a:extLst>
          </p:cNvPr>
          <p:cNvCxnSpPr>
            <a:cxnSpLocks/>
          </p:cNvCxnSpPr>
          <p:nvPr/>
        </p:nvCxnSpPr>
        <p:spPr>
          <a:xfrm flipH="1">
            <a:off x="1461550" y="5370979"/>
            <a:ext cx="3672368" cy="8574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5CA8938-3D33-A89C-CE9B-0F83CC75C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26" y="1875210"/>
            <a:ext cx="1603723" cy="13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9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766</Words>
  <Application>Microsoft Office PowerPoint</Application>
  <PresentationFormat>Grand écran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font1</vt:lpstr>
      <vt:lpstr>Thème Office</vt:lpstr>
      <vt:lpstr>Séminaire "Bon Usage des Antibiotiques dans les Pays à Revenu Faible ou Intermédiaire »   </vt:lpstr>
      <vt:lpstr>Séminaire "Bon Usage des Antibiotiques dans les Pays à Revenu Faible ou Intermédiaire »   9:00 – 9:30 : Introduction générale</vt:lpstr>
      <vt:lpstr>Séminaire "Bon Usage des Antibiotiques dans les Pays à Revenu Faible ou Intermédiaire »   9:00 – 9:30 : Introduction générale</vt:lpstr>
      <vt:lpstr>Equipe coordinatrice</vt:lpstr>
      <vt:lpstr>Les partenaires du séminaire, et insitutions de rattachement des intervenants</vt:lpstr>
      <vt:lpstr>Les intervenants du séminaire</vt:lpstr>
      <vt:lpstr>Les participants</vt:lpstr>
      <vt:lpstr>Le programme</vt:lpstr>
      <vt:lpstr>Aspects techniques</vt:lpstr>
      <vt:lpstr>Présentation PowerPoint</vt:lpstr>
      <vt:lpstr>Présentation PowerPoint</vt:lpstr>
      <vt:lpstr>Gardons contact ! </vt:lpstr>
      <vt:lpstr>Séminaire BUA dans les PRFI :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 in low and middle-income countries  9:00 – 9:30 : General introduction</dc:title>
  <dc:creator>Bastien MOLLO</dc:creator>
  <cp:lastModifiedBy>Bastien MOLLO</cp:lastModifiedBy>
  <cp:revision>17</cp:revision>
  <dcterms:created xsi:type="dcterms:W3CDTF">2023-01-18T13:38:55Z</dcterms:created>
  <dcterms:modified xsi:type="dcterms:W3CDTF">2026-01-09T14:50:00Z</dcterms:modified>
</cp:coreProperties>
</file>