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604" r:id="rId4"/>
    <p:sldId id="336" r:id="rId5"/>
    <p:sldId id="606" r:id="rId6"/>
    <p:sldId id="352" r:id="rId7"/>
    <p:sldId id="355" r:id="rId8"/>
    <p:sldId id="356" r:id="rId9"/>
    <p:sldId id="318" r:id="rId10"/>
    <p:sldId id="605" r:id="rId11"/>
    <p:sldId id="607" r:id="rId12"/>
    <p:sldId id="608" r:id="rId13"/>
    <p:sldId id="609" r:id="rId14"/>
    <p:sldId id="610" r:id="rId15"/>
    <p:sldId id="611" r:id="rId16"/>
    <p:sldId id="612" r:id="rId17"/>
    <p:sldId id="613" r:id="rId18"/>
    <p:sldId id="614" r:id="rId19"/>
    <p:sldId id="615" r:id="rId20"/>
    <p:sldId id="616" r:id="rId21"/>
    <p:sldId id="617" r:id="rId22"/>
    <p:sldId id="618" r:id="rId23"/>
    <p:sldId id="619" r:id="rId24"/>
    <p:sldId id="620" r:id="rId2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48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2442808991453601E-2"/>
          <c:y val="3.6883680172817297E-2"/>
          <c:w val="0.97755719100854599"/>
          <c:h val="0.96311631982718304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F12-BD4D-AA2C-4208F5806545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0F12-BD4D-AA2C-4208F5806545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F12-BD4D-AA2C-4208F5806545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620C69B5-54F7-9240-BD15-07F8E7CA24C0}" type="CATEGORYNAME">
                      <a:rPr lang="en-US" smtClean="0"/>
                      <a:pPr>
                        <a:defRPr sz="133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[CATEGORIENAAM]</a:t>
                    </a:fld>
                    <a:r>
                      <a:rPr lang="en-US"/>
                      <a:t> 48%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F12-BD4D-AA2C-4208F5806545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8947B982-90B2-6645-90A3-C6E5CE3C5EAC}" type="CATEGORYNAME">
                      <a:rPr lang="en-US" smtClean="0"/>
                      <a:pPr>
                        <a:defRPr sz="133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[CATEGORIENAAM]</a:t>
                    </a:fld>
                    <a:r>
                      <a:rPr lang="en-US"/>
                      <a:t> 43%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F12-BD4D-AA2C-4208F5806545}"/>
                </c:ext>
              </c:extLst>
            </c:dLbl>
            <c:dLbl>
              <c:idx val="2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1FD179C2-2767-EE4F-AE5C-9CAC0091B5C2}" type="CATEGORYNAME">
                      <a:rPr lang="en-US" smtClean="0"/>
                      <a:pPr>
                        <a:defRPr sz="133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[CATEGORIENAAM]</a:t>
                    </a:fld>
                    <a:r>
                      <a:rPr lang="en-US"/>
                      <a:t> 9%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F12-BD4D-AA2C-4208F5806545}"/>
                </c:ext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Informal medecine vendors</c:v>
                </c:pt>
                <c:pt idx="1">
                  <c:v>Self-medication either  with left over antibiotic kept at home or from formal pharmacy</c:v>
                </c:pt>
                <c:pt idx="2">
                  <c:v>Traditional healers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48</c:v>
                </c:pt>
                <c:pt idx="1">
                  <c:v>43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12-BD4D-AA2C-4208F5806545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C48A34-30DA-4B55-BBA4-BBDFE504F52F}" type="datetimeFigureOut">
              <a:rPr lang="x-none" smtClean="0"/>
              <a:t>12/01/2026</a:t>
            </a:fld>
            <a:endParaRPr lang="x-non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x-non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967BB-08B8-4A9D-94C7-2F90C35A0BFE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55465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484F0-3F72-43B9-A822-3ACACB384ED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70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484F0-3F72-43B9-A822-3ACACB384ED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24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484F0-3F72-43B9-A822-3ACACB384ED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24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484F0-3F72-43B9-A822-3ACACB384ED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24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484F0-3F72-43B9-A822-3ACACB384ED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24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484F0-3F72-43B9-A822-3ACACB384ED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24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484F0-3F72-43B9-A822-3ACACB384ED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24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484F0-3F72-43B9-A822-3ACACB384ED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24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484F0-3F72-43B9-A822-3ACACB384ED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24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484F0-3F72-43B9-A822-3ACACB384ED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244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484F0-3F72-43B9-A822-3ACACB384ED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24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moitié de l’usage d’antibiotiques était arrêtés au moment d’un diagnostique clinique élaboré à l’admission à l’hôpital, ce qui indique que ces antibiotiques auraient pu être évités.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484F0-3F72-43B9-A822-3ACACB384ED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306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Systematic review of 2021. Conclusion</a:t>
            </a:r>
            <a:r>
              <a:rPr lang="en-GB" dirty="0"/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“enabling or educational interventions alone may not be sufficient to overcome the ingrained incentives to link revenue generation to sales of antibiotics, and hence, their inappropriate prescription or misuse” </a:t>
            </a: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484F0-3F72-43B9-A822-3ACACB384ED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24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We have </a:t>
            </a:r>
            <a:r>
              <a:rPr lang="nl-BE" dirty="0" err="1"/>
              <a:t>to</a:t>
            </a:r>
            <a:r>
              <a:rPr lang="nl-BE" dirty="0"/>
              <a:t> focus </a:t>
            </a:r>
            <a:r>
              <a:rPr lang="nl-BE" dirty="0" err="1"/>
              <a:t>though</a:t>
            </a:r>
            <a:r>
              <a:rPr lang="nl-BE" dirty="0"/>
              <a:t> on a few </a:t>
            </a:r>
            <a:r>
              <a:rPr lang="nl-BE" dirty="0" err="1"/>
              <a:t>clinical</a:t>
            </a:r>
            <a:r>
              <a:rPr lang="nl-BE" dirty="0"/>
              <a:t> </a:t>
            </a:r>
            <a:r>
              <a:rPr lang="nl-BE" dirty="0" err="1"/>
              <a:t>presentations</a:t>
            </a:r>
            <a:r>
              <a:rPr lang="nl-BE" dirty="0"/>
              <a:t> in </a:t>
            </a:r>
            <a:r>
              <a:rPr lang="nl-BE" dirty="0" err="1"/>
              <a:t>particular</a:t>
            </a:r>
            <a:r>
              <a:rPr lang="nl-BE" dirty="0"/>
              <a:t> </a:t>
            </a:r>
            <a:r>
              <a:rPr lang="nl-BE" dirty="0" err="1"/>
              <a:t>where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largest</a:t>
            </a:r>
            <a:r>
              <a:rPr lang="nl-BE" dirty="0"/>
              <a:t> </a:t>
            </a:r>
            <a:r>
              <a:rPr lang="nl-BE" dirty="0" err="1"/>
              <a:t>gains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made in </a:t>
            </a:r>
            <a:r>
              <a:rPr lang="nl-BE" dirty="0" err="1"/>
              <a:t>terms</a:t>
            </a:r>
            <a:r>
              <a:rPr lang="nl-BE" dirty="0"/>
              <a:t> of </a:t>
            </a:r>
            <a:r>
              <a:rPr lang="nl-BE" dirty="0" err="1"/>
              <a:t>optimizing</a:t>
            </a:r>
            <a:r>
              <a:rPr lang="nl-BE" dirty="0"/>
              <a:t> </a:t>
            </a:r>
            <a:r>
              <a:rPr lang="nl-BE" dirty="0" err="1"/>
              <a:t>antibiotic</a:t>
            </a:r>
            <a:r>
              <a:rPr lang="nl-BE" dirty="0"/>
              <a:t> </a:t>
            </a:r>
            <a:r>
              <a:rPr lang="nl-BE" dirty="0" err="1"/>
              <a:t>use</a:t>
            </a:r>
            <a:r>
              <a:rPr lang="nl-BE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484F0-3F72-43B9-A822-3ACACB384ED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786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In training </a:t>
            </a:r>
            <a:r>
              <a:rPr lang="nl-BE" dirty="0" err="1"/>
              <a:t>sesssion</a:t>
            </a:r>
            <a:r>
              <a:rPr lang="nl-BE" dirty="0"/>
              <a:t>, and personal </a:t>
            </a:r>
            <a:r>
              <a:rPr lang="nl-BE" dirty="0" err="1"/>
              <a:t>dispensing</a:t>
            </a:r>
            <a:r>
              <a:rPr lang="nl-BE" dirty="0"/>
              <a:t> feedback </a:t>
            </a:r>
            <a:r>
              <a:rPr lang="nl-BE" dirty="0" err="1"/>
              <a:t>sessions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dispensors</a:t>
            </a:r>
            <a:r>
              <a:rPr lang="nl-BE" dirty="0"/>
              <a:t>, </a:t>
            </a:r>
            <a:r>
              <a:rPr lang="nl-BE" dirty="0" err="1"/>
              <a:t>we’ll</a:t>
            </a:r>
            <a:r>
              <a:rPr lang="nl-BE" dirty="0"/>
              <a:t> </a:t>
            </a:r>
            <a:r>
              <a:rPr lang="nl-BE" dirty="0" err="1"/>
              <a:t>use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AB </a:t>
            </a:r>
            <a:r>
              <a:rPr lang="nl-BE" dirty="0" err="1"/>
              <a:t>book</a:t>
            </a:r>
            <a:r>
              <a:rPr lang="nl-BE" dirty="0"/>
              <a:t>, </a:t>
            </a:r>
            <a:r>
              <a:rPr lang="nl-BE" dirty="0" err="1"/>
              <a:t>published</a:t>
            </a:r>
            <a:r>
              <a:rPr lang="nl-BE" dirty="0"/>
              <a:t> December 2022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484F0-3F72-43B9-A822-3ACACB384ED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597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484F0-3F72-43B9-A822-3ACACB384ED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24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484F0-3F72-43B9-A822-3ACACB384ED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24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484F0-3F72-43B9-A822-3ACACB384ED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24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484F0-3F72-43B9-A822-3ACACB384ED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24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3D1FE1-76FB-DD79-65FC-7ADDD9C98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x-non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E8034C9-F5CA-9078-1967-4F6E56D86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x-non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FB3926-AF83-17B0-F65D-B42EBD310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8BAB-60C8-4C66-9985-D298A1E8F2E4}" type="datetimeFigureOut">
              <a:rPr lang="x-none" smtClean="0"/>
              <a:t>12/01/2026</a:t>
            </a:fld>
            <a:endParaRPr lang="x-non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5834E2-B24C-9BA1-F63B-1D996DC6A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4F3E88-C795-9E84-FCAE-03559CC39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46980-9D67-4B79-8F2E-792E65DFAE8C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819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A73701-9583-A361-029A-87D780211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x-non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54B1615-9143-D6F2-7FF8-DF5174ED1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x-non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F9E5F7-5954-B1EB-D359-13DDCAB97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8BAB-60C8-4C66-9985-D298A1E8F2E4}" type="datetimeFigureOut">
              <a:rPr lang="x-none" smtClean="0"/>
              <a:t>12/01/2026</a:t>
            </a:fld>
            <a:endParaRPr lang="x-non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E0EBB15-4B16-A969-5875-5B95D747B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DFC3D7-0C09-F4D4-C5E9-A93E8A232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46980-9D67-4B79-8F2E-792E65DFAE8C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62139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3BBA1A3-8EA2-6F8F-7A2B-1AD378CFFA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x-non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12FCB71-05FB-9F6F-AC54-E9FA373727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x-non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DDE597-64F0-D7AE-D67E-820228CC6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8BAB-60C8-4C66-9985-D298A1E8F2E4}" type="datetimeFigureOut">
              <a:rPr lang="x-none" smtClean="0"/>
              <a:t>12/01/2026</a:t>
            </a:fld>
            <a:endParaRPr lang="x-non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F674D2-ECCC-B6E1-2515-644A6B75F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994E05-A907-440C-789B-70BC53BA1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46980-9D67-4B79-8F2E-792E65DFAE8C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8758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5E2D0A-1A67-99B6-C401-1BB5484BF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x-non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2B7AD6-CF45-1163-9AF2-4DA4F84C4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x-non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F7B834-9631-6C25-4D04-5AC1931F9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8BAB-60C8-4C66-9985-D298A1E8F2E4}" type="datetimeFigureOut">
              <a:rPr lang="x-none" smtClean="0"/>
              <a:t>12/01/2026</a:t>
            </a:fld>
            <a:endParaRPr lang="x-non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6887B31-5F3D-6898-D596-1D8F47FB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D429661-84B2-18F2-9FF6-2DDD74CDC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46980-9D67-4B79-8F2E-792E65DFAE8C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72050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6BA65-7469-3664-6EEF-D708BB1D3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x-non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F683E31-8B54-9680-E2A2-14F943BD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5DD921-FD99-4FAF-8113-320352A16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8BAB-60C8-4C66-9985-D298A1E8F2E4}" type="datetimeFigureOut">
              <a:rPr lang="x-none" smtClean="0"/>
              <a:t>12/01/2026</a:t>
            </a:fld>
            <a:endParaRPr lang="x-non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0DFE0E7-96A2-DC99-C224-97A28559B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41FE49-2B64-D916-1B3F-BD2D0CD87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46980-9D67-4B79-8F2E-792E65DFAE8C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83742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439D70-B42E-BF7B-DA1F-C358924A2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x-non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521ADC-2C9D-5481-A92A-96DD667D15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x-non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B8DDA0F-A08A-8DA4-11F6-45B0D32957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x-non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722FFA-4105-D43F-5F78-B6510CDF1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8BAB-60C8-4C66-9985-D298A1E8F2E4}" type="datetimeFigureOut">
              <a:rPr lang="x-none" smtClean="0"/>
              <a:t>12/01/2026</a:t>
            </a:fld>
            <a:endParaRPr lang="x-non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D7E1FD5-4EE1-98CA-6304-B9A799C31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7B960FE-A7A0-4644-E411-129CAA675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46980-9D67-4B79-8F2E-792E65DFAE8C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05293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59541-2C5D-3CA0-9DAE-B5458AB4C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x-non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1E733A2-7A47-959A-0BB9-0981D6B9D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3E279E0-27F6-5EE6-D4B6-05BFD2573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x-non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C09BCE4-3C83-BCB2-CDC4-57E832FF53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1855228-EB58-2980-29B8-C95244195A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x-non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4DA291A-6E34-DDD0-97FA-EF45E312B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8BAB-60C8-4C66-9985-D298A1E8F2E4}" type="datetimeFigureOut">
              <a:rPr lang="x-none" smtClean="0"/>
              <a:t>12/01/2026</a:t>
            </a:fld>
            <a:endParaRPr lang="x-non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954D6F5-5333-96A3-6868-FA71932CC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6E3D2ED-6F9D-8D89-027C-710656189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46980-9D67-4B79-8F2E-792E65DFAE8C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8602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02415B-E837-2AD8-8CB1-7900C6DB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x-non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7AA5455-53E4-A41D-DC56-41B576D0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8BAB-60C8-4C66-9985-D298A1E8F2E4}" type="datetimeFigureOut">
              <a:rPr lang="x-none" smtClean="0"/>
              <a:t>12/01/2026</a:t>
            </a:fld>
            <a:endParaRPr lang="x-non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BCDC6C0-0DEC-C457-3C62-D9F2A0D31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B8C23D7-F813-04D0-3840-CE43E5CF9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46980-9D67-4B79-8F2E-792E65DFAE8C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22796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A848B53-DD94-D50D-7294-8529B866B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8BAB-60C8-4C66-9985-D298A1E8F2E4}" type="datetimeFigureOut">
              <a:rPr lang="x-none" smtClean="0"/>
              <a:t>12/01/2026</a:t>
            </a:fld>
            <a:endParaRPr lang="x-non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9CBC2E5-7DA1-EEB1-BF13-6CCFFF07A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953AAF1-47A7-81E2-AC7D-37918ADB3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46980-9D67-4B79-8F2E-792E65DFAE8C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681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C57AD-4164-A8C8-43F8-F149DDF7C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x-non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624308-5F19-2DB5-9D68-CEAF6BBA9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x-non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E6A31B1-BEC0-9B2F-2856-677F368CC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A46846C-6B44-BEBE-03B4-917B600A5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8BAB-60C8-4C66-9985-D298A1E8F2E4}" type="datetimeFigureOut">
              <a:rPr lang="x-none" smtClean="0"/>
              <a:t>12/01/2026</a:t>
            </a:fld>
            <a:endParaRPr lang="x-non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838BF61-1FF9-2D65-58E2-0E9599BC0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FCA05E1-0E19-5E9D-3115-7D09A947F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46980-9D67-4B79-8F2E-792E65DFAE8C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14458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395620-914C-8EDB-92E9-6850D2F84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x-non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A5F6939-774C-5D0E-46A9-BD70001B3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8B4B07F-EB08-3DBF-FF45-1C013D7BD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C8D6CB9-E656-077F-1C37-AD4ED3B2E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8BAB-60C8-4C66-9985-D298A1E8F2E4}" type="datetimeFigureOut">
              <a:rPr lang="x-none" smtClean="0"/>
              <a:t>12/01/2026</a:t>
            </a:fld>
            <a:endParaRPr lang="x-non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D21CDC9-09B3-A135-7C72-B5DB6945F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7C4605A-2B75-09EC-5DE7-F0610E5B4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46980-9D67-4B79-8F2E-792E65DFAE8C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31012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28B9D2F-EFC8-4004-1DE2-2EA8E728F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x-non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4B99C16-93E6-5D92-592B-BF91912DD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x-non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FD2672E-74BB-C1EA-7B30-038E7F7C1D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518BAB-60C8-4C66-9985-D298A1E8F2E4}" type="datetimeFigureOut">
              <a:rPr lang="x-none" smtClean="0"/>
              <a:t>12/01/2026</a:t>
            </a:fld>
            <a:endParaRPr lang="x-non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688CC0-6710-EC8F-7A7F-55FE86851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F98939A-5143-1ECC-E8FA-EF1CBDB6B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A46980-9D67-4B79-8F2E-792E65DFAE8C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709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787/2f564c6c-fr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emf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3C6E9A-2894-2A2C-2F22-42751481FD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Usage des antibiotiques en soins primaires et implication sur les programmes de BUA</a:t>
            </a:r>
            <a:endParaRPr lang="x-non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548676E-8D33-6343-C8D7-006D52C42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202238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US" sz="1600" dirty="0"/>
              <a:t>Brecht Ingelbeen (</a:t>
            </a:r>
            <a:r>
              <a:rPr lang="en-US" sz="1600" dirty="0" err="1"/>
              <a:t>Institut</a:t>
            </a:r>
            <a:r>
              <a:rPr lang="en-US" sz="1600" dirty="0"/>
              <a:t> de </a:t>
            </a:r>
            <a:r>
              <a:rPr lang="en-US" sz="1600" dirty="0" err="1"/>
              <a:t>Médecine</a:t>
            </a:r>
            <a:r>
              <a:rPr lang="en-US" sz="1600" dirty="0"/>
              <a:t> </a:t>
            </a:r>
            <a:r>
              <a:rPr lang="en-US" sz="1600" dirty="0" err="1"/>
              <a:t>Tropicale</a:t>
            </a:r>
            <a:r>
              <a:rPr lang="en-US" sz="1600" dirty="0"/>
              <a:t>, Anvers, Belgique)</a:t>
            </a:r>
          </a:p>
          <a:p>
            <a:pPr algn="l"/>
            <a:r>
              <a:rPr lang="en-US" sz="1600" dirty="0"/>
              <a:t>Daniel Valia (</a:t>
            </a:r>
            <a:r>
              <a:rPr lang="en-US" sz="1600" dirty="0" err="1"/>
              <a:t>Unité</a:t>
            </a:r>
            <a:r>
              <a:rPr lang="en-US" sz="1600" dirty="0"/>
              <a:t> de Recherche Clinique de </a:t>
            </a:r>
            <a:r>
              <a:rPr lang="en-US" sz="1600" dirty="0" err="1"/>
              <a:t>Nanoro</a:t>
            </a:r>
            <a:r>
              <a:rPr lang="en-US" sz="1600" dirty="0"/>
              <a:t>, Burkina Faso)</a:t>
            </a:r>
          </a:p>
          <a:p>
            <a:pPr algn="l"/>
            <a:endParaRPr lang="en-US" sz="1600" dirty="0"/>
          </a:p>
          <a:p>
            <a:pPr algn="l"/>
            <a:r>
              <a:rPr lang="en-US" sz="1600" dirty="0" err="1"/>
              <a:t>Séminaire</a:t>
            </a:r>
            <a:r>
              <a:rPr lang="en-US" sz="1600" dirty="0"/>
              <a:t> BUA and les PRFI, SPILF, 13 Janvier 2026</a:t>
            </a:r>
            <a:endParaRPr lang="x-none" sz="1600" dirty="0"/>
          </a:p>
        </p:txBody>
      </p:sp>
      <p:pic>
        <p:nvPicPr>
          <p:cNvPr id="4" name="Picture 2" descr="Clinical Research Unit of Nanoro (CRUN / URCN) | LinkedIn">
            <a:extLst>
              <a:ext uri="{FF2B5EF4-FFF2-40B4-BE49-F238E27FC236}">
                <a16:creationId xmlns:a16="http://schemas.microsoft.com/office/drawing/2014/main" id="{B8DD05D3-79C5-F7FD-C3D1-649E079DF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2377" y="480963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 Institute of Tropical Medicine (Fees &amp; Reviews): Antwerp, Belgium">
            <a:extLst>
              <a:ext uri="{FF2B5EF4-FFF2-40B4-BE49-F238E27FC236}">
                <a16:creationId xmlns:a16="http://schemas.microsoft.com/office/drawing/2014/main" id="{05CBA16A-2422-4213-D1E3-1C15B9223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48" b="26385"/>
          <a:stretch>
            <a:fillRect/>
          </a:stretch>
        </p:blipFill>
        <p:spPr bwMode="auto">
          <a:xfrm>
            <a:off x="8192627" y="5413248"/>
            <a:ext cx="2371725" cy="103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WO (Fonds voor Wetenschappelijk Onderzoek) — Universiteit Gent">
            <a:extLst>
              <a:ext uri="{FF2B5EF4-FFF2-40B4-BE49-F238E27FC236}">
                <a16:creationId xmlns:a16="http://schemas.microsoft.com/office/drawing/2014/main" id="{AD88AD25-A89D-DD96-4ABA-CFB6EB344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274" y="5629655"/>
            <a:ext cx="1368201" cy="53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745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500EF-704E-4B7A-99B6-ACB0D3339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51438"/>
          </a:xfrm>
        </p:spPr>
        <p:txBody>
          <a:bodyPr>
            <a:normAutofit/>
          </a:bodyPr>
          <a:lstStyle/>
          <a:p>
            <a:r>
              <a:rPr lang="nl-BE" sz="2800" dirty="0">
                <a:latin typeface="+mn-lt"/>
              </a:rPr>
              <a:t>WHO </a:t>
            </a:r>
            <a:r>
              <a:rPr lang="nl-BE" sz="2800" dirty="0" err="1">
                <a:latin typeface="+mn-lt"/>
              </a:rPr>
              <a:t>AWaRe</a:t>
            </a:r>
            <a:r>
              <a:rPr lang="nl-BE" sz="2800" dirty="0">
                <a:latin typeface="+mn-lt"/>
              </a:rPr>
              <a:t> </a:t>
            </a:r>
            <a:r>
              <a:rPr lang="nl-BE" sz="2800" dirty="0" err="1">
                <a:latin typeface="+mn-lt"/>
              </a:rPr>
              <a:t>Antibiotic</a:t>
            </a:r>
            <a:r>
              <a:rPr lang="nl-BE" sz="2800" dirty="0">
                <a:latin typeface="+mn-lt"/>
              </a:rPr>
              <a:t> </a:t>
            </a:r>
            <a:r>
              <a:rPr lang="nl-BE" sz="2800" dirty="0" err="1">
                <a:latin typeface="+mn-lt"/>
              </a:rPr>
              <a:t>Book</a:t>
            </a:r>
            <a:endParaRPr lang="en-GB" sz="28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067765-6978-4054-ACE7-06D5269E33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" y="1008028"/>
            <a:ext cx="5569527" cy="5453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F383B7-D8E4-4420-A67C-78F77EF5D6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5012" y="1008027"/>
            <a:ext cx="5242560" cy="578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73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66275-240F-06C6-7079-C2F048AAB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0" y="1"/>
            <a:ext cx="11904710" cy="835742"/>
          </a:xfrm>
        </p:spPr>
        <p:txBody>
          <a:bodyPr>
            <a:normAutofit fontScale="90000"/>
          </a:bodyPr>
          <a:lstStyle/>
          <a:p>
            <a:r>
              <a:rPr lang="da-DK" sz="3200" dirty="0" err="1">
                <a:latin typeface="+mn-lt"/>
              </a:rPr>
              <a:t>Étendue</a:t>
            </a:r>
            <a:r>
              <a:rPr lang="da-DK" sz="3200" dirty="0">
                <a:latin typeface="+mn-lt"/>
              </a:rPr>
              <a:t> des </a:t>
            </a:r>
            <a:r>
              <a:rPr lang="da-DK" sz="3200" dirty="0" err="1">
                <a:latin typeface="+mn-lt"/>
              </a:rPr>
              <a:t>bactéries</a:t>
            </a:r>
            <a:r>
              <a:rPr lang="da-DK" sz="3200" dirty="0">
                <a:latin typeface="+mn-lt"/>
              </a:rPr>
              <a:t> </a:t>
            </a:r>
            <a:r>
              <a:rPr lang="da-DK" sz="3200" dirty="0" err="1">
                <a:latin typeface="+mn-lt"/>
              </a:rPr>
              <a:t>résistantes</a:t>
            </a:r>
            <a:r>
              <a:rPr lang="da-DK" sz="3200" dirty="0">
                <a:latin typeface="+mn-lt"/>
              </a:rPr>
              <a:t> (ESBL-EC OU ESBL-KP) </a:t>
            </a:r>
            <a:r>
              <a:rPr lang="da-DK" sz="3200" dirty="0" err="1">
                <a:latin typeface="+mn-lt"/>
              </a:rPr>
              <a:t>chez</a:t>
            </a:r>
            <a:r>
              <a:rPr lang="da-DK" sz="3200" dirty="0">
                <a:latin typeface="+mn-lt"/>
              </a:rPr>
              <a:t> des individus </a:t>
            </a:r>
            <a:r>
              <a:rPr lang="da-DK" sz="3200" dirty="0" err="1">
                <a:latin typeface="+mn-lt"/>
              </a:rPr>
              <a:t>sains</a:t>
            </a:r>
            <a:r>
              <a:rPr lang="da-DK" sz="3200" dirty="0">
                <a:latin typeface="+mn-lt"/>
              </a:rPr>
              <a:t> dans la </a:t>
            </a:r>
            <a:r>
              <a:rPr lang="da-DK" sz="3200" dirty="0" err="1">
                <a:latin typeface="+mn-lt"/>
              </a:rPr>
              <a:t>communauté</a:t>
            </a:r>
            <a:endParaRPr lang="en-GB" sz="32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9990" y="2965290"/>
            <a:ext cx="3811529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Prevalence of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ESBL-</a:t>
            </a:r>
            <a:r>
              <a:rPr lang="en-US" dirty="0" err="1"/>
              <a:t>colonisation</a:t>
            </a:r>
            <a:r>
              <a:rPr lang="en-US" dirty="0"/>
              <a:t> </a:t>
            </a:r>
            <a:r>
              <a:rPr lang="en-GB" dirty="0"/>
              <a:t>61.3% </a:t>
            </a:r>
            <a:r>
              <a:rPr lang="en-US" dirty="0"/>
              <a:t> (ESBL-EC or KP)</a:t>
            </a:r>
            <a:endParaRPr lang="en-GB" dirty="0"/>
          </a:p>
        </p:txBody>
      </p:sp>
      <p:pic>
        <p:nvPicPr>
          <p:cNvPr id="9" name="Image 3" descr="C:\Users\LENOVO L460\Desktop\Dossier socioanthropo de l'étude CABU-B\Daccidé de Siglé groupe PV\groupe d'hommes Dacissé Siglé PV\identifiants des hommes Dacissé Siglé PV\Participant DS4_Z.W\Photos prises et choisies à la séance 3\Choix séance 3\DSCN00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65" y="1640447"/>
            <a:ext cx="1950410" cy="130761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864326" y="2956259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21.3%</a:t>
            </a:r>
          </a:p>
        </p:txBody>
      </p:sp>
      <p:pic>
        <p:nvPicPr>
          <p:cNvPr id="11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75" y="3404927"/>
            <a:ext cx="1813830" cy="12138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2635" y="4587392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75.1%</a:t>
            </a:r>
          </a:p>
        </p:txBody>
      </p:sp>
      <p:pic>
        <p:nvPicPr>
          <p:cNvPr id="13" name="Picture 12" descr="Hand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8" y="4943305"/>
            <a:ext cx="1756447" cy="11274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92635" y="6236799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90.8%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68615" y="1252220"/>
            <a:ext cx="5566631" cy="185691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/>
              <a:t>Association of faecal </a:t>
            </a:r>
            <a:r>
              <a:rPr lang="en-GB" sz="1600" dirty="0"/>
              <a:t>colonisation</a:t>
            </a:r>
            <a:r>
              <a:rPr lang="en-US" sz="1600" dirty="0"/>
              <a:t> with: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dirty="0"/>
              <a:t>Lowest Socioeconomic status 71.1% ( vs the highest 61.0%)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GB" sz="1600" dirty="0"/>
              <a:t>Hand-washing without soap (62.5%) vs </a:t>
            </a:r>
            <a:r>
              <a:rPr lang="en-US" sz="1600" dirty="0"/>
              <a:t> </a:t>
            </a:r>
            <a:r>
              <a:rPr lang="en-GB" sz="1600" dirty="0"/>
              <a:t>using soap before meals ( 49.0%)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GB" sz="1600" dirty="0"/>
              <a:t>Rainy season</a:t>
            </a:r>
            <a:r>
              <a:rPr lang="en-US" sz="1600" dirty="0"/>
              <a:t> (70.2%) </a:t>
            </a:r>
            <a:r>
              <a:rPr lang="en-US" sz="1600" dirty="0" err="1"/>
              <a:t>vs</a:t>
            </a:r>
            <a:r>
              <a:rPr lang="en-US" sz="1600" dirty="0"/>
              <a:t> dry season (53.6%)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68615" y="5028085"/>
            <a:ext cx="5566631" cy="13234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ysClr val="windowText" lastClr="000000"/>
                </a:solidFill>
              </a:rPr>
              <a:t>No association of faecal </a:t>
            </a:r>
            <a:r>
              <a:rPr lang="en-GB" sz="1600" dirty="0">
                <a:solidFill>
                  <a:sysClr val="windowText" lastClr="000000"/>
                </a:solidFill>
              </a:rPr>
              <a:t>colonisation</a:t>
            </a:r>
            <a:r>
              <a:rPr lang="en-US" sz="1600" dirty="0">
                <a:solidFill>
                  <a:sysClr val="windowText" lastClr="000000"/>
                </a:solidFill>
              </a:rPr>
              <a:t> with: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>
                <a:solidFill>
                  <a:sysClr val="windowText" lastClr="000000"/>
                </a:solidFill>
              </a:rPr>
              <a:t>Drinking water sources: Tap water + borehole, protected well, unprotected well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>
                <a:solidFill>
                  <a:sysClr val="windowText" lastClr="000000"/>
                </a:solidFill>
              </a:rPr>
              <a:t>Sanitation use: open air defecation, unimproved latrines, improved latrines</a:t>
            </a:r>
          </a:p>
        </p:txBody>
      </p:sp>
      <p:cxnSp>
        <p:nvCxnSpPr>
          <p:cNvPr id="17" name="Connecteur en arc 29">
            <a:extLst>
              <a:ext uri="{FF2B5EF4-FFF2-40B4-BE49-F238E27FC236}">
                <a16:creationId xmlns:a16="http://schemas.microsoft.com/office/drawing/2014/main" id="{3D88AB82-9568-8D6E-1871-6FBB514474EF}"/>
              </a:ext>
            </a:extLst>
          </p:cNvPr>
          <p:cNvCxnSpPr>
            <a:stCxn id="15" idx="2"/>
          </p:cNvCxnSpPr>
          <p:nvPr/>
        </p:nvCxnSpPr>
        <p:spPr>
          <a:xfrm rot="5400000">
            <a:off x="7493989" y="1989827"/>
            <a:ext cx="638631" cy="2877254"/>
          </a:xfrm>
          <a:prstGeom prst="curvedConnector2">
            <a:avLst/>
          </a:prstGeom>
          <a:ln w="857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892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66275-240F-06C6-7079-C2F048AAB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0" y="1"/>
            <a:ext cx="11904710" cy="835742"/>
          </a:xfrm>
        </p:spPr>
        <p:txBody>
          <a:bodyPr>
            <a:normAutofit fontScale="90000"/>
          </a:bodyPr>
          <a:lstStyle/>
          <a:p>
            <a:r>
              <a:rPr lang="da-DK" sz="3200" dirty="0" err="1">
                <a:latin typeface="+mn-lt"/>
              </a:rPr>
              <a:t>Étendue</a:t>
            </a:r>
            <a:r>
              <a:rPr lang="da-DK" sz="3200" dirty="0">
                <a:latin typeface="+mn-lt"/>
              </a:rPr>
              <a:t> des </a:t>
            </a:r>
            <a:r>
              <a:rPr lang="da-DK" sz="3200" dirty="0" err="1">
                <a:latin typeface="+mn-lt"/>
              </a:rPr>
              <a:t>bactéries</a:t>
            </a:r>
            <a:r>
              <a:rPr lang="da-DK" sz="3200" dirty="0">
                <a:latin typeface="+mn-lt"/>
              </a:rPr>
              <a:t> </a:t>
            </a:r>
            <a:r>
              <a:rPr lang="da-DK" sz="3200" dirty="0" err="1">
                <a:latin typeface="+mn-lt"/>
              </a:rPr>
              <a:t>résistantes</a:t>
            </a:r>
            <a:r>
              <a:rPr lang="da-DK" sz="3200" dirty="0">
                <a:latin typeface="+mn-lt"/>
              </a:rPr>
              <a:t> (ESBL-EC OU ESBL-KP) </a:t>
            </a:r>
            <a:r>
              <a:rPr lang="da-DK" sz="3200" dirty="0" err="1">
                <a:latin typeface="+mn-lt"/>
              </a:rPr>
              <a:t>chez</a:t>
            </a:r>
            <a:r>
              <a:rPr lang="da-DK" sz="3200" dirty="0">
                <a:latin typeface="+mn-lt"/>
              </a:rPr>
              <a:t> des individus </a:t>
            </a:r>
            <a:r>
              <a:rPr lang="da-DK" sz="3200" dirty="0" err="1">
                <a:latin typeface="+mn-lt"/>
              </a:rPr>
              <a:t>sains</a:t>
            </a:r>
            <a:r>
              <a:rPr lang="da-DK" sz="3200" dirty="0">
                <a:latin typeface="+mn-lt"/>
              </a:rPr>
              <a:t> dans la </a:t>
            </a:r>
            <a:r>
              <a:rPr lang="da-DK" sz="3200" dirty="0" err="1">
                <a:latin typeface="+mn-lt"/>
              </a:rPr>
              <a:t>communauté</a:t>
            </a:r>
            <a:endParaRPr lang="en-GB" sz="3200" dirty="0">
              <a:latin typeface="+mn-lt"/>
            </a:endParaRPr>
          </a:p>
        </p:txBody>
      </p:sp>
      <p:grpSp>
        <p:nvGrpSpPr>
          <p:cNvPr id="24" name="Groupe 14">
            <a:extLst>
              <a:ext uri="{FF2B5EF4-FFF2-40B4-BE49-F238E27FC236}">
                <a16:creationId xmlns:a16="http://schemas.microsoft.com/office/drawing/2014/main" id="{72A19B99-119F-81FB-1181-FECC374995D8}"/>
              </a:ext>
            </a:extLst>
          </p:cNvPr>
          <p:cNvGrpSpPr/>
          <p:nvPr/>
        </p:nvGrpSpPr>
        <p:grpSpPr>
          <a:xfrm>
            <a:off x="493916" y="955760"/>
            <a:ext cx="10508544" cy="5619070"/>
            <a:chOff x="493916" y="1071872"/>
            <a:chExt cx="10508544" cy="5619070"/>
          </a:xfrm>
        </p:grpSpPr>
        <p:pic>
          <p:nvPicPr>
            <p:cNvPr id="25" name="Picture 24" descr="Figure_ecoli_Abx (1)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16" y="1071872"/>
              <a:ext cx="9989457" cy="5619070"/>
            </a:xfrm>
            <a:prstGeom prst="rect">
              <a:avLst/>
            </a:prstGeom>
            <a:solidFill>
              <a:schemeClr val="accent1"/>
            </a:solidFill>
          </p:spPr>
        </p:pic>
        <p:sp>
          <p:nvSpPr>
            <p:cNvPr id="26" name="Bouée 12">
              <a:extLst>
                <a:ext uri="{FF2B5EF4-FFF2-40B4-BE49-F238E27FC236}">
                  <a16:creationId xmlns:a16="http://schemas.microsoft.com/office/drawing/2014/main" id="{5DB88873-5867-6F7B-285D-5921D2E009CD}"/>
                </a:ext>
              </a:extLst>
            </p:cNvPr>
            <p:cNvSpPr/>
            <p:nvPr/>
          </p:nvSpPr>
          <p:spPr>
            <a:xfrm>
              <a:off x="7215718" y="5952588"/>
              <a:ext cx="3786742" cy="365125"/>
            </a:xfrm>
            <a:prstGeom prst="donut">
              <a:avLst>
                <a:gd name="adj" fmla="val 2005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430471" y="928719"/>
            <a:ext cx="6255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Antibiotic susceptibility testing results for ESBL-E. coli</a:t>
            </a:r>
          </a:p>
        </p:txBody>
      </p:sp>
      <p:sp>
        <p:nvSpPr>
          <p:cNvPr id="28" name="ZoneTexte 9">
            <a:extLst>
              <a:ext uri="{FF2B5EF4-FFF2-40B4-BE49-F238E27FC236}">
                <a16:creationId xmlns:a16="http://schemas.microsoft.com/office/drawing/2014/main" id="{21B37797-850D-DE32-7A84-A28EE1EE9138}"/>
              </a:ext>
            </a:extLst>
          </p:cNvPr>
          <p:cNvSpPr txBox="1"/>
          <p:nvPr/>
        </p:nvSpPr>
        <p:spPr>
          <a:xfrm>
            <a:off x="5660469" y="2213764"/>
            <a:ext cx="6176390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 level of multi-resistance</a:t>
            </a:r>
          </a:p>
          <a:p>
            <a:r>
              <a:rPr lang="en-US" dirty="0">
                <a:solidFill>
                  <a:schemeClr val="bg1"/>
                </a:solidFill>
              </a:rPr>
              <a:t>Co-</a:t>
            </a:r>
            <a:r>
              <a:rPr lang="en-US" dirty="0" err="1">
                <a:solidFill>
                  <a:schemeClr val="bg1"/>
                </a:solidFill>
              </a:rPr>
              <a:t>resistence</a:t>
            </a:r>
            <a:r>
              <a:rPr lang="en-US" dirty="0">
                <a:solidFill>
                  <a:schemeClr val="bg1"/>
                </a:solidFill>
              </a:rPr>
              <a:t> to fluoroquinolones-cotrimoxazole-nitrofuran</a:t>
            </a:r>
          </a:p>
        </p:txBody>
      </p:sp>
      <p:sp>
        <p:nvSpPr>
          <p:cNvPr id="29" name="ZoneTexte 10">
            <a:extLst>
              <a:ext uri="{FF2B5EF4-FFF2-40B4-BE49-F238E27FC236}">
                <a16:creationId xmlns:a16="http://schemas.microsoft.com/office/drawing/2014/main" id="{94396B22-188B-B6E1-12A4-5239D8F8CADC}"/>
              </a:ext>
            </a:extLst>
          </p:cNvPr>
          <p:cNvSpPr txBox="1"/>
          <p:nvPr/>
        </p:nvSpPr>
        <p:spPr>
          <a:xfrm>
            <a:off x="7313689" y="3098499"/>
            <a:ext cx="4018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 oral options for UTI treatment !!</a:t>
            </a:r>
          </a:p>
        </p:txBody>
      </p:sp>
      <p:sp>
        <p:nvSpPr>
          <p:cNvPr id="30" name="ZoneTexte 11">
            <a:extLst>
              <a:ext uri="{FF2B5EF4-FFF2-40B4-BE49-F238E27FC236}">
                <a16:creationId xmlns:a16="http://schemas.microsoft.com/office/drawing/2014/main" id="{082DFDC5-C0DB-5F07-7ADD-2E3916FC02EE}"/>
              </a:ext>
            </a:extLst>
          </p:cNvPr>
          <p:cNvSpPr txBox="1"/>
          <p:nvPr/>
        </p:nvSpPr>
        <p:spPr>
          <a:xfrm>
            <a:off x="6173671" y="1625637"/>
            <a:ext cx="4174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E.coli is the most frequent agent of UTI</a:t>
            </a:r>
          </a:p>
        </p:txBody>
      </p:sp>
      <p:sp>
        <p:nvSpPr>
          <p:cNvPr id="31" name="ZoneTexte 13">
            <a:extLst>
              <a:ext uri="{FF2B5EF4-FFF2-40B4-BE49-F238E27FC236}">
                <a16:creationId xmlns:a16="http://schemas.microsoft.com/office/drawing/2014/main" id="{24FD292A-7F43-F272-CC63-AE69097D019B}"/>
              </a:ext>
            </a:extLst>
          </p:cNvPr>
          <p:cNvSpPr txBox="1"/>
          <p:nvPr/>
        </p:nvSpPr>
        <p:spPr>
          <a:xfrm>
            <a:off x="3581401" y="6348246"/>
            <a:ext cx="5858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Emergence of carbapenem resistance in rural community</a:t>
            </a:r>
          </a:p>
        </p:txBody>
      </p:sp>
    </p:spTree>
    <p:extLst>
      <p:ext uri="{BB962C8B-B14F-4D97-AF65-F5344CB8AC3E}">
        <p14:creationId xmlns:p14="http://schemas.microsoft.com/office/powerpoint/2010/main" val="1743326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66275-240F-06C6-7079-C2F048AAB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0" y="1"/>
            <a:ext cx="11904710" cy="835742"/>
          </a:xfrm>
        </p:spPr>
        <p:txBody>
          <a:bodyPr>
            <a:normAutofit fontScale="90000"/>
          </a:bodyPr>
          <a:lstStyle/>
          <a:p>
            <a:r>
              <a:rPr lang="da-DK" sz="3200" dirty="0" err="1">
                <a:latin typeface="+mn-lt"/>
              </a:rPr>
              <a:t>Étendue</a:t>
            </a:r>
            <a:r>
              <a:rPr lang="da-DK" sz="3200" dirty="0">
                <a:latin typeface="+mn-lt"/>
              </a:rPr>
              <a:t> des </a:t>
            </a:r>
            <a:r>
              <a:rPr lang="da-DK" sz="3200" dirty="0" err="1">
                <a:latin typeface="+mn-lt"/>
              </a:rPr>
              <a:t>bactéries</a:t>
            </a:r>
            <a:r>
              <a:rPr lang="da-DK" sz="3200" dirty="0">
                <a:latin typeface="+mn-lt"/>
              </a:rPr>
              <a:t> </a:t>
            </a:r>
            <a:r>
              <a:rPr lang="da-DK" sz="3200" dirty="0" err="1">
                <a:latin typeface="+mn-lt"/>
              </a:rPr>
              <a:t>résistantes</a:t>
            </a:r>
            <a:r>
              <a:rPr lang="da-DK" sz="3200" dirty="0">
                <a:latin typeface="+mn-lt"/>
              </a:rPr>
              <a:t> (ESBL-EC OU ESBL-KP) </a:t>
            </a:r>
            <a:r>
              <a:rPr lang="da-DK" sz="3200" dirty="0" err="1">
                <a:latin typeface="+mn-lt"/>
              </a:rPr>
              <a:t>chez</a:t>
            </a:r>
            <a:r>
              <a:rPr lang="da-DK" sz="3200" dirty="0">
                <a:latin typeface="+mn-lt"/>
              </a:rPr>
              <a:t> des individus </a:t>
            </a:r>
            <a:r>
              <a:rPr lang="da-DK" sz="3200" dirty="0" err="1">
                <a:latin typeface="+mn-lt"/>
              </a:rPr>
              <a:t>sains</a:t>
            </a:r>
            <a:r>
              <a:rPr lang="da-DK" sz="3200" dirty="0">
                <a:latin typeface="+mn-lt"/>
              </a:rPr>
              <a:t> dans la </a:t>
            </a:r>
            <a:r>
              <a:rPr lang="da-DK" sz="3200" dirty="0" err="1">
                <a:latin typeface="+mn-lt"/>
              </a:rPr>
              <a:t>communauté</a:t>
            </a:r>
            <a:endParaRPr lang="en-GB" sz="3200" dirty="0">
              <a:latin typeface="+mn-lt"/>
            </a:endParaRPr>
          </a:p>
        </p:txBody>
      </p:sp>
      <p:pic>
        <p:nvPicPr>
          <p:cNvPr id="11" name="Picture 10" descr="Figure_kpn_Abx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6" b="4109"/>
          <a:stretch/>
        </p:blipFill>
        <p:spPr>
          <a:xfrm>
            <a:off x="910659" y="1328829"/>
            <a:ext cx="10443707" cy="5283284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1B9B8180-DF39-900D-6384-7D049CD1E8CF}"/>
              </a:ext>
            </a:extLst>
          </p:cNvPr>
          <p:cNvSpPr txBox="1"/>
          <p:nvPr/>
        </p:nvSpPr>
        <p:spPr>
          <a:xfrm>
            <a:off x="3430471" y="928719"/>
            <a:ext cx="7079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Antibiotic susceptibility testing results for ESBL- </a:t>
            </a:r>
            <a:r>
              <a:rPr lang="en-US" sz="2000" i="1" dirty="0" err="1"/>
              <a:t>K.pneumoniae</a:t>
            </a:r>
            <a:endParaRPr lang="en-US" sz="2000" i="1" dirty="0"/>
          </a:p>
        </p:txBody>
      </p:sp>
      <p:sp>
        <p:nvSpPr>
          <p:cNvPr id="13" name="ZoneTexte 11">
            <a:extLst>
              <a:ext uri="{FF2B5EF4-FFF2-40B4-BE49-F238E27FC236}">
                <a16:creationId xmlns:a16="http://schemas.microsoft.com/office/drawing/2014/main" id="{082DFDC5-C0DB-5F07-7ADD-2E3916FC02EE}"/>
              </a:ext>
            </a:extLst>
          </p:cNvPr>
          <p:cNvSpPr txBox="1"/>
          <p:nvPr/>
        </p:nvSpPr>
        <p:spPr>
          <a:xfrm>
            <a:off x="6173671" y="1625637"/>
            <a:ext cx="5289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K. pneumoniae</a:t>
            </a:r>
            <a:r>
              <a:rPr lang="en-US" dirty="0"/>
              <a:t> Very important agent involved UTI</a:t>
            </a:r>
          </a:p>
        </p:txBody>
      </p:sp>
      <p:sp>
        <p:nvSpPr>
          <p:cNvPr id="14" name="ZoneTexte 9">
            <a:extLst>
              <a:ext uri="{FF2B5EF4-FFF2-40B4-BE49-F238E27FC236}">
                <a16:creationId xmlns:a16="http://schemas.microsoft.com/office/drawing/2014/main" id="{21B37797-850D-DE32-7A84-A28EE1EE9138}"/>
              </a:ext>
            </a:extLst>
          </p:cNvPr>
          <p:cNvSpPr txBox="1"/>
          <p:nvPr/>
        </p:nvSpPr>
        <p:spPr>
          <a:xfrm>
            <a:off x="5473714" y="2139051"/>
            <a:ext cx="6176390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 level of multi-resistance</a:t>
            </a:r>
          </a:p>
          <a:p>
            <a:r>
              <a:rPr lang="en-US" dirty="0">
                <a:solidFill>
                  <a:schemeClr val="bg1"/>
                </a:solidFill>
              </a:rPr>
              <a:t>Co-</a:t>
            </a:r>
            <a:r>
              <a:rPr lang="en-US" dirty="0" err="1">
                <a:solidFill>
                  <a:schemeClr val="bg1"/>
                </a:solidFill>
              </a:rPr>
              <a:t>resistence</a:t>
            </a:r>
            <a:r>
              <a:rPr lang="en-US" dirty="0">
                <a:solidFill>
                  <a:schemeClr val="bg1"/>
                </a:solidFill>
              </a:rPr>
              <a:t> to fluoroquinolones-cotrimoxazole-nitrofuran</a:t>
            </a:r>
          </a:p>
        </p:txBody>
      </p:sp>
      <p:sp>
        <p:nvSpPr>
          <p:cNvPr id="15" name="ZoneTexte 10">
            <a:extLst>
              <a:ext uri="{FF2B5EF4-FFF2-40B4-BE49-F238E27FC236}">
                <a16:creationId xmlns:a16="http://schemas.microsoft.com/office/drawing/2014/main" id="{94396B22-188B-B6E1-12A4-5239D8F8CADC}"/>
              </a:ext>
            </a:extLst>
          </p:cNvPr>
          <p:cNvSpPr txBox="1"/>
          <p:nvPr/>
        </p:nvSpPr>
        <p:spPr>
          <a:xfrm>
            <a:off x="7039781" y="3048691"/>
            <a:ext cx="4018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 oral options for UTI treatment !!</a:t>
            </a:r>
          </a:p>
        </p:txBody>
      </p:sp>
    </p:spTree>
    <p:extLst>
      <p:ext uri="{BB962C8B-B14F-4D97-AF65-F5344CB8AC3E}">
        <p14:creationId xmlns:p14="http://schemas.microsoft.com/office/powerpoint/2010/main" val="4236136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66275-240F-06C6-7079-C2F048AAB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0" y="1"/>
            <a:ext cx="11904710" cy="835742"/>
          </a:xfrm>
        </p:spPr>
        <p:txBody>
          <a:bodyPr>
            <a:normAutofit fontScale="90000"/>
          </a:bodyPr>
          <a:lstStyle/>
          <a:p>
            <a:r>
              <a:rPr lang="da-DK" sz="3200" dirty="0" err="1">
                <a:latin typeface="+mn-lt"/>
              </a:rPr>
              <a:t>Rôle</a:t>
            </a:r>
            <a:r>
              <a:rPr lang="da-DK" sz="3200" dirty="0">
                <a:latin typeface="+mn-lt"/>
              </a:rPr>
              <a:t> des différents </a:t>
            </a:r>
            <a:r>
              <a:rPr lang="da-DK" sz="3200" dirty="0" err="1">
                <a:latin typeface="+mn-lt"/>
              </a:rPr>
              <a:t>prestataires</a:t>
            </a:r>
            <a:r>
              <a:rPr lang="da-DK" sz="3200" dirty="0">
                <a:latin typeface="+mn-lt"/>
              </a:rPr>
              <a:t> de soins de </a:t>
            </a:r>
            <a:r>
              <a:rPr lang="da-DK" sz="3200" dirty="0" err="1">
                <a:latin typeface="+mn-lt"/>
              </a:rPr>
              <a:t>santé</a:t>
            </a:r>
            <a:r>
              <a:rPr lang="da-DK" sz="3200" dirty="0">
                <a:latin typeface="+mn-lt"/>
              </a:rPr>
              <a:t> et autres </a:t>
            </a:r>
            <a:r>
              <a:rPr lang="da-DK" sz="3200" dirty="0" err="1">
                <a:latin typeface="+mn-lt"/>
              </a:rPr>
              <a:t>pourvoyeurs</a:t>
            </a:r>
            <a:r>
              <a:rPr lang="da-DK" sz="3200" dirty="0">
                <a:latin typeface="+mn-lt"/>
              </a:rPr>
              <a:t> d’antibiotiques dans la </a:t>
            </a:r>
            <a:r>
              <a:rPr lang="da-DK" sz="3200" dirty="0" err="1">
                <a:latin typeface="+mn-lt"/>
              </a:rPr>
              <a:t>communauté</a:t>
            </a:r>
            <a:endParaRPr lang="en-GB" sz="32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5353" y="2609093"/>
            <a:ext cx="2651622" cy="95314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/>
              <a:t>Healthcare facilities 66.5%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29220" y="2581479"/>
            <a:ext cx="2848079" cy="95314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/>
              <a:t>Outside healthcare facilities: 33.5% </a:t>
            </a:r>
          </a:p>
        </p:txBody>
      </p:sp>
      <p:graphicFrame>
        <p:nvGraphicFramePr>
          <p:cNvPr id="10" name="Graphique 1">
            <a:extLst>
              <a:ext uri="{FF2B5EF4-FFF2-40B4-BE49-F238E27FC236}">
                <a16:creationId xmlns:a16="http://schemas.microsoft.com/office/drawing/2014/main" id="{B41F5089-1837-8F27-0EC2-8A93EEE2B7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0000638"/>
              </p:ext>
            </p:extLst>
          </p:nvPr>
        </p:nvGraphicFramePr>
        <p:xfrm>
          <a:off x="5958937" y="827485"/>
          <a:ext cx="6224711" cy="3787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Graphique 19" descr="Hôpital avec un remplissage uni">
            <a:extLst>
              <a:ext uri="{FF2B5EF4-FFF2-40B4-BE49-F238E27FC236}">
                <a16:creationId xmlns:a16="http://schemas.microsoft.com/office/drawing/2014/main" id="{FDFA9E54-AD5B-0B35-48FA-5E549E57D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0019" y="1630136"/>
            <a:ext cx="1102290" cy="1102290"/>
          </a:xfrm>
          <a:prstGeom prst="rect">
            <a:avLst/>
          </a:prstGeom>
        </p:spPr>
      </p:pic>
      <p:pic>
        <p:nvPicPr>
          <p:cNvPr id="17" name="Graphique 22" descr="Chariot de courses avec un remplissage uni">
            <a:extLst>
              <a:ext uri="{FF2B5EF4-FFF2-40B4-BE49-F238E27FC236}">
                <a16:creationId xmlns:a16="http://schemas.microsoft.com/office/drawing/2014/main" id="{41794CC0-8847-06F9-6055-0561434044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77508" y="1841325"/>
            <a:ext cx="627419" cy="627419"/>
          </a:xfrm>
          <a:prstGeom prst="rect">
            <a:avLst/>
          </a:prstGeom>
        </p:spPr>
      </p:pic>
      <p:sp>
        <p:nvSpPr>
          <p:cNvPr id="18" name="ZoneTexte 24">
            <a:extLst>
              <a:ext uri="{FF2B5EF4-FFF2-40B4-BE49-F238E27FC236}">
                <a16:creationId xmlns:a16="http://schemas.microsoft.com/office/drawing/2014/main" id="{A4906638-1D89-A418-F524-5F7BF46589B0}"/>
              </a:ext>
            </a:extLst>
          </p:cNvPr>
          <p:cNvSpPr txBox="1"/>
          <p:nvPr/>
        </p:nvSpPr>
        <p:spPr>
          <a:xfrm>
            <a:off x="1972172" y="1264826"/>
            <a:ext cx="33623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Places of care seeking</a:t>
            </a:r>
          </a:p>
        </p:txBody>
      </p:sp>
      <p:sp>
        <p:nvSpPr>
          <p:cNvPr id="19" name="Flèche vers le bas 25">
            <a:extLst>
              <a:ext uri="{FF2B5EF4-FFF2-40B4-BE49-F238E27FC236}">
                <a16:creationId xmlns:a16="http://schemas.microsoft.com/office/drawing/2014/main" id="{6A24F3A0-B44B-A7B1-C8EA-FA1767A11196}"/>
              </a:ext>
            </a:extLst>
          </p:cNvPr>
          <p:cNvSpPr/>
          <p:nvPr/>
        </p:nvSpPr>
        <p:spPr>
          <a:xfrm rot="10800000">
            <a:off x="4777508" y="3777115"/>
            <a:ext cx="557026" cy="64011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ZoneTexte 27">
            <a:extLst>
              <a:ext uri="{FF2B5EF4-FFF2-40B4-BE49-F238E27FC236}">
                <a16:creationId xmlns:a16="http://schemas.microsoft.com/office/drawing/2014/main" id="{F40A3CBE-5D5A-8D5C-0988-7A9BE7DA9DA1}"/>
              </a:ext>
            </a:extLst>
          </p:cNvPr>
          <p:cNvSpPr txBox="1"/>
          <p:nvPr/>
        </p:nvSpPr>
        <p:spPr>
          <a:xfrm>
            <a:off x="2510425" y="4695372"/>
            <a:ext cx="7861126" cy="17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Reasons for seeking healthcare outside healthcare facilities: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800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Financial limitations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800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Difficult geographical access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800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HC centers: long waiting time, the unprofessional attitude of healthcare workers toward patients</a:t>
            </a:r>
          </a:p>
        </p:txBody>
      </p:sp>
    </p:spTree>
    <p:extLst>
      <p:ext uri="{BB962C8B-B14F-4D97-AF65-F5344CB8AC3E}">
        <p14:creationId xmlns:p14="http://schemas.microsoft.com/office/powerpoint/2010/main" val="875063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66275-240F-06C6-7079-C2F048AAB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0" y="1"/>
            <a:ext cx="11904710" cy="835742"/>
          </a:xfrm>
        </p:spPr>
        <p:txBody>
          <a:bodyPr>
            <a:normAutofit fontScale="90000"/>
          </a:bodyPr>
          <a:lstStyle/>
          <a:p>
            <a:r>
              <a:rPr lang="da-DK" sz="3200" dirty="0" err="1">
                <a:latin typeface="+mn-lt"/>
              </a:rPr>
              <a:t>Rôle</a:t>
            </a:r>
            <a:r>
              <a:rPr lang="da-DK" sz="3200" dirty="0">
                <a:latin typeface="+mn-lt"/>
              </a:rPr>
              <a:t> des différents </a:t>
            </a:r>
            <a:r>
              <a:rPr lang="da-DK" sz="3200" dirty="0" err="1">
                <a:latin typeface="+mn-lt"/>
              </a:rPr>
              <a:t>prestataires</a:t>
            </a:r>
            <a:r>
              <a:rPr lang="da-DK" sz="3200" dirty="0">
                <a:latin typeface="+mn-lt"/>
              </a:rPr>
              <a:t> de soins de </a:t>
            </a:r>
            <a:r>
              <a:rPr lang="da-DK" sz="3200" dirty="0" err="1">
                <a:latin typeface="+mn-lt"/>
              </a:rPr>
              <a:t>santé</a:t>
            </a:r>
            <a:r>
              <a:rPr lang="da-DK" sz="3200" dirty="0">
                <a:latin typeface="+mn-lt"/>
              </a:rPr>
              <a:t> et autres </a:t>
            </a:r>
            <a:r>
              <a:rPr lang="da-DK" sz="3200" dirty="0" err="1">
                <a:latin typeface="+mn-lt"/>
              </a:rPr>
              <a:t>pourvoyeurs</a:t>
            </a:r>
            <a:r>
              <a:rPr lang="da-DK" sz="3200" dirty="0">
                <a:latin typeface="+mn-lt"/>
              </a:rPr>
              <a:t> d’antibiotiques dans la </a:t>
            </a:r>
            <a:r>
              <a:rPr lang="da-DK" sz="3200" dirty="0" err="1">
                <a:latin typeface="+mn-lt"/>
              </a:rPr>
              <a:t>communauté</a:t>
            </a:r>
            <a:endParaRPr lang="en-GB" sz="32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81415" y="2301749"/>
            <a:ext cx="9395265" cy="2864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Community</a:t>
            </a:r>
            <a:r>
              <a:rPr lang="en-US" sz="2000" dirty="0">
                <a:solidFill>
                  <a:schemeClr val="tx1"/>
                </a:solidFill>
                <a:cs typeface="Calibri"/>
              </a:rPr>
              <a:t>: </a:t>
            </a:r>
            <a:r>
              <a:rPr lang="fr-BE" sz="2000" dirty="0">
                <a:solidFill>
                  <a:schemeClr val="tx1"/>
                </a:solidFill>
                <a:cs typeface="Calibri"/>
              </a:rPr>
              <a:t>Perceived as similar to painkillers</a:t>
            </a:r>
          </a:p>
          <a:p>
            <a:pPr marL="285750" lvl="1" indent="-285750">
              <a:lnSpc>
                <a:spcPct val="130000"/>
              </a:lnSpc>
              <a:buFont typeface="Wingdings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Informal vendors: </a:t>
            </a:r>
            <a:r>
              <a:rPr lang="fr-BE" sz="2000" dirty="0">
                <a:solidFill>
                  <a:schemeClr val="tx1"/>
                </a:solidFill>
                <a:cs typeface="Times New Roman" panose="02020603050405020304" pitchFamily="18" charset="0"/>
              </a:rPr>
              <a:t>vague knowledge based on pictures on the packaging and cannot tell </a:t>
            </a:r>
            <a:r>
              <a:rPr lang="fr-BE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whether</a:t>
            </a:r>
            <a:r>
              <a:rPr lang="fr-BE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medicines are antibiotics or not</a:t>
            </a:r>
          </a:p>
          <a:p>
            <a:pPr marL="285750" lvl="1" indent="-285750">
              <a:lnSpc>
                <a:spcPct val="130000"/>
              </a:lnSpc>
              <a:buFont typeface="Wingdings" charset="2"/>
              <a:buChar char="§"/>
            </a:pPr>
            <a:r>
              <a:rPr lang="fr-BE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Formal</a:t>
            </a:r>
            <a:r>
              <a:rPr lang="fr-BE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fr-BE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pharmacy</a:t>
            </a:r>
            <a:r>
              <a:rPr lang="fr-BE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vendors: antibiotics can be used to kill microbes and treat infection diseases</a:t>
            </a:r>
          </a:p>
          <a:p>
            <a:pPr marL="285750" lvl="1" indent="-285750">
              <a:lnSpc>
                <a:spcPct val="130000"/>
              </a:lnSpc>
              <a:buFont typeface="Wingdings" charset="2"/>
              <a:buChar char="§"/>
            </a:pPr>
            <a:r>
              <a:rPr lang="fr-BE" sz="2000" dirty="0">
                <a:solidFill>
                  <a:schemeClr val="tx1"/>
                </a:solidFill>
                <a:cs typeface="Times New Roman" panose="02020603050405020304" pitchFamily="18" charset="0"/>
              </a:rPr>
              <a:t>Healthcare professionals: answer including antibiotics </a:t>
            </a:r>
            <a:r>
              <a:rPr lang="fr-BE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ability</a:t>
            </a:r>
            <a:r>
              <a:rPr lang="fr-BE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to </a:t>
            </a:r>
            <a:r>
              <a:rPr lang="fr-BE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fight</a:t>
            </a:r>
            <a:r>
              <a:rPr lang="fr-BE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against bacterial infections</a:t>
            </a:r>
          </a:p>
        </p:txBody>
      </p:sp>
      <p:pic>
        <p:nvPicPr>
          <p:cNvPr id="12" name="Graphique 11" descr="Cerveau dans une tête avec un remplissage uni">
            <a:extLst>
              <a:ext uri="{FF2B5EF4-FFF2-40B4-BE49-F238E27FC236}">
                <a16:creationId xmlns:a16="http://schemas.microsoft.com/office/drawing/2014/main" id="{9AF00981-76E4-D306-78C8-0F9F38AFB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999" y="1204678"/>
            <a:ext cx="1097071" cy="1097071"/>
          </a:xfrm>
          <a:prstGeom prst="rect">
            <a:avLst/>
          </a:prstGeom>
        </p:spPr>
      </p:pic>
      <p:pic>
        <p:nvPicPr>
          <p:cNvPr id="13" name="Picture 2" descr="Antibióticos - Iconos gratis de médico">
            <a:extLst>
              <a:ext uri="{FF2B5EF4-FFF2-40B4-BE49-F238E27FC236}">
                <a16:creationId xmlns:a16="http://schemas.microsoft.com/office/drawing/2014/main" id="{96233558-E3CE-0B99-DE9C-D18CC6B23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167002"/>
            <a:ext cx="1509131" cy="150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7FF12A0-EF32-15FB-0285-14A7A942666A}"/>
              </a:ext>
            </a:extLst>
          </p:cNvPr>
          <p:cNvSpPr txBox="1"/>
          <p:nvPr/>
        </p:nvSpPr>
        <p:spPr>
          <a:xfrm>
            <a:off x="2348631" y="1142653"/>
            <a:ext cx="6100174" cy="537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chemeClr val="tx1"/>
                </a:solidFill>
              </a:rPr>
              <a:t>Knowledge of antibiotics:</a:t>
            </a:r>
          </a:p>
        </p:txBody>
      </p:sp>
    </p:spTree>
    <p:extLst>
      <p:ext uri="{BB962C8B-B14F-4D97-AF65-F5344CB8AC3E}">
        <p14:creationId xmlns:p14="http://schemas.microsoft.com/office/powerpoint/2010/main" val="2771199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66275-240F-06C6-7079-C2F048AAB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0" y="1"/>
            <a:ext cx="11904710" cy="835742"/>
          </a:xfrm>
        </p:spPr>
        <p:txBody>
          <a:bodyPr>
            <a:normAutofit fontScale="90000"/>
          </a:bodyPr>
          <a:lstStyle/>
          <a:p>
            <a:r>
              <a:rPr lang="da-DK" sz="3200" dirty="0">
                <a:latin typeface="+mn-lt"/>
              </a:rPr>
              <a:t>Pratiques de dispensation d’antibiotiques selon le type de </a:t>
            </a:r>
            <a:r>
              <a:rPr lang="da-DK" sz="3200" dirty="0" err="1">
                <a:latin typeface="+mn-lt"/>
              </a:rPr>
              <a:t>pourvoyeur</a:t>
            </a:r>
            <a:r>
              <a:rPr lang="da-DK" sz="3200" dirty="0">
                <a:latin typeface="+mn-lt"/>
              </a:rPr>
              <a:t> de soins</a:t>
            </a:r>
            <a:endParaRPr lang="en-GB" sz="3200" dirty="0">
              <a:latin typeface="+mn-lt"/>
            </a:endParaRPr>
          </a:p>
        </p:txBody>
      </p:sp>
      <p:pic>
        <p:nvPicPr>
          <p:cNvPr id="7" name="Picture 6" descr="Screen Shot 2025-03-12 at 13.39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99" y="856177"/>
            <a:ext cx="9144000" cy="583178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045672" y="2985572"/>
            <a:ext cx="914400" cy="654213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52101" y="2810864"/>
            <a:ext cx="1642134" cy="82892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045672" y="3986132"/>
            <a:ext cx="914400" cy="53723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76209" y="3869151"/>
            <a:ext cx="1618026" cy="756833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366203" y="3177988"/>
            <a:ext cx="914400" cy="461797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415970" y="4281168"/>
            <a:ext cx="914400" cy="242195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15970" y="5102141"/>
            <a:ext cx="914400" cy="19241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143655" y="5102141"/>
            <a:ext cx="914400" cy="19241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826306" y="4355071"/>
            <a:ext cx="914400" cy="19241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826306" y="5102141"/>
            <a:ext cx="914400" cy="19241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83493" y="5102141"/>
            <a:ext cx="914400" cy="19241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143655" y="6399340"/>
            <a:ext cx="914400" cy="288621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360003" y="6399340"/>
            <a:ext cx="914400" cy="288621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826306" y="6407429"/>
            <a:ext cx="914400" cy="288621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826306" y="3177987"/>
            <a:ext cx="914400" cy="461797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5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66275-240F-06C6-7079-C2F048AAB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0" y="1"/>
            <a:ext cx="11904710" cy="835742"/>
          </a:xfrm>
        </p:spPr>
        <p:txBody>
          <a:bodyPr>
            <a:normAutofit fontScale="90000"/>
          </a:bodyPr>
          <a:lstStyle/>
          <a:p>
            <a:r>
              <a:rPr lang="da-DK" sz="3200" dirty="0">
                <a:latin typeface="+mn-lt"/>
              </a:rPr>
              <a:t>Pratiques de dispensation d’antibiotiques selon le type de </a:t>
            </a:r>
            <a:r>
              <a:rPr lang="da-DK" sz="3200" dirty="0" err="1">
                <a:latin typeface="+mn-lt"/>
              </a:rPr>
              <a:t>pourvoyeur</a:t>
            </a:r>
            <a:r>
              <a:rPr lang="da-DK" sz="3200" dirty="0">
                <a:latin typeface="+mn-lt"/>
              </a:rPr>
              <a:t> de soins</a:t>
            </a:r>
            <a:endParaRPr lang="en-GB" sz="3200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2989" y="5669670"/>
            <a:ext cx="11479047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Compliance with WHO AWaRe guidance could have averted at least 68.4% of all Watch antibiotic use in outpatients at health centres</a:t>
            </a:r>
          </a:p>
        </p:txBody>
      </p:sp>
      <p:pic>
        <p:nvPicPr>
          <p:cNvPr id="28" name="Image 13">
            <a:extLst>
              <a:ext uri="{FF2B5EF4-FFF2-40B4-BE49-F238E27FC236}">
                <a16:creationId xmlns:a16="http://schemas.microsoft.com/office/drawing/2014/main" id="{B2E858EA-F04D-D206-F858-D60B88483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89" y="965193"/>
            <a:ext cx="11479047" cy="456450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88512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8844" y="2764529"/>
            <a:ext cx="10647123" cy="26058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The high prevalence of fecal colonization with ESBL-E.coli or ESBL-Klebsiella is a significant reservoir of resistant bacteria in the community. 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/>
              <a:t>Could fueling the increase of community-onset invasive infections with R- bacteria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000" dirty="0"/>
              <a:t>R- bacteria showing MDR pattern, reducing treatment options 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fr-BE" sz="2000" dirty="0"/>
              <a:t>Incorrect antibiotic use and poor WASH conditions likely contributed to the emergence and spread of R- bacteria, as suggested by links with hygiene and seasonal variation.</a:t>
            </a:r>
          </a:p>
        </p:txBody>
      </p:sp>
      <p:sp>
        <p:nvSpPr>
          <p:cNvPr id="6" name="Titre 3">
            <a:extLst>
              <a:ext uri="{FF2B5EF4-FFF2-40B4-BE49-F238E27FC236}">
                <a16:creationId xmlns:a16="http://schemas.microsoft.com/office/drawing/2014/main" id="{F8BBEBDB-9BC2-B158-3D1C-9C03CA8AAA84}"/>
              </a:ext>
            </a:extLst>
          </p:cNvPr>
          <p:cNvSpPr txBox="1">
            <a:spLocks/>
          </p:cNvSpPr>
          <p:nvPr/>
        </p:nvSpPr>
        <p:spPr>
          <a:xfrm>
            <a:off x="749076" y="1552096"/>
            <a:ext cx="10515600" cy="651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Summary of findings</a:t>
            </a:r>
          </a:p>
        </p:txBody>
      </p:sp>
    </p:spTree>
    <p:extLst>
      <p:ext uri="{BB962C8B-B14F-4D97-AF65-F5344CB8AC3E}">
        <p14:creationId xmlns:p14="http://schemas.microsoft.com/office/powerpoint/2010/main" val="3184149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F8BBEBDB-9BC2-B158-3D1C-9C03CA8AAA84}"/>
              </a:ext>
            </a:extLst>
          </p:cNvPr>
          <p:cNvSpPr txBox="1">
            <a:spLocks/>
          </p:cNvSpPr>
          <p:nvPr/>
        </p:nvSpPr>
        <p:spPr>
          <a:xfrm>
            <a:off x="611819" y="78069"/>
            <a:ext cx="10515600" cy="651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Implications for AMS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963" y="800348"/>
            <a:ext cx="10647123" cy="60042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900" dirty="0"/>
              <a:t>Interventions targeting: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900" dirty="0"/>
              <a:t>Healthcare workers in PHC facilities: multifaceted interventions including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900" dirty="0"/>
              <a:t> dedicated education and awareness on AMR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900" dirty="0"/>
              <a:t>improve diagnostic tools to differentiate bacterial from non- bacterial infections in PHCs 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900" dirty="0"/>
              <a:t>include in PHCs, patients’ management algorithm based on the latest WHO recommendations for antibiotic prescription (AWaRe Book)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1900" dirty="0"/>
              <a:t>National Pharmaceutical Regulation Agency of Burkina Faso 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900" dirty="0"/>
              <a:t>Formal pharmacy vendors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900" dirty="0"/>
              <a:t>promote regular AMR awareness activities including dispensing Watch antibiotics following medical prescription only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it-IT" sz="1900" dirty="0" err="1"/>
              <a:t>Informal</a:t>
            </a:r>
            <a:r>
              <a:rPr lang="it-IT" sz="1900" dirty="0"/>
              <a:t> medicine </a:t>
            </a:r>
            <a:r>
              <a:rPr lang="it-IT" sz="1900" dirty="0" err="1"/>
              <a:t>vendors</a:t>
            </a:r>
            <a:endParaRPr lang="it-IT" sz="1900" dirty="0"/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900" dirty="0"/>
              <a:t>promote regular AMR awareness activities 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900" dirty="0"/>
              <a:t>stress the harm of the misuse of Watch antibiotics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900" dirty="0"/>
              <a:t>Community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900" dirty="0"/>
              <a:t>health literacy: awareness of risk behaviours leading to emergence and spread of resistant microorganisms in their community</a:t>
            </a:r>
            <a:endParaRPr lang="fr-BE" sz="1900" dirty="0"/>
          </a:p>
        </p:txBody>
      </p:sp>
    </p:spTree>
    <p:extLst>
      <p:ext uri="{BB962C8B-B14F-4D97-AF65-F5344CB8AC3E}">
        <p14:creationId xmlns:p14="http://schemas.microsoft.com/office/powerpoint/2010/main" val="1151662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151F4D-627D-D86E-94AB-24A52F2A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594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L’access</a:t>
            </a:r>
            <a:r>
              <a:rPr lang="en-US" dirty="0"/>
              <a:t> aux </a:t>
            </a:r>
            <a:r>
              <a:rPr lang="en-US" dirty="0" err="1"/>
              <a:t>soins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PRFI</a:t>
            </a:r>
            <a:endParaRPr lang="x-non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E0ACA9-B2AC-802B-B876-47712BD70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2705"/>
            <a:ext cx="7205089" cy="4351338"/>
          </a:xfrm>
        </p:spPr>
        <p:txBody>
          <a:bodyPr/>
          <a:lstStyle/>
          <a:p>
            <a:r>
              <a:rPr lang="en-US" dirty="0"/>
              <a:t>Pays OCDE: 128 sorties de </a:t>
            </a:r>
            <a:r>
              <a:rPr lang="en-US" dirty="0" err="1"/>
              <a:t>l’hôpital</a:t>
            </a:r>
            <a:r>
              <a:rPr lang="en-US" dirty="0"/>
              <a:t> pour 1000 habitants par an</a:t>
            </a:r>
          </a:p>
          <a:p>
            <a:pPr lvl="1"/>
            <a:r>
              <a:rPr lang="en-US" dirty="0"/>
              <a:t>&gt;200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Allemagne</a:t>
            </a:r>
            <a:r>
              <a:rPr lang="en-US" dirty="0"/>
              <a:t>, </a:t>
            </a:r>
            <a:r>
              <a:rPr lang="en-US" dirty="0" err="1"/>
              <a:t>Autriche</a:t>
            </a:r>
            <a:endParaRPr lang="en-US" dirty="0"/>
          </a:p>
          <a:p>
            <a:pPr lvl="1"/>
            <a:r>
              <a:rPr lang="en-US" dirty="0"/>
              <a:t>&lt;100 au </a:t>
            </a:r>
            <a:r>
              <a:rPr lang="en-US" dirty="0" err="1"/>
              <a:t>Mexique</a:t>
            </a:r>
            <a:r>
              <a:rPr lang="en-US" dirty="0"/>
              <a:t>, Costa Rica, Pays-Bas, Chili, Italie</a:t>
            </a:r>
          </a:p>
          <a:p>
            <a:r>
              <a:rPr lang="en-US" dirty="0" err="1"/>
              <a:t>Kimpese</a:t>
            </a:r>
            <a:r>
              <a:rPr lang="en-US" dirty="0"/>
              <a:t>, RDC (2019): &lt;10 par 1000 habitants</a:t>
            </a:r>
            <a:endParaRPr lang="x-none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FBEFE3A-3980-6473-8537-1C4DED9DD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0"/>
          <a:stretch>
            <a:fillRect/>
          </a:stretch>
        </p:blipFill>
        <p:spPr bwMode="auto">
          <a:xfrm>
            <a:off x="7851265" y="1183957"/>
            <a:ext cx="4139184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301F105-70DD-7719-6664-08A5BDEB11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000"/>
          <a:stretch>
            <a:fillRect/>
          </a:stretch>
        </p:blipFill>
        <p:spPr>
          <a:xfrm>
            <a:off x="1216449" y="4180830"/>
            <a:ext cx="5864525" cy="225425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FC296D7-B110-C648-62DA-F7D2B3BCEDA8}"/>
              </a:ext>
            </a:extLst>
          </p:cNvPr>
          <p:cNvSpPr txBox="1"/>
          <p:nvPr/>
        </p:nvSpPr>
        <p:spPr>
          <a:xfrm>
            <a:off x="4556760" y="643508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0" dirty="0">
                <a:solidFill>
                  <a:srgbClr val="586179"/>
                </a:solidFill>
                <a:effectLst/>
                <a:latin typeface="Noto Sans" panose="020B0502040504020204" pitchFamily="34" charset="0"/>
              </a:rPr>
              <a:t>OCDE (2025), </a:t>
            </a:r>
            <a:r>
              <a:rPr lang="fr-FR" sz="1200" b="0" i="1" dirty="0">
                <a:solidFill>
                  <a:srgbClr val="586179"/>
                </a:solidFill>
                <a:effectLst/>
                <a:latin typeface="Noto Sans" panose="020B0502040504020204" pitchFamily="34" charset="0"/>
              </a:rPr>
              <a:t>Panorama de la santé 2025 : Les indicateurs de l'OCDE</a:t>
            </a:r>
            <a:r>
              <a:rPr lang="fr-FR" sz="1200" b="0" i="0" dirty="0">
                <a:solidFill>
                  <a:srgbClr val="586179"/>
                </a:solidFill>
                <a:effectLst/>
                <a:latin typeface="Noto Sans" panose="020B0502040504020204" pitchFamily="34" charset="0"/>
              </a:rPr>
              <a:t>, Éditions OCDE, Paris, </a:t>
            </a:r>
            <a:r>
              <a:rPr lang="fr-FR" sz="1200" b="0" i="0" dirty="0">
                <a:solidFill>
                  <a:srgbClr val="0660EF"/>
                </a:solidFill>
                <a:effectLst/>
                <a:latin typeface="Noto Sans" panose="020B0502040504020204" pitchFamily="34" charset="0"/>
                <a:hlinkClick r:id="rId4"/>
              </a:rPr>
              <a:t>https://doi.org/10.1787/2f564c6c-fr</a:t>
            </a:r>
            <a:r>
              <a:rPr lang="fr-FR" sz="1200" b="0" i="0" dirty="0">
                <a:solidFill>
                  <a:srgbClr val="586179"/>
                </a:solidFill>
                <a:effectLst/>
                <a:latin typeface="Noto Sans" panose="020B0502040504020204" pitchFamily="34" charset="0"/>
              </a:rPr>
              <a:t>.</a:t>
            </a:r>
            <a:endParaRPr lang="x-none" sz="1200" dirty="0"/>
          </a:p>
        </p:txBody>
      </p:sp>
    </p:spTree>
    <p:extLst>
      <p:ext uri="{BB962C8B-B14F-4D97-AF65-F5344CB8AC3E}">
        <p14:creationId xmlns:p14="http://schemas.microsoft.com/office/powerpoint/2010/main" val="1888239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F8BBEBDB-9BC2-B158-3D1C-9C03CA8AAA84}"/>
              </a:ext>
            </a:extLst>
          </p:cNvPr>
          <p:cNvSpPr txBox="1">
            <a:spLocks/>
          </p:cNvSpPr>
          <p:nvPr/>
        </p:nvSpPr>
        <p:spPr>
          <a:xfrm>
            <a:off x="611819" y="78069"/>
            <a:ext cx="10515600" cy="651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AMS intervention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2BE4FE-74E0-A784-AFA3-51EE38B673A6}"/>
              </a:ext>
            </a:extLst>
          </p:cNvPr>
          <p:cNvSpPr txBox="1"/>
          <p:nvPr/>
        </p:nvSpPr>
        <p:spPr>
          <a:xfrm>
            <a:off x="134795" y="4178376"/>
            <a:ext cx="5188489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BE" sz="2400" dirty="0"/>
              <a:t>Development of </a:t>
            </a:r>
            <a:r>
              <a:rPr lang="nl-BE" sz="2400" dirty="0" err="1"/>
              <a:t>an</a:t>
            </a:r>
            <a:r>
              <a:rPr lang="nl-BE" sz="2400" dirty="0"/>
              <a:t> </a:t>
            </a:r>
            <a:r>
              <a:rPr lang="nl-BE" sz="2400" u="sng" dirty="0" err="1">
                <a:solidFill>
                  <a:schemeClr val="accent3">
                    <a:lumMod val="75000"/>
                  </a:schemeClr>
                </a:solidFill>
              </a:rPr>
              <a:t>intervention</a:t>
            </a:r>
            <a:r>
              <a:rPr lang="nl-BE" sz="2400" u="sng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nl-BE" sz="2400" u="sng" dirty="0" err="1">
                <a:solidFill>
                  <a:schemeClr val="accent3">
                    <a:lumMod val="75000"/>
                  </a:schemeClr>
                </a:solidFill>
              </a:rPr>
              <a:t>bundle</a:t>
            </a:r>
            <a:r>
              <a:rPr lang="nl-BE" sz="2400" u="sng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nl-BE" sz="2400" dirty="0" err="1"/>
              <a:t>improving</a:t>
            </a:r>
            <a:r>
              <a:rPr lang="nl-BE" sz="2400" dirty="0"/>
              <a:t> </a:t>
            </a:r>
            <a:r>
              <a:rPr lang="nl-BE" sz="2400" b="1" dirty="0" err="1"/>
              <a:t>antibiotic</a:t>
            </a:r>
            <a:r>
              <a:rPr lang="nl-BE" sz="2400" b="1" dirty="0"/>
              <a:t> </a:t>
            </a:r>
            <a:r>
              <a:rPr lang="nl-BE" sz="2400" b="1" dirty="0" err="1"/>
              <a:t>use</a:t>
            </a:r>
            <a:r>
              <a:rPr lang="nl-BE" sz="2400" dirty="0"/>
              <a:t>, </a:t>
            </a:r>
            <a:r>
              <a:rPr lang="nl-BE" sz="2400" b="1" dirty="0"/>
              <a:t>WASH</a:t>
            </a:r>
            <a:r>
              <a:rPr lang="nl-BE" sz="2400" dirty="0"/>
              <a:t> </a:t>
            </a:r>
            <a:r>
              <a:rPr lang="nl-BE" sz="2400" dirty="0" err="1"/>
              <a:t>and</a:t>
            </a:r>
            <a:r>
              <a:rPr lang="nl-BE" sz="2400" dirty="0"/>
              <a:t> </a:t>
            </a:r>
            <a:r>
              <a:rPr lang="nl-BE" sz="2400" b="1" dirty="0"/>
              <a:t>health </a:t>
            </a:r>
            <a:r>
              <a:rPr lang="nl-BE" sz="2400" b="1" dirty="0" err="1"/>
              <a:t>literacy</a:t>
            </a:r>
            <a:endParaRPr lang="nl-BE" sz="2400" b="1" dirty="0" err="1">
              <a:cs typeface="Calibri Light"/>
            </a:endParaRPr>
          </a:p>
          <a:p>
            <a:r>
              <a:rPr lang="nl-BE" sz="2400" dirty="0" err="1"/>
              <a:t>Targeting</a:t>
            </a:r>
            <a:r>
              <a:rPr lang="nl-BE" sz="2400" dirty="0"/>
              <a:t> </a:t>
            </a:r>
            <a:r>
              <a:rPr lang="nl-BE" sz="2400" dirty="0" err="1"/>
              <a:t>both</a:t>
            </a:r>
            <a:r>
              <a:rPr lang="nl-BE" sz="2400" dirty="0"/>
              <a:t> </a:t>
            </a:r>
            <a:r>
              <a:rPr lang="nl-BE" sz="2400" b="1" dirty="0"/>
              <a:t>dispensers</a:t>
            </a:r>
            <a:r>
              <a:rPr lang="nl-BE" sz="2400" dirty="0"/>
              <a:t> (</a:t>
            </a:r>
            <a:r>
              <a:rPr lang="nl-BE" sz="2400" dirty="0" err="1"/>
              <a:t>supply</a:t>
            </a:r>
            <a:r>
              <a:rPr lang="nl-BE" sz="2400" dirty="0"/>
              <a:t>) and </a:t>
            </a:r>
            <a:r>
              <a:rPr lang="nl-BE" sz="2400" b="1" dirty="0" err="1"/>
              <a:t>general</a:t>
            </a:r>
            <a:r>
              <a:rPr lang="nl-BE" sz="2400" b="1" dirty="0"/>
              <a:t> community</a:t>
            </a:r>
            <a:r>
              <a:rPr lang="nl-BE" sz="2400" dirty="0"/>
              <a:t> (</a:t>
            </a:r>
            <a:r>
              <a:rPr lang="nl-BE" sz="2400" dirty="0" err="1"/>
              <a:t>demand</a:t>
            </a:r>
            <a:r>
              <a:rPr lang="nl-BE" sz="2400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8A7E67-DCC2-7D6D-7EB3-CE8D59F69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80" y="718834"/>
            <a:ext cx="3654882" cy="3466251"/>
          </a:xfrm>
          <a:prstGeom prst="rect">
            <a:avLst/>
          </a:prstGeom>
        </p:spPr>
      </p:pic>
      <p:pic>
        <p:nvPicPr>
          <p:cNvPr id="6" name="Content Placeholder 4" descr="A group of children sitting under a tree&#10;&#10;Description automatically generated">
            <a:extLst>
              <a:ext uri="{FF2B5EF4-FFF2-40B4-BE49-F238E27FC236}">
                <a16:creationId xmlns:a16="http://schemas.microsoft.com/office/drawing/2014/main" id="{796EF562-2D02-52F2-0024-2100CA110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43" y="1621426"/>
            <a:ext cx="3213068" cy="2142045"/>
          </a:xfrm>
          <a:prstGeom prst="rect">
            <a:avLst/>
          </a:prstGeom>
        </p:spPr>
      </p:pic>
      <p:pic>
        <p:nvPicPr>
          <p:cNvPr id="7" name="Picture 6" descr="A picture containing clothing, outdoor, tree, person&#10;&#10;Description automatically generated">
            <a:extLst>
              <a:ext uri="{FF2B5EF4-FFF2-40B4-BE49-F238E27FC236}">
                <a16:creationId xmlns:a16="http://schemas.microsoft.com/office/drawing/2014/main" id="{F90FC022-E9D7-F8DA-1DFA-C751DC1F7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173" y="3889217"/>
            <a:ext cx="3213068" cy="2142046"/>
          </a:xfrm>
          <a:prstGeom prst="rect">
            <a:avLst/>
          </a:prstGeom>
        </p:spPr>
      </p:pic>
      <p:pic>
        <p:nvPicPr>
          <p:cNvPr id="10" name="Picture 9" descr="A group of people sitting in a circle&#10;&#10;Description automatically generated">
            <a:extLst>
              <a:ext uri="{FF2B5EF4-FFF2-40B4-BE49-F238E27FC236}">
                <a16:creationId xmlns:a16="http://schemas.microsoft.com/office/drawing/2014/main" id="{C7BA872E-B0A5-B864-804D-424848D80E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2" r="15699"/>
          <a:stretch/>
        </p:blipFill>
        <p:spPr>
          <a:xfrm>
            <a:off x="5429441" y="1661669"/>
            <a:ext cx="3213070" cy="2104485"/>
          </a:xfrm>
          <a:prstGeom prst="rect">
            <a:avLst/>
          </a:prstGeom>
        </p:spPr>
      </p:pic>
      <p:pic>
        <p:nvPicPr>
          <p:cNvPr id="11" name="Picture 10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84D92C3A-8B15-D3BA-4160-436E031AAC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9" r="23228"/>
          <a:stretch/>
        </p:blipFill>
        <p:spPr>
          <a:xfrm>
            <a:off x="5412780" y="3875019"/>
            <a:ext cx="3213069" cy="21704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6408F4-7DA0-0118-D6AC-8E7349CA31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250" t="23111" r="30500" b="9334"/>
          <a:stretch/>
        </p:blipFill>
        <p:spPr>
          <a:xfrm>
            <a:off x="5457325" y="4743747"/>
            <a:ext cx="1587850" cy="2389636"/>
          </a:xfrm>
          <a:prstGeom prst="rect">
            <a:avLst/>
          </a:prstGeom>
        </p:spPr>
      </p:pic>
      <p:sp>
        <p:nvSpPr>
          <p:cNvPr id="13" name="TextBox 1063">
            <a:extLst>
              <a:ext uri="{FF2B5EF4-FFF2-40B4-BE49-F238E27FC236}">
                <a16:creationId xmlns:a16="http://schemas.microsoft.com/office/drawing/2014/main" id="{6A895CB0-9A02-CA05-F8A5-C52F435512A6}"/>
              </a:ext>
            </a:extLst>
          </p:cNvPr>
          <p:cNvSpPr txBox="1"/>
          <p:nvPr/>
        </p:nvSpPr>
        <p:spPr>
          <a:xfrm>
            <a:off x="5657209" y="913688"/>
            <a:ext cx="2621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000" b="1" dirty="0" err="1"/>
              <a:t>Formal</a:t>
            </a:r>
            <a:r>
              <a:rPr lang="nl-BE" sz="2000" b="1" dirty="0"/>
              <a:t> and </a:t>
            </a:r>
            <a:r>
              <a:rPr lang="nl-BE" sz="2000" b="1" dirty="0" err="1"/>
              <a:t>informal</a:t>
            </a:r>
            <a:r>
              <a:rPr lang="nl-BE" sz="2000" b="1" dirty="0"/>
              <a:t> dispensers</a:t>
            </a:r>
          </a:p>
        </p:txBody>
      </p:sp>
      <p:sp>
        <p:nvSpPr>
          <p:cNvPr id="14" name="TextBox 1067">
            <a:extLst>
              <a:ext uri="{FF2B5EF4-FFF2-40B4-BE49-F238E27FC236}">
                <a16:creationId xmlns:a16="http://schemas.microsoft.com/office/drawing/2014/main" id="{0712ED72-3B98-677F-29AC-5AB750DDED6B}"/>
              </a:ext>
            </a:extLst>
          </p:cNvPr>
          <p:cNvSpPr txBox="1"/>
          <p:nvPr/>
        </p:nvSpPr>
        <p:spPr>
          <a:xfrm>
            <a:off x="8940897" y="939995"/>
            <a:ext cx="2621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000" b="1" dirty="0"/>
              <a:t>General community</a:t>
            </a:r>
          </a:p>
        </p:txBody>
      </p:sp>
    </p:spTree>
    <p:extLst>
      <p:ext uri="{BB962C8B-B14F-4D97-AF65-F5344CB8AC3E}">
        <p14:creationId xmlns:p14="http://schemas.microsoft.com/office/powerpoint/2010/main" val="897842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F8BBEBDB-9BC2-B158-3D1C-9C03CA8AAA84}"/>
              </a:ext>
            </a:extLst>
          </p:cNvPr>
          <p:cNvSpPr txBox="1">
            <a:spLocks/>
          </p:cNvSpPr>
          <p:nvPr/>
        </p:nvSpPr>
        <p:spPr>
          <a:xfrm>
            <a:off x="611819" y="78069"/>
            <a:ext cx="10515600" cy="651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AMS intervention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4800" y="1318962"/>
            <a:ext cx="10647123" cy="445250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/>
              <a:t>22 village/neighborhood clusters per site randomly assigned to intervention or control arms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000" dirty="0"/>
              <a:t>Three rounds of intervention activities during one year, each round for 4 days per cluster 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/>
              <a:t>Before and after interventions (one year later):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/>
              <a:t>1. patient exit surveys to record (Watch) antibiotic use during primary healthcare/pharmacy/informal medicine vendor visits → prevalence of antibiotic use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/>
              <a:t>2. household surveys to record healthcare </a:t>
            </a:r>
            <a:r>
              <a:rPr lang="en-US" sz="2000" dirty="0" err="1"/>
              <a:t>utilisation</a:t>
            </a:r>
            <a:r>
              <a:rPr lang="en-US" sz="2000" dirty="0"/>
              <a:t> and water/sanitation/ hygiene practices → rate of healthcare seeking, prevalence of WASH practices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/>
              <a:t>3. simulated patient visits assessing correct patient management using validated checklists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/>
              <a:t>Estimate and model the effect of the intervention bundle on AMR transmission focusing on ESBL-</a:t>
            </a:r>
            <a:r>
              <a:rPr lang="en-US" sz="2000" i="1" dirty="0" err="1"/>
              <a:t>E.coli</a:t>
            </a:r>
            <a:endParaRPr lang="fr-BE" sz="2000" i="1" dirty="0"/>
          </a:p>
        </p:txBody>
      </p:sp>
    </p:spTree>
    <p:extLst>
      <p:ext uri="{BB962C8B-B14F-4D97-AF65-F5344CB8AC3E}">
        <p14:creationId xmlns:p14="http://schemas.microsoft.com/office/powerpoint/2010/main" val="490200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F8BBEBDB-9BC2-B158-3D1C-9C03CA8AAA84}"/>
              </a:ext>
            </a:extLst>
          </p:cNvPr>
          <p:cNvSpPr txBox="1">
            <a:spLocks/>
          </p:cNvSpPr>
          <p:nvPr/>
        </p:nvSpPr>
        <p:spPr>
          <a:xfrm>
            <a:off x="611819" y="78069"/>
            <a:ext cx="10515600" cy="651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Interventions effect on the prevalence of Watch antibiotic use</a:t>
            </a:r>
          </a:p>
        </p:txBody>
      </p:sp>
      <p:pic>
        <p:nvPicPr>
          <p:cNvPr id="4" name="Afbeelding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1"/>
          <a:stretch>
            <a:fillRect/>
          </a:stretch>
        </p:blipFill>
        <p:spPr bwMode="auto">
          <a:xfrm>
            <a:off x="8510954" y="750684"/>
            <a:ext cx="3561303" cy="61073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Afbeelding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879" y="753180"/>
            <a:ext cx="4533466" cy="61048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2F71F8A-DF3A-45CD-B5E9-706C35EAE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739" y="1086974"/>
            <a:ext cx="3649531" cy="51895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 err="1"/>
              <a:t>Réduction</a:t>
            </a:r>
            <a:r>
              <a:rPr lang="en-GB" sz="2000" dirty="0"/>
              <a:t> de </a:t>
            </a:r>
            <a:r>
              <a:rPr lang="en-GB" sz="2000" dirty="0" err="1"/>
              <a:t>l’usage</a:t>
            </a:r>
            <a:r>
              <a:rPr lang="en-GB" sz="2000" dirty="0"/>
              <a:t> </a:t>
            </a:r>
            <a:r>
              <a:rPr lang="en-GB" sz="2000" dirty="0" err="1"/>
              <a:t>d’antibiotiques</a:t>
            </a:r>
            <a:r>
              <a:rPr lang="en-GB" sz="2000" dirty="0"/>
              <a:t> Watch par 70% (</a:t>
            </a:r>
            <a:r>
              <a:rPr lang="en-GB" sz="2000" b="1" dirty="0"/>
              <a:t>prevalence ratio 0·29</a:t>
            </a:r>
            <a:r>
              <a:rPr lang="en-GB" sz="2000" dirty="0"/>
              <a:t>, 95%CI 0·10-0·82)</a:t>
            </a:r>
          </a:p>
          <a:p>
            <a:r>
              <a:rPr lang="fr-FR" sz="2000" dirty="0"/>
              <a:t>RDC (</a:t>
            </a:r>
            <a:r>
              <a:rPr lang="en-GB" sz="2000" dirty="0" err="1"/>
              <a:t>Kimpese</a:t>
            </a:r>
            <a:r>
              <a:rPr lang="fr-FR" sz="2000" dirty="0"/>
              <a:t>) : de 42 à </a:t>
            </a:r>
            <a:r>
              <a:rPr lang="en-GB" sz="2000" dirty="0"/>
              <a:t>29% des patients</a:t>
            </a:r>
          </a:p>
          <a:p>
            <a:r>
              <a:rPr lang="fr-FR" sz="2000" dirty="0"/>
              <a:t>BF (Nanoro) : </a:t>
            </a:r>
            <a:r>
              <a:rPr lang="en-GB" sz="2000" dirty="0"/>
              <a:t>de 3·3 à 1·7% des patients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230433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F8BBEBDB-9BC2-B158-3D1C-9C03CA8AAA84}"/>
              </a:ext>
            </a:extLst>
          </p:cNvPr>
          <p:cNvSpPr txBox="1">
            <a:spLocks/>
          </p:cNvSpPr>
          <p:nvPr/>
        </p:nvSpPr>
        <p:spPr>
          <a:xfrm>
            <a:off x="398709" y="78069"/>
            <a:ext cx="11134314" cy="651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Intervention effect on the appropriate treatment choice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2F71F8A-DF3A-45CD-B5E9-706C35EAE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739" y="1735014"/>
            <a:ext cx="4533466" cy="4541485"/>
          </a:xfrm>
        </p:spPr>
        <p:txBody>
          <a:bodyPr>
            <a:no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BE" altLang="en-BE" sz="2000" dirty="0">
                <a:latin typeface="Arial" panose="020B0604020202020204" pitchFamily="34" charset="0"/>
              </a:rPr>
              <a:t>En </a:t>
            </a:r>
            <a:r>
              <a:rPr lang="en-BE" altLang="en-BE" sz="2000" dirty="0" err="1">
                <a:latin typeface="Arial" panose="020B0604020202020204" pitchFamily="34" charset="0"/>
              </a:rPr>
              <a:t>suivant</a:t>
            </a:r>
            <a:r>
              <a:rPr lang="en-BE" altLang="en-BE" sz="2000" dirty="0">
                <a:latin typeface="Arial" panose="020B0604020202020204" pitchFamily="34" charset="0"/>
              </a:rPr>
              <a:t> les </a:t>
            </a:r>
            <a:r>
              <a:rPr lang="en-BE" altLang="en-BE" sz="2000" dirty="0" err="1">
                <a:latin typeface="Arial" panose="020B0604020202020204" pitchFamily="34" charset="0"/>
              </a:rPr>
              <a:t>recommandations</a:t>
            </a:r>
            <a:r>
              <a:rPr lang="en-BE" altLang="en-BE" sz="2000" dirty="0">
                <a:latin typeface="Arial" panose="020B0604020202020204" pitchFamily="34" charset="0"/>
              </a:rPr>
              <a:t> </a:t>
            </a:r>
            <a:r>
              <a:rPr lang="en-BE" altLang="en-BE" sz="2000" dirty="0" err="1">
                <a:latin typeface="Arial" panose="020B0604020202020204" pitchFamily="34" charset="0"/>
              </a:rPr>
              <a:t>AWaRe</a:t>
            </a:r>
            <a:r>
              <a:rPr lang="en-BE" altLang="en-BE" sz="2000" dirty="0">
                <a:latin typeface="Arial" panose="020B0604020202020204" pitchFamily="34" charset="0"/>
              </a:rPr>
              <a:t>, 66% des prescriptions </a:t>
            </a:r>
            <a:r>
              <a:rPr lang="en-BE" altLang="en-BE" sz="2000" dirty="0" err="1">
                <a:latin typeface="Arial" panose="020B0604020202020204" pitchFamily="34" charset="0"/>
              </a:rPr>
              <a:t>antibiotiques</a:t>
            </a:r>
            <a:r>
              <a:rPr lang="en-BE" altLang="en-BE" sz="2000" dirty="0">
                <a:latin typeface="Arial" panose="020B0604020202020204" pitchFamily="34" charset="0"/>
              </a:rPr>
              <a:t> à </a:t>
            </a:r>
            <a:r>
              <a:rPr lang="en-BE" altLang="en-BE" sz="2000" dirty="0" err="1">
                <a:latin typeface="Arial" panose="020B0604020202020204" pitchFamily="34" charset="0"/>
              </a:rPr>
              <a:t>l’inclusion</a:t>
            </a:r>
            <a:r>
              <a:rPr lang="en-BE" altLang="en-BE" sz="2000" dirty="0">
                <a:latin typeface="Arial" panose="020B0604020202020204" pitchFamily="34" charset="0"/>
              </a:rPr>
              <a:t> et 54 % après </a:t>
            </a:r>
            <a:r>
              <a:rPr lang="en-BE" altLang="en-BE" sz="2000" dirty="0" err="1">
                <a:latin typeface="Arial" panose="020B0604020202020204" pitchFamily="34" charset="0"/>
              </a:rPr>
              <a:t>l’intervention</a:t>
            </a:r>
            <a:r>
              <a:rPr lang="en-BE" altLang="en-BE" sz="2000" dirty="0">
                <a:latin typeface="Arial" panose="020B0604020202020204" pitchFamily="34" charset="0"/>
              </a:rPr>
              <a:t> </a:t>
            </a:r>
            <a:r>
              <a:rPr lang="en-BE" altLang="en-BE" sz="2000" dirty="0" err="1">
                <a:latin typeface="Arial" panose="020B0604020202020204" pitchFamily="34" charset="0"/>
              </a:rPr>
              <a:t>auraient</a:t>
            </a:r>
            <a:r>
              <a:rPr lang="en-BE" altLang="en-BE" sz="2000" dirty="0">
                <a:latin typeface="Arial" panose="020B0604020202020204" pitchFamily="34" charset="0"/>
              </a:rPr>
              <a:t> </a:t>
            </a:r>
            <a:r>
              <a:rPr lang="en-BE" altLang="en-BE" sz="2000" dirty="0" err="1">
                <a:latin typeface="Arial" panose="020B0604020202020204" pitchFamily="34" charset="0"/>
              </a:rPr>
              <a:t>pu</a:t>
            </a:r>
            <a:r>
              <a:rPr lang="en-BE" altLang="en-BE" sz="2000" dirty="0">
                <a:latin typeface="Arial" panose="020B0604020202020204" pitchFamily="34" charset="0"/>
              </a:rPr>
              <a:t> </a:t>
            </a:r>
            <a:r>
              <a:rPr lang="en-BE" altLang="en-BE" sz="2000" dirty="0" err="1">
                <a:latin typeface="Arial" panose="020B0604020202020204" pitchFamily="34" charset="0"/>
              </a:rPr>
              <a:t>être</a:t>
            </a:r>
            <a:r>
              <a:rPr lang="en-BE" altLang="en-BE" sz="2000" dirty="0">
                <a:latin typeface="Arial" panose="020B0604020202020204" pitchFamily="34" charset="0"/>
              </a:rPr>
              <a:t> </a:t>
            </a:r>
            <a:r>
              <a:rPr lang="en-BE" altLang="en-BE" sz="2000" dirty="0" err="1">
                <a:latin typeface="Arial" panose="020B0604020202020204" pitchFamily="34" charset="0"/>
              </a:rPr>
              <a:t>évitées</a:t>
            </a:r>
            <a:r>
              <a:rPr lang="en-BE" altLang="en-BE" sz="2000" dirty="0">
                <a:latin typeface="Arial" panose="020B0604020202020204" pitchFamily="34" charset="0"/>
              </a:rPr>
              <a:t>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BE" altLang="en-BE" sz="2000" dirty="0">
                <a:latin typeface="Arial" panose="020B0604020202020204" pitchFamily="34" charset="0"/>
              </a:rPr>
              <a:t>Les </a:t>
            </a:r>
            <a:r>
              <a:rPr lang="en-BE" altLang="en-BE" sz="2000" dirty="0" err="1">
                <a:latin typeface="Arial" panose="020B0604020202020204" pitchFamily="34" charset="0"/>
              </a:rPr>
              <a:t>antibiotiques</a:t>
            </a:r>
            <a:r>
              <a:rPr lang="en-BE" altLang="en-BE" sz="2000" dirty="0">
                <a:latin typeface="Arial" panose="020B0604020202020204" pitchFamily="34" charset="0"/>
              </a:rPr>
              <a:t> Watch </a:t>
            </a:r>
            <a:r>
              <a:rPr lang="en-BE" altLang="en-BE" sz="2000" dirty="0" err="1">
                <a:latin typeface="Arial" panose="020B0604020202020204" pitchFamily="34" charset="0"/>
              </a:rPr>
              <a:t>représentaient</a:t>
            </a:r>
            <a:r>
              <a:rPr lang="en-BE" altLang="en-BE" sz="2000" dirty="0">
                <a:latin typeface="Arial" panose="020B0604020202020204" pitchFamily="34" charset="0"/>
              </a:rPr>
              <a:t> 38% des prescriptions à </a:t>
            </a:r>
            <a:r>
              <a:rPr lang="en-BE" altLang="en-BE" sz="2000" dirty="0" err="1">
                <a:latin typeface="Arial" panose="020B0604020202020204" pitchFamily="34" charset="0"/>
              </a:rPr>
              <a:t>l’inclusion</a:t>
            </a:r>
            <a:r>
              <a:rPr lang="en-BE" altLang="en-BE" sz="2000" dirty="0">
                <a:latin typeface="Arial" panose="020B0604020202020204" pitchFamily="34" charset="0"/>
              </a:rPr>
              <a:t>, </a:t>
            </a:r>
            <a:r>
              <a:rPr lang="en-BE" altLang="en-BE" sz="2000" dirty="0" err="1">
                <a:latin typeface="Arial" panose="020B0604020202020204" pitchFamily="34" charset="0"/>
              </a:rPr>
              <a:t>dont</a:t>
            </a:r>
            <a:r>
              <a:rPr lang="en-BE" altLang="en-BE" sz="2000" dirty="0">
                <a:latin typeface="Arial" panose="020B0604020202020204" pitchFamily="34" charset="0"/>
              </a:rPr>
              <a:t> 83% </a:t>
            </a:r>
            <a:r>
              <a:rPr lang="en-BE" altLang="en-BE" sz="2000" dirty="0" err="1">
                <a:latin typeface="Arial" panose="020B0604020202020204" pitchFamily="34" charset="0"/>
              </a:rPr>
              <a:t>pouvaient</a:t>
            </a:r>
            <a:r>
              <a:rPr lang="en-BE" altLang="en-BE" sz="2000" dirty="0">
                <a:latin typeface="Arial" panose="020B0604020202020204" pitchFamily="34" charset="0"/>
              </a:rPr>
              <a:t> </a:t>
            </a:r>
            <a:r>
              <a:rPr lang="en-BE" altLang="en-BE" sz="2000" dirty="0" err="1">
                <a:latin typeface="Arial" panose="020B0604020202020204" pitchFamily="34" charset="0"/>
              </a:rPr>
              <a:t>être</a:t>
            </a:r>
            <a:r>
              <a:rPr lang="en-BE" altLang="en-BE" sz="2000" dirty="0">
                <a:latin typeface="Arial" panose="020B0604020202020204" pitchFamily="34" charset="0"/>
              </a:rPr>
              <a:t> </a:t>
            </a:r>
            <a:r>
              <a:rPr lang="en-BE" altLang="en-BE" sz="2000" dirty="0" err="1">
                <a:latin typeface="Arial" panose="020B0604020202020204" pitchFamily="34" charset="0"/>
              </a:rPr>
              <a:t>remplacées</a:t>
            </a:r>
            <a:r>
              <a:rPr lang="en-BE" altLang="en-BE" sz="2000" dirty="0">
                <a:latin typeface="Arial" panose="020B0604020202020204" pitchFamily="34" charset="0"/>
              </a:rPr>
              <a:t> par des </a:t>
            </a:r>
            <a:r>
              <a:rPr lang="en-BE" altLang="en-BE" sz="2000" dirty="0" err="1">
                <a:latin typeface="Arial" panose="020B0604020202020204" pitchFamily="34" charset="0"/>
              </a:rPr>
              <a:t>antibiotiques</a:t>
            </a:r>
            <a:r>
              <a:rPr lang="en-BE" altLang="en-BE" sz="2000" dirty="0">
                <a:latin typeface="Arial" panose="020B0604020202020204" pitchFamily="34" charset="0"/>
              </a:rPr>
              <a:t> Access </a:t>
            </a:r>
            <a:r>
              <a:rPr lang="en-BE" altLang="en-BE" sz="2000" dirty="0" err="1">
                <a:latin typeface="Arial" panose="020B0604020202020204" pitchFamily="34" charset="0"/>
              </a:rPr>
              <a:t>ou</a:t>
            </a:r>
            <a:r>
              <a:rPr lang="en-BE" altLang="en-BE" sz="2000" dirty="0">
                <a:latin typeface="Arial" panose="020B0604020202020204" pitchFamily="34" charset="0"/>
              </a:rPr>
              <a:t> </a:t>
            </a:r>
            <a:r>
              <a:rPr lang="en-US" altLang="en-BE" sz="2000" dirty="0">
                <a:latin typeface="Arial" panose="020B0604020202020204" pitchFamily="34" charset="0"/>
              </a:rPr>
              <a:t>par “Pas </a:t>
            </a:r>
            <a:r>
              <a:rPr lang="en-US" altLang="en-BE" sz="2000" dirty="0" err="1">
                <a:latin typeface="Arial" panose="020B0604020202020204" pitchFamily="34" charset="0"/>
              </a:rPr>
              <a:t>d’usage</a:t>
            </a:r>
            <a:r>
              <a:rPr lang="en-US" altLang="en-BE" sz="2000" dirty="0">
                <a:latin typeface="Arial" panose="020B0604020202020204" pitchFamily="34" charset="0"/>
              </a:rPr>
              <a:t> </a:t>
            </a:r>
            <a:r>
              <a:rPr lang="en-US" altLang="en-BE" sz="2000" dirty="0" err="1">
                <a:latin typeface="Arial" panose="020B0604020202020204" pitchFamily="34" charset="0"/>
              </a:rPr>
              <a:t>d’antibitique</a:t>
            </a:r>
            <a:r>
              <a:rPr lang="en-US" altLang="en-BE" sz="2000" dirty="0">
                <a:latin typeface="Arial" panose="020B0604020202020204" pitchFamily="34" charset="0"/>
              </a:rPr>
              <a:t>”</a:t>
            </a:r>
            <a:endParaRPr lang="en-BE" altLang="en-BE" sz="2000" dirty="0">
              <a:latin typeface="Arial" panose="020B0604020202020204" pitchFamily="34" charset="0"/>
            </a:endParaRPr>
          </a:p>
        </p:txBody>
      </p:sp>
      <p:pic>
        <p:nvPicPr>
          <p:cNvPr id="7" name="Afbeelding 23" descr="Afbeelding met tekst, schermopname, diagram, lijn&#10;&#10;Door AI gegenereerde inhoud is mogelijk onjuist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882" y="815456"/>
            <a:ext cx="6368141" cy="4400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0609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F8BBEBDB-9BC2-B158-3D1C-9C03CA8AAA84}"/>
              </a:ext>
            </a:extLst>
          </p:cNvPr>
          <p:cNvSpPr txBox="1">
            <a:spLocks/>
          </p:cNvSpPr>
          <p:nvPr/>
        </p:nvSpPr>
        <p:spPr>
          <a:xfrm>
            <a:off x="398709" y="78069"/>
            <a:ext cx="11134314" cy="651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Interventions effect on AMR transmission</a:t>
            </a:r>
          </a:p>
        </p:txBody>
      </p:sp>
      <p:pic>
        <p:nvPicPr>
          <p:cNvPr id="5" name="Afbeelding 4" descr="Afbeelding met tekst, schermopname, diagram, lijn&#10;&#10;Door AI gegenereerde inhoud is mogelijk onjuist.">
            <a:extLst>
              <a:ext uri="{FF2B5EF4-FFF2-40B4-BE49-F238E27FC236}">
                <a16:creationId xmlns:a16="http://schemas.microsoft.com/office/drawing/2014/main" id="{BCD744B4-1F92-BB05-A711-26BF097AE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15100"/>
            <a:ext cx="5890581" cy="3848826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62D20F8-33B8-50AB-D3CD-67E96B8EF0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83323"/>
            <a:ext cx="5181600" cy="479364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Baseline ESBL-E. coli colonization: 47.2% to 56.6% </a:t>
            </a:r>
          </a:p>
          <a:p>
            <a:r>
              <a:rPr lang="en-US" dirty="0"/>
              <a:t>Baseline incidence ~1.1 acquisitions per household member per month</a:t>
            </a:r>
          </a:p>
          <a:p>
            <a:r>
              <a:rPr lang="en-US" dirty="0"/>
              <a:t>Months 1–6: hazard ratio [HR] 1·02, 95% </a:t>
            </a:r>
            <a:r>
              <a:rPr lang="en-US" dirty="0" err="1"/>
              <a:t>CrI</a:t>
            </a:r>
            <a:r>
              <a:rPr lang="en-US" dirty="0"/>
              <a:t> 0·78–1·31 -&gt; the intervention did not change the risk of ESBL-E acquisition </a:t>
            </a:r>
          </a:p>
          <a:p>
            <a:r>
              <a:rPr lang="en-US" dirty="0"/>
              <a:t>Months 6–9: HR 0·82, 95% </a:t>
            </a:r>
            <a:r>
              <a:rPr lang="en-US" dirty="0" err="1"/>
              <a:t>CrI</a:t>
            </a:r>
            <a:r>
              <a:rPr lang="en-US" dirty="0"/>
              <a:t> 0·56–1·14 -&gt; indicative of a modest reduction in incidence</a:t>
            </a:r>
          </a:p>
          <a:p>
            <a:r>
              <a:rPr lang="en-US" dirty="0"/>
              <a:t>Acquisition higher in the rainy season: peak HR 1·73 (95% CI 1·49–2·00)</a:t>
            </a:r>
          </a:p>
          <a:p>
            <a:r>
              <a:rPr lang="en-US" dirty="0"/>
              <a:t>Improved sanitation associated with lower risk: HR 0·77 (95% CI 0·59–1·00)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639244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18B123-76D4-6614-7962-7B3024703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Usage </a:t>
            </a:r>
            <a:r>
              <a:rPr lang="en-US" dirty="0" err="1"/>
              <a:t>d’antibiotiques</a:t>
            </a:r>
            <a:endParaRPr lang="x-non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D5C67F-AC19-B7A7-F744-6921B528E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81850" cy="4351338"/>
          </a:xfrm>
        </p:spPr>
        <p:txBody>
          <a:bodyPr/>
          <a:lstStyle/>
          <a:p>
            <a:r>
              <a:rPr lang="en-US" dirty="0"/>
              <a:t>GLASS, données 2022: median 18.3 DDD pour 1000 habitants par jour</a:t>
            </a:r>
          </a:p>
          <a:p>
            <a:pPr lvl="1"/>
            <a:r>
              <a:rPr lang="en-US" dirty="0"/>
              <a:t>Range: 5.7 DID (Honduras) à 65.5 DID (Iran)</a:t>
            </a:r>
          </a:p>
          <a:p>
            <a:pPr lvl="1"/>
            <a:r>
              <a:rPr lang="en-US" dirty="0"/>
              <a:t>Plus </a:t>
            </a:r>
            <a:r>
              <a:rPr lang="en-US" dirty="0" err="1"/>
              <a:t>élevé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Asie Sud-est: 26.6 DID</a:t>
            </a:r>
          </a:p>
          <a:p>
            <a:r>
              <a:rPr lang="en-US" dirty="0"/>
              <a:t>&gt;90% </a:t>
            </a:r>
            <a:r>
              <a:rPr lang="en-US" dirty="0" err="1"/>
              <a:t>ambulatoire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pas de proportion par pays </a:t>
            </a:r>
            <a:r>
              <a:rPr lang="en-US" dirty="0" err="1"/>
              <a:t>en</a:t>
            </a:r>
            <a:r>
              <a:rPr lang="en-US" dirty="0"/>
              <a:t> PRFI</a:t>
            </a:r>
          </a:p>
        </p:txBody>
      </p:sp>
      <p:pic>
        <p:nvPicPr>
          <p:cNvPr id="7" name="Afbeelding 6" descr="Afbeelding met tekst, schermopname, lijn, Rechthoek&#10;&#10;Door AI gegenereerde inhoud is mogelijk onjuist.">
            <a:extLst>
              <a:ext uri="{FF2B5EF4-FFF2-40B4-BE49-F238E27FC236}">
                <a16:creationId xmlns:a16="http://schemas.microsoft.com/office/drawing/2014/main" id="{9183DE16-38C0-DCAC-2A60-302758D1A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588" y="0"/>
            <a:ext cx="3866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14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1424CC-CD47-45E8-8243-0C6596A60D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287"/>
          <a:stretch>
            <a:fillRect/>
          </a:stretch>
        </p:blipFill>
        <p:spPr>
          <a:xfrm>
            <a:off x="768096" y="772354"/>
            <a:ext cx="5836628" cy="28146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15DF64-FD0F-42BE-A0BB-3E0B17215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18256"/>
            <a:ext cx="9747504" cy="799184"/>
          </a:xfrm>
        </p:spPr>
        <p:txBody>
          <a:bodyPr>
            <a:normAutofit/>
          </a:bodyPr>
          <a:lstStyle/>
          <a:p>
            <a:r>
              <a:rPr lang="en-US" sz="3200" dirty="0"/>
              <a:t>Auto-</a:t>
            </a:r>
            <a:r>
              <a:rPr lang="en-US" sz="3200" dirty="0" err="1"/>
              <a:t>médication</a:t>
            </a:r>
            <a:r>
              <a:rPr lang="en-US" sz="3200" dirty="0"/>
              <a:t> par </a:t>
            </a:r>
            <a:r>
              <a:rPr lang="en-US" sz="3200" dirty="0" err="1"/>
              <a:t>antibiotiques</a:t>
            </a:r>
            <a:endParaRPr lang="en-GB" sz="3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00148-7DAD-4315-B07E-C51AA06FD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3692" y="817439"/>
            <a:ext cx="3892990" cy="4351338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fr-FR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Pooled</a:t>
            </a: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prevalence</a:t>
            </a: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 of self-</a:t>
            </a:r>
            <a:r>
              <a:rPr lang="fr-FR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medication</a:t>
            </a: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with</a:t>
            </a: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antibiotics</a:t>
            </a: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: 52%</a:t>
            </a:r>
            <a:endParaRPr lang="en-GB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486F4C-16A3-4118-A9E7-6B7D0DFA05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2520"/>
          <a:stretch>
            <a:fillRect/>
          </a:stretch>
        </p:blipFill>
        <p:spPr>
          <a:xfrm>
            <a:off x="8137384" y="5236407"/>
            <a:ext cx="3917456" cy="153015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8FB96BE-9B22-963E-5E75-21C700BC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157" y="2046126"/>
            <a:ext cx="3143525" cy="235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Afbeelding met tekst, schermopname, diagram, Lettertype&#10;&#10;Door AI gegenereerde inhoud is mogelijk onjuist.">
            <a:extLst>
              <a:ext uri="{FF2B5EF4-FFF2-40B4-BE49-F238E27FC236}">
                <a16:creationId xmlns:a16="http://schemas.microsoft.com/office/drawing/2014/main" id="{ED2BFED0-188E-A94B-552F-3DFBA0F55C9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6316"/>
          <a:stretch>
            <a:fillRect/>
          </a:stretch>
        </p:blipFill>
        <p:spPr>
          <a:xfrm>
            <a:off x="1167779" y="3567939"/>
            <a:ext cx="5223496" cy="329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62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DAF957-BB62-D8D7-EDDA-7F06F1A12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43"/>
          </a:xfrm>
        </p:spPr>
        <p:txBody>
          <a:bodyPr>
            <a:normAutofit/>
          </a:bodyPr>
          <a:lstStyle/>
          <a:p>
            <a:r>
              <a:rPr lang="en-US" sz="3200" dirty="0"/>
              <a:t>Causes </a:t>
            </a:r>
            <a:r>
              <a:rPr lang="en-US" sz="3200" dirty="0" err="1"/>
              <a:t>d’automédication</a:t>
            </a:r>
            <a:endParaRPr lang="x-none" sz="3200" dirty="0"/>
          </a:p>
        </p:txBody>
      </p:sp>
      <p:pic>
        <p:nvPicPr>
          <p:cNvPr id="5" name="Afbeelding 4" descr="Afbeelding met tekst, schermopname, Lettertype, diagram&#10;&#10;Door AI gegenereerde inhoud is mogelijk onjuist.">
            <a:extLst>
              <a:ext uri="{FF2B5EF4-FFF2-40B4-BE49-F238E27FC236}">
                <a16:creationId xmlns:a16="http://schemas.microsoft.com/office/drawing/2014/main" id="{D5AD3157-BD12-16AB-5A99-E1CB68D94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57" y="1344168"/>
            <a:ext cx="9516654" cy="455794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F348AAC-67D9-7971-79E0-CF9C59248EBA}"/>
              </a:ext>
            </a:extLst>
          </p:cNvPr>
          <p:cNvSpPr txBox="1"/>
          <p:nvPr/>
        </p:nvSpPr>
        <p:spPr>
          <a:xfrm>
            <a:off x="5815584" y="6492875"/>
            <a:ext cx="7269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>
              <a:buNone/>
            </a:pPr>
            <a:r>
              <a:rPr lang="en-GB" dirty="0" err="1">
                <a:effectLst/>
              </a:rPr>
              <a:t>Yeika</a:t>
            </a:r>
            <a:r>
              <a:rPr lang="en-GB" dirty="0">
                <a:effectLst/>
              </a:rPr>
              <a:t> et al, </a:t>
            </a:r>
            <a:r>
              <a:rPr lang="en-GB" dirty="0"/>
              <a:t>Trop Med Int Heal</a:t>
            </a:r>
            <a:r>
              <a:rPr lang="en-GB" dirty="0">
                <a:effectLst/>
              </a:rPr>
              <a:t>, 2021, doi.org/10.1111/tmi.13600</a:t>
            </a:r>
          </a:p>
        </p:txBody>
      </p:sp>
    </p:spTree>
    <p:extLst>
      <p:ext uri="{BB962C8B-B14F-4D97-AF65-F5344CB8AC3E}">
        <p14:creationId xmlns:p14="http://schemas.microsoft.com/office/powerpoint/2010/main" val="3989997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FCBB3A-6E65-9EAD-7DC3-0753059C17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7359" y="1050316"/>
            <a:ext cx="4917441" cy="51221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3DEE1C-1BA8-4263-B486-298649C98EAA}"/>
              </a:ext>
            </a:extLst>
          </p:cNvPr>
          <p:cNvSpPr txBox="1"/>
          <p:nvPr/>
        </p:nvSpPr>
        <p:spPr>
          <a:xfrm>
            <a:off x="742950" y="265325"/>
            <a:ext cx="10706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3200" dirty="0" err="1"/>
              <a:t>Usage</a:t>
            </a:r>
            <a:r>
              <a:rPr lang="nl-BE" sz="3200" dirty="0"/>
              <a:t> </a:t>
            </a:r>
            <a:r>
              <a:rPr lang="nl-BE" sz="3200" dirty="0" err="1"/>
              <a:t>d’antibiotiques</a:t>
            </a:r>
            <a:r>
              <a:rPr lang="nl-BE" sz="3200" dirty="0"/>
              <a:t> au niveau communautaire en PRFI</a:t>
            </a:r>
            <a:endParaRPr lang="en-GB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F71F8A-DF3A-45CD-B5E9-706C35EAE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85" y="1234658"/>
            <a:ext cx="6633175" cy="3977446"/>
          </a:xfrm>
        </p:spPr>
        <p:txBody>
          <a:bodyPr>
            <a:normAutofit/>
          </a:bodyPr>
          <a:lstStyle/>
          <a:p>
            <a:r>
              <a:rPr lang="fr-FR" sz="2400" dirty="0"/>
              <a:t>Cambodge : 6% des cas de fièvre persistante ont rapporté une utilisation antérieure d’antibiotiques, dont 51% Watch</a:t>
            </a:r>
          </a:p>
          <a:p>
            <a:r>
              <a:rPr lang="fr-FR" sz="2400" dirty="0"/>
              <a:t>Népal : 36%, dont 82% Watch</a:t>
            </a:r>
          </a:p>
          <a:p>
            <a:r>
              <a:rPr lang="fr-FR" sz="2400" dirty="0"/>
              <a:t>RDC : 10%, dont 24% Watch</a:t>
            </a:r>
          </a:p>
          <a:p>
            <a:r>
              <a:rPr lang="fr-FR" sz="2400" dirty="0"/>
              <a:t>Soudan : 25%, dont 31% Watch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F4AC2FF-C347-C5AE-EC12-1DA9767F5107}"/>
              </a:ext>
            </a:extLst>
          </p:cNvPr>
          <p:cNvSpPr txBox="1"/>
          <p:nvPr/>
        </p:nvSpPr>
        <p:spPr>
          <a:xfrm>
            <a:off x="8401812" y="6488668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ffectLst/>
              </a:rPr>
              <a:t>Ingelbeen, Koirala et al, CMI, 2021</a:t>
            </a:r>
          </a:p>
        </p:txBody>
      </p:sp>
    </p:spTree>
    <p:extLst>
      <p:ext uri="{BB962C8B-B14F-4D97-AF65-F5344CB8AC3E}">
        <p14:creationId xmlns:p14="http://schemas.microsoft.com/office/powerpoint/2010/main" val="2536626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891309-1D71-D184-4D5C-222AB42158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57" y="1133471"/>
            <a:ext cx="5106703" cy="40196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131A1B-AEB7-EE20-6D93-E46516DFE68A}"/>
              </a:ext>
            </a:extLst>
          </p:cNvPr>
          <p:cNvSpPr txBox="1"/>
          <p:nvPr/>
        </p:nvSpPr>
        <p:spPr>
          <a:xfrm>
            <a:off x="5806440" y="881131"/>
            <a:ext cx="598512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Vietnam (n=5), Soudan (n=2), Tanzanie (n=2), Inde (n=2) et Kenya (n=2)</a:t>
            </a:r>
          </a:p>
          <a:p>
            <a:endParaRPr lang="fr-FR" dirty="0"/>
          </a:p>
          <a:p>
            <a:r>
              <a:rPr lang="fr-FR" dirty="0"/>
              <a:t>Dans les centres de soins primaires (n=8), les cliniques privées (n=2) et les pharmacies (n=3)</a:t>
            </a:r>
          </a:p>
          <a:p>
            <a:endParaRPr lang="fr-FR" dirty="0"/>
          </a:p>
          <a:p>
            <a:r>
              <a:rPr lang="fr-FR" dirty="0"/>
              <a:t>Catégories d'interventions comportementales 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Persuasives</a:t>
            </a:r>
            <a:r>
              <a:rPr lang="fr-FR" dirty="0"/>
              <a:t> : audits de prescription et conseils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Facilitatrices</a:t>
            </a:r>
            <a:r>
              <a:rPr lang="fr-FR" dirty="0"/>
              <a:t> : formation ou recommandations sur l'utilisation des antibiotiques (n=2)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Restrictives</a:t>
            </a:r>
            <a:r>
              <a:rPr lang="fr-FR" dirty="0"/>
              <a:t> : approbation d'un expert avant l'utilisation de certains antibiotiques (n=0)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Structurales</a:t>
            </a:r>
            <a:r>
              <a:rPr lang="fr-FR" dirty="0"/>
              <a:t> : nouveau test diagnostique ou algorithme clinique pour guider les prescriptions (n=2)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Combinées</a:t>
            </a:r>
            <a:r>
              <a:rPr lang="fr-FR" dirty="0"/>
              <a:t> : association de différentes interventions (n=9)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066275-240F-06C6-7079-C2F048AAB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0" y="1"/>
            <a:ext cx="10515600" cy="835742"/>
          </a:xfrm>
        </p:spPr>
        <p:txBody>
          <a:bodyPr>
            <a:normAutofit/>
          </a:bodyPr>
          <a:lstStyle/>
          <a:p>
            <a:r>
              <a:rPr lang="da-DK" sz="3200" dirty="0">
                <a:latin typeface="+mn-lt"/>
              </a:rPr>
              <a:t>Interventions de BUA</a:t>
            </a:r>
            <a:endParaRPr lang="en-GB" sz="3200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8DB81E-0E3F-4ABA-0B72-8368C0BE5B26}"/>
              </a:ext>
            </a:extLst>
          </p:cNvPr>
          <p:cNvSpPr/>
          <p:nvPr/>
        </p:nvSpPr>
        <p:spPr>
          <a:xfrm>
            <a:off x="8677980" y="6408625"/>
            <a:ext cx="35140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Nair et al. Trop Med Int Heal.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DDC2CD-6ADD-C635-C06D-7BB1EC9B4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63" y="5599000"/>
            <a:ext cx="93726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78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E9F03CC-6A12-4705-31FE-DF1ED2788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148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1D16DD-9617-1DF0-96FD-069DD20A81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98" y="441743"/>
            <a:ext cx="4559497" cy="59745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54E42E-579C-C6FF-4313-9C1CC03658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695" y="226243"/>
            <a:ext cx="4559498" cy="56230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794D6C-A89A-CBA6-0209-250F6A5822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011" y="2403835"/>
            <a:ext cx="3980989" cy="445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2536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1852</TotalTime>
  <Words>1491</Words>
  <Application>Microsoft Office PowerPoint</Application>
  <PresentationFormat>Breedbeeld</PresentationFormat>
  <Paragraphs>155</Paragraphs>
  <Slides>24</Slides>
  <Notes>19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Calibri Light</vt:lpstr>
      <vt:lpstr>Noto Sans</vt:lpstr>
      <vt:lpstr>Times New Roman</vt:lpstr>
      <vt:lpstr>Wingdings</vt:lpstr>
      <vt:lpstr>Kantoorthema</vt:lpstr>
      <vt:lpstr>Usage des antibiotiques en soins primaires et implication sur les programmes de BUA</vt:lpstr>
      <vt:lpstr>L’access aux soins en PRFI</vt:lpstr>
      <vt:lpstr>Usage d’antibiotiques</vt:lpstr>
      <vt:lpstr>Auto-médication par antibiotiques</vt:lpstr>
      <vt:lpstr>Causes d’automédication</vt:lpstr>
      <vt:lpstr>PowerPoint-presentatie</vt:lpstr>
      <vt:lpstr>Interventions de BUA</vt:lpstr>
      <vt:lpstr>PowerPoint-presentatie</vt:lpstr>
      <vt:lpstr>PowerPoint-presentatie</vt:lpstr>
      <vt:lpstr>WHO AWaRe Antibiotic Book</vt:lpstr>
      <vt:lpstr>Étendue des bactéries résistantes (ESBL-EC OU ESBL-KP) chez des individus sains dans la communauté</vt:lpstr>
      <vt:lpstr>Étendue des bactéries résistantes (ESBL-EC OU ESBL-KP) chez des individus sains dans la communauté</vt:lpstr>
      <vt:lpstr>Étendue des bactéries résistantes (ESBL-EC OU ESBL-KP) chez des individus sains dans la communauté</vt:lpstr>
      <vt:lpstr>Rôle des différents prestataires de soins de santé et autres pourvoyeurs d’antibiotiques dans la communauté</vt:lpstr>
      <vt:lpstr>Rôle des différents prestataires de soins de santé et autres pourvoyeurs d’antibiotiques dans la communauté</vt:lpstr>
      <vt:lpstr>Pratiques de dispensation d’antibiotiques selon le type de pourvoyeur de soins</vt:lpstr>
      <vt:lpstr>Pratiques de dispensation d’antibiotiques selon le type de pourvoyeur de soins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Usage des antibiotiques en soins primaires et implication sur les programmes de BUA</dc:title>
  <dc:creator>Brecht Ingelbeen</dc:creator>
  <cp:lastModifiedBy>Brecht Ingelbeen</cp:lastModifiedBy>
  <cp:revision>39</cp:revision>
  <dcterms:created xsi:type="dcterms:W3CDTF">2026-01-06T09:12:19Z</dcterms:created>
  <dcterms:modified xsi:type="dcterms:W3CDTF">2026-01-12T15:13:15Z</dcterms:modified>
</cp:coreProperties>
</file>