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5" r:id="rId5"/>
    <p:sldId id="260" r:id="rId6"/>
    <p:sldId id="261" r:id="rId7"/>
    <p:sldId id="271" r:id="rId8"/>
    <p:sldId id="264" r:id="rId9"/>
    <p:sldId id="265" r:id="rId10"/>
    <p:sldId id="266" r:id="rId11"/>
    <p:sldId id="273" r:id="rId12"/>
    <p:sldId id="274" r:id="rId13"/>
    <p:sldId id="267" r:id="rId14"/>
    <p:sldId id="268" r:id="rId15"/>
    <p:sldId id="276" r:id="rId16"/>
    <p:sldId id="269" r:id="rId17"/>
    <p:sldId id="284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6" autoAdjust="0"/>
    <p:restoredTop sz="68708"/>
  </p:normalViewPr>
  <p:slideViewPr>
    <p:cSldViewPr snapToGrid="0">
      <p:cViewPr>
        <p:scale>
          <a:sx n="100" d="100"/>
          <a:sy n="100" d="100"/>
        </p:scale>
        <p:origin x="14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3D4BB-BF7C-2E4E-A407-D22FEFBC13B0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4308-0DF9-B44B-AADF-7B129BDB65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51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4308-0DF9-B44B-AADF-7B129BDB65A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78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RAM: problème majeur de santé publique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la résultante de nombreux facteurs:  prescription et administration excessives de médicaments antimicrobiens par les travailleurs de la santé ; non-respect des schémas de traitement, la prescription incorrecte de mauvaises posologies.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4308-0DF9-B44B-AADF-7B129BDB65A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77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RAM: problème majeur de santé publique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la résultante de nombreux facteurs:  prescription et administration excessives de médicaments antimicrobiens par les travailleurs de la santé ; non-respect des schémas de traitement, la prescription incorrecte de mauvaises posologies.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4308-0DF9-B44B-AADF-7B129BDB65A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18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4308-0DF9-B44B-AADF-7B129BDB65A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21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4308-0DF9-B44B-AADF-7B129BDB65A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35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4308-0DF9-B44B-AADF-7B129BDB65A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0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5577-8C2F-466E-BB7E-61F78DFD6E43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59F-A5B3-4C91-8EC5-F86EE4026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52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5577-8C2F-466E-BB7E-61F78DFD6E43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59F-A5B3-4C91-8EC5-F86EE4026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29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5577-8C2F-466E-BB7E-61F78DFD6E43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59F-A5B3-4C91-8EC5-F86EE4026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88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5577-8C2F-466E-BB7E-61F78DFD6E43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59F-A5B3-4C91-8EC5-F86EE4026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78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5577-8C2F-466E-BB7E-61F78DFD6E43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59F-A5B3-4C91-8EC5-F86EE4026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90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5577-8C2F-466E-BB7E-61F78DFD6E43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59F-A5B3-4C91-8EC5-F86EE4026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10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5577-8C2F-466E-BB7E-61F78DFD6E43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59F-A5B3-4C91-8EC5-F86EE4026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59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5577-8C2F-466E-BB7E-61F78DFD6E43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59F-A5B3-4C91-8EC5-F86EE4026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85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5577-8C2F-466E-BB7E-61F78DFD6E43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59F-A5B3-4C91-8EC5-F86EE4026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93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5577-8C2F-466E-BB7E-61F78DFD6E43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59F-A5B3-4C91-8EC5-F86EE4026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07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5577-8C2F-466E-BB7E-61F78DFD6E43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59F-A5B3-4C91-8EC5-F86EE4026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88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5577-8C2F-466E-BB7E-61F78DFD6E43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B59F-A5B3-4C91-8EC5-F86EE4026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6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7700" y="482092"/>
            <a:ext cx="10731500" cy="3281468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4900" b="1" dirty="0"/>
              <a:t>PLAN D’ACTION OPERATIONNEL DE BON USAGE DES ANTIMICROBIENS DANS LES ETABLISSEMENTS DE SANTE AU BURKINA FASO</a:t>
            </a:r>
            <a:br>
              <a:rPr lang="fr-FR" sz="4900" b="1" dirty="0"/>
            </a:br>
            <a:r>
              <a:rPr lang="fr-FR" sz="4900" b="1" dirty="0"/>
              <a:t>2023-2025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876" y="4676140"/>
            <a:ext cx="9306206" cy="1197334"/>
          </a:xfrm>
        </p:spPr>
        <p:txBody>
          <a:bodyPr>
            <a:normAutofit fontScale="25000" lnSpcReduction="20000"/>
          </a:bodyPr>
          <a:lstStyle/>
          <a:p>
            <a:r>
              <a:rPr lang="fr-FR" sz="7600" b="1" dirty="0"/>
              <a:t>Pr Armel PODA </a:t>
            </a:r>
          </a:p>
          <a:p>
            <a:r>
              <a:rPr lang="fr-FR" sz="8600" i="1" dirty="0"/>
              <a:t>Université Nazi Boni de Bobo-Dioulasso, Burkina Faso </a:t>
            </a:r>
          </a:p>
          <a:p>
            <a:r>
              <a:rPr lang="fr-FR" sz="8600" i="1" dirty="0"/>
              <a:t>Chef de Service des Maladies Infectieuses, CHU </a:t>
            </a:r>
            <a:r>
              <a:rPr lang="fr-FR" sz="8600" i="1" dirty="0" err="1"/>
              <a:t>Sourô</a:t>
            </a:r>
            <a:r>
              <a:rPr lang="fr-FR" sz="8600" i="1" dirty="0"/>
              <a:t> </a:t>
            </a:r>
            <a:r>
              <a:rPr lang="fr-FR" sz="8600" i="1" dirty="0" err="1"/>
              <a:t>Sanou</a:t>
            </a:r>
            <a:r>
              <a:rPr lang="fr-FR" sz="8600" i="1" dirty="0"/>
              <a:t> </a:t>
            </a:r>
          </a:p>
          <a:p>
            <a:r>
              <a:rPr lang="fr-FR" sz="8600" i="1" dirty="0"/>
              <a:t>Président de la Commission thématique RAM One </a:t>
            </a:r>
            <a:r>
              <a:rPr lang="fr-FR" sz="8600" i="1" dirty="0" err="1"/>
              <a:t>Health</a:t>
            </a:r>
            <a:r>
              <a:rPr lang="fr-FR" sz="8600" i="1" dirty="0"/>
              <a:t> Burkina Faso </a:t>
            </a:r>
          </a:p>
          <a:p>
            <a:r>
              <a:rPr lang="fr-FR" sz="8600" i="1" dirty="0"/>
              <a:t>Coordonnateur du DIU </a:t>
            </a:r>
            <a:r>
              <a:rPr lang="fr-FR" sz="8600" i="1" dirty="0" err="1"/>
              <a:t>Anibiologie</a:t>
            </a:r>
            <a:r>
              <a:rPr lang="fr-FR" sz="8600" i="1" dirty="0"/>
              <a:t> et </a:t>
            </a:r>
            <a:r>
              <a:rPr lang="fr-FR" sz="8600" i="1" dirty="0" err="1"/>
              <a:t>Antibiothérape</a:t>
            </a:r>
            <a:r>
              <a:rPr lang="fr-FR" sz="8600" i="1" dirty="0"/>
              <a:t> en Afrique Subsaharienne </a:t>
            </a:r>
          </a:p>
        </p:txBody>
      </p:sp>
    </p:spTree>
    <p:extLst>
      <p:ext uri="{BB962C8B-B14F-4D97-AF65-F5344CB8AC3E}">
        <p14:creationId xmlns:p14="http://schemas.microsoft.com/office/powerpoint/2010/main" val="383231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4. PROBLEMES IDENTIFES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u="sng" dirty="0"/>
              <a:t>Problème 2</a:t>
            </a:r>
            <a:r>
              <a:rPr lang="fr-FR" b="1" dirty="0"/>
              <a:t> : coordination des actions de bon usage des AMS insuffisante </a:t>
            </a: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Faiblesse des stratégies de bon usage des 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Absence de certains textes règlementaires et normatifs et insuffisances dans l’application des textes existants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Insuffisance dans le fonctionnement de la commission thématique de lutte contre la RAM et de ses sous-comités dont celui chargé de l’usage rationnel des antimicrobiens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insuffisance des financements dédiés à la mise en œuvre de stratégies de lutte contre la RAM </a:t>
            </a:r>
          </a:p>
          <a:p>
            <a:pPr marL="0" indent="0">
              <a:buNone/>
            </a:pPr>
            <a:r>
              <a:rPr lang="fr-FR" i="1" dirty="0">
                <a:solidFill>
                  <a:srgbClr val="FF0000"/>
                </a:solidFill>
              </a:rPr>
              <a:t>Conséquence: faible mise en œuvre des activités de bon usage des AMS, l’émergence de la RAM, augmentation des dépenses de santé</a:t>
            </a:r>
          </a:p>
        </p:txBody>
      </p:sp>
    </p:spTree>
    <p:extLst>
      <p:ext uri="{BB962C8B-B14F-4D97-AF65-F5344CB8AC3E}">
        <p14:creationId xmlns:p14="http://schemas.microsoft.com/office/powerpoint/2010/main" val="301721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5. AXES D’INTERVENTION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b="1" dirty="0"/>
              <a:t>Axe1</a:t>
            </a:r>
            <a:r>
              <a:rPr lang="fr-FR" dirty="0"/>
              <a:t> </a:t>
            </a:r>
            <a:r>
              <a:rPr lang="fr-FR" b="1" dirty="0"/>
              <a:t>: La mise en œuvre des actions de bon usage des antimicrobiens dans les établissements de santé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dirty="0"/>
              <a:t>  Accent particulier  sur: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dirty="0"/>
              <a:t> l’engagement des acteurs en faveur du bon usage des antimicrobiens ;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dirty="0"/>
              <a:t>la disponibilité de l’offre de diagnostic biologique 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dirty="0"/>
              <a:t> la prescription, la dispensation et l’administration rationnelles des antimicrobiens ;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dirty="0"/>
              <a:t>la surveillance de la consommation, de l’utilisation des antimicrobiens ainsi que de la RAM au laboratoire</a:t>
            </a:r>
          </a:p>
        </p:txBody>
      </p:sp>
    </p:spTree>
    <p:extLst>
      <p:ext uri="{BB962C8B-B14F-4D97-AF65-F5344CB8AC3E}">
        <p14:creationId xmlns:p14="http://schemas.microsoft.com/office/powerpoint/2010/main" val="365098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5. AXES D’INTERVENTION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Axe 2</a:t>
            </a:r>
            <a:r>
              <a:rPr lang="fr-FR" dirty="0"/>
              <a:t> </a:t>
            </a:r>
            <a:r>
              <a:rPr lang="fr-FR" b="1" dirty="0"/>
              <a:t>: La coordination des actions pour le bon usage des antimicrobiens</a:t>
            </a:r>
            <a:r>
              <a:rPr lang="fr-FR" dirty="0"/>
              <a:t>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il s’agira de renforcer les cadres de concertation pour assurer une prise de décisions et donner des orientations afin d’optimiser la bonne utilisation des antimicrobiens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54 activités : </a:t>
            </a:r>
            <a:r>
              <a:rPr lang="it-IT" b="1" dirty="0"/>
              <a:t>8 106 041 083 FCFA </a:t>
            </a:r>
            <a:r>
              <a:rPr lang="it-IT" b="1" dirty="0" err="1"/>
              <a:t>soit</a:t>
            </a:r>
            <a:r>
              <a:rPr lang="it-IT" b="1" dirty="0"/>
              <a:t> 12 357 580 </a:t>
            </a:r>
            <a:r>
              <a:rPr lang="it-IT" b="1" dirty="0" err="1"/>
              <a:t>Euros</a:t>
            </a:r>
            <a:r>
              <a:rPr lang="it-IT" b="1" dirty="0"/>
              <a:t> </a:t>
            </a:r>
            <a:endParaRPr lang="fr-FR" b="1" dirty="0"/>
          </a:p>
          <a:p>
            <a:pPr marL="0" indent="0" algn="just">
              <a:lnSpc>
                <a:spcPct val="10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851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6. PRIORITES 2023-2025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3671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Renforcer la règlementation: prescription, dispensation/vente et utilisation des antimicrobiens à travers des textes spécifiques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Implémenter la classification </a:t>
            </a:r>
            <a:r>
              <a:rPr lang="fr-FR" dirty="0" err="1"/>
              <a:t>Aware</a:t>
            </a:r>
            <a:r>
              <a:rPr lang="fr-FR" dirty="0"/>
              <a:t> des antibiotiques portée par la LNME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Opérationnaliser au sein des structures de soins les organes de bon usage des médicaments (comités pharmaceutiques et thérapeutiques) </a:t>
            </a:r>
          </a:p>
        </p:txBody>
      </p:sp>
    </p:spTree>
    <p:extLst>
      <p:ext uri="{BB962C8B-B14F-4D97-AF65-F5344CB8AC3E}">
        <p14:creationId xmlns:p14="http://schemas.microsoft.com/office/powerpoint/2010/main" val="129841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 6. PRORITES 2023-2025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48256"/>
            <a:ext cx="10515600" cy="511981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fr-FR" dirty="0"/>
              <a:t>Rédaction et utilisation au seins des établissements de soins de protocoles facilement accessibles issus de recommandations nationales, des sociétés savantes ou des comités pharmaceutiques et thérapeutiques</a:t>
            </a:r>
          </a:p>
          <a:p>
            <a:pPr lvl="0" algn="just">
              <a:lnSpc>
                <a:spcPct val="100000"/>
              </a:lnSpc>
            </a:pPr>
            <a:r>
              <a:rPr lang="fr-FR" dirty="0"/>
              <a:t>Implémentation de la surveillance de la consommation et de l’utilisation des antimicrobiens dans les établissements de santé </a:t>
            </a:r>
          </a:p>
          <a:p>
            <a:pPr lvl="0" algn="just">
              <a:lnSpc>
                <a:spcPct val="100000"/>
              </a:lnSpc>
            </a:pPr>
            <a:r>
              <a:rPr lang="fr-FR" dirty="0"/>
              <a:t>Surveillance de l’écologie bactérienne locale (globale et par service clinique) au sein des hôpitaux </a:t>
            </a:r>
          </a:p>
        </p:txBody>
      </p:sp>
    </p:spTree>
    <p:extLst>
      <p:ext uri="{BB962C8B-B14F-4D97-AF65-F5344CB8AC3E}">
        <p14:creationId xmlns:p14="http://schemas.microsoft.com/office/powerpoint/2010/main" val="1354702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ACTIVITES MENEES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000" y="1410252"/>
            <a:ext cx="10515600" cy="4639711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Mise en place des CPT avec une sous commission BUA dans tous les hôpitaux primaires et secondaires</a:t>
            </a:r>
          </a:p>
          <a:p>
            <a:r>
              <a:rPr lang="fr-FR" dirty="0"/>
              <a:t>Elaboration des listes des médicaments des hôpitaux avec intégration de la classification </a:t>
            </a:r>
            <a:r>
              <a:rPr lang="fr-FR" dirty="0" err="1"/>
              <a:t>AWaRe</a:t>
            </a:r>
            <a:endParaRPr lang="fr-FR" dirty="0"/>
          </a:p>
          <a:p>
            <a:r>
              <a:rPr lang="fr-FR" dirty="0"/>
              <a:t>Elaboration des modules de formation sur le BUA</a:t>
            </a:r>
          </a:p>
          <a:p>
            <a:r>
              <a:rPr lang="fr-FR" dirty="0"/>
              <a:t>Elaboration des protocoles thérapeutique pour les pathologies bactériennes dans les hôpitaux et diffusion</a:t>
            </a:r>
          </a:p>
          <a:p>
            <a:r>
              <a:rPr lang="fr-FR" dirty="0"/>
              <a:t>Formation des professionnels de santé au BUA</a:t>
            </a:r>
          </a:p>
          <a:p>
            <a:r>
              <a:rPr lang="fr-FR" dirty="0"/>
              <a:t>Réalisation de la surveillance de l'utilisation des ATB à travers les enquêtes PPS</a:t>
            </a:r>
          </a:p>
          <a:p>
            <a:r>
              <a:rPr lang="fr-FR" dirty="0"/>
              <a:t>Réalisation de la surveillance de la consommation des ATB</a:t>
            </a:r>
          </a:p>
          <a:p>
            <a:r>
              <a:rPr lang="fr-FR" dirty="0"/>
              <a:t>Réalisation de la surveillance au laboratoire </a:t>
            </a:r>
          </a:p>
        </p:txBody>
      </p:sp>
    </p:spTree>
    <p:extLst>
      <p:ext uri="{BB962C8B-B14F-4D97-AF65-F5344CB8AC3E}">
        <p14:creationId xmlns:p14="http://schemas.microsoft.com/office/powerpoint/2010/main" val="88086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7. DEFIS &amp; PERSPECTIVES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37253"/>
            <a:ext cx="10515600" cy="4916556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Obtenir un financement suffisant et pérenne pour la mise en œuvre des actions de bon usage des antimicrobiens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Renforcer le système d’information hospitalier à travers une informatisation intégrée du circuit du médicament (prescription, dispensation et utilisation)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Assurer le fonctionnement des laboratoires en flux continue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Inclure des programmes sur la RAM et UAM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les curricula de formation des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établissements</a:t>
            </a:r>
            <a:endParaRPr lang="fr-FR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Evaluation du plan et élaborer d’un nouveau plan </a:t>
            </a:r>
          </a:p>
        </p:txBody>
      </p:sp>
    </p:spTree>
    <p:extLst>
      <p:ext uri="{BB962C8B-B14F-4D97-AF65-F5344CB8AC3E}">
        <p14:creationId xmlns:p14="http://schemas.microsoft.com/office/powerpoint/2010/main" val="270514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>
            <a:extLst>
              <a:ext uri="{FF2B5EF4-FFF2-40B4-BE49-F238E27FC236}">
                <a16:creationId xmlns:a16="http://schemas.microsoft.com/office/drawing/2014/main" id="{3B8B7C10-C911-C14F-AE04-AA92957C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/>
              <a:t>QUELQUES IMAGES</a:t>
            </a:r>
          </a:p>
        </p:txBody>
      </p:sp>
      <p:pic>
        <p:nvPicPr>
          <p:cNvPr id="30723" name="Espace réservé du contenu 4">
            <a:extLst>
              <a:ext uri="{FF2B5EF4-FFF2-40B4-BE49-F238E27FC236}">
                <a16:creationId xmlns:a16="http://schemas.microsoft.com/office/drawing/2014/main" id="{85E9881C-313F-8945-8E95-D6E593399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4" y="1557339"/>
            <a:ext cx="4148137" cy="2332037"/>
          </a:xfrm>
        </p:spPr>
      </p:pic>
      <p:pic>
        <p:nvPicPr>
          <p:cNvPr id="30724" name="Image 5">
            <a:extLst>
              <a:ext uri="{FF2B5EF4-FFF2-40B4-BE49-F238E27FC236}">
                <a16:creationId xmlns:a16="http://schemas.microsoft.com/office/drawing/2014/main" id="{3A71FE36-6061-E84C-B4DF-A4E22E3CC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4" y="1522414"/>
            <a:ext cx="43402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90538E82-9F2D-1C68-61F4-FBF1DDB052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fr-FR" sz="1350"/>
          </a:p>
        </p:txBody>
      </p:sp>
      <p:pic>
        <p:nvPicPr>
          <p:cNvPr id="30726" name="Espace réservé du contenu 4">
            <a:extLst>
              <a:ext uri="{FF2B5EF4-FFF2-40B4-BE49-F238E27FC236}">
                <a16:creationId xmlns:a16="http://schemas.microsoft.com/office/drawing/2014/main" id="{0A276FF2-57BA-5741-87A7-3514929B8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4149725"/>
            <a:ext cx="3795712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356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cene3d>
            <a:camera prst="isometricRightUp"/>
            <a:lightRig rig="threePt" dir="t"/>
          </a:scene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9900" dirty="0">
                <a:solidFill>
                  <a:schemeClr val="accent1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59042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7.40741E-7 L 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1. CONTEXTE ET JUSTIFICATION</a:t>
            </a:r>
          </a:p>
          <a:p>
            <a:pPr marL="0" indent="0">
              <a:buNone/>
            </a:pPr>
            <a:r>
              <a:rPr lang="fr-FR" dirty="0"/>
              <a:t>2. OBJECTIFS DU PLAN</a:t>
            </a:r>
          </a:p>
          <a:p>
            <a:pPr marL="0" indent="0">
              <a:buNone/>
            </a:pPr>
            <a:r>
              <a:rPr lang="fr-FR" dirty="0"/>
              <a:t>3. METHODOLOGIE D’ELABORATION</a:t>
            </a:r>
          </a:p>
          <a:p>
            <a:pPr marL="0" indent="0">
              <a:buNone/>
            </a:pPr>
            <a:r>
              <a:rPr lang="fr-FR" dirty="0"/>
              <a:t>4. PROBLEMES IDENTIFIES</a:t>
            </a:r>
          </a:p>
          <a:p>
            <a:pPr marL="0" indent="0">
              <a:buNone/>
            </a:pPr>
            <a:r>
              <a:rPr lang="fr-FR" dirty="0"/>
              <a:t>5. AXES D’INTERVENTIONS</a:t>
            </a:r>
          </a:p>
          <a:p>
            <a:pPr marL="0" indent="0">
              <a:buNone/>
            </a:pPr>
            <a:r>
              <a:rPr lang="fr-FR" dirty="0"/>
              <a:t>6. PRIORITES 2023-2025</a:t>
            </a:r>
          </a:p>
          <a:p>
            <a:pPr marL="0" indent="0">
              <a:buNone/>
            </a:pPr>
            <a:r>
              <a:rPr lang="fr-FR" dirty="0"/>
              <a:t>7. DEFIS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39468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1. CONTEXTE ET JUSTIFICATION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3826" y="1499616"/>
            <a:ext cx="10783956" cy="51450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7400" dirty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fr-FR" sz="9600" dirty="0"/>
              <a:t>CONTEXTE MONDIAL: PAM-RAM en 2015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9600" dirty="0"/>
              <a:t>CONTEXTE NATIONAL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9600" dirty="0"/>
              <a:t>2017: premier PAN-RAM, </a:t>
            </a:r>
            <a:r>
              <a:rPr lang="fr-FR" sz="9600" b="1" dirty="0"/>
              <a:t>OS 3: </a:t>
            </a:r>
            <a:r>
              <a:rPr lang="fr-FR" sz="9600" dirty="0"/>
              <a:t>Améliorer  l’utilisation des médicaments antimicrobiens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9600" dirty="0"/>
              <a:t>Guide national sur le BUA 2018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9600" dirty="0"/>
              <a:t>2023: Deuxième PAN-RAM: 2024-2026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9600" dirty="0"/>
              <a:t>Pan de communication 2024-2026 sur la RAM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9600" dirty="0"/>
              <a:t>Groupe de travail sur la RAM, sous-groupe sur le BUA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9600" dirty="0"/>
              <a:t>Recueil périodique de données sur l’UAM à travers des enquêtes de prévalence ponctuelle dans les hôpitaux : 2018, 2020, 2022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9600" dirty="0"/>
              <a:t>Surveillance au laboratoire de la RAM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9600" dirty="0"/>
              <a:t> Prescription et administration excessives des antimicrobiens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9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9600" dirty="0"/>
          </a:p>
          <a:p>
            <a:pPr>
              <a:buFont typeface="Wingdings" panose="05000000000000000000" pitchFamily="2" charset="2"/>
              <a:buChar char="ü"/>
            </a:pPr>
            <a:endParaRPr lang="fr-FR" sz="9600" dirty="0"/>
          </a:p>
          <a:p>
            <a:pPr marL="0" indent="0">
              <a:buNone/>
            </a:pPr>
            <a:r>
              <a:rPr lang="fr-FR" sz="5500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65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1. CONTEXTE ET JUSTIFICATION (2/2)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07B019-3D27-D049-891B-AC1D976B903F}"/>
              </a:ext>
            </a:extLst>
          </p:cNvPr>
          <p:cNvSpPr txBox="1"/>
          <p:nvPr/>
        </p:nvSpPr>
        <p:spPr>
          <a:xfrm>
            <a:off x="1242390" y="1690688"/>
            <a:ext cx="105951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Dans les hôpitaux publiques du Burkina Faso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69,6% des patients reçoivent des antibiotiques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Molécules les plus prescrites : ceftriaxone, métronidazole, gentamicine, amoxicilline-acide clavulanique, ciprofloxacine</a:t>
            </a:r>
          </a:p>
          <a:p>
            <a:pPr lvl="1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Pratique de l’antibiothérapie au CHUSS</a:t>
            </a:r>
            <a:r>
              <a:rPr lang="fr-FR" b="1" dirty="0"/>
              <a:t> </a:t>
            </a:r>
            <a:endParaRPr lang="fr-FR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Taux de conformité en chirurgie en 2019: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46,3%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Non conformité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Pas d’indications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Molécules non adaptées, durée longue</a:t>
            </a:r>
          </a:p>
          <a:p>
            <a:pPr lvl="2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2. OBJECTIFS DU PLAN (1/1)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08313"/>
            <a:ext cx="10515600" cy="46912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b="1" dirty="0"/>
              <a:t>Objectif général 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r>
              <a:rPr lang="fr-FR" sz="2400" dirty="0"/>
              <a:t>Améliorer l’utilisation des antimicrobiens dans les établissements de santé du Burkina Faso 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b="1" dirty="0"/>
              <a:t>Objectifs spécifiques</a:t>
            </a:r>
            <a:r>
              <a:rPr lang="fr-FR" sz="2400" dirty="0"/>
              <a:t> 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400" dirty="0"/>
              <a:t>Améliorer les pratiques de prescription, de délivrance et d’utilisation des antimicrobiens ;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400" dirty="0"/>
              <a:t>Améliorer la qualité des soins et les résultats des patients ;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2400" dirty="0"/>
              <a:t>Réduire l’émergence, la sélection et la propagation de la résistance aux antimicrobiens</a:t>
            </a:r>
          </a:p>
        </p:txBody>
      </p:sp>
    </p:spTree>
    <p:extLst>
      <p:ext uri="{BB962C8B-B14F-4D97-AF65-F5344CB8AC3E}">
        <p14:creationId xmlns:p14="http://schemas.microsoft.com/office/powerpoint/2010/main" val="102467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3. METHODOLOGIE D’ELABORATION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640" y="1524000"/>
            <a:ext cx="10805160" cy="544982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fr-FR" dirty="0"/>
              <a:t>Processus participatif et inclusif à travers plusieurs étapes 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fr-FR" dirty="0"/>
              <a:t> ETAPE 1: analyse situationnelle: identification des problèmes prioritaires liés à l’utilisation des antimicrobiens dans les établissements de santé, définition des objectifs et des axes d’intervention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r-FR" dirty="0"/>
              <a:t>ANALYSE SITUATIONNELLE SUIVANT QUATRE AXES (orientations OMS):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dirty="0"/>
              <a:t>la gouvernance ;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dirty="0"/>
              <a:t>les réglementations et directives ;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dirty="0"/>
              <a:t>la sensibilisation-éducation et formation ;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fr-FR" dirty="0"/>
              <a:t>la surveillance ; l’information sanitaire et la recherche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fr-FR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fr-FR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26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3. METHODOLOGIE D’ELABORATION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r-FR" dirty="0"/>
              <a:t>Orientations de l’OMS concernant les éléments principaux à mettre en place dans le cadre de la mise en place de programmes de bon usage des antimicrobiens au niveau national et dans les établissements de santé</a:t>
            </a:r>
            <a:r>
              <a:rPr lang="fr-FR" sz="2200" dirty="0"/>
              <a:t>. </a:t>
            </a:r>
            <a:endParaRPr lang="fr-FR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fr-FR" dirty="0"/>
              <a:t>ETAPE 2: définition du cadre logique et du cadre de performance du plan ; le planning opérationnel des activités du plan, la budgétisation et le suivi-évaluation du plan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fr-FR" dirty="0"/>
              <a:t> La validation du plan avec l’ensemble des parties prenantes </a:t>
            </a:r>
          </a:p>
        </p:txBody>
      </p:sp>
    </p:spTree>
    <p:extLst>
      <p:ext uri="{BB962C8B-B14F-4D97-AF65-F5344CB8AC3E}">
        <p14:creationId xmlns:p14="http://schemas.microsoft.com/office/powerpoint/2010/main" val="76800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4. PROBLEMES IDENTIFIES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u="sng" dirty="0"/>
              <a:t>Problème 1</a:t>
            </a:r>
            <a:r>
              <a:rPr lang="fr-FR" b="1" dirty="0"/>
              <a:t> : La mise en œuvre des actions de bon usage des AMS dans les établissements de santé est insuffisante 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Absence et/ou la faible appropriation des directives de prise en charge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Insuffisance de fonctionnement des organes de bon usage des antimicrobiens: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Insuffisance dans la surveillance de la CAM et de l’UAM</a:t>
            </a:r>
          </a:p>
        </p:txBody>
      </p:sp>
    </p:spTree>
    <p:extLst>
      <p:ext uri="{BB962C8B-B14F-4D97-AF65-F5344CB8AC3E}">
        <p14:creationId xmlns:p14="http://schemas.microsoft.com/office/powerpoint/2010/main" val="26655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4. PROBLEMES IDENTIFIES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u="sng" dirty="0"/>
              <a:t>Problème 1</a:t>
            </a:r>
            <a:r>
              <a:rPr lang="fr-FR" b="1" dirty="0"/>
              <a:t> : La mise en œuvre des actions de bon usage des antimicrobiens dans les établissements de santé est insuffisante 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Faible implémentation de la pharmacie hospitalière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Insuffisance en ressources humaines, matérielles et financières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 Insuffisance dans le système d’informations sanitaires et de  recherche en matière de bon usage des antimicrobiens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i="1" dirty="0">
                <a:solidFill>
                  <a:srgbClr val="FF0000"/>
                </a:solidFill>
              </a:rPr>
              <a:t>Conséquences: sélection des souches résistantes, coût de prise en charge</a:t>
            </a:r>
          </a:p>
        </p:txBody>
      </p:sp>
    </p:spTree>
    <p:extLst>
      <p:ext uri="{BB962C8B-B14F-4D97-AF65-F5344CB8AC3E}">
        <p14:creationId xmlns:p14="http://schemas.microsoft.com/office/powerpoint/2010/main" val="8859701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1236</Words>
  <Application>Microsoft Macintosh PowerPoint</Application>
  <PresentationFormat>Grand écran</PresentationFormat>
  <Paragraphs>126</Paragraphs>
  <Slides>18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Wingdings</vt:lpstr>
      <vt:lpstr>Thème Office</vt:lpstr>
      <vt:lpstr> PLAN D’ACTION OPERATIONNEL DE BON USAGE DES ANTIMICROBIENS DANS LES ETABLISSEMENTS DE SANTE AU BURKINA FASO 2023-2025</vt:lpstr>
      <vt:lpstr>PLAN</vt:lpstr>
      <vt:lpstr>1. CONTEXTE ET JUSTIFICATION (1/2)</vt:lpstr>
      <vt:lpstr>1. CONTEXTE ET JUSTIFICATION (2/2)</vt:lpstr>
      <vt:lpstr>2. OBJECTIFS DU PLAN (1/1)</vt:lpstr>
      <vt:lpstr>3. METHODOLOGIE D’ELABORATION (1/2)</vt:lpstr>
      <vt:lpstr>3. METHODOLOGIE D’ELABORATION (2/2)</vt:lpstr>
      <vt:lpstr>4. PROBLEMES IDENTIFIES</vt:lpstr>
      <vt:lpstr>4. PROBLEMES IDENTIFIES</vt:lpstr>
      <vt:lpstr>4. PROBLEMES IDENTIFES</vt:lpstr>
      <vt:lpstr>5. AXES D’INTERVENTION (1/2)</vt:lpstr>
      <vt:lpstr>5. AXES D’INTERVENTION (2/2)</vt:lpstr>
      <vt:lpstr>6. PRIORITES 2023-2025 (1/2)</vt:lpstr>
      <vt:lpstr> 6. PRORITES 2023-2025 (2/2)</vt:lpstr>
      <vt:lpstr>ACTIVITES MENEES</vt:lpstr>
      <vt:lpstr>7. DEFIS &amp; PERSPECTIVES</vt:lpstr>
      <vt:lpstr>QUELQUES IMAGES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D’ACTION OPERATIONNEL DE BON USAGE DES ANTIMICROBIENS DANS LES ETABLISSEMENTS DE SANTE</dc:title>
  <dc:creator>DELL</dc:creator>
  <cp:lastModifiedBy>Microsoft Office User</cp:lastModifiedBy>
  <cp:revision>39</cp:revision>
  <dcterms:created xsi:type="dcterms:W3CDTF">2024-11-09T11:56:33Z</dcterms:created>
  <dcterms:modified xsi:type="dcterms:W3CDTF">2026-01-13T12:33:53Z</dcterms:modified>
</cp:coreProperties>
</file>