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325" r:id="rId7"/>
    <p:sldId id="326" r:id="rId8"/>
    <p:sldId id="328" r:id="rId9"/>
    <p:sldId id="329" r:id="rId10"/>
    <p:sldId id="330" r:id="rId11"/>
    <p:sldId id="331" r:id="rId12"/>
    <p:sldId id="332" r:id="rId13"/>
    <p:sldId id="333" r:id="rId14"/>
    <p:sldId id="335" r:id="rId15"/>
    <p:sldId id="334" r:id="rId16"/>
    <p:sldId id="336" r:id="rId17"/>
    <p:sldId id="338" r:id="rId18"/>
    <p:sldId id="339" r:id="rId19"/>
    <p:sldId id="327" r:id="rId20"/>
    <p:sldId id="270" r:id="rId21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18185CDA-F397-591F-95C7-AE729240620B}" name="Charlotte Tallec" initials="CT" userId="e11b3b904758805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696B"/>
    <a:srgbClr val="14130F"/>
    <a:srgbClr val="95B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ABEB3B-8E48-8B95-B0E3-732315C1CE2E}" v="2" dt="2026-01-12T06:07:24.0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635" autoAdjust="0"/>
  </p:normalViewPr>
  <p:slideViewPr>
    <p:cSldViewPr snapToGrid="0">
      <p:cViewPr varScale="1">
        <p:scale>
          <a:sx n="66" d="100"/>
          <a:sy n="66" d="100"/>
        </p:scale>
        <p:origin x="1330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632" y="13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tizia OTTINO" userId="S::letizia.ottino@geneva.msf.org::de5de4d0-5fcb-406c-b93f-0d3948aedd31" providerId="AD" clId="Web-{95ABEB3B-8E48-8B95-B0E3-732315C1CE2E}"/>
    <pc:docChg chg="addSld delSld">
      <pc:chgData name="Letizia OTTINO" userId="S::letizia.ottino@geneva.msf.org::de5de4d0-5fcb-406c-b93f-0d3948aedd31" providerId="AD" clId="Web-{95ABEB3B-8E48-8B95-B0E3-732315C1CE2E}" dt="2026-01-12T06:07:24.090" v="1"/>
      <pc:docMkLst>
        <pc:docMk/>
      </pc:docMkLst>
      <pc:sldChg chg="new del">
        <pc:chgData name="Letizia OTTINO" userId="S::letizia.ottino@geneva.msf.org::de5de4d0-5fcb-406c-b93f-0d3948aedd31" providerId="AD" clId="Web-{95ABEB3B-8E48-8B95-B0E3-732315C1CE2E}" dt="2026-01-12T06:07:24.090" v="1"/>
        <pc:sldMkLst>
          <pc:docMk/>
          <pc:sldMk cId="3557571538" sldId="34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CC39F3-74A6-4213-A601-5BD6FE0753B7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9AF636-7D1B-492A-82C9-188ADFFB524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Procéder à un état des lieux initial</a:t>
          </a:r>
          <a:endParaRPr lang="en-US" dirty="0"/>
        </a:p>
      </dgm:t>
    </dgm:pt>
    <dgm:pt modelId="{65EDE8F3-19A9-4958-B827-4C7DBCC5D9C9}" type="parTrans" cxnId="{73705DEE-7330-4AB0-B550-1F7E10EF3FCF}">
      <dgm:prSet/>
      <dgm:spPr/>
      <dgm:t>
        <a:bodyPr/>
        <a:lstStyle/>
        <a:p>
          <a:endParaRPr lang="en-US"/>
        </a:p>
      </dgm:t>
    </dgm:pt>
    <dgm:pt modelId="{FF8411CE-071C-43D1-AA0F-E74D6A421348}" type="sibTrans" cxnId="{73705DEE-7330-4AB0-B550-1F7E10EF3FCF}">
      <dgm:prSet/>
      <dgm:spPr/>
      <dgm:t>
        <a:bodyPr/>
        <a:lstStyle/>
        <a:p>
          <a:endParaRPr lang="en-US"/>
        </a:p>
      </dgm:t>
    </dgm:pt>
    <dgm:pt modelId="{7E38834C-DFEC-405B-B1E8-0C63FAFFA95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/>
            <a:t>Identifier les objectifs et les moyens </a:t>
          </a:r>
          <a:endParaRPr lang="en-US"/>
        </a:p>
      </dgm:t>
    </dgm:pt>
    <dgm:pt modelId="{73356351-3131-4657-AE6D-AAD078359D6E}" type="parTrans" cxnId="{645F5F30-E208-4037-9563-968809018613}">
      <dgm:prSet/>
      <dgm:spPr/>
      <dgm:t>
        <a:bodyPr/>
        <a:lstStyle/>
        <a:p>
          <a:endParaRPr lang="en-US"/>
        </a:p>
      </dgm:t>
    </dgm:pt>
    <dgm:pt modelId="{7ED552FE-D50E-42AD-9229-3EDD90C0D284}" type="sibTrans" cxnId="{645F5F30-E208-4037-9563-968809018613}">
      <dgm:prSet/>
      <dgm:spPr/>
      <dgm:t>
        <a:bodyPr/>
        <a:lstStyle/>
        <a:p>
          <a:endParaRPr lang="en-US"/>
        </a:p>
      </dgm:t>
    </dgm:pt>
    <dgm:pt modelId="{8D40D87E-CE10-42B7-8589-E2E5B2A7002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/>
            <a:t>Identifier les ressources disponibles </a:t>
          </a:r>
          <a:endParaRPr lang="en-US"/>
        </a:p>
      </dgm:t>
    </dgm:pt>
    <dgm:pt modelId="{BB4189B6-119A-466A-9EB9-74A633A2E4F0}" type="parTrans" cxnId="{5B66DA74-CD7E-44EB-A445-C1F301138E07}">
      <dgm:prSet/>
      <dgm:spPr/>
      <dgm:t>
        <a:bodyPr/>
        <a:lstStyle/>
        <a:p>
          <a:endParaRPr lang="en-US"/>
        </a:p>
      </dgm:t>
    </dgm:pt>
    <dgm:pt modelId="{FBD1E230-5AE6-4FA1-A1EC-8460DA451144}" type="sibTrans" cxnId="{5B66DA74-CD7E-44EB-A445-C1F301138E07}">
      <dgm:prSet/>
      <dgm:spPr/>
      <dgm:t>
        <a:bodyPr/>
        <a:lstStyle/>
        <a:p>
          <a:endParaRPr lang="en-US"/>
        </a:p>
      </dgm:t>
    </dgm:pt>
    <dgm:pt modelId="{E8C653FE-27A9-421B-A955-AF617AC643B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 dirty="0"/>
            <a:t>Construire le programme établir les priorités  délimiter le champ d’action </a:t>
          </a:r>
          <a:endParaRPr lang="en-US" dirty="0"/>
        </a:p>
      </dgm:t>
    </dgm:pt>
    <dgm:pt modelId="{D6051C37-7BEF-40EA-8576-11AF2E1B8EFA}" type="parTrans" cxnId="{F1EB2243-CF78-4D0C-BC58-C603EAEE4B7A}">
      <dgm:prSet/>
      <dgm:spPr/>
      <dgm:t>
        <a:bodyPr/>
        <a:lstStyle/>
        <a:p>
          <a:endParaRPr lang="en-US"/>
        </a:p>
      </dgm:t>
    </dgm:pt>
    <dgm:pt modelId="{17CAE228-C4B0-4570-B5C9-D7F5C66ADBA4}" type="sibTrans" cxnId="{F1EB2243-CF78-4D0C-BC58-C603EAEE4B7A}">
      <dgm:prSet/>
      <dgm:spPr/>
      <dgm:t>
        <a:bodyPr/>
        <a:lstStyle/>
        <a:p>
          <a:endParaRPr lang="en-US"/>
        </a:p>
      </dgm:t>
    </dgm:pt>
    <dgm:pt modelId="{8268A9A2-93DB-4E72-8A2E-8F6B5E29049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r-FR"/>
            <a:t>Assurer la pérennité </a:t>
          </a:r>
          <a:endParaRPr lang="en-US"/>
        </a:p>
      </dgm:t>
    </dgm:pt>
    <dgm:pt modelId="{D8D578BE-3830-4231-98ED-38F87B840555}" type="parTrans" cxnId="{139C04D6-A4CE-4FB1-8212-A501204DCD49}">
      <dgm:prSet/>
      <dgm:spPr/>
      <dgm:t>
        <a:bodyPr/>
        <a:lstStyle/>
        <a:p>
          <a:endParaRPr lang="en-US"/>
        </a:p>
      </dgm:t>
    </dgm:pt>
    <dgm:pt modelId="{A2E2C241-DEF5-47C8-BDA8-E417B9AC355A}" type="sibTrans" cxnId="{139C04D6-A4CE-4FB1-8212-A501204DCD49}">
      <dgm:prSet/>
      <dgm:spPr/>
      <dgm:t>
        <a:bodyPr/>
        <a:lstStyle/>
        <a:p>
          <a:endParaRPr lang="en-US"/>
        </a:p>
      </dgm:t>
    </dgm:pt>
    <dgm:pt modelId="{5EDE9034-7809-427E-A6FB-4AFD872D8E37}" type="pres">
      <dgm:prSet presAssocID="{EFCC39F3-74A6-4213-A601-5BD6FE0753B7}" presName="root" presStyleCnt="0">
        <dgm:presLayoutVars>
          <dgm:dir/>
          <dgm:resizeHandles val="exact"/>
        </dgm:presLayoutVars>
      </dgm:prSet>
      <dgm:spPr/>
    </dgm:pt>
    <dgm:pt modelId="{96ECABD2-4A5C-444B-8870-4DB59D9D496E}" type="pres">
      <dgm:prSet presAssocID="{7E9AF636-7D1B-492A-82C9-188ADFFB524B}" presName="compNode" presStyleCnt="0"/>
      <dgm:spPr/>
    </dgm:pt>
    <dgm:pt modelId="{DF84C067-C932-4D44-8436-E1629AA34066}" type="pres">
      <dgm:prSet presAssocID="{7E9AF636-7D1B-492A-82C9-188ADFFB524B}" presName="iconBgRect" presStyleLbl="bgShp" presStyleIdx="0" presStyleCnt="5"/>
      <dgm:spPr/>
    </dgm:pt>
    <dgm:pt modelId="{F065DD04-C8C3-4956-B68C-0CD5F17C2EA0}" type="pres">
      <dgm:prSet presAssocID="{7E9AF636-7D1B-492A-82C9-188ADFFB524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père"/>
        </a:ext>
      </dgm:extLst>
    </dgm:pt>
    <dgm:pt modelId="{9B818D08-FDD1-4461-8E44-95A863E84C10}" type="pres">
      <dgm:prSet presAssocID="{7E9AF636-7D1B-492A-82C9-188ADFFB524B}" presName="spaceRect" presStyleCnt="0"/>
      <dgm:spPr/>
    </dgm:pt>
    <dgm:pt modelId="{391B4110-173A-40B6-B17D-263C4494D910}" type="pres">
      <dgm:prSet presAssocID="{7E9AF636-7D1B-492A-82C9-188ADFFB524B}" presName="textRect" presStyleLbl="revTx" presStyleIdx="0" presStyleCnt="5">
        <dgm:presLayoutVars>
          <dgm:chMax val="1"/>
          <dgm:chPref val="1"/>
        </dgm:presLayoutVars>
      </dgm:prSet>
      <dgm:spPr/>
    </dgm:pt>
    <dgm:pt modelId="{0B894CEF-4385-4839-B8C4-AC8032BE1715}" type="pres">
      <dgm:prSet presAssocID="{FF8411CE-071C-43D1-AA0F-E74D6A421348}" presName="sibTrans" presStyleCnt="0"/>
      <dgm:spPr/>
    </dgm:pt>
    <dgm:pt modelId="{A66C9929-9564-4387-BC51-A7A18F0DE874}" type="pres">
      <dgm:prSet presAssocID="{7E38834C-DFEC-405B-B1E8-0C63FAFFA952}" presName="compNode" presStyleCnt="0"/>
      <dgm:spPr/>
    </dgm:pt>
    <dgm:pt modelId="{91C12DA3-E860-4E43-AA89-BD6BBAFBBF3F}" type="pres">
      <dgm:prSet presAssocID="{7E38834C-DFEC-405B-B1E8-0C63FAFFA952}" presName="iconBgRect" presStyleLbl="bgShp" presStyleIdx="1" presStyleCnt="5"/>
      <dgm:spPr/>
    </dgm:pt>
    <dgm:pt modelId="{1014287D-8963-44DD-80B9-95E6D15AFC09}" type="pres">
      <dgm:prSet presAssocID="{7E38834C-DFEC-405B-B1E8-0C63FAFFA95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lle"/>
        </a:ext>
      </dgm:extLst>
    </dgm:pt>
    <dgm:pt modelId="{FB1117A4-D0DA-49F1-958A-1F2065BBC3F6}" type="pres">
      <dgm:prSet presAssocID="{7E38834C-DFEC-405B-B1E8-0C63FAFFA952}" presName="spaceRect" presStyleCnt="0"/>
      <dgm:spPr/>
    </dgm:pt>
    <dgm:pt modelId="{6607F237-8EB0-4CFB-AACE-B4C918709812}" type="pres">
      <dgm:prSet presAssocID="{7E38834C-DFEC-405B-B1E8-0C63FAFFA952}" presName="textRect" presStyleLbl="revTx" presStyleIdx="1" presStyleCnt="5">
        <dgm:presLayoutVars>
          <dgm:chMax val="1"/>
          <dgm:chPref val="1"/>
        </dgm:presLayoutVars>
      </dgm:prSet>
      <dgm:spPr/>
    </dgm:pt>
    <dgm:pt modelId="{C81DC9E2-A5CE-40D4-ADF4-FD990BA53ED3}" type="pres">
      <dgm:prSet presAssocID="{7ED552FE-D50E-42AD-9229-3EDD90C0D284}" presName="sibTrans" presStyleCnt="0"/>
      <dgm:spPr/>
    </dgm:pt>
    <dgm:pt modelId="{30221A54-7405-49F2-B6AA-9CCA297C1E73}" type="pres">
      <dgm:prSet presAssocID="{8D40D87E-CE10-42B7-8589-E2E5B2A70022}" presName="compNode" presStyleCnt="0"/>
      <dgm:spPr/>
    </dgm:pt>
    <dgm:pt modelId="{2D0D39F0-F1E0-4716-99EB-E9AC3841EF48}" type="pres">
      <dgm:prSet presAssocID="{8D40D87E-CE10-42B7-8589-E2E5B2A70022}" presName="iconBgRect" presStyleLbl="bgShp" presStyleIdx="2" presStyleCnt="5"/>
      <dgm:spPr/>
    </dgm:pt>
    <dgm:pt modelId="{62735155-093D-4F67-BE82-DB646C090A59}" type="pres">
      <dgm:prSet presAssocID="{8D40D87E-CE10-42B7-8589-E2E5B2A7002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D6C121F-D736-4D2D-AC10-B81894857908}" type="pres">
      <dgm:prSet presAssocID="{8D40D87E-CE10-42B7-8589-E2E5B2A70022}" presName="spaceRect" presStyleCnt="0"/>
      <dgm:spPr/>
    </dgm:pt>
    <dgm:pt modelId="{D4E32910-B861-4874-B568-BD8C7D5B4747}" type="pres">
      <dgm:prSet presAssocID="{8D40D87E-CE10-42B7-8589-E2E5B2A70022}" presName="textRect" presStyleLbl="revTx" presStyleIdx="2" presStyleCnt="5">
        <dgm:presLayoutVars>
          <dgm:chMax val="1"/>
          <dgm:chPref val="1"/>
        </dgm:presLayoutVars>
      </dgm:prSet>
      <dgm:spPr/>
    </dgm:pt>
    <dgm:pt modelId="{23FCEEEF-A4CA-4380-A250-B338A80F64C4}" type="pres">
      <dgm:prSet presAssocID="{FBD1E230-5AE6-4FA1-A1EC-8460DA451144}" presName="sibTrans" presStyleCnt="0"/>
      <dgm:spPr/>
    </dgm:pt>
    <dgm:pt modelId="{DDD03F59-67D0-47F6-8987-137E3298375E}" type="pres">
      <dgm:prSet presAssocID="{E8C653FE-27A9-421B-A955-AF617AC643BE}" presName="compNode" presStyleCnt="0"/>
      <dgm:spPr/>
    </dgm:pt>
    <dgm:pt modelId="{FA121CD9-8C0A-4CC8-B182-B3114BE5E137}" type="pres">
      <dgm:prSet presAssocID="{E8C653FE-27A9-421B-A955-AF617AC643BE}" presName="iconBgRect" presStyleLbl="bgShp" presStyleIdx="3" presStyleCnt="5"/>
      <dgm:spPr/>
    </dgm:pt>
    <dgm:pt modelId="{EFFE5DA6-098F-4750-91F2-D2FC5D31D546}" type="pres">
      <dgm:prSet presAssocID="{E8C653FE-27A9-421B-A955-AF617AC643B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ux de travail"/>
        </a:ext>
      </dgm:extLst>
    </dgm:pt>
    <dgm:pt modelId="{83EFC309-0413-4BB4-A840-4AECC560220F}" type="pres">
      <dgm:prSet presAssocID="{E8C653FE-27A9-421B-A955-AF617AC643BE}" presName="spaceRect" presStyleCnt="0"/>
      <dgm:spPr/>
    </dgm:pt>
    <dgm:pt modelId="{BC03BD00-0A62-4461-B4C3-389E66A87387}" type="pres">
      <dgm:prSet presAssocID="{E8C653FE-27A9-421B-A955-AF617AC643BE}" presName="textRect" presStyleLbl="revTx" presStyleIdx="3" presStyleCnt="5" custScaleX="120115">
        <dgm:presLayoutVars>
          <dgm:chMax val="1"/>
          <dgm:chPref val="1"/>
        </dgm:presLayoutVars>
      </dgm:prSet>
      <dgm:spPr/>
    </dgm:pt>
    <dgm:pt modelId="{D2239711-B2D4-475D-8FED-A7B47B0E4D62}" type="pres">
      <dgm:prSet presAssocID="{17CAE228-C4B0-4570-B5C9-D7F5C66ADBA4}" presName="sibTrans" presStyleCnt="0"/>
      <dgm:spPr/>
    </dgm:pt>
    <dgm:pt modelId="{044A10BD-90FF-4634-A174-829D75E8E39C}" type="pres">
      <dgm:prSet presAssocID="{8268A9A2-93DB-4E72-8A2E-8F6B5E290497}" presName="compNode" presStyleCnt="0"/>
      <dgm:spPr/>
    </dgm:pt>
    <dgm:pt modelId="{B36837AA-6FE5-457E-9D0E-3008B03BBADC}" type="pres">
      <dgm:prSet presAssocID="{8268A9A2-93DB-4E72-8A2E-8F6B5E290497}" presName="iconBgRect" presStyleLbl="bgShp" presStyleIdx="4" presStyleCnt="5"/>
      <dgm:spPr/>
    </dgm:pt>
    <dgm:pt modelId="{467F54B7-A92B-47CD-8FB0-6285471E7A22}" type="pres">
      <dgm:prSet presAssocID="{8268A9A2-93DB-4E72-8A2E-8F6B5E29049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yclage"/>
        </a:ext>
      </dgm:extLst>
    </dgm:pt>
    <dgm:pt modelId="{1159EF9A-2DE9-4669-BD2D-C1F6363D5F1A}" type="pres">
      <dgm:prSet presAssocID="{8268A9A2-93DB-4E72-8A2E-8F6B5E290497}" presName="spaceRect" presStyleCnt="0"/>
      <dgm:spPr/>
    </dgm:pt>
    <dgm:pt modelId="{A66E57AF-D92A-4156-8CF4-0E4D98FE4BB8}" type="pres">
      <dgm:prSet presAssocID="{8268A9A2-93DB-4E72-8A2E-8F6B5E29049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3D4320C-A9BE-4ABE-9499-D377159C8374}" type="presOf" srcId="{8D40D87E-CE10-42B7-8589-E2E5B2A70022}" destId="{D4E32910-B861-4874-B568-BD8C7D5B4747}" srcOrd="0" destOrd="0" presId="urn:microsoft.com/office/officeart/2018/5/layout/IconCircleLabelList"/>
    <dgm:cxn modelId="{76FE5F0C-8722-43C3-8861-6C789F28F7F3}" type="presOf" srcId="{8268A9A2-93DB-4E72-8A2E-8F6B5E290497}" destId="{A66E57AF-D92A-4156-8CF4-0E4D98FE4BB8}" srcOrd="0" destOrd="0" presId="urn:microsoft.com/office/officeart/2018/5/layout/IconCircleLabelList"/>
    <dgm:cxn modelId="{D7044F13-E5A6-4452-8B3F-A0D550B6202B}" type="presOf" srcId="{7E38834C-DFEC-405B-B1E8-0C63FAFFA952}" destId="{6607F237-8EB0-4CFB-AACE-B4C918709812}" srcOrd="0" destOrd="0" presId="urn:microsoft.com/office/officeart/2018/5/layout/IconCircleLabelList"/>
    <dgm:cxn modelId="{645F5F30-E208-4037-9563-968809018613}" srcId="{EFCC39F3-74A6-4213-A601-5BD6FE0753B7}" destId="{7E38834C-DFEC-405B-B1E8-0C63FAFFA952}" srcOrd="1" destOrd="0" parTransId="{73356351-3131-4657-AE6D-AAD078359D6E}" sibTransId="{7ED552FE-D50E-42AD-9229-3EDD90C0D284}"/>
    <dgm:cxn modelId="{DA6DBB60-9E95-4242-BAF2-6C78FB7DFCD5}" type="presOf" srcId="{E8C653FE-27A9-421B-A955-AF617AC643BE}" destId="{BC03BD00-0A62-4461-B4C3-389E66A87387}" srcOrd="0" destOrd="0" presId="urn:microsoft.com/office/officeart/2018/5/layout/IconCircleLabelList"/>
    <dgm:cxn modelId="{F1EB2243-CF78-4D0C-BC58-C603EAEE4B7A}" srcId="{EFCC39F3-74A6-4213-A601-5BD6FE0753B7}" destId="{E8C653FE-27A9-421B-A955-AF617AC643BE}" srcOrd="3" destOrd="0" parTransId="{D6051C37-7BEF-40EA-8576-11AF2E1B8EFA}" sibTransId="{17CAE228-C4B0-4570-B5C9-D7F5C66ADBA4}"/>
    <dgm:cxn modelId="{6DAB4D72-C4AD-4B86-84FF-BFFB5F3CB575}" type="presOf" srcId="{7E9AF636-7D1B-492A-82C9-188ADFFB524B}" destId="{391B4110-173A-40B6-B17D-263C4494D910}" srcOrd="0" destOrd="0" presId="urn:microsoft.com/office/officeart/2018/5/layout/IconCircleLabelList"/>
    <dgm:cxn modelId="{5B66DA74-CD7E-44EB-A445-C1F301138E07}" srcId="{EFCC39F3-74A6-4213-A601-5BD6FE0753B7}" destId="{8D40D87E-CE10-42B7-8589-E2E5B2A70022}" srcOrd="2" destOrd="0" parTransId="{BB4189B6-119A-466A-9EB9-74A633A2E4F0}" sibTransId="{FBD1E230-5AE6-4FA1-A1EC-8460DA451144}"/>
    <dgm:cxn modelId="{5FB5489E-34AE-427A-85FF-9D3C7EC38EAD}" type="presOf" srcId="{EFCC39F3-74A6-4213-A601-5BD6FE0753B7}" destId="{5EDE9034-7809-427E-A6FB-4AFD872D8E37}" srcOrd="0" destOrd="0" presId="urn:microsoft.com/office/officeart/2018/5/layout/IconCircleLabelList"/>
    <dgm:cxn modelId="{139C04D6-A4CE-4FB1-8212-A501204DCD49}" srcId="{EFCC39F3-74A6-4213-A601-5BD6FE0753B7}" destId="{8268A9A2-93DB-4E72-8A2E-8F6B5E290497}" srcOrd="4" destOrd="0" parTransId="{D8D578BE-3830-4231-98ED-38F87B840555}" sibTransId="{A2E2C241-DEF5-47C8-BDA8-E417B9AC355A}"/>
    <dgm:cxn modelId="{73705DEE-7330-4AB0-B550-1F7E10EF3FCF}" srcId="{EFCC39F3-74A6-4213-A601-5BD6FE0753B7}" destId="{7E9AF636-7D1B-492A-82C9-188ADFFB524B}" srcOrd="0" destOrd="0" parTransId="{65EDE8F3-19A9-4958-B827-4C7DBCC5D9C9}" sibTransId="{FF8411CE-071C-43D1-AA0F-E74D6A421348}"/>
    <dgm:cxn modelId="{169576B7-4B0E-4433-9BEB-F78F85BC231E}" type="presParOf" srcId="{5EDE9034-7809-427E-A6FB-4AFD872D8E37}" destId="{96ECABD2-4A5C-444B-8870-4DB59D9D496E}" srcOrd="0" destOrd="0" presId="urn:microsoft.com/office/officeart/2018/5/layout/IconCircleLabelList"/>
    <dgm:cxn modelId="{A7BFAB47-048A-44D1-BD47-FE85929595A2}" type="presParOf" srcId="{96ECABD2-4A5C-444B-8870-4DB59D9D496E}" destId="{DF84C067-C932-4D44-8436-E1629AA34066}" srcOrd="0" destOrd="0" presId="urn:microsoft.com/office/officeart/2018/5/layout/IconCircleLabelList"/>
    <dgm:cxn modelId="{751FA4B3-A689-4C8D-99D4-DFBFDE13E135}" type="presParOf" srcId="{96ECABD2-4A5C-444B-8870-4DB59D9D496E}" destId="{F065DD04-C8C3-4956-B68C-0CD5F17C2EA0}" srcOrd="1" destOrd="0" presId="urn:microsoft.com/office/officeart/2018/5/layout/IconCircleLabelList"/>
    <dgm:cxn modelId="{FC13EF92-C825-4530-ADE7-C35F7B98BD79}" type="presParOf" srcId="{96ECABD2-4A5C-444B-8870-4DB59D9D496E}" destId="{9B818D08-FDD1-4461-8E44-95A863E84C10}" srcOrd="2" destOrd="0" presId="urn:microsoft.com/office/officeart/2018/5/layout/IconCircleLabelList"/>
    <dgm:cxn modelId="{BF506DEB-8302-45AE-8432-42F6EFCDA79D}" type="presParOf" srcId="{96ECABD2-4A5C-444B-8870-4DB59D9D496E}" destId="{391B4110-173A-40B6-B17D-263C4494D910}" srcOrd="3" destOrd="0" presId="urn:microsoft.com/office/officeart/2018/5/layout/IconCircleLabelList"/>
    <dgm:cxn modelId="{20FF64D3-5BEF-43B4-9C99-F7FF3995F9F0}" type="presParOf" srcId="{5EDE9034-7809-427E-A6FB-4AFD872D8E37}" destId="{0B894CEF-4385-4839-B8C4-AC8032BE1715}" srcOrd="1" destOrd="0" presId="urn:microsoft.com/office/officeart/2018/5/layout/IconCircleLabelList"/>
    <dgm:cxn modelId="{147C4B62-35AD-463E-9CF1-C333E0A268B4}" type="presParOf" srcId="{5EDE9034-7809-427E-A6FB-4AFD872D8E37}" destId="{A66C9929-9564-4387-BC51-A7A18F0DE874}" srcOrd="2" destOrd="0" presId="urn:microsoft.com/office/officeart/2018/5/layout/IconCircleLabelList"/>
    <dgm:cxn modelId="{EB96B867-E9BA-4D2E-9D46-09B0B8F9F16C}" type="presParOf" srcId="{A66C9929-9564-4387-BC51-A7A18F0DE874}" destId="{91C12DA3-E860-4E43-AA89-BD6BBAFBBF3F}" srcOrd="0" destOrd="0" presId="urn:microsoft.com/office/officeart/2018/5/layout/IconCircleLabelList"/>
    <dgm:cxn modelId="{DBAF7EBA-B5CE-4A4A-9416-C4005AFF9A67}" type="presParOf" srcId="{A66C9929-9564-4387-BC51-A7A18F0DE874}" destId="{1014287D-8963-44DD-80B9-95E6D15AFC09}" srcOrd="1" destOrd="0" presId="urn:microsoft.com/office/officeart/2018/5/layout/IconCircleLabelList"/>
    <dgm:cxn modelId="{B2E34783-5353-49DC-8EA1-C1F32A992DEE}" type="presParOf" srcId="{A66C9929-9564-4387-BC51-A7A18F0DE874}" destId="{FB1117A4-D0DA-49F1-958A-1F2065BBC3F6}" srcOrd="2" destOrd="0" presId="urn:microsoft.com/office/officeart/2018/5/layout/IconCircleLabelList"/>
    <dgm:cxn modelId="{9F408046-AA3F-4D4E-BA65-427ECD65A928}" type="presParOf" srcId="{A66C9929-9564-4387-BC51-A7A18F0DE874}" destId="{6607F237-8EB0-4CFB-AACE-B4C918709812}" srcOrd="3" destOrd="0" presId="urn:microsoft.com/office/officeart/2018/5/layout/IconCircleLabelList"/>
    <dgm:cxn modelId="{D81CA045-11F5-4999-BD9F-EFF141E378A8}" type="presParOf" srcId="{5EDE9034-7809-427E-A6FB-4AFD872D8E37}" destId="{C81DC9E2-A5CE-40D4-ADF4-FD990BA53ED3}" srcOrd="3" destOrd="0" presId="urn:microsoft.com/office/officeart/2018/5/layout/IconCircleLabelList"/>
    <dgm:cxn modelId="{18226058-D68E-4664-90A3-EB38F1115FA4}" type="presParOf" srcId="{5EDE9034-7809-427E-A6FB-4AFD872D8E37}" destId="{30221A54-7405-49F2-B6AA-9CCA297C1E73}" srcOrd="4" destOrd="0" presId="urn:microsoft.com/office/officeart/2018/5/layout/IconCircleLabelList"/>
    <dgm:cxn modelId="{41D28297-EA56-4914-8747-14B69F43394A}" type="presParOf" srcId="{30221A54-7405-49F2-B6AA-9CCA297C1E73}" destId="{2D0D39F0-F1E0-4716-99EB-E9AC3841EF48}" srcOrd="0" destOrd="0" presId="urn:microsoft.com/office/officeart/2018/5/layout/IconCircleLabelList"/>
    <dgm:cxn modelId="{AC779D3D-1399-4CF1-86B4-4149AB6121FC}" type="presParOf" srcId="{30221A54-7405-49F2-B6AA-9CCA297C1E73}" destId="{62735155-093D-4F67-BE82-DB646C090A59}" srcOrd="1" destOrd="0" presId="urn:microsoft.com/office/officeart/2018/5/layout/IconCircleLabelList"/>
    <dgm:cxn modelId="{4B721899-B561-47DE-8A57-2E3A7783FD83}" type="presParOf" srcId="{30221A54-7405-49F2-B6AA-9CCA297C1E73}" destId="{ED6C121F-D736-4D2D-AC10-B81894857908}" srcOrd="2" destOrd="0" presId="urn:microsoft.com/office/officeart/2018/5/layout/IconCircleLabelList"/>
    <dgm:cxn modelId="{CD94BE67-5BE5-476B-B2ED-039B56ACA0FF}" type="presParOf" srcId="{30221A54-7405-49F2-B6AA-9CCA297C1E73}" destId="{D4E32910-B861-4874-B568-BD8C7D5B4747}" srcOrd="3" destOrd="0" presId="urn:microsoft.com/office/officeart/2018/5/layout/IconCircleLabelList"/>
    <dgm:cxn modelId="{C176DB5E-C5FF-4E63-9426-D21E6552A2BD}" type="presParOf" srcId="{5EDE9034-7809-427E-A6FB-4AFD872D8E37}" destId="{23FCEEEF-A4CA-4380-A250-B338A80F64C4}" srcOrd="5" destOrd="0" presId="urn:microsoft.com/office/officeart/2018/5/layout/IconCircleLabelList"/>
    <dgm:cxn modelId="{5B01044F-C454-4AEE-8DFD-5ECCC9625603}" type="presParOf" srcId="{5EDE9034-7809-427E-A6FB-4AFD872D8E37}" destId="{DDD03F59-67D0-47F6-8987-137E3298375E}" srcOrd="6" destOrd="0" presId="urn:microsoft.com/office/officeart/2018/5/layout/IconCircleLabelList"/>
    <dgm:cxn modelId="{F42CFEAC-1FA9-4BF1-8869-CBC64EDC688B}" type="presParOf" srcId="{DDD03F59-67D0-47F6-8987-137E3298375E}" destId="{FA121CD9-8C0A-4CC8-B182-B3114BE5E137}" srcOrd="0" destOrd="0" presId="urn:microsoft.com/office/officeart/2018/5/layout/IconCircleLabelList"/>
    <dgm:cxn modelId="{D7552FDB-C53B-46E6-96FF-7254FCEA7F9F}" type="presParOf" srcId="{DDD03F59-67D0-47F6-8987-137E3298375E}" destId="{EFFE5DA6-098F-4750-91F2-D2FC5D31D546}" srcOrd="1" destOrd="0" presId="urn:microsoft.com/office/officeart/2018/5/layout/IconCircleLabelList"/>
    <dgm:cxn modelId="{2652941D-4565-426D-A450-E53F2E347287}" type="presParOf" srcId="{DDD03F59-67D0-47F6-8987-137E3298375E}" destId="{83EFC309-0413-4BB4-A840-4AECC560220F}" srcOrd="2" destOrd="0" presId="urn:microsoft.com/office/officeart/2018/5/layout/IconCircleLabelList"/>
    <dgm:cxn modelId="{9B5C2DA3-D849-4931-B254-4488D4FCF416}" type="presParOf" srcId="{DDD03F59-67D0-47F6-8987-137E3298375E}" destId="{BC03BD00-0A62-4461-B4C3-389E66A87387}" srcOrd="3" destOrd="0" presId="urn:microsoft.com/office/officeart/2018/5/layout/IconCircleLabelList"/>
    <dgm:cxn modelId="{730036DD-347D-4EBB-9362-AFDDC68F3577}" type="presParOf" srcId="{5EDE9034-7809-427E-A6FB-4AFD872D8E37}" destId="{D2239711-B2D4-475D-8FED-A7B47B0E4D62}" srcOrd="7" destOrd="0" presId="urn:microsoft.com/office/officeart/2018/5/layout/IconCircleLabelList"/>
    <dgm:cxn modelId="{1FB6EA15-4115-48CD-BBAA-23003CE2076B}" type="presParOf" srcId="{5EDE9034-7809-427E-A6FB-4AFD872D8E37}" destId="{044A10BD-90FF-4634-A174-829D75E8E39C}" srcOrd="8" destOrd="0" presId="urn:microsoft.com/office/officeart/2018/5/layout/IconCircleLabelList"/>
    <dgm:cxn modelId="{AE9FEED7-3244-4288-811C-AEC0F81855E6}" type="presParOf" srcId="{044A10BD-90FF-4634-A174-829D75E8E39C}" destId="{B36837AA-6FE5-457E-9D0E-3008B03BBADC}" srcOrd="0" destOrd="0" presId="urn:microsoft.com/office/officeart/2018/5/layout/IconCircleLabelList"/>
    <dgm:cxn modelId="{389082D5-1BC6-4F67-8815-33A8C46B1E77}" type="presParOf" srcId="{044A10BD-90FF-4634-A174-829D75E8E39C}" destId="{467F54B7-A92B-47CD-8FB0-6285471E7A22}" srcOrd="1" destOrd="0" presId="urn:microsoft.com/office/officeart/2018/5/layout/IconCircleLabelList"/>
    <dgm:cxn modelId="{1CCE1E8E-81AC-4C76-B720-C769881DCA58}" type="presParOf" srcId="{044A10BD-90FF-4634-A174-829D75E8E39C}" destId="{1159EF9A-2DE9-4669-BD2D-C1F6363D5F1A}" srcOrd="2" destOrd="0" presId="urn:microsoft.com/office/officeart/2018/5/layout/IconCircleLabelList"/>
    <dgm:cxn modelId="{882561DF-484A-4618-82B1-8F5B4DF67D3E}" type="presParOf" srcId="{044A10BD-90FF-4634-A174-829D75E8E39C}" destId="{A66E57AF-D92A-4156-8CF4-0E4D98FE4BB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9B762C-D762-4678-BA82-89FDA98B53E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06BC85-AA5A-4CB4-9B21-D6D7CADEE38F}">
      <dgm:prSet/>
      <dgm:spPr/>
      <dgm:t>
        <a:bodyPr/>
        <a:lstStyle/>
        <a:p>
          <a:r>
            <a:rPr lang="fr-FR" dirty="0"/>
            <a:t>Journalière </a:t>
          </a:r>
          <a:endParaRPr lang="en-US" dirty="0"/>
        </a:p>
      </dgm:t>
    </dgm:pt>
    <dgm:pt modelId="{87FEF575-0551-4A13-AAFD-28E8E61A5A2D}" type="parTrans" cxnId="{279F766C-7027-404D-9412-765D5CD82157}">
      <dgm:prSet/>
      <dgm:spPr/>
      <dgm:t>
        <a:bodyPr/>
        <a:lstStyle/>
        <a:p>
          <a:endParaRPr lang="en-US"/>
        </a:p>
      </dgm:t>
    </dgm:pt>
    <dgm:pt modelId="{1D5E9F4A-6E84-497B-A442-0D2343622412}" type="sibTrans" cxnId="{279F766C-7027-404D-9412-765D5CD82157}">
      <dgm:prSet/>
      <dgm:spPr/>
      <dgm:t>
        <a:bodyPr/>
        <a:lstStyle/>
        <a:p>
          <a:endParaRPr lang="en-US"/>
        </a:p>
      </dgm:t>
    </dgm:pt>
    <dgm:pt modelId="{0E7020B6-6F40-45DB-A5A8-E7B0173DF6EB}">
      <dgm:prSet/>
      <dgm:spPr/>
      <dgm:t>
        <a:bodyPr/>
        <a:lstStyle/>
        <a:p>
          <a:r>
            <a:rPr lang="en-US" dirty="0"/>
            <a:t>Staff et tour de salle</a:t>
          </a:r>
        </a:p>
      </dgm:t>
    </dgm:pt>
    <dgm:pt modelId="{D885958C-720E-4882-879C-4CB0F2D21309}" type="parTrans" cxnId="{197F4251-414F-45DA-AB51-DF20C23DF188}">
      <dgm:prSet/>
      <dgm:spPr/>
      <dgm:t>
        <a:bodyPr/>
        <a:lstStyle/>
        <a:p>
          <a:endParaRPr lang="en-US"/>
        </a:p>
      </dgm:t>
    </dgm:pt>
    <dgm:pt modelId="{BC119580-41E0-4FF1-ACF7-E65A0B6D5145}" type="sibTrans" cxnId="{197F4251-414F-45DA-AB51-DF20C23DF188}">
      <dgm:prSet/>
      <dgm:spPr/>
      <dgm:t>
        <a:bodyPr/>
        <a:lstStyle/>
        <a:p>
          <a:endParaRPr lang="en-US"/>
        </a:p>
      </dgm:t>
    </dgm:pt>
    <dgm:pt modelId="{7FBF5A8E-236A-40BA-BCFD-9C62074CDE41}">
      <dgm:prSet/>
      <dgm:spPr/>
      <dgm:t>
        <a:bodyPr/>
        <a:lstStyle/>
        <a:p>
          <a:r>
            <a:rPr lang="fr-FR"/>
            <a:t>Suivi renforcé des patients sous antibiotiques</a:t>
          </a:r>
          <a:endParaRPr lang="en-US"/>
        </a:p>
      </dgm:t>
    </dgm:pt>
    <dgm:pt modelId="{72632C99-88EE-4708-BA16-3505CC6A20E9}" type="parTrans" cxnId="{94F5E71A-199C-40C8-A3FD-670828B42A0E}">
      <dgm:prSet/>
      <dgm:spPr/>
      <dgm:t>
        <a:bodyPr/>
        <a:lstStyle/>
        <a:p>
          <a:endParaRPr lang="en-US"/>
        </a:p>
      </dgm:t>
    </dgm:pt>
    <dgm:pt modelId="{04DA4DB2-50FB-42D5-AD8F-1731DF4416EE}" type="sibTrans" cxnId="{94F5E71A-199C-40C8-A3FD-670828B42A0E}">
      <dgm:prSet/>
      <dgm:spPr/>
      <dgm:t>
        <a:bodyPr/>
        <a:lstStyle/>
        <a:p>
          <a:endParaRPr lang="en-US"/>
        </a:p>
      </dgm:t>
    </dgm:pt>
    <dgm:pt modelId="{F418D3A6-E11E-45AD-8998-AB6099FB3B0D}">
      <dgm:prSet/>
      <dgm:spPr/>
      <dgm:t>
        <a:bodyPr/>
        <a:lstStyle/>
        <a:p>
          <a:r>
            <a:rPr lang="fr-FR"/>
            <a:t>Animation d’une communication pluridisciplinaire </a:t>
          </a:r>
          <a:endParaRPr lang="en-US"/>
        </a:p>
      </dgm:t>
    </dgm:pt>
    <dgm:pt modelId="{15392EDF-3F01-4AAC-AC1B-C6FEEF53104B}" type="parTrans" cxnId="{372CE493-BF8D-4A91-815C-FB52BB8174A3}">
      <dgm:prSet/>
      <dgm:spPr/>
      <dgm:t>
        <a:bodyPr/>
        <a:lstStyle/>
        <a:p>
          <a:endParaRPr lang="en-US"/>
        </a:p>
      </dgm:t>
    </dgm:pt>
    <dgm:pt modelId="{9C2C9632-8CF5-4F35-97FC-58D506A053B4}" type="sibTrans" cxnId="{372CE493-BF8D-4A91-815C-FB52BB8174A3}">
      <dgm:prSet/>
      <dgm:spPr/>
      <dgm:t>
        <a:bodyPr/>
        <a:lstStyle/>
        <a:p>
          <a:endParaRPr lang="en-US"/>
        </a:p>
      </dgm:t>
    </dgm:pt>
    <dgm:pt modelId="{1BBA1623-7A2C-4750-A1B3-16FBF71B51EA}">
      <dgm:prSet/>
      <dgm:spPr/>
      <dgm:t>
        <a:bodyPr/>
        <a:lstStyle/>
        <a:p>
          <a:r>
            <a:rPr lang="fr-FR"/>
            <a:t>Support aux activités PCI</a:t>
          </a:r>
          <a:endParaRPr lang="en-US"/>
        </a:p>
      </dgm:t>
    </dgm:pt>
    <dgm:pt modelId="{DBEA15B8-AE20-4CBF-82C4-6BFD755C823F}" type="parTrans" cxnId="{74375633-2CD9-47C9-8484-A15A9006612D}">
      <dgm:prSet/>
      <dgm:spPr/>
      <dgm:t>
        <a:bodyPr/>
        <a:lstStyle/>
        <a:p>
          <a:endParaRPr lang="en-US"/>
        </a:p>
      </dgm:t>
    </dgm:pt>
    <dgm:pt modelId="{B76EE43A-3037-405D-84DE-D37468AA4610}" type="sibTrans" cxnId="{74375633-2CD9-47C9-8484-A15A9006612D}">
      <dgm:prSet/>
      <dgm:spPr/>
      <dgm:t>
        <a:bodyPr/>
        <a:lstStyle/>
        <a:p>
          <a:endParaRPr lang="en-US"/>
        </a:p>
      </dgm:t>
    </dgm:pt>
    <dgm:pt modelId="{E176223B-F148-4543-A251-FA20E3E9AB1F}">
      <dgm:prSet/>
      <dgm:spPr/>
      <dgm:t>
        <a:bodyPr/>
        <a:lstStyle/>
        <a:p>
          <a:r>
            <a:rPr lang="fr-FR"/>
            <a:t>Collaboration avec la pharmacie </a:t>
          </a:r>
          <a:endParaRPr lang="en-US"/>
        </a:p>
      </dgm:t>
    </dgm:pt>
    <dgm:pt modelId="{26A127F3-F5EC-4396-A61F-4B02192C3A76}" type="parTrans" cxnId="{C1D7AFB2-F160-4B9C-B347-E4025A9E2B00}">
      <dgm:prSet/>
      <dgm:spPr/>
      <dgm:t>
        <a:bodyPr/>
        <a:lstStyle/>
        <a:p>
          <a:endParaRPr lang="en-US"/>
        </a:p>
      </dgm:t>
    </dgm:pt>
    <dgm:pt modelId="{F6FEF3FD-D004-420B-931D-F2C25E2C9A6C}" type="sibTrans" cxnId="{C1D7AFB2-F160-4B9C-B347-E4025A9E2B00}">
      <dgm:prSet/>
      <dgm:spPr/>
      <dgm:t>
        <a:bodyPr/>
        <a:lstStyle/>
        <a:p>
          <a:endParaRPr lang="en-US"/>
        </a:p>
      </dgm:t>
    </dgm:pt>
    <dgm:pt modelId="{F03C9482-59A9-4F7C-8C68-FF60AD9308A4}">
      <dgm:prSet/>
      <dgm:spPr/>
      <dgm:t>
        <a:bodyPr/>
        <a:lstStyle/>
        <a:p>
          <a:r>
            <a:rPr lang="fr-FR"/>
            <a:t>Collaboration avec le laboratoire</a:t>
          </a:r>
          <a:endParaRPr lang="en-US"/>
        </a:p>
      </dgm:t>
    </dgm:pt>
    <dgm:pt modelId="{1C5D46E3-88A3-459C-A7B9-AA141CFF9870}" type="parTrans" cxnId="{4A5E9927-CC0F-400D-BB98-A4E1E8CC985C}">
      <dgm:prSet/>
      <dgm:spPr/>
      <dgm:t>
        <a:bodyPr/>
        <a:lstStyle/>
        <a:p>
          <a:endParaRPr lang="en-US"/>
        </a:p>
      </dgm:t>
    </dgm:pt>
    <dgm:pt modelId="{1A91B24F-4CCC-466A-91BA-070B6B515B48}" type="sibTrans" cxnId="{4A5E9927-CC0F-400D-BB98-A4E1E8CC985C}">
      <dgm:prSet/>
      <dgm:spPr/>
      <dgm:t>
        <a:bodyPr/>
        <a:lstStyle/>
        <a:p>
          <a:endParaRPr lang="en-US"/>
        </a:p>
      </dgm:t>
    </dgm:pt>
    <dgm:pt modelId="{2C33554C-20B6-4E74-9764-B579CB095CE3}">
      <dgm:prSet/>
      <dgm:spPr/>
      <dgm:t>
        <a:bodyPr/>
        <a:lstStyle/>
        <a:p>
          <a:r>
            <a:rPr lang="fr-FR" dirty="0"/>
            <a:t>Hebdomadaire </a:t>
          </a:r>
          <a:endParaRPr lang="en-US" dirty="0"/>
        </a:p>
      </dgm:t>
    </dgm:pt>
    <dgm:pt modelId="{14CC7DF6-DF22-4B99-A10A-284C87D874B6}" type="parTrans" cxnId="{AFF20104-4875-4F59-A1A1-71A5C4843831}">
      <dgm:prSet/>
      <dgm:spPr/>
      <dgm:t>
        <a:bodyPr/>
        <a:lstStyle/>
        <a:p>
          <a:endParaRPr lang="en-US"/>
        </a:p>
      </dgm:t>
    </dgm:pt>
    <dgm:pt modelId="{48DFD075-36A4-4BAD-A833-D0EE0CCF1F70}" type="sibTrans" cxnId="{AFF20104-4875-4F59-A1A1-71A5C4843831}">
      <dgm:prSet/>
      <dgm:spPr/>
      <dgm:t>
        <a:bodyPr/>
        <a:lstStyle/>
        <a:p>
          <a:endParaRPr lang="en-US"/>
        </a:p>
      </dgm:t>
    </dgm:pt>
    <dgm:pt modelId="{29C3BD63-BFBE-496B-9D5E-9A5254FCEEF2}">
      <dgm:prSet/>
      <dgm:spPr/>
      <dgm:t>
        <a:bodyPr/>
        <a:lstStyle/>
        <a:p>
          <a:r>
            <a:rPr lang="fr-FR" dirty="0"/>
            <a:t>Gestion des cas infectieux compliqués</a:t>
          </a:r>
          <a:endParaRPr lang="en-US" dirty="0"/>
        </a:p>
      </dgm:t>
    </dgm:pt>
    <dgm:pt modelId="{463A2D51-D6F5-434A-84FC-E298E62542D8}" type="parTrans" cxnId="{8A7A1D90-AEFD-4EE8-9E18-4023669E29DB}">
      <dgm:prSet/>
      <dgm:spPr/>
      <dgm:t>
        <a:bodyPr/>
        <a:lstStyle/>
        <a:p>
          <a:endParaRPr lang="en-US"/>
        </a:p>
      </dgm:t>
    </dgm:pt>
    <dgm:pt modelId="{71B2DD33-7E35-4A15-91FB-355658FD5397}" type="sibTrans" cxnId="{8A7A1D90-AEFD-4EE8-9E18-4023669E29DB}">
      <dgm:prSet/>
      <dgm:spPr/>
      <dgm:t>
        <a:bodyPr/>
        <a:lstStyle/>
        <a:p>
          <a:endParaRPr lang="en-US"/>
        </a:p>
      </dgm:t>
    </dgm:pt>
    <dgm:pt modelId="{162D43F2-1C99-4218-B776-4F65A5A28CDA}">
      <dgm:prSet/>
      <dgm:spPr/>
      <dgm:t>
        <a:bodyPr/>
        <a:lstStyle/>
        <a:p>
          <a:r>
            <a:rPr lang="fr-FR"/>
            <a:t>Grandes visites des services </a:t>
          </a:r>
          <a:endParaRPr lang="en-US"/>
        </a:p>
      </dgm:t>
    </dgm:pt>
    <dgm:pt modelId="{68DA9EB3-8404-40DA-A52E-2CC860B81CB0}" type="parTrans" cxnId="{3EAF03FB-6CA7-46AB-BDC8-D79876A28408}">
      <dgm:prSet/>
      <dgm:spPr/>
      <dgm:t>
        <a:bodyPr/>
        <a:lstStyle/>
        <a:p>
          <a:endParaRPr lang="en-US"/>
        </a:p>
      </dgm:t>
    </dgm:pt>
    <dgm:pt modelId="{E911E046-02DB-4559-87EE-7F633CE0E83C}" type="sibTrans" cxnId="{3EAF03FB-6CA7-46AB-BDC8-D79876A28408}">
      <dgm:prSet/>
      <dgm:spPr/>
      <dgm:t>
        <a:bodyPr/>
        <a:lstStyle/>
        <a:p>
          <a:endParaRPr lang="en-US"/>
        </a:p>
      </dgm:t>
    </dgm:pt>
    <dgm:pt modelId="{82F3A370-E4F7-48F8-BF7C-E171F673363A}">
      <dgm:prSet/>
      <dgm:spPr/>
      <dgm:t>
        <a:bodyPr/>
        <a:lstStyle/>
        <a:p>
          <a:r>
            <a:rPr lang="fr-FR"/>
            <a:t>Mensuel </a:t>
          </a:r>
          <a:endParaRPr lang="en-US" dirty="0"/>
        </a:p>
      </dgm:t>
    </dgm:pt>
    <dgm:pt modelId="{BF6B57B4-4E69-416F-BB6D-82C79D0F4759}" type="parTrans" cxnId="{1EF8C758-477D-43C8-BD3B-BDDCCBB35F88}">
      <dgm:prSet/>
      <dgm:spPr/>
      <dgm:t>
        <a:bodyPr/>
        <a:lstStyle/>
        <a:p>
          <a:endParaRPr lang="en-US"/>
        </a:p>
      </dgm:t>
    </dgm:pt>
    <dgm:pt modelId="{E549B3A7-79E3-4E5D-A1A2-AF7C72D64EC2}" type="sibTrans" cxnId="{1EF8C758-477D-43C8-BD3B-BDDCCBB35F88}">
      <dgm:prSet/>
      <dgm:spPr/>
      <dgm:t>
        <a:bodyPr/>
        <a:lstStyle/>
        <a:p>
          <a:endParaRPr lang="en-US"/>
        </a:p>
      </dgm:t>
    </dgm:pt>
    <dgm:pt modelId="{885E3DF6-AA05-43FA-A4B3-D95CA901D390}">
      <dgm:prSet/>
      <dgm:spPr/>
      <dgm:t>
        <a:bodyPr/>
        <a:lstStyle/>
        <a:p>
          <a:r>
            <a:rPr lang="fr-FR" dirty="0"/>
            <a:t>Audits</a:t>
          </a:r>
          <a:endParaRPr lang="en-US" dirty="0"/>
        </a:p>
      </dgm:t>
    </dgm:pt>
    <dgm:pt modelId="{A3CA091F-D7E9-4D2A-A8BB-DC2EEEC588B0}" type="parTrans" cxnId="{BF1C0C97-45A7-4F15-9DFE-D848FA31B16C}">
      <dgm:prSet/>
      <dgm:spPr/>
      <dgm:t>
        <a:bodyPr/>
        <a:lstStyle/>
        <a:p>
          <a:endParaRPr lang="en-US"/>
        </a:p>
      </dgm:t>
    </dgm:pt>
    <dgm:pt modelId="{03213E9C-8808-4EFA-8F12-C5A6D62A42BF}" type="sibTrans" cxnId="{BF1C0C97-45A7-4F15-9DFE-D848FA31B16C}">
      <dgm:prSet/>
      <dgm:spPr/>
      <dgm:t>
        <a:bodyPr/>
        <a:lstStyle/>
        <a:p>
          <a:endParaRPr lang="en-US"/>
        </a:p>
      </dgm:t>
    </dgm:pt>
    <dgm:pt modelId="{0AAA6AAE-754F-4B80-872C-BA492E712607}">
      <dgm:prSet/>
      <dgm:spPr/>
      <dgm:t>
        <a:bodyPr/>
        <a:lstStyle/>
        <a:p>
          <a:r>
            <a:rPr lang="fr-FR"/>
            <a:t>Organisation des formations</a:t>
          </a:r>
          <a:endParaRPr lang="en-US"/>
        </a:p>
      </dgm:t>
    </dgm:pt>
    <dgm:pt modelId="{6F48ECF4-446D-4D0A-B70C-FC211C0C47DB}" type="parTrans" cxnId="{CB05858B-120F-43D4-92B3-BCEA3E0A2221}">
      <dgm:prSet/>
      <dgm:spPr/>
      <dgm:t>
        <a:bodyPr/>
        <a:lstStyle/>
        <a:p>
          <a:endParaRPr lang="en-US"/>
        </a:p>
      </dgm:t>
    </dgm:pt>
    <dgm:pt modelId="{2BBB0FD9-D8ED-4C56-A7D2-958A115F7511}" type="sibTrans" cxnId="{CB05858B-120F-43D4-92B3-BCEA3E0A2221}">
      <dgm:prSet/>
      <dgm:spPr/>
      <dgm:t>
        <a:bodyPr/>
        <a:lstStyle/>
        <a:p>
          <a:endParaRPr lang="en-US"/>
        </a:p>
      </dgm:t>
    </dgm:pt>
    <dgm:pt modelId="{D0A37DC4-5263-4176-BEC5-F4A2438DE98A}">
      <dgm:prSet/>
      <dgm:spPr/>
      <dgm:t>
        <a:bodyPr/>
        <a:lstStyle/>
        <a:p>
          <a:r>
            <a:rPr lang="fr-FR"/>
            <a:t>Management du comité BUA / PCI</a:t>
          </a:r>
          <a:endParaRPr lang="en-US"/>
        </a:p>
      </dgm:t>
    </dgm:pt>
    <dgm:pt modelId="{F9D68150-0BFD-4746-AF52-FC1A70B9694B}" type="parTrans" cxnId="{0DC3DDA1-8EC5-4C49-B1D1-0E7A24745DED}">
      <dgm:prSet/>
      <dgm:spPr/>
      <dgm:t>
        <a:bodyPr/>
        <a:lstStyle/>
        <a:p>
          <a:endParaRPr lang="en-US"/>
        </a:p>
      </dgm:t>
    </dgm:pt>
    <dgm:pt modelId="{7C3B9C73-B4AE-4DE4-A102-1414C124BD20}" type="sibTrans" cxnId="{0DC3DDA1-8EC5-4C49-B1D1-0E7A24745DED}">
      <dgm:prSet/>
      <dgm:spPr/>
      <dgm:t>
        <a:bodyPr/>
        <a:lstStyle/>
        <a:p>
          <a:endParaRPr lang="en-US"/>
        </a:p>
      </dgm:t>
    </dgm:pt>
    <dgm:pt modelId="{A5791768-EFEF-4C19-940C-7A31222E9754}">
      <dgm:prSet/>
      <dgm:spPr/>
      <dgm:t>
        <a:bodyPr/>
        <a:lstStyle/>
        <a:p>
          <a:r>
            <a:rPr lang="fr-FR" dirty="0"/>
            <a:t>Rapports </a:t>
          </a:r>
          <a:endParaRPr lang="en-US" dirty="0"/>
        </a:p>
      </dgm:t>
    </dgm:pt>
    <dgm:pt modelId="{892FEA66-8C48-40FD-B8A1-3E13882CE47B}" type="parTrans" cxnId="{056A892F-ED23-4FD6-A401-E85E1F6470D2}">
      <dgm:prSet/>
      <dgm:spPr/>
      <dgm:t>
        <a:bodyPr/>
        <a:lstStyle/>
        <a:p>
          <a:endParaRPr lang="en-US"/>
        </a:p>
      </dgm:t>
    </dgm:pt>
    <dgm:pt modelId="{89411D9E-A882-4527-A65D-1B9507228A50}" type="sibTrans" cxnId="{056A892F-ED23-4FD6-A401-E85E1F6470D2}">
      <dgm:prSet/>
      <dgm:spPr/>
      <dgm:t>
        <a:bodyPr/>
        <a:lstStyle/>
        <a:p>
          <a:endParaRPr lang="en-US"/>
        </a:p>
      </dgm:t>
    </dgm:pt>
    <dgm:pt modelId="{0F5BF724-AA3F-4D6F-BADD-AEB796EA57F5}">
      <dgm:prSet/>
      <dgm:spPr/>
      <dgm:t>
        <a:bodyPr/>
        <a:lstStyle/>
        <a:p>
          <a:r>
            <a:rPr lang="fr-FR" dirty="0"/>
            <a:t>Briefing des expatriés </a:t>
          </a:r>
          <a:endParaRPr lang="en-US" dirty="0"/>
        </a:p>
      </dgm:t>
    </dgm:pt>
    <dgm:pt modelId="{845D1F90-6A20-4E6B-AA69-46E2CC8CF9C0}" type="parTrans" cxnId="{F3CE8B4C-FB73-4A43-8F20-9EC908715954}">
      <dgm:prSet/>
      <dgm:spPr/>
      <dgm:t>
        <a:bodyPr/>
        <a:lstStyle/>
        <a:p>
          <a:endParaRPr lang="fr-FR"/>
        </a:p>
      </dgm:t>
    </dgm:pt>
    <dgm:pt modelId="{195AB3D0-CD0D-44A6-8253-A8488D96D458}" type="sibTrans" cxnId="{F3CE8B4C-FB73-4A43-8F20-9EC908715954}">
      <dgm:prSet/>
      <dgm:spPr/>
      <dgm:t>
        <a:bodyPr/>
        <a:lstStyle/>
        <a:p>
          <a:endParaRPr lang="fr-FR"/>
        </a:p>
      </dgm:t>
    </dgm:pt>
    <dgm:pt modelId="{72FA602C-9E2B-47B9-89F5-4FD9FACC9ED5}">
      <dgm:prSet/>
      <dgm:spPr/>
      <dgm:t>
        <a:bodyPr/>
        <a:lstStyle/>
        <a:p>
          <a:r>
            <a:rPr lang="en-US" dirty="0"/>
            <a:t>Investigation IPC</a:t>
          </a:r>
        </a:p>
      </dgm:t>
    </dgm:pt>
    <dgm:pt modelId="{05212648-8863-4A1F-880D-05C36C3131DE}" type="parTrans" cxnId="{C4D099FA-4AD0-4330-BFE2-632281F1C09B}">
      <dgm:prSet/>
      <dgm:spPr/>
      <dgm:t>
        <a:bodyPr/>
        <a:lstStyle/>
        <a:p>
          <a:endParaRPr lang="fr-FR"/>
        </a:p>
      </dgm:t>
    </dgm:pt>
    <dgm:pt modelId="{3792E9E8-D266-456C-991D-4EC6D7FAE6E7}" type="sibTrans" cxnId="{C4D099FA-4AD0-4330-BFE2-632281F1C09B}">
      <dgm:prSet/>
      <dgm:spPr/>
      <dgm:t>
        <a:bodyPr/>
        <a:lstStyle/>
        <a:p>
          <a:endParaRPr lang="fr-FR"/>
        </a:p>
      </dgm:t>
    </dgm:pt>
    <dgm:pt modelId="{C289F05E-C044-4E6A-84CB-98760ACC069E}" type="pres">
      <dgm:prSet presAssocID="{699B762C-D762-4678-BA82-89FDA98B53E4}" presName="Name0" presStyleCnt="0">
        <dgm:presLayoutVars>
          <dgm:dir/>
          <dgm:animLvl val="lvl"/>
          <dgm:resizeHandles val="exact"/>
        </dgm:presLayoutVars>
      </dgm:prSet>
      <dgm:spPr/>
    </dgm:pt>
    <dgm:pt modelId="{A477F4C9-95A3-47D9-A56E-4735CA8C3D47}" type="pres">
      <dgm:prSet presAssocID="{4406BC85-AA5A-4CB4-9B21-D6D7CADEE38F}" presName="composite" presStyleCnt="0"/>
      <dgm:spPr/>
    </dgm:pt>
    <dgm:pt modelId="{EC446F49-B200-445D-B509-E7BB3E1C529F}" type="pres">
      <dgm:prSet presAssocID="{4406BC85-AA5A-4CB4-9B21-D6D7CADEE38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66BB9DE-B8BF-42B8-BD62-92245AEADFC3}" type="pres">
      <dgm:prSet presAssocID="{4406BC85-AA5A-4CB4-9B21-D6D7CADEE38F}" presName="desTx" presStyleLbl="alignAccFollowNode1" presStyleIdx="0" presStyleCnt="3">
        <dgm:presLayoutVars>
          <dgm:bulletEnabled val="1"/>
        </dgm:presLayoutVars>
      </dgm:prSet>
      <dgm:spPr/>
    </dgm:pt>
    <dgm:pt modelId="{85E63EF8-9628-42D3-85D3-26B10388F83F}" type="pres">
      <dgm:prSet presAssocID="{1D5E9F4A-6E84-497B-A442-0D2343622412}" presName="space" presStyleCnt="0"/>
      <dgm:spPr/>
    </dgm:pt>
    <dgm:pt modelId="{9CADACBB-B6C1-4BA1-AB8B-F116C827E680}" type="pres">
      <dgm:prSet presAssocID="{2C33554C-20B6-4E74-9764-B579CB095CE3}" presName="composite" presStyleCnt="0"/>
      <dgm:spPr/>
    </dgm:pt>
    <dgm:pt modelId="{58EB9788-400A-4C0A-BB7C-015CD660C050}" type="pres">
      <dgm:prSet presAssocID="{2C33554C-20B6-4E74-9764-B579CB095CE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234FF55-1482-4B1A-82B6-AD9941BA645C}" type="pres">
      <dgm:prSet presAssocID="{2C33554C-20B6-4E74-9764-B579CB095CE3}" presName="desTx" presStyleLbl="alignAccFollowNode1" presStyleIdx="1" presStyleCnt="3">
        <dgm:presLayoutVars>
          <dgm:bulletEnabled val="1"/>
        </dgm:presLayoutVars>
      </dgm:prSet>
      <dgm:spPr/>
    </dgm:pt>
    <dgm:pt modelId="{A9183BBC-BD7C-492C-B629-3998C295F892}" type="pres">
      <dgm:prSet presAssocID="{48DFD075-36A4-4BAD-A833-D0EE0CCF1F70}" presName="space" presStyleCnt="0"/>
      <dgm:spPr/>
    </dgm:pt>
    <dgm:pt modelId="{F07A077D-8ED1-4045-B0E0-92468740E09D}" type="pres">
      <dgm:prSet presAssocID="{82F3A370-E4F7-48F8-BF7C-E171F673363A}" presName="composite" presStyleCnt="0"/>
      <dgm:spPr/>
    </dgm:pt>
    <dgm:pt modelId="{C381F1C3-1AE9-4C6A-B3D7-9775DDAF43B1}" type="pres">
      <dgm:prSet presAssocID="{82F3A370-E4F7-48F8-BF7C-E171F673363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1334670-3EA6-45E8-B9FF-B1D5154281C7}" type="pres">
      <dgm:prSet presAssocID="{82F3A370-E4F7-48F8-BF7C-E171F673363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FF20104-4875-4F59-A1A1-71A5C4843831}" srcId="{699B762C-D762-4678-BA82-89FDA98B53E4}" destId="{2C33554C-20B6-4E74-9764-B579CB095CE3}" srcOrd="1" destOrd="0" parTransId="{14CC7DF6-DF22-4B99-A10A-284C87D874B6}" sibTransId="{48DFD075-36A4-4BAD-A833-D0EE0CCF1F70}"/>
    <dgm:cxn modelId="{94F5E71A-199C-40C8-A3FD-670828B42A0E}" srcId="{4406BC85-AA5A-4CB4-9B21-D6D7CADEE38F}" destId="{7FBF5A8E-236A-40BA-BCFD-9C62074CDE41}" srcOrd="1" destOrd="0" parTransId="{72632C99-88EE-4708-BA16-3505CC6A20E9}" sibTransId="{04DA4DB2-50FB-42D5-AD8F-1731DF4416EE}"/>
    <dgm:cxn modelId="{4A5E9927-CC0F-400D-BB98-A4E1E8CC985C}" srcId="{4406BC85-AA5A-4CB4-9B21-D6D7CADEE38F}" destId="{F03C9482-59A9-4F7C-8C68-FF60AD9308A4}" srcOrd="5" destOrd="0" parTransId="{1C5D46E3-88A3-459C-A7B9-AA141CFF9870}" sibTransId="{1A91B24F-4CCC-466A-91BA-070B6B515B48}"/>
    <dgm:cxn modelId="{056A892F-ED23-4FD6-A401-E85E1F6470D2}" srcId="{82F3A370-E4F7-48F8-BF7C-E171F673363A}" destId="{A5791768-EFEF-4C19-940C-7A31222E9754}" srcOrd="5" destOrd="0" parTransId="{892FEA66-8C48-40FD-B8A1-3E13882CE47B}" sibTransId="{89411D9E-A882-4527-A65D-1B9507228A50}"/>
    <dgm:cxn modelId="{0C879031-38E0-4546-9F67-B390148538B2}" type="presOf" srcId="{7FBF5A8E-236A-40BA-BCFD-9C62074CDE41}" destId="{766BB9DE-B8BF-42B8-BD62-92245AEADFC3}" srcOrd="0" destOrd="1" presId="urn:microsoft.com/office/officeart/2005/8/layout/hList1"/>
    <dgm:cxn modelId="{1645BD31-0D30-47BC-960D-6F084B9B37F7}" type="presOf" srcId="{4406BC85-AA5A-4CB4-9B21-D6D7CADEE38F}" destId="{EC446F49-B200-445D-B509-E7BB3E1C529F}" srcOrd="0" destOrd="0" presId="urn:microsoft.com/office/officeart/2005/8/layout/hList1"/>
    <dgm:cxn modelId="{74375633-2CD9-47C9-8484-A15A9006612D}" srcId="{4406BC85-AA5A-4CB4-9B21-D6D7CADEE38F}" destId="{1BBA1623-7A2C-4750-A1B3-16FBF71B51EA}" srcOrd="3" destOrd="0" parTransId="{DBEA15B8-AE20-4CBF-82C4-6BFD755C823F}" sibTransId="{B76EE43A-3037-405D-84DE-D37468AA4610}"/>
    <dgm:cxn modelId="{0D00B263-7021-41D3-A28F-0D9BFD3D4BA7}" type="presOf" srcId="{D0A37DC4-5263-4176-BEC5-F4A2438DE98A}" destId="{81334670-3EA6-45E8-B9FF-B1D5154281C7}" srcOrd="0" destOrd="4" presId="urn:microsoft.com/office/officeart/2005/8/layout/hList1"/>
    <dgm:cxn modelId="{C7F56067-1280-4B68-95AB-EADD61F7AFDF}" type="presOf" srcId="{F03C9482-59A9-4F7C-8C68-FF60AD9308A4}" destId="{766BB9DE-B8BF-42B8-BD62-92245AEADFC3}" srcOrd="0" destOrd="5" presId="urn:microsoft.com/office/officeart/2005/8/layout/hList1"/>
    <dgm:cxn modelId="{FFC93168-EA6F-40E0-AE8E-7DF247625CC8}" type="presOf" srcId="{885E3DF6-AA05-43FA-A4B3-D95CA901D390}" destId="{81334670-3EA6-45E8-B9FF-B1D5154281C7}" srcOrd="0" destOrd="0" presId="urn:microsoft.com/office/officeart/2005/8/layout/hList1"/>
    <dgm:cxn modelId="{88E96469-49AE-4146-8F08-F44AD65F6668}" type="presOf" srcId="{72FA602C-9E2B-47B9-89F5-4FD9FACC9ED5}" destId="{81334670-3EA6-45E8-B9FF-B1D5154281C7}" srcOrd="0" destOrd="1" presId="urn:microsoft.com/office/officeart/2005/8/layout/hList1"/>
    <dgm:cxn modelId="{1261996A-85A9-436D-BF2E-5369DFA5BDD1}" type="presOf" srcId="{0AAA6AAE-754F-4B80-872C-BA492E712607}" destId="{81334670-3EA6-45E8-B9FF-B1D5154281C7}" srcOrd="0" destOrd="3" presId="urn:microsoft.com/office/officeart/2005/8/layout/hList1"/>
    <dgm:cxn modelId="{1602BF4A-4A2A-4C3D-A4F7-2B0477E62ADB}" type="presOf" srcId="{E176223B-F148-4543-A251-FA20E3E9AB1F}" destId="{766BB9DE-B8BF-42B8-BD62-92245AEADFC3}" srcOrd="0" destOrd="4" presId="urn:microsoft.com/office/officeart/2005/8/layout/hList1"/>
    <dgm:cxn modelId="{279F766C-7027-404D-9412-765D5CD82157}" srcId="{699B762C-D762-4678-BA82-89FDA98B53E4}" destId="{4406BC85-AA5A-4CB4-9B21-D6D7CADEE38F}" srcOrd="0" destOrd="0" parTransId="{87FEF575-0551-4A13-AAFD-28E8E61A5A2D}" sibTransId="{1D5E9F4A-6E84-497B-A442-0D2343622412}"/>
    <dgm:cxn modelId="{F3CE8B4C-FB73-4A43-8F20-9EC908715954}" srcId="{82F3A370-E4F7-48F8-BF7C-E171F673363A}" destId="{0F5BF724-AA3F-4D6F-BADD-AEB796EA57F5}" srcOrd="2" destOrd="0" parTransId="{845D1F90-6A20-4E6B-AA69-46E2CC8CF9C0}" sibTransId="{195AB3D0-CD0D-44A6-8253-A8488D96D458}"/>
    <dgm:cxn modelId="{69EC2570-DC79-46B8-9C38-824B3C3EE3AC}" type="presOf" srcId="{699B762C-D762-4678-BA82-89FDA98B53E4}" destId="{C289F05E-C044-4E6A-84CB-98760ACC069E}" srcOrd="0" destOrd="0" presId="urn:microsoft.com/office/officeart/2005/8/layout/hList1"/>
    <dgm:cxn modelId="{197F4251-414F-45DA-AB51-DF20C23DF188}" srcId="{4406BC85-AA5A-4CB4-9B21-D6D7CADEE38F}" destId="{0E7020B6-6F40-45DB-A5A8-E7B0173DF6EB}" srcOrd="0" destOrd="0" parTransId="{D885958C-720E-4882-879C-4CB0F2D21309}" sibTransId="{BC119580-41E0-4FF1-ACF7-E65A0B6D5145}"/>
    <dgm:cxn modelId="{3E893F52-EB6D-402A-9E6A-74BB01530288}" type="presOf" srcId="{F418D3A6-E11E-45AD-8998-AB6099FB3B0D}" destId="{766BB9DE-B8BF-42B8-BD62-92245AEADFC3}" srcOrd="0" destOrd="2" presId="urn:microsoft.com/office/officeart/2005/8/layout/hList1"/>
    <dgm:cxn modelId="{52605B77-9670-4125-8871-9B713E59C627}" type="presOf" srcId="{0E7020B6-6F40-45DB-A5A8-E7B0173DF6EB}" destId="{766BB9DE-B8BF-42B8-BD62-92245AEADFC3}" srcOrd="0" destOrd="0" presId="urn:microsoft.com/office/officeart/2005/8/layout/hList1"/>
    <dgm:cxn modelId="{1EF8C758-477D-43C8-BD3B-BDDCCBB35F88}" srcId="{699B762C-D762-4678-BA82-89FDA98B53E4}" destId="{82F3A370-E4F7-48F8-BF7C-E171F673363A}" srcOrd="2" destOrd="0" parTransId="{BF6B57B4-4E69-416F-BB6D-82C79D0F4759}" sibTransId="{E549B3A7-79E3-4E5D-A1A2-AF7C72D64EC2}"/>
    <dgm:cxn modelId="{CB05858B-120F-43D4-92B3-BCEA3E0A2221}" srcId="{82F3A370-E4F7-48F8-BF7C-E171F673363A}" destId="{0AAA6AAE-754F-4B80-872C-BA492E712607}" srcOrd="3" destOrd="0" parTransId="{6F48ECF4-446D-4D0A-B70C-FC211C0C47DB}" sibTransId="{2BBB0FD9-D8ED-4C56-A7D2-958A115F7511}"/>
    <dgm:cxn modelId="{8A7A1D90-AEFD-4EE8-9E18-4023669E29DB}" srcId="{2C33554C-20B6-4E74-9764-B579CB095CE3}" destId="{29C3BD63-BFBE-496B-9D5E-9A5254FCEEF2}" srcOrd="0" destOrd="0" parTransId="{463A2D51-D6F5-434A-84FC-E298E62542D8}" sibTransId="{71B2DD33-7E35-4A15-91FB-355658FD5397}"/>
    <dgm:cxn modelId="{18525291-C8B9-4C54-896C-67C7F0F5E2CB}" type="presOf" srcId="{1BBA1623-7A2C-4750-A1B3-16FBF71B51EA}" destId="{766BB9DE-B8BF-42B8-BD62-92245AEADFC3}" srcOrd="0" destOrd="3" presId="urn:microsoft.com/office/officeart/2005/8/layout/hList1"/>
    <dgm:cxn modelId="{372CE493-BF8D-4A91-815C-FB52BB8174A3}" srcId="{4406BC85-AA5A-4CB4-9B21-D6D7CADEE38F}" destId="{F418D3A6-E11E-45AD-8998-AB6099FB3B0D}" srcOrd="2" destOrd="0" parTransId="{15392EDF-3F01-4AAC-AC1B-C6FEEF53104B}" sibTransId="{9C2C9632-8CF5-4F35-97FC-58D506A053B4}"/>
    <dgm:cxn modelId="{BF1C0C97-45A7-4F15-9DFE-D848FA31B16C}" srcId="{82F3A370-E4F7-48F8-BF7C-E171F673363A}" destId="{885E3DF6-AA05-43FA-A4B3-D95CA901D390}" srcOrd="0" destOrd="0" parTransId="{A3CA091F-D7E9-4D2A-A8BB-DC2EEEC588B0}" sibTransId="{03213E9C-8808-4EFA-8F12-C5A6D62A42BF}"/>
    <dgm:cxn modelId="{0DC3DDA1-8EC5-4C49-B1D1-0E7A24745DED}" srcId="{82F3A370-E4F7-48F8-BF7C-E171F673363A}" destId="{D0A37DC4-5263-4176-BEC5-F4A2438DE98A}" srcOrd="4" destOrd="0" parTransId="{F9D68150-0BFD-4746-AF52-FC1A70B9694B}" sibTransId="{7C3B9C73-B4AE-4DE4-A102-1414C124BD20}"/>
    <dgm:cxn modelId="{C1D7AFB2-F160-4B9C-B347-E4025A9E2B00}" srcId="{4406BC85-AA5A-4CB4-9B21-D6D7CADEE38F}" destId="{E176223B-F148-4543-A251-FA20E3E9AB1F}" srcOrd="4" destOrd="0" parTransId="{26A127F3-F5EC-4396-A61F-4B02192C3A76}" sibTransId="{F6FEF3FD-D004-420B-931D-F2C25E2C9A6C}"/>
    <dgm:cxn modelId="{4AFA35B6-48EA-4ABC-BEDE-0E22F8469EB0}" type="presOf" srcId="{A5791768-EFEF-4C19-940C-7A31222E9754}" destId="{81334670-3EA6-45E8-B9FF-B1D5154281C7}" srcOrd="0" destOrd="5" presId="urn:microsoft.com/office/officeart/2005/8/layout/hList1"/>
    <dgm:cxn modelId="{01DBC4D0-B823-4B68-879C-72A4D5213D8B}" type="presOf" srcId="{162D43F2-1C99-4218-B776-4F65A5A28CDA}" destId="{8234FF55-1482-4B1A-82B6-AD9941BA645C}" srcOrd="0" destOrd="1" presId="urn:microsoft.com/office/officeart/2005/8/layout/hList1"/>
    <dgm:cxn modelId="{25C683DE-1065-412C-BE53-DAD2031C76A7}" type="presOf" srcId="{2C33554C-20B6-4E74-9764-B579CB095CE3}" destId="{58EB9788-400A-4C0A-BB7C-015CD660C050}" srcOrd="0" destOrd="0" presId="urn:microsoft.com/office/officeart/2005/8/layout/hList1"/>
    <dgm:cxn modelId="{85E22DF6-E951-464C-94C9-69D894C824C2}" type="presOf" srcId="{82F3A370-E4F7-48F8-BF7C-E171F673363A}" destId="{C381F1C3-1AE9-4C6A-B3D7-9775DDAF43B1}" srcOrd="0" destOrd="0" presId="urn:microsoft.com/office/officeart/2005/8/layout/hList1"/>
    <dgm:cxn modelId="{D66655F8-86B9-4C10-B988-406B85C1B90A}" type="presOf" srcId="{0F5BF724-AA3F-4D6F-BADD-AEB796EA57F5}" destId="{81334670-3EA6-45E8-B9FF-B1D5154281C7}" srcOrd="0" destOrd="2" presId="urn:microsoft.com/office/officeart/2005/8/layout/hList1"/>
    <dgm:cxn modelId="{C4D099FA-4AD0-4330-BFE2-632281F1C09B}" srcId="{82F3A370-E4F7-48F8-BF7C-E171F673363A}" destId="{72FA602C-9E2B-47B9-89F5-4FD9FACC9ED5}" srcOrd="1" destOrd="0" parTransId="{05212648-8863-4A1F-880D-05C36C3131DE}" sibTransId="{3792E9E8-D266-456C-991D-4EC6D7FAE6E7}"/>
    <dgm:cxn modelId="{3EAF03FB-6CA7-46AB-BDC8-D79876A28408}" srcId="{2C33554C-20B6-4E74-9764-B579CB095CE3}" destId="{162D43F2-1C99-4218-B776-4F65A5A28CDA}" srcOrd="1" destOrd="0" parTransId="{68DA9EB3-8404-40DA-A52E-2CC860B81CB0}" sibTransId="{E911E046-02DB-4559-87EE-7F633CE0E83C}"/>
    <dgm:cxn modelId="{9DB7F0FD-BF1B-48AD-9742-7AC7DEAD7B5B}" type="presOf" srcId="{29C3BD63-BFBE-496B-9D5E-9A5254FCEEF2}" destId="{8234FF55-1482-4B1A-82B6-AD9941BA645C}" srcOrd="0" destOrd="0" presId="urn:microsoft.com/office/officeart/2005/8/layout/hList1"/>
    <dgm:cxn modelId="{13A09DE6-967F-46DE-BF15-C745378671CA}" type="presParOf" srcId="{C289F05E-C044-4E6A-84CB-98760ACC069E}" destId="{A477F4C9-95A3-47D9-A56E-4735CA8C3D47}" srcOrd="0" destOrd="0" presId="urn:microsoft.com/office/officeart/2005/8/layout/hList1"/>
    <dgm:cxn modelId="{62F310F9-1C27-48FF-97A7-D07E7639811D}" type="presParOf" srcId="{A477F4C9-95A3-47D9-A56E-4735CA8C3D47}" destId="{EC446F49-B200-445D-B509-E7BB3E1C529F}" srcOrd="0" destOrd="0" presId="urn:microsoft.com/office/officeart/2005/8/layout/hList1"/>
    <dgm:cxn modelId="{BE16B030-86BF-476B-9538-9215345F58FA}" type="presParOf" srcId="{A477F4C9-95A3-47D9-A56E-4735CA8C3D47}" destId="{766BB9DE-B8BF-42B8-BD62-92245AEADFC3}" srcOrd="1" destOrd="0" presId="urn:microsoft.com/office/officeart/2005/8/layout/hList1"/>
    <dgm:cxn modelId="{53B7C2D6-1E1B-4DB0-A5CE-590F25A88933}" type="presParOf" srcId="{C289F05E-C044-4E6A-84CB-98760ACC069E}" destId="{85E63EF8-9628-42D3-85D3-26B10388F83F}" srcOrd="1" destOrd="0" presId="urn:microsoft.com/office/officeart/2005/8/layout/hList1"/>
    <dgm:cxn modelId="{EFCB50C5-F2A5-4707-B148-54993D03C919}" type="presParOf" srcId="{C289F05E-C044-4E6A-84CB-98760ACC069E}" destId="{9CADACBB-B6C1-4BA1-AB8B-F116C827E680}" srcOrd="2" destOrd="0" presId="urn:microsoft.com/office/officeart/2005/8/layout/hList1"/>
    <dgm:cxn modelId="{54E495A6-61C3-43EE-9D8B-4B68BC070DD0}" type="presParOf" srcId="{9CADACBB-B6C1-4BA1-AB8B-F116C827E680}" destId="{58EB9788-400A-4C0A-BB7C-015CD660C050}" srcOrd="0" destOrd="0" presId="urn:microsoft.com/office/officeart/2005/8/layout/hList1"/>
    <dgm:cxn modelId="{BA736F90-C925-4CB1-ADDB-6760AE6222E0}" type="presParOf" srcId="{9CADACBB-B6C1-4BA1-AB8B-F116C827E680}" destId="{8234FF55-1482-4B1A-82B6-AD9941BA645C}" srcOrd="1" destOrd="0" presId="urn:microsoft.com/office/officeart/2005/8/layout/hList1"/>
    <dgm:cxn modelId="{71FAC18D-5257-48E6-920B-7CE97E9CBFA8}" type="presParOf" srcId="{C289F05E-C044-4E6A-84CB-98760ACC069E}" destId="{A9183BBC-BD7C-492C-B629-3998C295F892}" srcOrd="3" destOrd="0" presId="urn:microsoft.com/office/officeart/2005/8/layout/hList1"/>
    <dgm:cxn modelId="{C2712880-ED35-46D0-86CC-3D6EDBF53C6C}" type="presParOf" srcId="{C289F05E-C044-4E6A-84CB-98760ACC069E}" destId="{F07A077D-8ED1-4045-B0E0-92468740E09D}" srcOrd="4" destOrd="0" presId="urn:microsoft.com/office/officeart/2005/8/layout/hList1"/>
    <dgm:cxn modelId="{5F4E5824-4726-4381-BF26-67B9CFAFB160}" type="presParOf" srcId="{F07A077D-8ED1-4045-B0E0-92468740E09D}" destId="{C381F1C3-1AE9-4C6A-B3D7-9775DDAF43B1}" srcOrd="0" destOrd="0" presId="urn:microsoft.com/office/officeart/2005/8/layout/hList1"/>
    <dgm:cxn modelId="{6CE5E204-7057-44FB-B098-FD0049B77D25}" type="presParOf" srcId="{F07A077D-8ED1-4045-B0E0-92468740E09D}" destId="{81334670-3EA6-45E8-B9FF-B1D5154281C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4C067-C932-4D44-8436-E1629AA34066}">
      <dsp:nvSpPr>
        <dsp:cNvPr id="0" name=""/>
        <dsp:cNvSpPr/>
      </dsp:nvSpPr>
      <dsp:spPr>
        <a:xfrm>
          <a:off x="351046" y="938273"/>
          <a:ext cx="1086205" cy="10862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65DD04-C8C3-4956-B68C-0CD5F17C2EA0}">
      <dsp:nvSpPr>
        <dsp:cNvPr id="0" name=""/>
        <dsp:cNvSpPr/>
      </dsp:nvSpPr>
      <dsp:spPr>
        <a:xfrm>
          <a:off x="582532" y="1169759"/>
          <a:ext cx="623232" cy="6232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B4110-173A-40B6-B17D-263C4494D910}">
      <dsp:nvSpPr>
        <dsp:cNvPr id="0" name=""/>
        <dsp:cNvSpPr/>
      </dsp:nvSpPr>
      <dsp:spPr>
        <a:xfrm>
          <a:off x="3817" y="2362804"/>
          <a:ext cx="1780664" cy="71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Procéder à un état des lieux initial</a:t>
          </a:r>
          <a:endParaRPr lang="en-US" sz="1100" kern="1200" dirty="0"/>
        </a:p>
      </dsp:txBody>
      <dsp:txXfrm>
        <a:off x="3817" y="2362804"/>
        <a:ext cx="1780664" cy="712265"/>
      </dsp:txXfrm>
    </dsp:sp>
    <dsp:sp modelId="{91C12DA3-E860-4E43-AA89-BD6BBAFBBF3F}">
      <dsp:nvSpPr>
        <dsp:cNvPr id="0" name=""/>
        <dsp:cNvSpPr/>
      </dsp:nvSpPr>
      <dsp:spPr>
        <a:xfrm>
          <a:off x="2443326" y="938273"/>
          <a:ext cx="1086205" cy="10862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14287D-8963-44DD-80B9-95E6D15AFC09}">
      <dsp:nvSpPr>
        <dsp:cNvPr id="0" name=""/>
        <dsp:cNvSpPr/>
      </dsp:nvSpPr>
      <dsp:spPr>
        <a:xfrm>
          <a:off x="2674813" y="1169759"/>
          <a:ext cx="623232" cy="6232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7F237-8EB0-4CFB-AACE-B4C918709812}">
      <dsp:nvSpPr>
        <dsp:cNvPr id="0" name=""/>
        <dsp:cNvSpPr/>
      </dsp:nvSpPr>
      <dsp:spPr>
        <a:xfrm>
          <a:off x="2096097" y="2362804"/>
          <a:ext cx="1780664" cy="71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/>
            <a:t>Identifier les objectifs et les moyens </a:t>
          </a:r>
          <a:endParaRPr lang="en-US" sz="1100" kern="1200"/>
        </a:p>
      </dsp:txBody>
      <dsp:txXfrm>
        <a:off x="2096097" y="2362804"/>
        <a:ext cx="1780664" cy="712265"/>
      </dsp:txXfrm>
    </dsp:sp>
    <dsp:sp modelId="{2D0D39F0-F1E0-4716-99EB-E9AC3841EF48}">
      <dsp:nvSpPr>
        <dsp:cNvPr id="0" name=""/>
        <dsp:cNvSpPr/>
      </dsp:nvSpPr>
      <dsp:spPr>
        <a:xfrm>
          <a:off x="4535607" y="938273"/>
          <a:ext cx="1086205" cy="10862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35155-093D-4F67-BE82-DB646C090A59}">
      <dsp:nvSpPr>
        <dsp:cNvPr id="0" name=""/>
        <dsp:cNvSpPr/>
      </dsp:nvSpPr>
      <dsp:spPr>
        <a:xfrm>
          <a:off x="4767093" y="1169759"/>
          <a:ext cx="623232" cy="6232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32910-B861-4874-B568-BD8C7D5B4747}">
      <dsp:nvSpPr>
        <dsp:cNvPr id="0" name=""/>
        <dsp:cNvSpPr/>
      </dsp:nvSpPr>
      <dsp:spPr>
        <a:xfrm>
          <a:off x="4188377" y="2362804"/>
          <a:ext cx="1780664" cy="71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/>
            <a:t>Identifier les ressources disponibles </a:t>
          </a:r>
          <a:endParaRPr lang="en-US" sz="1100" kern="1200"/>
        </a:p>
      </dsp:txBody>
      <dsp:txXfrm>
        <a:off x="4188377" y="2362804"/>
        <a:ext cx="1780664" cy="712265"/>
      </dsp:txXfrm>
    </dsp:sp>
    <dsp:sp modelId="{FA121CD9-8C0A-4CC8-B182-B3114BE5E137}">
      <dsp:nvSpPr>
        <dsp:cNvPr id="0" name=""/>
        <dsp:cNvSpPr/>
      </dsp:nvSpPr>
      <dsp:spPr>
        <a:xfrm>
          <a:off x="6806977" y="938273"/>
          <a:ext cx="1086205" cy="10862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E5DA6-098F-4750-91F2-D2FC5D31D546}">
      <dsp:nvSpPr>
        <dsp:cNvPr id="0" name=""/>
        <dsp:cNvSpPr/>
      </dsp:nvSpPr>
      <dsp:spPr>
        <a:xfrm>
          <a:off x="7038464" y="1169759"/>
          <a:ext cx="623232" cy="62323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3BD00-0A62-4461-B4C3-389E66A87387}">
      <dsp:nvSpPr>
        <dsp:cNvPr id="0" name=""/>
        <dsp:cNvSpPr/>
      </dsp:nvSpPr>
      <dsp:spPr>
        <a:xfrm>
          <a:off x="6280657" y="2362804"/>
          <a:ext cx="2138844" cy="71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 dirty="0"/>
            <a:t>Construire le programme établir les priorités  délimiter le champ d’action </a:t>
          </a:r>
          <a:endParaRPr lang="en-US" sz="1100" kern="1200" dirty="0"/>
        </a:p>
      </dsp:txBody>
      <dsp:txXfrm>
        <a:off x="6280657" y="2362804"/>
        <a:ext cx="2138844" cy="712265"/>
      </dsp:txXfrm>
    </dsp:sp>
    <dsp:sp modelId="{B36837AA-6FE5-457E-9D0E-3008B03BBADC}">
      <dsp:nvSpPr>
        <dsp:cNvPr id="0" name=""/>
        <dsp:cNvSpPr/>
      </dsp:nvSpPr>
      <dsp:spPr>
        <a:xfrm>
          <a:off x="9078348" y="938273"/>
          <a:ext cx="1086205" cy="10862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F54B7-A92B-47CD-8FB0-6285471E7A22}">
      <dsp:nvSpPr>
        <dsp:cNvPr id="0" name=""/>
        <dsp:cNvSpPr/>
      </dsp:nvSpPr>
      <dsp:spPr>
        <a:xfrm>
          <a:off x="9309834" y="1169759"/>
          <a:ext cx="623232" cy="62323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E57AF-D92A-4156-8CF4-0E4D98FE4BB8}">
      <dsp:nvSpPr>
        <dsp:cNvPr id="0" name=""/>
        <dsp:cNvSpPr/>
      </dsp:nvSpPr>
      <dsp:spPr>
        <a:xfrm>
          <a:off x="8731118" y="2362804"/>
          <a:ext cx="1780664" cy="71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r-FR" sz="1100" kern="1200"/>
            <a:t>Assurer la pérennité </a:t>
          </a:r>
          <a:endParaRPr lang="en-US" sz="1100" kern="1200"/>
        </a:p>
      </dsp:txBody>
      <dsp:txXfrm>
        <a:off x="8731118" y="2362804"/>
        <a:ext cx="1780664" cy="7122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46F49-B200-445D-B509-E7BB3E1C529F}">
      <dsp:nvSpPr>
        <dsp:cNvPr id="0" name=""/>
        <dsp:cNvSpPr/>
      </dsp:nvSpPr>
      <dsp:spPr>
        <a:xfrm>
          <a:off x="3286" y="24489"/>
          <a:ext cx="3203971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Journalière </a:t>
          </a:r>
          <a:endParaRPr lang="en-US" sz="1900" kern="1200" dirty="0"/>
        </a:p>
      </dsp:txBody>
      <dsp:txXfrm>
        <a:off x="3286" y="24489"/>
        <a:ext cx="3203971" cy="547200"/>
      </dsp:txXfrm>
    </dsp:sp>
    <dsp:sp modelId="{766BB9DE-B8BF-42B8-BD62-92245AEADFC3}">
      <dsp:nvSpPr>
        <dsp:cNvPr id="0" name=""/>
        <dsp:cNvSpPr/>
      </dsp:nvSpPr>
      <dsp:spPr>
        <a:xfrm>
          <a:off x="3286" y="571689"/>
          <a:ext cx="3203971" cy="37551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Staff et tour de salle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Suivi renforcé des patients sous antibiotiques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Animation d’une communication pluridisciplinaire 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Support aux activités PCI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Collaboration avec la pharmacie 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Collaboration avec le laboratoire</a:t>
          </a:r>
          <a:endParaRPr lang="en-US" sz="1900" kern="1200"/>
        </a:p>
      </dsp:txBody>
      <dsp:txXfrm>
        <a:off x="3286" y="571689"/>
        <a:ext cx="3203971" cy="3755159"/>
      </dsp:txXfrm>
    </dsp:sp>
    <dsp:sp modelId="{58EB9788-400A-4C0A-BB7C-015CD660C050}">
      <dsp:nvSpPr>
        <dsp:cNvPr id="0" name=""/>
        <dsp:cNvSpPr/>
      </dsp:nvSpPr>
      <dsp:spPr>
        <a:xfrm>
          <a:off x="3655814" y="24489"/>
          <a:ext cx="3203971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Hebdomadaire </a:t>
          </a:r>
          <a:endParaRPr lang="en-US" sz="1900" kern="1200" dirty="0"/>
        </a:p>
      </dsp:txBody>
      <dsp:txXfrm>
        <a:off x="3655814" y="24489"/>
        <a:ext cx="3203971" cy="547200"/>
      </dsp:txXfrm>
    </dsp:sp>
    <dsp:sp modelId="{8234FF55-1482-4B1A-82B6-AD9941BA645C}">
      <dsp:nvSpPr>
        <dsp:cNvPr id="0" name=""/>
        <dsp:cNvSpPr/>
      </dsp:nvSpPr>
      <dsp:spPr>
        <a:xfrm>
          <a:off x="3655814" y="571689"/>
          <a:ext cx="3203971" cy="37551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Gestion des cas infectieux compliqués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Grandes visites des services </a:t>
          </a:r>
          <a:endParaRPr lang="en-US" sz="1900" kern="1200"/>
        </a:p>
      </dsp:txBody>
      <dsp:txXfrm>
        <a:off x="3655814" y="571689"/>
        <a:ext cx="3203971" cy="3755159"/>
      </dsp:txXfrm>
    </dsp:sp>
    <dsp:sp modelId="{C381F1C3-1AE9-4C6A-B3D7-9775DDAF43B1}">
      <dsp:nvSpPr>
        <dsp:cNvPr id="0" name=""/>
        <dsp:cNvSpPr/>
      </dsp:nvSpPr>
      <dsp:spPr>
        <a:xfrm>
          <a:off x="7308342" y="24489"/>
          <a:ext cx="3203971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Mensuel </a:t>
          </a:r>
          <a:endParaRPr lang="en-US" sz="1900" kern="1200" dirty="0"/>
        </a:p>
      </dsp:txBody>
      <dsp:txXfrm>
        <a:off x="7308342" y="24489"/>
        <a:ext cx="3203971" cy="547200"/>
      </dsp:txXfrm>
    </dsp:sp>
    <dsp:sp modelId="{81334670-3EA6-45E8-B9FF-B1D5154281C7}">
      <dsp:nvSpPr>
        <dsp:cNvPr id="0" name=""/>
        <dsp:cNvSpPr/>
      </dsp:nvSpPr>
      <dsp:spPr>
        <a:xfrm>
          <a:off x="7308342" y="571689"/>
          <a:ext cx="3203971" cy="37551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Audits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Investigation IPC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Briefing des expatriés 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Organisation des formations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/>
            <a:t>Management du comité BUA / PCI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kern="1200" dirty="0"/>
            <a:t>Rapports </a:t>
          </a:r>
          <a:endParaRPr lang="en-US" sz="1900" kern="1200" dirty="0"/>
        </a:p>
      </dsp:txBody>
      <dsp:txXfrm>
        <a:off x="7308342" y="571689"/>
        <a:ext cx="3203971" cy="3755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69CE29-0112-4F30-B0F3-BC68797D1B6B}" type="datetime1">
              <a:rPr lang="fr-FR" smtClean="0"/>
              <a:t>11/01/2026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AC623C-86E0-4A85-83FB-F4A716956F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A7D51-9406-42DD-8589-4B514C1B6E0A}" type="datetime1">
              <a:rPr lang="fr-FR" smtClean="0"/>
              <a:pPr/>
              <a:t>11/01/2026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7D7554-D10C-4E29-B8E6-BB7111FA614F}" type="slidenum">
              <a:rPr lang="fr-FR" noProof="0" smtClean="0"/>
              <a:t>‹#›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856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EA4D0-C746-6878-1F5B-58CDBBFD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42725DD-F760-A8EE-3E4F-E4FA103A58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265DB94-783B-3B96-9F2F-8A912FAD8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590045-97C7-85E3-09D2-552D8F331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578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4A87-338A-161A-8D1B-89161711A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A88EC1E-9DF8-F8B7-1C5C-9071437A3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CB46951-6514-3A4D-E7EB-A4AD450744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61E9C4-56BF-2E64-5883-FA1E13303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171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6E013-C766-D46F-D8F8-2DAE56212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9F6F545-76C8-BCC9-0141-2B110A104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A9DECB0-5674-170C-7FA6-2FCC46FBA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6585AA-0E74-38A8-436C-451A9A8B2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42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D4556-812C-A293-6E31-016BC17B7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0F4522D-EA4B-5A9B-7752-1D2F1B97E5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8C998A1-7CB5-2C1D-7BC1-D317AD153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7DE6FA-E018-FC5F-6791-7A5D560382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163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1FA6F-8BE6-8ACC-0783-C6A4C8A5B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F3A8907-1594-96D3-AC37-92A24F014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06400D9-D4F0-342C-A829-B0B2AB76A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E94252-8BA4-3E69-1C36-AC5DC5463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285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DC97A-D4AB-433D-D952-7E2F8B437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297967E-6288-3B62-13DA-7CF6624E0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F6D0D7B-CE68-3D34-70EC-606B80741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B8557F-2CDC-7B33-3E9E-F7C84D318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171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5625C-603E-CAF0-D0E7-9F8225B86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281DF99-495E-50E4-F589-03A4409A5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648E94-A72E-6440-0449-885D4D22E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None/>
              <a:tabLst>
                <a:tab pos="914400" algn="l"/>
              </a:tabLst>
            </a:pPr>
            <a:endParaRPr lang="fr-FR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BC2593-28A1-B902-C299-8D18E4BD28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516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189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835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05C20-5825-F21F-8994-B6C2B55E7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6550462-D8AF-4BDB-1D37-020AB6441A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9979595-5B89-4BBA-026B-8E7F9AB8D3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90C943-976A-9014-F079-BE95C1BA3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450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D06CD-358A-326D-9667-0D161DD60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85EE0B-965C-80CE-9497-0C40BBDEC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BFB6E9-8D0F-B006-6A1D-0D73FF610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12BCF2-5315-5F40-4230-8675038C60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9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FBE67-EB94-7716-23A0-29A651D81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793A28E-6C46-2DEA-5F73-642A929B67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E544BC0-1EA8-05F5-666D-302321EB4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771681-B134-1ACB-0B63-1186599F6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381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4887-D58F-3682-A9CF-39F9BEEB6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4DC0B00-3DFA-1879-311C-262F14AE0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6485CB2-F11E-E589-50CF-895627F3E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ECF376-8B2B-1893-80E9-B2D320978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72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96BB3-1445-504F-3160-694072D27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BC0502E-7A25-11E9-48D5-19843883C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0B417A7-E88C-1B7D-2502-28DDF2C92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C82F28-2AE7-DE3F-4EAC-2B805A866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9070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66560-FCCC-AEA7-D0DD-1DD965B64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A825BB0-2146-8E6F-C5E2-044FEC20B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69843C-AF67-46F2-73F3-774F2D287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B70AD3-C2E8-0679-A1C8-CCCD57962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406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4DD62-DA36-13E8-5B51-56E8A1CC6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0C420F-ABA8-CD2A-D338-5D00DC706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EDF23C0-D4D0-DA8F-49A5-B195EFC9A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1F94EA-0B51-BFEB-E592-32FFF86B9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32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exte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rtlCol="0"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Cliquez pour ajouter un nom</a:t>
            </a:r>
          </a:p>
        </p:txBody>
      </p:sp>
      <p:sp>
        <p:nvSpPr>
          <p:cNvPr id="12" name="Espace réservé du texte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Cliquez pour ajouter une date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 de Contoso avec la concur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8/05/20XX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fr-FR" noProof="0" smtClean="0"/>
              <a:t>‹#›</a:t>
            </a:fld>
            <a:endParaRPr lang="fr-FR" noProof="0"/>
          </a:p>
        </p:txBody>
      </p:sp>
      <p:sp>
        <p:nvSpPr>
          <p:cNvPr id="11" name="Espace réservé du contenu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3" name="Espace réservé du contenu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8/05/20XX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fr-FR" noProof="0" smtClean="0"/>
              <a:t>‹#›</a:t>
            </a:fld>
            <a:endParaRPr lang="fr-FR" noProof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0" name="Espace réservé du texte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4" name="Espace réservé du texte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5" name="Espace réservé du texte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6" name="Espace réservé du texte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7" name="Espace réservé du texte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8" name="Espace réservé du texte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1" name="Espace réservé du texte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Ajouter une année</a:t>
            </a:r>
          </a:p>
        </p:txBody>
      </p:sp>
      <p:sp>
        <p:nvSpPr>
          <p:cNvPr id="52" name="Espace réservé du texte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Ajouter une année</a:t>
            </a:r>
          </a:p>
        </p:txBody>
      </p:sp>
      <p:sp>
        <p:nvSpPr>
          <p:cNvPr id="53" name="Espace réservé du texte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4" name="Espace réservé du texte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5" name="Espace réservé du texte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6" name="Espace réservé du texte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7" name="Espace réservé du texte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8" name="Espace réservé du texte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66763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rtlCol="0"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cipaux points à reteni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8/05/20XX</a:t>
            </a:r>
          </a:p>
        </p:txBody>
      </p:sp>
      <p:sp>
        <p:nvSpPr>
          <p:cNvPr id="9" name="Espace réservé du contenu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fr-FR" noProof="0" smtClean="0"/>
              <a:pPr rtl="0"/>
              <a:t>‹#›</a:t>
            </a:fld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eils pour les entrepri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8/05/20XX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fr-FR" noProof="0" smtClean="0"/>
              <a:pPr rtl="0"/>
              <a:t>‹#›</a:t>
            </a:fld>
            <a:endParaRPr lang="fr-FR" noProof="0"/>
          </a:p>
        </p:txBody>
      </p:sp>
      <p:sp>
        <p:nvSpPr>
          <p:cNvPr id="10" name="Espace réservé du contenu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rtlCol="0"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citation à l’action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8/05/20XX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fr-FR" noProof="0" smtClean="0"/>
              <a:pPr rtl="0"/>
              <a:t>‹#›</a:t>
            </a:fld>
            <a:endParaRPr lang="fr-FR" noProof="0"/>
          </a:p>
        </p:txBody>
      </p:sp>
      <p:sp>
        <p:nvSpPr>
          <p:cNvPr id="11" name="Espace réservé du contenu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8/05/20XX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fr-FR" noProof="0" smtClean="0"/>
              <a:t>‹#›</a:t>
            </a:fld>
            <a:endParaRPr lang="fr-FR" noProof="0"/>
          </a:p>
        </p:txBody>
      </p:sp>
      <p:sp>
        <p:nvSpPr>
          <p:cNvPr id="9" name="Espace réservé du contenu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’image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8/05/20XX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fr-FR" noProof="0" smtClean="0"/>
              <a:t>‹#›</a:t>
            </a:fld>
            <a:endParaRPr lang="fr-FR" noProof="0"/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du présentateu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’image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fr-FR" noProof="0"/>
              <a:t>8/05/20XX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fr-FR" noProof="0" smtClean="0"/>
              <a:pPr rtl="0"/>
              <a:t>‹#›</a:t>
            </a:fld>
            <a:endParaRPr lang="fr-FR" noProof="0"/>
          </a:p>
        </p:txBody>
      </p:sp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Cliquez pour ajouter un nom</a:t>
            </a:r>
          </a:p>
        </p:txBody>
      </p:sp>
      <p:sp>
        <p:nvSpPr>
          <p:cNvPr id="11" name="Espace réservé du contenu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  <p:sp>
        <p:nvSpPr>
          <p:cNvPr id="8" name="Espace réservé d’image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10" name="Espace réservé du contenu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8/05/20XX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8D65601-5AE2-46FC-B138-694DDD2B510D}" type="slidenum">
              <a:rPr lang="fr-FR" noProof="0" smtClean="0"/>
              <a:pPr rtl="0"/>
              <a:t>‹#›</a:t>
            </a:fld>
            <a:endParaRPr lang="fr-FR" noProof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en petits grou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’image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8/05/20XX</a:t>
            </a:r>
          </a:p>
        </p:txBody>
      </p:sp>
      <p:sp>
        <p:nvSpPr>
          <p:cNvPr id="14" name="Espace réservé du contenu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fr-FR" noProof="0" smtClean="0"/>
              <a:pPr rtl="0"/>
              <a:t>‹#›</a:t>
            </a:fld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7815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41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/>
              <a:t>8/05/20XX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641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41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fr-FR" noProof="0" smtClean="0"/>
              <a:pPr rtl="0"/>
              <a:t>‹#›</a:t>
            </a:fld>
            <a:endParaRPr lang="fr-FR" noProof="0"/>
          </a:p>
        </p:txBody>
      </p:sp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63350"/>
            <a:ext cx="7981786" cy="2609103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fr-FR" noProof="0"/>
              <a:t>Cliquez pour ajouter un titre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56390"/>
            <a:ext cx="4881563" cy="463550"/>
          </a:xfrm>
          <a:prstGeom prst="rect">
            <a:avLst/>
          </a:prstGeom>
        </p:spPr>
        <p:txBody>
          <a:bodyPr rtlCol="0"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rtl="0">
              <a:spcBef>
                <a:spcPts val="100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ès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8/05/20XX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fr-FR" noProof="0" smtClean="0"/>
              <a:pPr rtl="0"/>
              <a:t>‹#›</a:t>
            </a:fld>
            <a:endParaRPr lang="fr-FR" noProof="0"/>
          </a:p>
        </p:txBody>
      </p:sp>
      <p:sp>
        <p:nvSpPr>
          <p:cNvPr id="6" name="Espace réservé du contenu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" name="Espace réservé du contenu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rcentage d’outils de communi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8/05/20XX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fr-FR" noProof="0" smtClean="0"/>
              <a:t>‹#›</a:t>
            </a:fld>
            <a:endParaRPr lang="fr-FR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9" name="Espace réservé du contenu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0" name="Espace réservé du contenu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1" name="Espace réservé du contenu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22" name="Espace réservé du contenu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37" name="Espace réservé du texte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fr-FR" noProof="0"/>
              <a:t>N° </a:t>
            </a:r>
          </a:p>
        </p:txBody>
      </p:sp>
      <p:sp>
        <p:nvSpPr>
          <p:cNvPr id="38" name="Espace réservé du texte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fr-FR" noProof="0"/>
              <a:t>N° </a:t>
            </a:r>
          </a:p>
        </p:txBody>
      </p:sp>
      <p:sp>
        <p:nvSpPr>
          <p:cNvPr id="39" name="Espace réservé du texte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fr-FR" noProof="0"/>
              <a:t>N° </a:t>
            </a:r>
          </a:p>
        </p:txBody>
      </p:sp>
      <p:sp>
        <p:nvSpPr>
          <p:cNvPr id="40" name="Espace réservé du texte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fr-FR" noProof="0"/>
              <a:t>N° 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éation de produits de qualité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pour ajouter une photo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8/05/20XX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fr-FR" noProof="0" smtClean="0"/>
              <a:pPr rtl="0"/>
              <a:t>‹#›</a:t>
            </a:fld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fr-FR" noProof="0"/>
              <a:t>8/05/20XX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fr-FR" noProof="0"/>
              <a:t>Présentation pour conférence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fld id="{18D65601-5AE2-46FC-B138-694DDD2B510D}" type="slidenum">
              <a:rPr lang="fr-FR" noProof="0" smtClean="0"/>
              <a:pPr rtl="0"/>
              <a:t>‹#›</a:t>
            </a:fld>
            <a:endParaRPr lang="fr-FR" noProof="0"/>
          </a:p>
        </p:txBody>
      </p:sp>
      <p:sp>
        <p:nvSpPr>
          <p:cNvPr id="7" name="Zone de texte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04" y="4965134"/>
            <a:ext cx="7823247" cy="1596004"/>
          </a:xfrm>
        </p:spPr>
        <p:txBody>
          <a:bodyPr rtlCol="0"/>
          <a:lstStyle/>
          <a:p>
            <a:r>
              <a:rPr lang="en-US" sz="2800" b="1" dirty="0"/>
              <a:t>Le bon usage des </a:t>
            </a:r>
            <a:r>
              <a:rPr lang="en-US" sz="2800" b="1" dirty="0" err="1"/>
              <a:t>antibiotiques</a:t>
            </a:r>
            <a:r>
              <a:rPr lang="en-US" sz="2800" b="1" dirty="0"/>
              <a:t> </a:t>
            </a:r>
            <a:r>
              <a:rPr lang="en-US" sz="2800" b="1" dirty="0" err="1"/>
              <a:t>en</a:t>
            </a:r>
            <a:r>
              <a:rPr lang="en-US" sz="2800" b="1" dirty="0"/>
              <a:t> milieu </a:t>
            </a:r>
            <a:r>
              <a:rPr lang="en-US" sz="2800" b="1" dirty="0" err="1"/>
              <a:t>humanitaire</a:t>
            </a:r>
            <a:br>
              <a:rPr lang="en-US" sz="2800" b="1" dirty="0"/>
            </a:br>
            <a:r>
              <a:rPr lang="en-US" sz="2400" b="1" i="1" dirty="0"/>
              <a:t>Retour </a:t>
            </a:r>
            <a:r>
              <a:rPr lang="en-US" sz="2400" b="1" i="1" dirty="0" err="1"/>
              <a:t>d’expérience</a:t>
            </a:r>
            <a:r>
              <a:rPr lang="en-US" sz="2400" b="1" i="1" dirty="0"/>
              <a:t> de MSF France SICA </a:t>
            </a:r>
            <a:br>
              <a:rPr lang="en-US" sz="2400" b="1" i="1" dirty="0"/>
            </a:br>
            <a:r>
              <a:rPr lang="en-US" sz="2400" b="1" i="1" dirty="0" err="1"/>
              <a:t>en</a:t>
            </a:r>
            <a:r>
              <a:rPr lang="en-US" sz="2400" b="1" i="1" dirty="0"/>
              <a:t> République </a:t>
            </a:r>
            <a:r>
              <a:rPr lang="en-US" sz="2400" b="1" i="1" dirty="0" err="1"/>
              <a:t>Centrafricaine</a:t>
            </a:r>
            <a:endParaRPr lang="fr-FR" sz="2800" i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99662" y="5101916"/>
            <a:ext cx="2892337" cy="830254"/>
          </a:xfrm>
        </p:spPr>
        <p:txBody>
          <a:bodyPr rtlCol="0"/>
          <a:lstStyle/>
          <a:p>
            <a:pPr algn="l">
              <a:lnSpc>
                <a:spcPct val="100000"/>
              </a:lnSpc>
            </a:pPr>
            <a:r>
              <a:rPr lang="en-US" sz="1400" b="1" dirty="0">
                <a:solidFill>
                  <a:srgbClr val="58696B"/>
                </a:solidFill>
                <a:latin typeface="Univers Light (Corps)"/>
              </a:rPr>
              <a:t>Dr Freddy Samuel NGBONGA</a:t>
            </a:r>
          </a:p>
          <a:p>
            <a:pPr algn="l">
              <a:lnSpc>
                <a:spcPct val="100000"/>
              </a:lnSpc>
            </a:pPr>
            <a:r>
              <a:rPr lang="en-US" sz="1400" b="1" dirty="0">
                <a:solidFill>
                  <a:srgbClr val="58696B"/>
                </a:solidFill>
                <a:latin typeface="Univers Light (Corps)"/>
              </a:rPr>
              <a:t>Médecin Responsable BUA Hôpital SICA - Bangui</a:t>
            </a:r>
            <a:endParaRPr lang="fr-FR" sz="2000" dirty="0">
              <a:latin typeface="Univers Light (Corps)"/>
            </a:endParaRP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EEB6582-6001-4276-8F87-1470B6FA1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99663" y="5791178"/>
            <a:ext cx="2459114" cy="685429"/>
          </a:xfrm>
        </p:spPr>
        <p:txBody>
          <a:bodyPr rtlCol="0"/>
          <a:lstStyle/>
          <a:p>
            <a:pPr rtl="0"/>
            <a:r>
              <a:rPr lang="fr-FR" sz="1400" dirty="0"/>
              <a:t>12/01/2024</a:t>
            </a: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D9BE0978-5857-0F94-382B-C35A8F100E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248" b="212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EAF9570-F105-0BE9-2972-8CC06661A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753" y="3115789"/>
            <a:ext cx="1633318" cy="107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54200-02C7-EA2C-14BB-53241F033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76C22391-04F6-9F5D-AF66-E97E295F6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AF832C2-11DC-42AF-67D2-A256B10D7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FF13D04-BFC6-6F34-9DD0-E6A17583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Intervention – Patient (suite)</a:t>
            </a:r>
          </a:p>
        </p:txBody>
      </p:sp>
      <p:sp>
        <p:nvSpPr>
          <p:cNvPr id="40" name="Espace réservé du contenu 16">
            <a:extLst>
              <a:ext uri="{FF2B5EF4-FFF2-40B4-BE49-F238E27FC236}">
                <a16:creationId xmlns:a16="http://schemas.microsoft.com/office/drawing/2014/main" id="{C7D3FD47-60B7-EBEC-C250-7AEBB97068E1}"/>
              </a:ext>
            </a:extLst>
          </p:cNvPr>
          <p:cNvSpPr txBox="1">
            <a:spLocks/>
          </p:cNvSpPr>
          <p:nvPr/>
        </p:nvSpPr>
        <p:spPr>
          <a:xfrm>
            <a:off x="840764" y="905491"/>
            <a:ext cx="5740141" cy="55410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Phase persuasive - à partir 12 mois </a:t>
            </a:r>
          </a:p>
          <a:p>
            <a:pPr marL="539750"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39750"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Interventions :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Limiter la prescription et l’utilisation des carbapénèmes, vancomycine, colistine,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Tigécycline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;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Renforcer la communication pluridisciplinaire et partager les résultats microbiologiques ;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Systématiser les visites quotidiennes du PF, encourager la communication entre collègues ;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Mettre en place d’une RCP hebdomadaire et d’un groupe WhatsApp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Passage du PF infectieux au laboratoire, à la pharmacie et au bloc ;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Améliorer le suivi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clinico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-biologique, la communication sur les constatations per-opératoires ;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Renforcer la tenue du dossier médical et d’un fichier Excel de suivi des patients sous antibiotiques.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918934-5651-73B5-2C31-526EA0A12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154" y="3428999"/>
            <a:ext cx="4669082" cy="32414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A14636-62B3-5B3A-10B6-6622D9215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5" y="187568"/>
            <a:ext cx="4541130" cy="310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10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3C5A8-7548-5D1B-AFDB-B90A98889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66CC4C3F-4DCD-8E97-AABE-29CA55284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7FB8A3D-C130-B9CD-131C-3F5D433F4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348111A-EBCA-59A7-C5DF-FACE4738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Formation et sensibilisation du personnel </a:t>
            </a:r>
          </a:p>
        </p:txBody>
      </p:sp>
      <p:sp>
        <p:nvSpPr>
          <p:cNvPr id="40" name="Espace réservé du contenu 16">
            <a:extLst>
              <a:ext uri="{FF2B5EF4-FFF2-40B4-BE49-F238E27FC236}">
                <a16:creationId xmlns:a16="http://schemas.microsoft.com/office/drawing/2014/main" id="{26FBD177-7CE8-DB79-0FB7-2AD2102C3D1D}"/>
              </a:ext>
            </a:extLst>
          </p:cNvPr>
          <p:cNvSpPr txBox="1">
            <a:spLocks/>
          </p:cNvSpPr>
          <p:nvPr/>
        </p:nvSpPr>
        <p:spPr>
          <a:xfrm>
            <a:off x="840763" y="905491"/>
            <a:ext cx="11060281" cy="55410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Phase 1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Formation renforcée, spécialisée et structurée des points focaux BUA (passage des différents infectiologues sur le projet) avec compagnonnage quotidien,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Maintien de conseils à distance via un système d’avis spécifiques auprès du Méd référent infectiologue du projet.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Phase 2</a:t>
            </a: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Formation continue des médecins hospitaliers et des IDE avec des techniques pédagogiques innovantes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Briefing formatif des expatriés (Anesthésiste, IADE, Chirurgiens)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Repérer les futurs PF BUA potentiels et pérenniser l’activité ;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Participation aux Happy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Hours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journée AMR…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Difficultés : 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Charge de travail élevée freinant la participation aux formations.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 descr="Une image contenant habits, personne, Visage humain, homme&#10;&#10;Le contenu généré par l’IA peut être incorrect.">
            <a:extLst>
              <a:ext uri="{FF2B5EF4-FFF2-40B4-BE49-F238E27FC236}">
                <a16:creationId xmlns:a16="http://schemas.microsoft.com/office/drawing/2014/main" id="{F225BCDD-6AF9-9F16-AE7F-222F32CD4D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81" r="-2" b="-2"/>
          <a:stretch>
            <a:fillRect/>
          </a:stretch>
        </p:blipFill>
        <p:spPr>
          <a:xfrm>
            <a:off x="2259733" y="4028098"/>
            <a:ext cx="3324472" cy="2418420"/>
          </a:xfrm>
          <a:prstGeom prst="rect">
            <a:avLst/>
          </a:prstGeom>
        </p:spPr>
      </p:pic>
      <p:pic>
        <p:nvPicPr>
          <p:cNvPr id="3" name="Image 2" descr="Une image contenant habits, intérieur, personne, mur&#10;&#10;Le contenu généré par l’IA peut être incorrect.">
            <a:extLst>
              <a:ext uri="{FF2B5EF4-FFF2-40B4-BE49-F238E27FC236}">
                <a16:creationId xmlns:a16="http://schemas.microsoft.com/office/drawing/2014/main" id="{9B148F6A-97B0-741D-4D99-8ED1FD6B30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4" b="1260"/>
          <a:stretch>
            <a:fillRect/>
          </a:stretch>
        </p:blipFill>
        <p:spPr>
          <a:xfrm>
            <a:off x="7085358" y="3803073"/>
            <a:ext cx="3314533" cy="242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07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026EC-700B-290F-B9F6-5D6599D0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30B1B429-B948-ECCE-B133-1FC9CC347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DD31E5F5-0FD3-665E-47A0-101EB59E8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6293AE5-EA6B-F5AB-F102-BE96547C5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Mesure, surveillance et feedback</a:t>
            </a:r>
          </a:p>
        </p:txBody>
      </p:sp>
      <p:sp>
        <p:nvSpPr>
          <p:cNvPr id="40" name="Espace réservé du contenu 16">
            <a:extLst>
              <a:ext uri="{FF2B5EF4-FFF2-40B4-BE49-F238E27FC236}">
                <a16:creationId xmlns:a16="http://schemas.microsoft.com/office/drawing/2014/main" id="{A9EBE325-C961-D401-85DD-24211475C7B9}"/>
              </a:ext>
            </a:extLst>
          </p:cNvPr>
          <p:cNvSpPr txBox="1">
            <a:spLocks/>
          </p:cNvSpPr>
          <p:nvPr/>
        </p:nvSpPr>
        <p:spPr>
          <a:xfrm>
            <a:off x="840764" y="905491"/>
            <a:ext cx="6197342" cy="55410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Audits réguliers sur les prescriptions avec des interventions pour les changements de comportements.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Enquête de prévalence ponctuelles (PPS)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Collecte mensuelle de la consommation d’antibiotiques (en DDD =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Defined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Daily Dose).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 sur les infections à BMR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Surveillance microbiologique avec la comparaison des profils de résistance réalisée par le laboratoire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Investigation sur les différentes épidémies à BMR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Feedback personnalisé et collectif aux prescripteurs, les affiches, CR des réunions etc.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3119E4-60E1-8662-3E46-B90242CF0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106" y="918844"/>
            <a:ext cx="5341450" cy="240339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626F38-BBF7-09FB-EB87-92A3B3B3C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642" y="3676004"/>
            <a:ext cx="5341448" cy="240339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15BD4B-2476-768E-F53B-54C33D6EF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16" y="3549119"/>
            <a:ext cx="5341452" cy="240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27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AEDA7-9DE5-F5EE-C743-40F0FA1A7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54E055A7-E12C-EB92-1BB8-CE020E2F9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5792E24-A59B-BEDC-14BC-754A1C2ED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8F56BB7-6487-6BB2-38E7-CE7106199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Résultats</a:t>
            </a:r>
          </a:p>
        </p:txBody>
      </p:sp>
      <p:sp>
        <p:nvSpPr>
          <p:cNvPr id="40" name="Espace réservé du contenu 16">
            <a:extLst>
              <a:ext uri="{FF2B5EF4-FFF2-40B4-BE49-F238E27FC236}">
                <a16:creationId xmlns:a16="http://schemas.microsoft.com/office/drawing/2014/main" id="{03FE839E-A4F8-7590-FF34-F1656AAB28AB}"/>
              </a:ext>
            </a:extLst>
          </p:cNvPr>
          <p:cNvSpPr txBox="1">
            <a:spLocks/>
          </p:cNvSpPr>
          <p:nvPr/>
        </p:nvSpPr>
        <p:spPr>
          <a:xfrm>
            <a:off x="840764" y="905491"/>
            <a:ext cx="4980334" cy="55410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mise en place d’un programme et du comité BUA/IPC a permis d’avoir :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 à 40% des prescriptions rationnelles.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Baisse de la DMS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Baisse du TOR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Gestion de stock efficace et dynamique des antibiotiques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antibiotiques spécifiques sous contrôle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infections ont été documentées microbiologiquement dans la majorité des cas.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 micro-organismes les plus fréquemment isolés étaient les Enterobacteriacea (70%), suivi des entérocoques et des staphylococcus.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Rapport mensuel / Sitrep à jour 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3801A6-C91C-1099-8D6B-A7ECCF887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685" y="461461"/>
            <a:ext cx="3201314" cy="195989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308D3C-DAF6-393D-4843-EA9B5D2E9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371" y="4717484"/>
            <a:ext cx="3201313" cy="19598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62F487-91E2-2B5A-178A-BE58E2276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9371" y="477158"/>
            <a:ext cx="3201314" cy="19598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A4E38AA-455E-3F60-06D7-50FC4A59E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0684" y="4701787"/>
            <a:ext cx="3201315" cy="195989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37259C7-C34E-AAD5-DF38-952199509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4157" y="2584047"/>
            <a:ext cx="3066113" cy="16899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4644FA-60ED-29B3-2A8F-6DA1C9B74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571" y="2421353"/>
            <a:ext cx="3066113" cy="2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45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FA7A9-4952-1479-4C66-13C84BB2A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B456E523-4ED2-2613-A7B7-0BB2D8A9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B4A54F5-FBD4-5963-3CB9-867C1373E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E56FECC-90BD-C278-A487-8870B976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Activités BUA de base</a:t>
            </a:r>
          </a:p>
        </p:txBody>
      </p:sp>
      <p:sp>
        <p:nvSpPr>
          <p:cNvPr id="40" name="Espace réservé du contenu 16">
            <a:extLst>
              <a:ext uri="{FF2B5EF4-FFF2-40B4-BE49-F238E27FC236}">
                <a16:creationId xmlns:a16="http://schemas.microsoft.com/office/drawing/2014/main" id="{83883A30-282E-0FFC-9C76-BF8BE58D3305}"/>
              </a:ext>
            </a:extLst>
          </p:cNvPr>
          <p:cNvSpPr txBox="1">
            <a:spLocks/>
          </p:cNvSpPr>
          <p:nvPr/>
        </p:nvSpPr>
        <p:spPr>
          <a:xfrm>
            <a:off x="840763" y="905491"/>
            <a:ext cx="11018721" cy="55410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Activité d’</a:t>
            </a:r>
            <a:r>
              <a:rPr lang="fr-FR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Antibiogouvernance</a:t>
            </a: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 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Coordination des actions sur l’antibiorésistance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Consigner l’activité en infectiologie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Réaliser des audits de prescription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Centraliser et interpréter les données de la consommation des antibiotiques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Centraliser et interpréter les données microbiologiques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Récupérer les données de surveillance des indicateurs de PCI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Définir un plan d’action pour le BUA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Animer des comités de BUA, Déployer des stratégies spécifiques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Réaliser des formations pour ses collègues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Suivre et évaluer l’activité de BUA avec les manageurs et coordinateurs médicaux 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Activité clinique : 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 dans les services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Revue systématique des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hémoc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+, Tours réguliers dans certains services, Avis cliniques sur appels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des cas cliniques et aide à la prise en charge infectiologique des patients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au lit du patient de ces collègues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Animation de réunions de concertation pluridisciplinaire (RCP)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L’activité de conseil concerne tout patient potentiellement infecté 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Avis thérapeutique mais aussi diagnostique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Antibiothérapie documentée (à germes sensibles ou résistants), mais aussi empiriques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des bactéries sensibles ou résistantes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2BD8233-D3D9-CF05-DCAD-5BAAA3753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013" y="501653"/>
            <a:ext cx="3103471" cy="220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39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B825A-9CD6-A338-D3E3-F2B241A79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FED92668-DF41-1AD2-C098-29B7AFC60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B5B3CE6-ADFD-732E-ABB6-87BD36D45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6659064-7168-6666-E1DB-23CC00F30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Activités BUA de base (suite)</a:t>
            </a:r>
          </a:p>
        </p:txBody>
      </p:sp>
      <p:graphicFrame>
        <p:nvGraphicFramePr>
          <p:cNvPr id="3" name="Espace réservé du contenu 2">
            <a:extLst>
              <a:ext uri="{FF2B5EF4-FFF2-40B4-BE49-F238E27FC236}">
                <a16:creationId xmlns:a16="http://schemas.microsoft.com/office/drawing/2014/main" id="{28F710E1-BCAA-0D49-1844-7FCD6DCCFAF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008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B7128-B151-1C5B-D010-3FF75220B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267BF0AD-0F0C-756F-AEB7-2A6431150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2821558-BE17-BEDE-B745-C8D2B108B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55DF286-DB46-1584-1355-1C46591C7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Elaboration et mise en œuvre (Résumé)</a:t>
            </a:r>
          </a:p>
        </p:txBody>
      </p:sp>
      <p:sp>
        <p:nvSpPr>
          <p:cNvPr id="2" name="Organigramme : Connecteur 1">
            <a:extLst>
              <a:ext uri="{FF2B5EF4-FFF2-40B4-BE49-F238E27FC236}">
                <a16:creationId xmlns:a16="http://schemas.microsoft.com/office/drawing/2014/main" id="{D00E0819-FB6A-0CE7-08C5-BF271734FC01}"/>
              </a:ext>
            </a:extLst>
          </p:cNvPr>
          <p:cNvSpPr>
            <a:spLocks noChangeAspect="1"/>
          </p:cNvSpPr>
          <p:nvPr/>
        </p:nvSpPr>
        <p:spPr>
          <a:xfrm>
            <a:off x="2672260" y="3740359"/>
            <a:ext cx="378945" cy="36000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1">
                <a:shade val="15000"/>
                <a:alpha val="7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0F4D1560-17E4-1739-C3DE-E3BC1172EDB1}"/>
              </a:ext>
            </a:extLst>
          </p:cNvPr>
          <p:cNvSpPr>
            <a:spLocks noChangeAspect="1"/>
          </p:cNvSpPr>
          <p:nvPr/>
        </p:nvSpPr>
        <p:spPr>
          <a:xfrm>
            <a:off x="2735732" y="3800658"/>
            <a:ext cx="252000" cy="23940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3715509-5780-5989-C869-9FCA2036A569}"/>
              </a:ext>
            </a:extLst>
          </p:cNvPr>
          <p:cNvSpPr txBox="1"/>
          <p:nvPr/>
        </p:nvSpPr>
        <p:spPr>
          <a:xfrm>
            <a:off x="2521546" y="4198884"/>
            <a:ext cx="74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2019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8EF8DA9-B1D5-1B29-3A45-A18D2C10F6D2}"/>
              </a:ext>
            </a:extLst>
          </p:cNvPr>
          <p:cNvCxnSpPr>
            <a:cxnSpLocks/>
            <a:stCxn id="2" idx="6"/>
          </p:cNvCxnSpPr>
          <p:nvPr/>
        </p:nvCxnSpPr>
        <p:spPr>
          <a:xfrm>
            <a:off x="3051205" y="3920359"/>
            <a:ext cx="1394671" cy="0"/>
          </a:xfrm>
          <a:prstGeom prst="straightConnector1">
            <a:avLst/>
          </a:prstGeom>
          <a:ln>
            <a:solidFill>
              <a:srgbClr val="FF0000"/>
            </a:solidFill>
            <a:headEnd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2C9B1EC-69F1-52E3-F5B7-E9554EE43115}"/>
              </a:ext>
            </a:extLst>
          </p:cNvPr>
          <p:cNvSpPr/>
          <p:nvPr/>
        </p:nvSpPr>
        <p:spPr>
          <a:xfrm>
            <a:off x="2816772" y="2659117"/>
            <a:ext cx="170960" cy="1072055"/>
          </a:xfrm>
          <a:custGeom>
            <a:avLst/>
            <a:gdLst>
              <a:gd name="connsiteX0" fmla="*/ 147213 w 420949"/>
              <a:gd name="connsiteY0" fmla="*/ 1387365 h 1387365"/>
              <a:gd name="connsiteX1" fmla="*/ 69 w 420949"/>
              <a:gd name="connsiteY1" fmla="*/ 746234 h 1387365"/>
              <a:gd name="connsiteX2" fmla="*/ 126193 w 420949"/>
              <a:gd name="connsiteY2" fmla="*/ 515007 h 1387365"/>
              <a:gd name="connsiteX3" fmla="*/ 126193 w 420949"/>
              <a:gd name="connsiteY3" fmla="*/ 515007 h 1387365"/>
              <a:gd name="connsiteX4" fmla="*/ 420482 w 420949"/>
              <a:gd name="connsiteY4" fmla="*/ 304800 h 1387365"/>
              <a:gd name="connsiteX5" fmla="*/ 199765 w 420949"/>
              <a:gd name="connsiteY5" fmla="*/ 0 h 1387365"/>
              <a:gd name="connsiteX6" fmla="*/ 199765 w 420949"/>
              <a:gd name="connsiteY6" fmla="*/ 0 h 13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949" h="1387365">
                <a:moveTo>
                  <a:pt x="147213" y="1387365"/>
                </a:moveTo>
                <a:cubicBezTo>
                  <a:pt x="75392" y="1139496"/>
                  <a:pt x="3572" y="891627"/>
                  <a:pt x="69" y="746234"/>
                </a:cubicBezTo>
                <a:cubicBezTo>
                  <a:pt x="-3434" y="600841"/>
                  <a:pt x="126193" y="515007"/>
                  <a:pt x="126193" y="515007"/>
                </a:cubicBezTo>
                <a:lnTo>
                  <a:pt x="126193" y="515007"/>
                </a:lnTo>
                <a:cubicBezTo>
                  <a:pt x="175241" y="479973"/>
                  <a:pt x="408220" y="390634"/>
                  <a:pt x="420482" y="304800"/>
                </a:cubicBezTo>
                <a:cubicBezTo>
                  <a:pt x="432744" y="218966"/>
                  <a:pt x="199765" y="0"/>
                  <a:pt x="199765" y="0"/>
                </a:cubicBezTo>
                <a:lnTo>
                  <a:pt x="19976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64F593-D009-4F0F-DD39-69323E713EA5}"/>
              </a:ext>
            </a:extLst>
          </p:cNvPr>
          <p:cNvSpPr txBox="1"/>
          <p:nvPr/>
        </p:nvSpPr>
        <p:spPr>
          <a:xfrm>
            <a:off x="1099595" y="1121489"/>
            <a:ext cx="3296771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Analyse initiale en termes de BUA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Installation du laboratoire de la microbiologie (recrutement, formation, mise en place des SOP)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Identification et formation des PF BUA et IPC </a:t>
            </a: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32E09FE2-1053-B2BA-DCF0-1C8411412670}"/>
              </a:ext>
            </a:extLst>
          </p:cNvPr>
          <p:cNvSpPr>
            <a:spLocks noChangeAspect="1"/>
          </p:cNvSpPr>
          <p:nvPr/>
        </p:nvSpPr>
        <p:spPr>
          <a:xfrm>
            <a:off x="4256404" y="3740359"/>
            <a:ext cx="378945" cy="36000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accent1">
                <a:shade val="15000"/>
                <a:alpha val="7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654F6E5A-3CF3-6EDD-1DAA-3525A3691C4C}"/>
              </a:ext>
            </a:extLst>
          </p:cNvPr>
          <p:cNvSpPr>
            <a:spLocks noChangeAspect="1"/>
          </p:cNvSpPr>
          <p:nvPr/>
        </p:nvSpPr>
        <p:spPr>
          <a:xfrm>
            <a:off x="4319876" y="3800658"/>
            <a:ext cx="252000" cy="239401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12AE233-9FF2-FBF1-C0D7-9F7F289C05CC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4635349" y="3920359"/>
            <a:ext cx="1394671" cy="0"/>
          </a:xfrm>
          <a:prstGeom prst="straightConnector1">
            <a:avLst/>
          </a:prstGeom>
          <a:ln>
            <a:headEnd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77F84296-33E6-81BB-11EC-4AC55F303B32}"/>
              </a:ext>
            </a:extLst>
          </p:cNvPr>
          <p:cNvSpPr/>
          <p:nvPr/>
        </p:nvSpPr>
        <p:spPr>
          <a:xfrm flipV="1">
            <a:off x="4361345" y="4040059"/>
            <a:ext cx="210531" cy="1321542"/>
          </a:xfrm>
          <a:custGeom>
            <a:avLst/>
            <a:gdLst>
              <a:gd name="connsiteX0" fmla="*/ 147213 w 420949"/>
              <a:gd name="connsiteY0" fmla="*/ 1387365 h 1387365"/>
              <a:gd name="connsiteX1" fmla="*/ 69 w 420949"/>
              <a:gd name="connsiteY1" fmla="*/ 746234 h 1387365"/>
              <a:gd name="connsiteX2" fmla="*/ 126193 w 420949"/>
              <a:gd name="connsiteY2" fmla="*/ 515007 h 1387365"/>
              <a:gd name="connsiteX3" fmla="*/ 126193 w 420949"/>
              <a:gd name="connsiteY3" fmla="*/ 515007 h 1387365"/>
              <a:gd name="connsiteX4" fmla="*/ 420482 w 420949"/>
              <a:gd name="connsiteY4" fmla="*/ 304800 h 1387365"/>
              <a:gd name="connsiteX5" fmla="*/ 199765 w 420949"/>
              <a:gd name="connsiteY5" fmla="*/ 0 h 1387365"/>
              <a:gd name="connsiteX6" fmla="*/ 199765 w 420949"/>
              <a:gd name="connsiteY6" fmla="*/ 0 h 13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949" h="1387365">
                <a:moveTo>
                  <a:pt x="147213" y="1387365"/>
                </a:moveTo>
                <a:cubicBezTo>
                  <a:pt x="75392" y="1139496"/>
                  <a:pt x="3572" y="891627"/>
                  <a:pt x="69" y="746234"/>
                </a:cubicBezTo>
                <a:cubicBezTo>
                  <a:pt x="-3434" y="600841"/>
                  <a:pt x="126193" y="515007"/>
                  <a:pt x="126193" y="515007"/>
                </a:cubicBezTo>
                <a:lnTo>
                  <a:pt x="126193" y="515007"/>
                </a:lnTo>
                <a:cubicBezTo>
                  <a:pt x="175241" y="479973"/>
                  <a:pt x="408220" y="390634"/>
                  <a:pt x="420482" y="304800"/>
                </a:cubicBezTo>
                <a:cubicBezTo>
                  <a:pt x="432744" y="218966"/>
                  <a:pt x="199765" y="0"/>
                  <a:pt x="199765" y="0"/>
                </a:cubicBezTo>
                <a:lnTo>
                  <a:pt x="199765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EC4808-06BD-E81F-6080-E2591E8B8891}"/>
              </a:ext>
            </a:extLst>
          </p:cNvPr>
          <p:cNvSpPr txBox="1"/>
          <p:nvPr/>
        </p:nvSpPr>
        <p:spPr>
          <a:xfrm>
            <a:off x="3815254" y="3046532"/>
            <a:ext cx="120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2019-2020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8E6560-4246-3D3A-52D6-13515CB4A659}"/>
              </a:ext>
            </a:extLst>
          </p:cNvPr>
          <p:cNvSpPr txBox="1"/>
          <p:nvPr/>
        </p:nvSpPr>
        <p:spPr>
          <a:xfrm>
            <a:off x="2048720" y="5361602"/>
            <a:ext cx="3981300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Accompagnement de l’activité par des expatriés (infectiologues, IPC et manager Labo)</a:t>
            </a:r>
          </a:p>
          <a:p>
            <a:pPr lvl="1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Plan d’action et planification des activités </a:t>
            </a:r>
          </a:p>
          <a:p>
            <a:pPr lvl="1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Description des taches des PF BUA et IPC, mise en place d’un comité BUA et IPC</a:t>
            </a:r>
          </a:p>
          <a:p>
            <a:pPr algn="l"/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C6094FBD-BDD8-5602-91C5-4DDD42E25249}"/>
              </a:ext>
            </a:extLst>
          </p:cNvPr>
          <p:cNvSpPr>
            <a:spLocks noChangeAspect="1"/>
          </p:cNvSpPr>
          <p:nvPr/>
        </p:nvSpPr>
        <p:spPr>
          <a:xfrm>
            <a:off x="5846510" y="3722101"/>
            <a:ext cx="378945" cy="360000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1">
                <a:shade val="15000"/>
                <a:alpha val="7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7A50E0E4-B5A7-6F87-69E9-261A0B9C098F}"/>
              </a:ext>
            </a:extLst>
          </p:cNvPr>
          <p:cNvSpPr>
            <a:spLocks noChangeAspect="1"/>
          </p:cNvSpPr>
          <p:nvPr/>
        </p:nvSpPr>
        <p:spPr>
          <a:xfrm>
            <a:off x="5909982" y="3782400"/>
            <a:ext cx="252000" cy="239401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DA40C73F-1226-E472-9A48-C86F8B6C9481}"/>
              </a:ext>
            </a:extLst>
          </p:cNvPr>
          <p:cNvSpPr/>
          <p:nvPr/>
        </p:nvSpPr>
        <p:spPr>
          <a:xfrm>
            <a:off x="5991022" y="2640859"/>
            <a:ext cx="170960" cy="1072055"/>
          </a:xfrm>
          <a:custGeom>
            <a:avLst/>
            <a:gdLst>
              <a:gd name="connsiteX0" fmla="*/ 147213 w 420949"/>
              <a:gd name="connsiteY0" fmla="*/ 1387365 h 1387365"/>
              <a:gd name="connsiteX1" fmla="*/ 69 w 420949"/>
              <a:gd name="connsiteY1" fmla="*/ 746234 h 1387365"/>
              <a:gd name="connsiteX2" fmla="*/ 126193 w 420949"/>
              <a:gd name="connsiteY2" fmla="*/ 515007 h 1387365"/>
              <a:gd name="connsiteX3" fmla="*/ 126193 w 420949"/>
              <a:gd name="connsiteY3" fmla="*/ 515007 h 1387365"/>
              <a:gd name="connsiteX4" fmla="*/ 420482 w 420949"/>
              <a:gd name="connsiteY4" fmla="*/ 304800 h 1387365"/>
              <a:gd name="connsiteX5" fmla="*/ 199765 w 420949"/>
              <a:gd name="connsiteY5" fmla="*/ 0 h 1387365"/>
              <a:gd name="connsiteX6" fmla="*/ 199765 w 420949"/>
              <a:gd name="connsiteY6" fmla="*/ 0 h 13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949" h="1387365">
                <a:moveTo>
                  <a:pt x="147213" y="1387365"/>
                </a:moveTo>
                <a:cubicBezTo>
                  <a:pt x="75392" y="1139496"/>
                  <a:pt x="3572" y="891627"/>
                  <a:pt x="69" y="746234"/>
                </a:cubicBezTo>
                <a:cubicBezTo>
                  <a:pt x="-3434" y="600841"/>
                  <a:pt x="126193" y="515007"/>
                  <a:pt x="126193" y="515007"/>
                </a:cubicBezTo>
                <a:lnTo>
                  <a:pt x="126193" y="515007"/>
                </a:lnTo>
                <a:cubicBezTo>
                  <a:pt x="175241" y="479973"/>
                  <a:pt x="408220" y="390634"/>
                  <a:pt x="420482" y="304800"/>
                </a:cubicBezTo>
                <a:cubicBezTo>
                  <a:pt x="432744" y="218966"/>
                  <a:pt x="199765" y="0"/>
                  <a:pt x="199765" y="0"/>
                </a:cubicBezTo>
                <a:lnTo>
                  <a:pt x="199765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B5E9D5B-36EA-D5DC-CDFC-F067D5AA5375}"/>
              </a:ext>
            </a:extLst>
          </p:cNvPr>
          <p:cNvSpPr txBox="1"/>
          <p:nvPr/>
        </p:nvSpPr>
        <p:spPr>
          <a:xfrm>
            <a:off x="4571876" y="1121490"/>
            <a:ext cx="2949657" cy="13849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Covid 19 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Approche restrictive avec une limitation de la prescription des antibiotiques 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Elaboration du protocole SICA et mise en place des directives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Formation +++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Audit et feedback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312D79E-1D58-7BF4-2AC5-D0C3482C0F0E}"/>
              </a:ext>
            </a:extLst>
          </p:cNvPr>
          <p:cNvSpPr txBox="1"/>
          <p:nvPr/>
        </p:nvSpPr>
        <p:spPr>
          <a:xfrm>
            <a:off x="5489606" y="4214591"/>
            <a:ext cx="139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2020-2021</a:t>
            </a: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B573E90A-3DC0-000A-CCE9-9AF1EACC6F03}"/>
              </a:ext>
            </a:extLst>
          </p:cNvPr>
          <p:cNvSpPr>
            <a:spLocks noChangeAspect="1"/>
          </p:cNvSpPr>
          <p:nvPr/>
        </p:nvSpPr>
        <p:spPr>
          <a:xfrm>
            <a:off x="7521533" y="3740359"/>
            <a:ext cx="378945" cy="360000"/>
          </a:xfrm>
          <a:prstGeom prst="flowChartConnector">
            <a:avLst/>
          </a:prstGeom>
          <a:solidFill>
            <a:srgbClr val="FFC000"/>
          </a:solidFill>
          <a:ln>
            <a:solidFill>
              <a:schemeClr val="accent1">
                <a:shade val="15000"/>
                <a:alpha val="7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Organigramme : Connecteur 22">
            <a:extLst>
              <a:ext uri="{FF2B5EF4-FFF2-40B4-BE49-F238E27FC236}">
                <a16:creationId xmlns:a16="http://schemas.microsoft.com/office/drawing/2014/main" id="{64374138-7BCF-2CF6-0011-C2DF84B8A6CB}"/>
              </a:ext>
            </a:extLst>
          </p:cNvPr>
          <p:cNvSpPr>
            <a:spLocks noChangeAspect="1"/>
          </p:cNvSpPr>
          <p:nvPr/>
        </p:nvSpPr>
        <p:spPr>
          <a:xfrm>
            <a:off x="7585005" y="3790147"/>
            <a:ext cx="252000" cy="239401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925A98E-531F-E014-9581-641801199BA3}"/>
              </a:ext>
            </a:extLst>
          </p:cNvPr>
          <p:cNvCxnSpPr>
            <a:cxnSpLocks/>
          </p:cNvCxnSpPr>
          <p:nvPr/>
        </p:nvCxnSpPr>
        <p:spPr>
          <a:xfrm>
            <a:off x="6245654" y="3920359"/>
            <a:ext cx="1394671" cy="0"/>
          </a:xfrm>
          <a:prstGeom prst="straightConnector1">
            <a:avLst/>
          </a:prstGeom>
          <a:ln>
            <a:solidFill>
              <a:srgbClr val="FFC000"/>
            </a:solidFill>
            <a:headEnd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CC6BE3A0-ACAA-EBDE-B071-09E436EDBDE9}"/>
              </a:ext>
            </a:extLst>
          </p:cNvPr>
          <p:cNvSpPr/>
          <p:nvPr/>
        </p:nvSpPr>
        <p:spPr>
          <a:xfrm flipV="1">
            <a:off x="7617073" y="4029551"/>
            <a:ext cx="252000" cy="1321542"/>
          </a:xfrm>
          <a:custGeom>
            <a:avLst/>
            <a:gdLst>
              <a:gd name="connsiteX0" fmla="*/ 147213 w 420949"/>
              <a:gd name="connsiteY0" fmla="*/ 1387365 h 1387365"/>
              <a:gd name="connsiteX1" fmla="*/ 69 w 420949"/>
              <a:gd name="connsiteY1" fmla="*/ 746234 h 1387365"/>
              <a:gd name="connsiteX2" fmla="*/ 126193 w 420949"/>
              <a:gd name="connsiteY2" fmla="*/ 515007 h 1387365"/>
              <a:gd name="connsiteX3" fmla="*/ 126193 w 420949"/>
              <a:gd name="connsiteY3" fmla="*/ 515007 h 1387365"/>
              <a:gd name="connsiteX4" fmla="*/ 420482 w 420949"/>
              <a:gd name="connsiteY4" fmla="*/ 304800 h 1387365"/>
              <a:gd name="connsiteX5" fmla="*/ 199765 w 420949"/>
              <a:gd name="connsiteY5" fmla="*/ 0 h 1387365"/>
              <a:gd name="connsiteX6" fmla="*/ 199765 w 420949"/>
              <a:gd name="connsiteY6" fmla="*/ 0 h 13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949" h="1387365">
                <a:moveTo>
                  <a:pt x="147213" y="1387365"/>
                </a:moveTo>
                <a:cubicBezTo>
                  <a:pt x="75392" y="1139496"/>
                  <a:pt x="3572" y="891627"/>
                  <a:pt x="69" y="746234"/>
                </a:cubicBezTo>
                <a:cubicBezTo>
                  <a:pt x="-3434" y="600841"/>
                  <a:pt x="126193" y="515007"/>
                  <a:pt x="126193" y="515007"/>
                </a:cubicBezTo>
                <a:lnTo>
                  <a:pt x="126193" y="515007"/>
                </a:lnTo>
                <a:cubicBezTo>
                  <a:pt x="175241" y="479973"/>
                  <a:pt x="408220" y="390634"/>
                  <a:pt x="420482" y="304800"/>
                </a:cubicBezTo>
                <a:cubicBezTo>
                  <a:pt x="432744" y="218966"/>
                  <a:pt x="199765" y="0"/>
                  <a:pt x="199765" y="0"/>
                </a:cubicBezTo>
                <a:lnTo>
                  <a:pt x="199765" y="0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F7E4942-EFD4-2C1E-D86F-F849DD919A74}"/>
              </a:ext>
            </a:extLst>
          </p:cNvPr>
          <p:cNvCxnSpPr>
            <a:cxnSpLocks/>
          </p:cNvCxnSpPr>
          <p:nvPr/>
        </p:nvCxnSpPr>
        <p:spPr>
          <a:xfrm>
            <a:off x="7900478" y="3920359"/>
            <a:ext cx="1394671" cy="0"/>
          </a:xfrm>
          <a:prstGeom prst="straightConnector1">
            <a:avLst/>
          </a:prstGeom>
          <a:ln>
            <a:headEnd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CFF7E213-CF39-A9D4-FC4F-9C78D3EBDE4A}"/>
              </a:ext>
            </a:extLst>
          </p:cNvPr>
          <p:cNvSpPr txBox="1"/>
          <p:nvPr/>
        </p:nvSpPr>
        <p:spPr>
          <a:xfrm>
            <a:off x="7129059" y="3076796"/>
            <a:ext cx="1208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2021-2022</a:t>
            </a:r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B9EFC9C7-AD3C-BBE2-3C34-5DDB93272377}"/>
              </a:ext>
            </a:extLst>
          </p:cNvPr>
          <p:cNvSpPr>
            <a:spLocks noChangeAspect="1"/>
          </p:cNvSpPr>
          <p:nvPr/>
        </p:nvSpPr>
        <p:spPr>
          <a:xfrm>
            <a:off x="9143707" y="3733936"/>
            <a:ext cx="378945" cy="3600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7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id="{FB6A7478-1341-35A2-4EF3-DC5D4EC1B9B8}"/>
              </a:ext>
            </a:extLst>
          </p:cNvPr>
          <p:cNvSpPr>
            <a:spLocks noChangeAspect="1"/>
          </p:cNvSpPr>
          <p:nvPr/>
        </p:nvSpPr>
        <p:spPr>
          <a:xfrm>
            <a:off x="9207179" y="3783724"/>
            <a:ext cx="252000" cy="239401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BB886BC-DA0D-B697-3464-C4B80393E195}"/>
              </a:ext>
            </a:extLst>
          </p:cNvPr>
          <p:cNvSpPr txBox="1"/>
          <p:nvPr/>
        </p:nvSpPr>
        <p:spPr>
          <a:xfrm>
            <a:off x="7697043" y="1121488"/>
            <a:ext cx="4375351" cy="156966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Pérennisation de l’activité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Approche persuasive, 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Formation des prescripteurs, 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Décentralisation de la prescription aux médecins,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Mise en place de ANTIBIOGO                    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disponibilités des directives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Identification, formation et accompagnement d’un 2</a:t>
            </a:r>
            <a:r>
              <a:rPr lang="fr-FR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PF BUA 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Identification et formation d’un nouveau IPC</a:t>
            </a: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D1A62999-23A5-9FA7-15BF-C87897EB1805}"/>
              </a:ext>
            </a:extLst>
          </p:cNvPr>
          <p:cNvSpPr/>
          <p:nvPr/>
        </p:nvSpPr>
        <p:spPr>
          <a:xfrm>
            <a:off x="9288219" y="2636987"/>
            <a:ext cx="170960" cy="1072055"/>
          </a:xfrm>
          <a:custGeom>
            <a:avLst/>
            <a:gdLst>
              <a:gd name="connsiteX0" fmla="*/ 147213 w 420949"/>
              <a:gd name="connsiteY0" fmla="*/ 1387365 h 1387365"/>
              <a:gd name="connsiteX1" fmla="*/ 69 w 420949"/>
              <a:gd name="connsiteY1" fmla="*/ 746234 h 1387365"/>
              <a:gd name="connsiteX2" fmla="*/ 126193 w 420949"/>
              <a:gd name="connsiteY2" fmla="*/ 515007 h 1387365"/>
              <a:gd name="connsiteX3" fmla="*/ 126193 w 420949"/>
              <a:gd name="connsiteY3" fmla="*/ 515007 h 1387365"/>
              <a:gd name="connsiteX4" fmla="*/ 420482 w 420949"/>
              <a:gd name="connsiteY4" fmla="*/ 304800 h 1387365"/>
              <a:gd name="connsiteX5" fmla="*/ 199765 w 420949"/>
              <a:gd name="connsiteY5" fmla="*/ 0 h 1387365"/>
              <a:gd name="connsiteX6" fmla="*/ 199765 w 420949"/>
              <a:gd name="connsiteY6" fmla="*/ 0 h 13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949" h="1387365">
                <a:moveTo>
                  <a:pt x="147213" y="1387365"/>
                </a:moveTo>
                <a:cubicBezTo>
                  <a:pt x="75392" y="1139496"/>
                  <a:pt x="3572" y="891627"/>
                  <a:pt x="69" y="746234"/>
                </a:cubicBezTo>
                <a:cubicBezTo>
                  <a:pt x="-3434" y="600841"/>
                  <a:pt x="126193" y="515007"/>
                  <a:pt x="126193" y="515007"/>
                </a:cubicBezTo>
                <a:lnTo>
                  <a:pt x="126193" y="515007"/>
                </a:lnTo>
                <a:cubicBezTo>
                  <a:pt x="175241" y="479973"/>
                  <a:pt x="408220" y="390634"/>
                  <a:pt x="420482" y="304800"/>
                </a:cubicBezTo>
                <a:cubicBezTo>
                  <a:pt x="432744" y="218966"/>
                  <a:pt x="199765" y="0"/>
                  <a:pt x="199765" y="0"/>
                </a:cubicBezTo>
                <a:lnTo>
                  <a:pt x="199765" y="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12DFCFE-99B6-C641-B3AC-5BBE36ED1919}"/>
              </a:ext>
            </a:extLst>
          </p:cNvPr>
          <p:cNvSpPr txBox="1"/>
          <p:nvPr/>
        </p:nvSpPr>
        <p:spPr>
          <a:xfrm>
            <a:off x="8635843" y="4183273"/>
            <a:ext cx="139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2022-2023</a:t>
            </a:r>
          </a:p>
        </p:txBody>
      </p:sp>
      <p:sp>
        <p:nvSpPr>
          <p:cNvPr id="33" name="Organigramme : Connecteur 32">
            <a:extLst>
              <a:ext uri="{FF2B5EF4-FFF2-40B4-BE49-F238E27FC236}">
                <a16:creationId xmlns:a16="http://schemas.microsoft.com/office/drawing/2014/main" id="{41DBBC26-8A5B-EE9D-3F5F-0E0BDA414574}"/>
              </a:ext>
            </a:extLst>
          </p:cNvPr>
          <p:cNvSpPr>
            <a:spLocks noChangeAspect="1"/>
          </p:cNvSpPr>
          <p:nvPr/>
        </p:nvSpPr>
        <p:spPr>
          <a:xfrm>
            <a:off x="10760861" y="3733936"/>
            <a:ext cx="378945" cy="36000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shade val="15000"/>
                <a:alpha val="7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Organigramme : Connecteur 33">
            <a:extLst>
              <a:ext uri="{FF2B5EF4-FFF2-40B4-BE49-F238E27FC236}">
                <a16:creationId xmlns:a16="http://schemas.microsoft.com/office/drawing/2014/main" id="{752EEE08-E0A2-AFF6-25AA-AAFCB30C3BDD}"/>
              </a:ext>
            </a:extLst>
          </p:cNvPr>
          <p:cNvSpPr>
            <a:spLocks noChangeAspect="1"/>
          </p:cNvSpPr>
          <p:nvPr/>
        </p:nvSpPr>
        <p:spPr>
          <a:xfrm>
            <a:off x="10819675" y="3790147"/>
            <a:ext cx="252000" cy="239401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212B9FD-02D7-DB50-398B-20CCF58114E0}"/>
              </a:ext>
            </a:extLst>
          </p:cNvPr>
          <p:cNvCxnSpPr>
            <a:cxnSpLocks/>
          </p:cNvCxnSpPr>
          <p:nvPr/>
        </p:nvCxnSpPr>
        <p:spPr>
          <a:xfrm>
            <a:off x="9522652" y="3918829"/>
            <a:ext cx="1394671" cy="0"/>
          </a:xfrm>
          <a:prstGeom prst="straightConnector1">
            <a:avLst/>
          </a:prstGeom>
          <a:ln>
            <a:solidFill>
              <a:schemeClr val="accent6"/>
            </a:solidFill>
            <a:headEnd w="lg" len="med"/>
            <a:tailEnd type="oval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23DD2554-A585-FEA7-9444-6F1E029F467D}"/>
              </a:ext>
            </a:extLst>
          </p:cNvPr>
          <p:cNvSpPr txBox="1"/>
          <p:nvPr/>
        </p:nvSpPr>
        <p:spPr>
          <a:xfrm>
            <a:off x="10248339" y="3076796"/>
            <a:ext cx="1394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2023-2025</a:t>
            </a:r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01B69694-2EA6-A97B-B5E6-60DD4DA53F6C}"/>
              </a:ext>
            </a:extLst>
          </p:cNvPr>
          <p:cNvSpPr/>
          <p:nvPr/>
        </p:nvSpPr>
        <p:spPr>
          <a:xfrm flipV="1">
            <a:off x="10882202" y="4101236"/>
            <a:ext cx="241370" cy="1155993"/>
          </a:xfrm>
          <a:custGeom>
            <a:avLst/>
            <a:gdLst>
              <a:gd name="connsiteX0" fmla="*/ 147213 w 420949"/>
              <a:gd name="connsiteY0" fmla="*/ 1387365 h 1387365"/>
              <a:gd name="connsiteX1" fmla="*/ 69 w 420949"/>
              <a:gd name="connsiteY1" fmla="*/ 746234 h 1387365"/>
              <a:gd name="connsiteX2" fmla="*/ 126193 w 420949"/>
              <a:gd name="connsiteY2" fmla="*/ 515007 h 1387365"/>
              <a:gd name="connsiteX3" fmla="*/ 126193 w 420949"/>
              <a:gd name="connsiteY3" fmla="*/ 515007 h 1387365"/>
              <a:gd name="connsiteX4" fmla="*/ 420482 w 420949"/>
              <a:gd name="connsiteY4" fmla="*/ 304800 h 1387365"/>
              <a:gd name="connsiteX5" fmla="*/ 199765 w 420949"/>
              <a:gd name="connsiteY5" fmla="*/ 0 h 1387365"/>
              <a:gd name="connsiteX6" fmla="*/ 199765 w 420949"/>
              <a:gd name="connsiteY6" fmla="*/ 0 h 13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949" h="1387365">
                <a:moveTo>
                  <a:pt x="147213" y="1387365"/>
                </a:moveTo>
                <a:cubicBezTo>
                  <a:pt x="75392" y="1139496"/>
                  <a:pt x="3572" y="891627"/>
                  <a:pt x="69" y="746234"/>
                </a:cubicBezTo>
                <a:cubicBezTo>
                  <a:pt x="-3434" y="600841"/>
                  <a:pt x="126193" y="515007"/>
                  <a:pt x="126193" y="515007"/>
                </a:cubicBezTo>
                <a:lnTo>
                  <a:pt x="126193" y="515007"/>
                </a:lnTo>
                <a:cubicBezTo>
                  <a:pt x="175241" y="479973"/>
                  <a:pt x="408220" y="390634"/>
                  <a:pt x="420482" y="304800"/>
                </a:cubicBezTo>
                <a:cubicBezTo>
                  <a:pt x="432744" y="218966"/>
                  <a:pt x="199765" y="0"/>
                  <a:pt x="199765" y="0"/>
                </a:cubicBezTo>
                <a:lnTo>
                  <a:pt x="199765" y="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43443FB-AE7C-35FF-3BCE-9686399D4067}"/>
              </a:ext>
            </a:extLst>
          </p:cNvPr>
          <p:cNvSpPr txBox="1"/>
          <p:nvPr/>
        </p:nvSpPr>
        <p:spPr>
          <a:xfrm>
            <a:off x="9586971" y="5314283"/>
            <a:ext cx="2465407" cy="64633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Nouveau bâtiment de l’isolement BMR</a:t>
            </a:r>
          </a:p>
          <a:p>
            <a:pPr marL="0" indent="0">
              <a:buNone/>
            </a:pP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Formation du nouveau IPC 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0290B4F-5A0C-FE3D-E54B-CB7611183104}"/>
              </a:ext>
            </a:extLst>
          </p:cNvPr>
          <p:cNvSpPr txBox="1"/>
          <p:nvPr/>
        </p:nvSpPr>
        <p:spPr>
          <a:xfrm>
            <a:off x="6134962" y="5351094"/>
            <a:ext cx="3072218" cy="10156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Formation AMR (Dr Freddy) et PCI (Flash)</a:t>
            </a:r>
          </a:p>
          <a:p>
            <a:pPr lvl="1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Autonomisation des PF BUA et IPC</a:t>
            </a:r>
          </a:p>
          <a:p>
            <a:pPr lvl="1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Validation des protocoles MSF (Prophylaxie et antibiotiques ciblés)</a:t>
            </a:r>
          </a:p>
        </p:txBody>
      </p:sp>
    </p:spTree>
    <p:extLst>
      <p:ext uri="{BB962C8B-B14F-4D97-AF65-F5344CB8AC3E}">
        <p14:creationId xmlns:p14="http://schemas.microsoft.com/office/powerpoint/2010/main" val="420975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194AB131-F9C1-48DB-AD3A-5C074FBC4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6AE9ED3E-A3FD-4FE3-BD8B-BC4B8C020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03075" y="0"/>
            <a:ext cx="0" cy="29911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8948999-3956-4D11-B059-3699485A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Ensemble, nous contribuons à préserver l’efficacité thérapeutique pour les générations futures.</a:t>
            </a:r>
            <a:b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dirty="0"/>
              <a:t>Merci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635C0AD-B05B-4C54-AD82-229A2A39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fr-FR" smtClean="0"/>
              <a:pPr rtl="0"/>
              <a:t>17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EF8AA3-2974-6359-6058-1EC455ACBC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79" r="19779"/>
          <a:stretch/>
        </p:blipFill>
        <p:spPr>
          <a:xfrm>
            <a:off x="1105787" y="14926"/>
            <a:ext cx="5688417" cy="68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/>
          </a:p>
        </p:txBody>
      </p:sp>
      <p:pic>
        <p:nvPicPr>
          <p:cNvPr id="11" name="Espace réservé d’image 13">
            <a:extLst>
              <a:ext uri="{FF2B5EF4-FFF2-40B4-BE49-F238E27FC236}">
                <a16:creationId xmlns:a16="http://schemas.microsoft.com/office/drawing/2014/main" id="{6F2F35D3-05DD-F373-724B-C60E62693B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/>
          <a:stretch/>
        </p:blipFill>
        <p:spPr>
          <a:xfrm>
            <a:off x="7037816" y="-3275"/>
            <a:ext cx="4315984" cy="6857999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1C0FA35-FBFE-4B23-B0D5-ECBC4C905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1" y="1165148"/>
            <a:ext cx="5362575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fr-FR" dirty="0"/>
              <a:t>Sommaire</a:t>
            </a:r>
          </a:p>
        </p:txBody>
      </p:sp>
      <p:sp>
        <p:nvSpPr>
          <p:cNvPr id="28" name="Espace réservé du contenu 27">
            <a:extLst>
              <a:ext uri="{FF2B5EF4-FFF2-40B4-BE49-F238E27FC236}">
                <a16:creationId xmlns:a16="http://schemas.microsoft.com/office/drawing/2014/main" id="{29909120-B013-4872-BAFC-11D63AAAB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5242" y="1627980"/>
            <a:ext cx="5076694" cy="4292759"/>
          </a:xfrm>
        </p:spPr>
        <p:txBody>
          <a:bodyPr rtlCol="0"/>
          <a:lstStyle/>
          <a:p>
            <a:pPr rtl="0"/>
            <a:r>
              <a:rPr lang="fr-FR" dirty="0"/>
              <a:t>Contexte</a:t>
            </a:r>
          </a:p>
          <a:p>
            <a:pPr rtl="0"/>
            <a:r>
              <a:rPr lang="fr-FR" dirty="0"/>
              <a:t>Elaboration et mise en œuvre</a:t>
            </a:r>
          </a:p>
          <a:p>
            <a:pPr rtl="0"/>
            <a:r>
              <a:rPr lang="fr-FR" dirty="0"/>
              <a:t>Diagnostic initial et objectif</a:t>
            </a:r>
          </a:p>
          <a:p>
            <a:pPr rtl="0"/>
            <a:r>
              <a:rPr lang="fr-FR" dirty="0"/>
              <a:t>Intervention - Niveau hôpital</a:t>
            </a:r>
          </a:p>
          <a:p>
            <a:pPr rtl="0"/>
            <a:r>
              <a:rPr lang="fr-FR" dirty="0"/>
              <a:t>Intervention – Niveau patient</a:t>
            </a:r>
          </a:p>
          <a:p>
            <a:r>
              <a:rPr lang="fr-FR" dirty="0"/>
              <a:t>Formation et sensibilisation du personnel</a:t>
            </a:r>
          </a:p>
          <a:p>
            <a:pPr rtl="0"/>
            <a:r>
              <a:rPr lang="fr-FR" dirty="0"/>
              <a:t>Mesures, surveillance et feedbacks</a:t>
            </a:r>
          </a:p>
          <a:p>
            <a:pPr rtl="0"/>
            <a:r>
              <a:rPr lang="fr-FR" dirty="0"/>
              <a:t>Résultats</a:t>
            </a:r>
          </a:p>
          <a:p>
            <a:pPr rtl="0"/>
            <a:r>
              <a:rPr lang="fr-FR" dirty="0"/>
              <a:t>Activités BUA de base</a:t>
            </a:r>
          </a:p>
          <a:p>
            <a:pPr rtl="0"/>
            <a:r>
              <a:rPr lang="fr-FR" dirty="0"/>
              <a:t>Conclusion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7F794E-8D8D-4E1B-9A9D-F5A6A9E3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fr-FR" dirty="0"/>
              <a:t>12/01/2026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6665B6-F02E-4FF8-AEBC-BEFA35EA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DA5921-BFDC-41F2-85DA-24C802F2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fr-FR" dirty="0"/>
              <a:t>PRESENTATION  BUA</a:t>
            </a:r>
          </a:p>
        </p:txBody>
      </p:sp>
    </p:spTree>
    <p:extLst>
      <p:ext uri="{BB962C8B-B14F-4D97-AF65-F5344CB8AC3E}">
        <p14:creationId xmlns:p14="http://schemas.microsoft.com/office/powerpoint/2010/main" val="744007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F622-A475-72F3-3824-4CA1185D7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6D7DC97E-FE7C-ACDA-E216-9C0C0DC21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7516362-A56B-7E1B-CF01-DF1AD01A5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1C55160-9953-D3F6-3E84-B9BAFFB2F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Contexte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531004-0E18-E8BA-7853-0B7258B5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fr-FR" smtClean="0"/>
              <a:pPr rtl="0"/>
              <a:t>3</a:t>
            </a:fld>
            <a:endParaRPr lang="fr-FR"/>
          </a:p>
        </p:txBody>
      </p:sp>
      <p:sp>
        <p:nvSpPr>
          <p:cNvPr id="7" name="Espace réservé du contenu 16">
            <a:extLst>
              <a:ext uri="{FF2B5EF4-FFF2-40B4-BE49-F238E27FC236}">
                <a16:creationId xmlns:a16="http://schemas.microsoft.com/office/drawing/2014/main" id="{5ABFF170-0C55-B2EB-4C23-10C5C184E7C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9334" y="905491"/>
            <a:ext cx="8337524" cy="1826280"/>
          </a:xfrm>
        </p:spPr>
        <p:txBody>
          <a:bodyPr rtlCol="0">
            <a:norm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sz="1600" b="1" dirty="0"/>
              <a:t>RCA :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Prévalence élevée d’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Enterobacteriaceae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productrices de β-lactamases à spectre étendu (ESBL).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br>
              <a:rPr lang="fr-FR" dirty="0"/>
            </a:br>
            <a:r>
              <a:rPr lang="fr-FR" sz="1600" b="1" dirty="0"/>
              <a:t>Facteurs favorisant la résistance aux antibiotiques :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Automédication, pharmacies informelles, usage sans diagnostic, insuffisance des systèmes de surveillance, faible régulation</a:t>
            </a:r>
            <a:endParaRPr lang="fr-FR" sz="1400" spc="100" dirty="0">
              <a:solidFill>
                <a:schemeClr val="tx1"/>
              </a:solidFill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endParaRPr lang="fr-FR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12B8B05-A505-17B3-01BE-448EDB76A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271" y="905491"/>
            <a:ext cx="2712259" cy="1823835"/>
          </a:xfrm>
          <a:prstGeom prst="rect">
            <a:avLst/>
          </a:prstGeom>
        </p:spPr>
      </p:pic>
      <p:sp>
        <p:nvSpPr>
          <p:cNvPr id="3" name="Espace réservé du contenu 16">
            <a:extLst>
              <a:ext uri="{FF2B5EF4-FFF2-40B4-BE49-F238E27FC236}">
                <a16:creationId xmlns:a16="http://schemas.microsoft.com/office/drawing/2014/main" id="{1EE18932-B6CC-F6FB-BB76-4A41C6C249CF}"/>
              </a:ext>
            </a:extLst>
          </p:cNvPr>
          <p:cNvSpPr txBox="1">
            <a:spLocks/>
          </p:cNvSpPr>
          <p:nvPr/>
        </p:nvSpPr>
        <p:spPr>
          <a:xfrm>
            <a:off x="829334" y="2763616"/>
            <a:ext cx="11270511" cy="291970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b="1" dirty="0">
                <a:cs typeface="Arial" panose="020B0604020202020204" pitchFamily="34" charset="0"/>
              </a:rPr>
              <a:t>Hôpital MSF SICA :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chirurgical avec 72 lits avec un laboratoire de la microbiologie </a:t>
            </a:r>
            <a:b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Critères d’admission : urgences viscérales, les traumatismes ouverts et les IPM chez les </a:t>
            </a:r>
            <a:r>
              <a:rPr lang="fr-FR" dirty="0">
                <a:solidFill>
                  <a:schemeClr val="tx1"/>
                </a:solidFill>
              </a:rPr>
              <a:t>personnes de plus de 15 ans</a:t>
            </a:r>
            <a:br>
              <a:rPr lang="fr-FR" dirty="0">
                <a:solidFill>
                  <a:schemeClr val="tx1"/>
                </a:solidFill>
              </a:rPr>
            </a:br>
            <a:endParaRPr lang="fr-FR" dirty="0">
              <a:solidFill>
                <a:schemeClr val="tx1"/>
              </a:solidFill>
            </a:endParaRPr>
          </a:p>
          <a:p>
            <a:pPr marL="160338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 sz="1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A0E89D-414B-6FFE-67C9-3015000FC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622" y="3503489"/>
            <a:ext cx="2743200" cy="3113090"/>
          </a:xfrm>
          <a:prstGeom prst="rect">
            <a:avLst/>
          </a:prstGeom>
        </p:spPr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BE940BE-B9B5-A344-AA3C-B16A92058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706" y="3503488"/>
            <a:ext cx="7680894" cy="311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18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08854-E0AF-5C6C-104B-E291B3F99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83BBD1FE-23C1-01B8-76D5-014AA348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8DC9899-3363-05BE-5CDD-0F5A63AF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29FBEBD-1B19-D6BB-F05F-7391D583B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Elaboration et mise en œuvre</a:t>
            </a:r>
          </a:p>
        </p:txBody>
      </p:sp>
      <p:graphicFrame>
        <p:nvGraphicFramePr>
          <p:cNvPr id="13" name="Espace réservé du contenu 2">
            <a:extLst>
              <a:ext uri="{FF2B5EF4-FFF2-40B4-BE49-F238E27FC236}">
                <a16:creationId xmlns:a16="http://schemas.microsoft.com/office/drawing/2014/main" id="{D4B91AA9-179E-D75E-A84B-8BE94C34C5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9569007"/>
              </p:ext>
            </p:extLst>
          </p:nvPr>
        </p:nvGraphicFramePr>
        <p:xfrm>
          <a:off x="1192530" y="1660942"/>
          <a:ext cx="10515600" cy="4013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56199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AD6CD-A21A-2C6A-827A-7BC899C8E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E8852D30-75BF-D167-9290-C9816205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EC05B7C-27E3-815D-99DE-45823912A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DD1EE-1647-46BD-DCCA-E437B6F3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Diagnostic initial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00E1C59-987A-7169-DE50-58D66028E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984" y="1254760"/>
            <a:ext cx="5059016" cy="3329609"/>
          </a:xfrm>
          <a:prstGeom prst="rect">
            <a:avLst/>
          </a:prstGeom>
        </p:spPr>
      </p:pic>
      <p:sp>
        <p:nvSpPr>
          <p:cNvPr id="40" name="Espace réservé du contenu 16">
            <a:extLst>
              <a:ext uri="{FF2B5EF4-FFF2-40B4-BE49-F238E27FC236}">
                <a16:creationId xmlns:a16="http://schemas.microsoft.com/office/drawing/2014/main" id="{2139CD70-8566-CDFB-F536-1C7BDE92B499}"/>
              </a:ext>
            </a:extLst>
          </p:cNvPr>
          <p:cNvSpPr txBox="1">
            <a:spLocks/>
          </p:cNvSpPr>
          <p:nvPr/>
        </p:nvSpPr>
        <p:spPr>
          <a:xfrm>
            <a:off x="840765" y="905491"/>
            <a:ext cx="6292220" cy="55410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Etat des lieux initiaux :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Conduit en 2018 par Dr Amel FILALI.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SWOT du projet dans le cadre d’un programme BUA 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de la prescription des antibiotiques : 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Absence de protocoles actualisés dans les services ;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inégale du personnel médical et paramédical ;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 thérapeutique traduisant une méconnaissance des spectres et de la diffusion des antibiotiques ;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Relais per os effectué avec des molécules non testées ;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« BMR » est traitée par imipenème et Amikacine, parfois même s’il s’agit d’un SARM ; 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molécules peu biodisponibles comme la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Cloxacilline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sont prescrites PO dans des infections sévères ; 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infections à SARM sont particulièrement mal prises en charge.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4897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EB124-86AA-F96D-33E1-DED7E1161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5C8A14BE-F4EE-51F5-7A45-FF7174061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211A839-7E49-DB2D-34AC-0C75F451C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1D49CC6-4DC6-9C13-7AAC-436DADD0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Objectifs</a:t>
            </a:r>
          </a:p>
        </p:txBody>
      </p:sp>
      <p:sp>
        <p:nvSpPr>
          <p:cNvPr id="40" name="Espace réservé du contenu 16">
            <a:extLst>
              <a:ext uri="{FF2B5EF4-FFF2-40B4-BE49-F238E27FC236}">
                <a16:creationId xmlns:a16="http://schemas.microsoft.com/office/drawing/2014/main" id="{20DA55F5-0B80-6D6C-9B09-5E0878C9E15E}"/>
              </a:ext>
            </a:extLst>
          </p:cNvPr>
          <p:cNvSpPr txBox="1">
            <a:spLocks/>
          </p:cNvSpPr>
          <p:nvPr/>
        </p:nvSpPr>
        <p:spPr>
          <a:xfrm>
            <a:off x="840764" y="905491"/>
            <a:ext cx="11069287" cy="55410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Général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en place d’un programme fonctionnel de bon usage des antiques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Spécifiques : 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Optimiser et rationnaliser la prescription des antibiotiques (Diagnostic, dose, voie, durée et réévaluation) ;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Réduire les infections associées aux soins ;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Limiter et contrôler les effets secondaires et indésirables liés aux antibiotiques ;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Diminuer les coûts liés à une mauvaise utilisation ;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Améliorer la traçabilité et l’analyse des traitements antibiotiques ;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terme, espérer réduire la résistance acquise à l’hôpital et Garantir l’efficacité des antibiotiques sur le long terme.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77581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C4572-FADE-C94E-AAD5-AED948BDC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22C39AFE-A9F1-67EE-4326-6DF4E966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E92ADF4-22D9-C8BB-5F79-EA37E2FA7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32FAD26-FD07-3C79-DFE4-56F6FCA36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Intervention - Hôpital</a:t>
            </a:r>
          </a:p>
        </p:txBody>
      </p:sp>
      <p:sp>
        <p:nvSpPr>
          <p:cNvPr id="40" name="Espace réservé du contenu 16">
            <a:extLst>
              <a:ext uri="{FF2B5EF4-FFF2-40B4-BE49-F238E27FC236}">
                <a16:creationId xmlns:a16="http://schemas.microsoft.com/office/drawing/2014/main" id="{6EA608C7-642D-7085-36A7-F8D6DC038AE3}"/>
              </a:ext>
            </a:extLst>
          </p:cNvPr>
          <p:cNvSpPr txBox="1">
            <a:spLocks/>
          </p:cNvSpPr>
          <p:nvPr/>
        </p:nvSpPr>
        <p:spPr>
          <a:xfrm>
            <a:off x="840764" y="905491"/>
            <a:ext cx="11069287" cy="55410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Mise en œuvre : 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et leadership : BUA dans la planification stratégique et annuelle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et formation des personnes responsables BUA et IPC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Implémentation d’un laboratoire de la microbiologie en 2019</a:t>
            </a: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Création d’un Comité Antibiotique pluridisciplinaire 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Structuration et fonctionnement de l’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Antibiogouvernance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d’un bâtiment d’isolement en 2023</a:t>
            </a:r>
          </a:p>
          <a:p>
            <a:pPr lvl="0"/>
            <a:endParaRPr lang="fr-F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Difficultés :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 nouvelle et non maitrisée par les managers, </a:t>
            </a:r>
          </a:p>
          <a:p>
            <a:pPr marL="285750" lvl="0" indent="-28575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Résistance des chirurgiens, anesthésistes et médecins prescripteurs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22728B-952C-7A3D-93F5-C86D51A5A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947" y="1563126"/>
            <a:ext cx="4582577" cy="471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45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9AEB0-BD0E-E45D-4617-9718CFD88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485BA270-230C-7802-F095-CEE5897B6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5B31CD6-F5B3-5C1A-8DFB-645666F1D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BB96FA4-C26D-6FAC-7C37-6907E9452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Intervention – Hôpital (suite)</a:t>
            </a:r>
          </a:p>
        </p:txBody>
      </p:sp>
      <p:sp>
        <p:nvSpPr>
          <p:cNvPr id="40" name="Espace réservé du contenu 16">
            <a:extLst>
              <a:ext uri="{FF2B5EF4-FFF2-40B4-BE49-F238E27FC236}">
                <a16:creationId xmlns:a16="http://schemas.microsoft.com/office/drawing/2014/main" id="{7D74E6FB-52CF-EDEF-4ADC-55EE05F3F2FB}"/>
              </a:ext>
            </a:extLst>
          </p:cNvPr>
          <p:cNvSpPr txBox="1">
            <a:spLocks/>
          </p:cNvSpPr>
          <p:nvPr/>
        </p:nvSpPr>
        <p:spPr>
          <a:xfrm>
            <a:off x="840764" y="905491"/>
            <a:ext cx="11069287" cy="55410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Activité BUA et PCI avec un responsable dédié à temps plein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Elaboration d’un programme de BUA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(Objectifs clairs, adaptés et les mesures)</a:t>
            </a:r>
            <a:endParaRPr 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Élaboration et 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Mise à jour</a:t>
            </a: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 protocoles MSF et guides locaux </a:t>
            </a:r>
            <a:endParaRPr lang="fr-F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Adaptation de la liste d’antibiotiques disponibles 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Pipéracilline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Tazo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Ceftazidine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colistine, 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tigécycline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;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Elaboration et Mise en place des différents SOP  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(BUA, PCI, Microbio 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pharma).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Briefing au niveau du siège, coordination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Difficultés :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Turn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over de chirurgiens et anesthésistes,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Matériels non adaptés pour les prélèvements,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Officialisation des protocoles,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 des ruptures des antibiotiques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 des ruptures des intrants de laboratoire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Circuit de passage des patients BMR au bloc 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A21060-0331-1B7C-FCE5-DAE9A395F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598" y="83832"/>
            <a:ext cx="3059724" cy="188814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9B1EE3-01D4-5A23-09E6-A80470D02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407" y="3429000"/>
            <a:ext cx="2379784" cy="342017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D9AD2B-D0DD-1750-26E9-E3801D227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2142149"/>
            <a:ext cx="3059723" cy="23360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C5ECC6-DE4E-1BE8-0896-33AE13190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598" y="4662612"/>
            <a:ext cx="2989386" cy="219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93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2751E-E8C2-2FAF-016E-1159C7148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1CD8ABCA-F3D8-7961-22A4-94D0F2412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755452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4CC4CE8-D115-3D3E-11ED-00994148C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7290" y="0"/>
            <a:ext cx="0" cy="250952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62DBCEC-334F-EE12-415C-73564EEA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0" y="97816"/>
            <a:ext cx="7424114" cy="807675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dirty="0"/>
              <a:t>Intervention – Patient</a:t>
            </a:r>
          </a:p>
        </p:txBody>
      </p:sp>
      <p:sp>
        <p:nvSpPr>
          <p:cNvPr id="40" name="Espace réservé du contenu 16">
            <a:extLst>
              <a:ext uri="{FF2B5EF4-FFF2-40B4-BE49-F238E27FC236}">
                <a16:creationId xmlns:a16="http://schemas.microsoft.com/office/drawing/2014/main" id="{24655A59-FFA6-725B-F357-737AEBB44FC0}"/>
              </a:ext>
            </a:extLst>
          </p:cNvPr>
          <p:cNvSpPr txBox="1">
            <a:spLocks/>
          </p:cNvSpPr>
          <p:nvPr/>
        </p:nvSpPr>
        <p:spPr>
          <a:xfrm>
            <a:off x="840764" y="905491"/>
            <a:ext cx="11069287" cy="55410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kern="1200" spc="1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Phase restrictive prédominante – 6 à 12 mois :</a:t>
            </a:r>
          </a:p>
          <a:p>
            <a:pPr marL="623888"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23888"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Interventions :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Limiter la prescription aux points focaux BUA (mentorat clinique des points focaux par des expatriés)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Présence à toutes les visites (soins intensifs, viscérale, orthopédie isolement) ;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Passage quotidien dans les services pour discussion des antibiothérapies ;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Récupération des résultats de prélèvements pour réajuster les antibiothérapies documentées ;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Sensibiliser à la nécessite de prélever ;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Contre visite dans la mesure du possible avec PF infectieux, le chirurgien et le médecin. </a:t>
            </a:r>
          </a:p>
          <a:p>
            <a:pPr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endParaRPr lang="fr-FR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23888"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Points positifs :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Prise de conscience des médecins et chirurgiens sur la problématique de l’</a:t>
            </a:r>
            <a:r>
              <a:rPr lang="fr-FR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antibio-résistance</a:t>
            </a: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résultats rapides encourageants (efficacité des traitements, baisse des TOR, DMS, de mortalité)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l’adhésion des médecins.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23888">
              <a:lnSpc>
                <a:spcPct val="100000"/>
              </a:lnSpc>
              <a:spcAft>
                <a:spcPts val="0"/>
              </a:spcAft>
              <a:buSzPts val="1000"/>
              <a:tabLst>
                <a:tab pos="914400" algn="l"/>
              </a:tabLst>
            </a:pPr>
            <a:r>
              <a:rPr lang="fr-FR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Points négatifs :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Frustration des prescripteurs,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Dépendance à la présence de l’infectiologue, </a:t>
            </a:r>
          </a:p>
          <a:p>
            <a:pPr marL="285750" indent="-285750">
              <a:lnSpc>
                <a:spcPct val="100000"/>
              </a:lnSpc>
              <a:spcAft>
                <a:spcPts val="0"/>
              </a:spcAft>
              <a:buSzPts val="1000"/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Paralysie de la prescription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630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58958501_TF78544816_Win32" id="{45325682-B1D7-4F49-9189-61F4F5ACB414}" vid="{FC07A7BD-6FA8-4DBE-8C11-F8807787DE3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Présentation de conférence moderne</Template>
  <TotalTime>536</TotalTime>
  <Words>1549</Words>
  <Application>Microsoft Office PowerPoint</Application>
  <PresentationFormat>Widescreen</PresentationFormat>
  <Paragraphs>276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Thème Office</vt:lpstr>
      <vt:lpstr>Le bon usage des antibiotiques en milieu humanitaire Retour d’expérience de MSF France SICA  en République Centrafricaine</vt:lpstr>
      <vt:lpstr>Sommaire</vt:lpstr>
      <vt:lpstr>Contexte</vt:lpstr>
      <vt:lpstr>Elaboration et mise en œuvre</vt:lpstr>
      <vt:lpstr>Diagnostic initial</vt:lpstr>
      <vt:lpstr>Objectifs</vt:lpstr>
      <vt:lpstr>Intervention - Hôpital</vt:lpstr>
      <vt:lpstr>Intervention – Hôpital (suite)</vt:lpstr>
      <vt:lpstr>Intervention – Patient</vt:lpstr>
      <vt:lpstr>Intervention – Patient (suite)</vt:lpstr>
      <vt:lpstr>Formation et sensibilisation du personnel </vt:lpstr>
      <vt:lpstr>Mesure, surveillance et feedback</vt:lpstr>
      <vt:lpstr>Résultats</vt:lpstr>
      <vt:lpstr>Activités BUA de base</vt:lpstr>
      <vt:lpstr>Activités BUA de base (suite)</vt:lpstr>
      <vt:lpstr>Elaboration et mise en œuvre (Résumé)</vt:lpstr>
      <vt:lpstr>Ensemble, nous contribuons à préserver l’efficacité thérapeutique pour les générations futures. 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Charlotte Tallec</dc:creator>
  <cp:lastModifiedBy>msff-sica-infectio</cp:lastModifiedBy>
  <cp:revision>10</cp:revision>
  <dcterms:created xsi:type="dcterms:W3CDTF">2026-01-05T01:12:08Z</dcterms:created>
  <dcterms:modified xsi:type="dcterms:W3CDTF">2026-01-12T06:07:25Z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