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57" r:id="rId4"/>
    <p:sldId id="289" r:id="rId5"/>
    <p:sldId id="258" r:id="rId6"/>
    <p:sldId id="259" r:id="rId7"/>
    <p:sldId id="260" r:id="rId8"/>
    <p:sldId id="262" r:id="rId9"/>
    <p:sldId id="261" r:id="rId10"/>
    <p:sldId id="263" r:id="rId11"/>
    <p:sldId id="268" r:id="rId12"/>
    <p:sldId id="282" r:id="rId13"/>
    <p:sldId id="284" r:id="rId14"/>
    <p:sldId id="286" r:id="rId15"/>
    <p:sldId id="279" r:id="rId16"/>
    <p:sldId id="280" r:id="rId17"/>
    <p:sldId id="281" r:id="rId18"/>
    <p:sldId id="272" r:id="rId19"/>
    <p:sldId id="273" r:id="rId20"/>
    <p:sldId id="274" r:id="rId21"/>
    <p:sldId id="264" r:id="rId22"/>
    <p:sldId id="275" r:id="rId23"/>
    <p:sldId id="276" r:id="rId24"/>
    <p:sldId id="288" r:id="rId25"/>
    <p:sldId id="287" r:id="rId26"/>
    <p:sldId id="265" r:id="rId27"/>
    <p:sldId id="266" r:id="rId28"/>
    <p:sldId id="28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45784-72B6-41D2-9248-158BADA1624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A30516A-1394-470F-BA8F-CB04A4AFD95A}">
      <dgm:prSet phldrT="[Texte]" custT="1"/>
      <dgm:spPr/>
      <dgm:t>
        <a:bodyPr/>
        <a:lstStyle/>
        <a:p>
          <a:r>
            <a:rPr lang="fr-FR" sz="1800" b="1" dirty="0">
              <a:solidFill>
                <a:srgbClr val="0070C0"/>
              </a:solidFill>
            </a:rPr>
            <a:t>1992</a:t>
          </a:r>
          <a:endParaRPr lang="en-US" sz="1800" b="1" dirty="0">
            <a:solidFill>
              <a:srgbClr val="0070C0"/>
            </a:solidFill>
          </a:endParaRPr>
        </a:p>
      </dgm:t>
    </dgm:pt>
    <dgm:pt modelId="{0186B2E5-A507-43D7-A048-F666F4362ABA}" type="sibTrans" cxnId="{227B2BC3-A9AF-4A76-945B-B3C7AEF7A610}">
      <dgm:prSet/>
      <dgm:spPr/>
      <dgm:t>
        <a:bodyPr/>
        <a:lstStyle/>
        <a:p>
          <a:endParaRPr lang="en-US"/>
        </a:p>
      </dgm:t>
    </dgm:pt>
    <dgm:pt modelId="{937B1EE0-D11E-4B3D-BCBA-73B058798E9F}" type="parTrans" cxnId="{227B2BC3-A9AF-4A76-945B-B3C7AEF7A610}">
      <dgm:prSet/>
      <dgm:spPr/>
      <dgm:t>
        <a:bodyPr/>
        <a:lstStyle/>
        <a:p>
          <a:endParaRPr lang="en-US"/>
        </a:p>
      </dgm:t>
    </dgm:pt>
    <dgm:pt modelId="{A3205DE7-633A-46C5-A4A2-7FFC6B4C08AA}" type="pres">
      <dgm:prSet presAssocID="{2FB45784-72B6-41D2-9248-158BADA1624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B00B6B-4A53-4998-B06D-B8105981A6EA}" type="pres">
      <dgm:prSet presAssocID="{2FB45784-72B6-41D2-9248-158BADA1624D}" presName="arrow" presStyleLbl="bgShp" presStyleIdx="0" presStyleCnt="1" custScaleX="155260" custLinFactNeighborX="193" custLinFactNeighborY="72"/>
      <dgm:spPr/>
    </dgm:pt>
    <dgm:pt modelId="{C22387B6-513C-4F48-82F3-AC880D614292}" type="pres">
      <dgm:prSet presAssocID="{2FB45784-72B6-41D2-9248-158BADA1624D}" presName="arrowDiagram1" presStyleCnt="0">
        <dgm:presLayoutVars>
          <dgm:bulletEnabled val="1"/>
        </dgm:presLayoutVars>
      </dgm:prSet>
      <dgm:spPr/>
    </dgm:pt>
    <dgm:pt modelId="{C5B330D5-3D04-4840-9A5E-C7F938E072D3}" type="pres">
      <dgm:prSet presAssocID="{DA30516A-1394-470F-BA8F-CB04A4AFD95A}" presName="bullet1" presStyleLbl="node1" presStyleIdx="0" presStyleCnt="1" custScaleX="70893" custScaleY="54934" custLinFactX="-595746" custLinFactY="200000" custLinFactNeighborX="-600000" custLinFactNeighborY="210133"/>
      <dgm:spPr/>
    </dgm:pt>
    <dgm:pt modelId="{F359E8EC-54A1-40CE-8099-A8A31CF29E13}" type="pres">
      <dgm:prSet presAssocID="{DA30516A-1394-470F-BA8F-CB04A4AFD95A}" presName="textBox1" presStyleLbl="revTx" presStyleIdx="0" presStyleCnt="1" custAng="10800000" custFlipVert="1" custFlipHor="0" custScaleX="34843" custScaleY="11406" custLinFactX="-65156" custLinFactNeighborX="-100000" custLinFactNeighborY="269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766376-D534-4AF1-8746-7D1FFC47E04C}" type="presOf" srcId="{DA30516A-1394-470F-BA8F-CB04A4AFD95A}" destId="{F359E8EC-54A1-40CE-8099-A8A31CF29E13}" srcOrd="0" destOrd="0" presId="urn:microsoft.com/office/officeart/2005/8/layout/arrow2"/>
    <dgm:cxn modelId="{227B2BC3-A9AF-4A76-945B-B3C7AEF7A610}" srcId="{2FB45784-72B6-41D2-9248-158BADA1624D}" destId="{DA30516A-1394-470F-BA8F-CB04A4AFD95A}" srcOrd="0" destOrd="0" parTransId="{937B1EE0-D11E-4B3D-BCBA-73B058798E9F}" sibTransId="{0186B2E5-A507-43D7-A048-F666F4362ABA}"/>
    <dgm:cxn modelId="{617D3936-3535-4F8F-867A-7EEE41FB4A56}" type="presOf" srcId="{2FB45784-72B6-41D2-9248-158BADA1624D}" destId="{A3205DE7-633A-46C5-A4A2-7FFC6B4C08AA}" srcOrd="0" destOrd="0" presId="urn:microsoft.com/office/officeart/2005/8/layout/arrow2"/>
    <dgm:cxn modelId="{66EAA2D4-0F2C-49E6-AE55-2BDCA65A79C0}" type="presParOf" srcId="{A3205DE7-633A-46C5-A4A2-7FFC6B4C08AA}" destId="{23B00B6B-4A53-4998-B06D-B8105981A6EA}" srcOrd="0" destOrd="0" presId="urn:microsoft.com/office/officeart/2005/8/layout/arrow2"/>
    <dgm:cxn modelId="{EAB1A4CD-5C18-4947-8596-7A194CB814B0}" type="presParOf" srcId="{A3205DE7-633A-46C5-A4A2-7FFC6B4C08AA}" destId="{C22387B6-513C-4F48-82F3-AC880D614292}" srcOrd="1" destOrd="0" presId="urn:microsoft.com/office/officeart/2005/8/layout/arrow2"/>
    <dgm:cxn modelId="{B00B0B12-814D-499D-8848-CA03C7620978}" type="presParOf" srcId="{C22387B6-513C-4F48-82F3-AC880D614292}" destId="{C5B330D5-3D04-4840-9A5E-C7F938E072D3}" srcOrd="0" destOrd="0" presId="urn:microsoft.com/office/officeart/2005/8/layout/arrow2"/>
    <dgm:cxn modelId="{0BA20101-7168-4B00-BD9D-9D0BD2838CA0}" type="presParOf" srcId="{C22387B6-513C-4F48-82F3-AC880D614292}" destId="{F359E8EC-54A1-40CE-8099-A8A31CF29E1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0B6B-4A53-4998-B06D-B8105981A6EA}">
      <dsp:nvSpPr>
        <dsp:cNvPr id="0" name=""/>
        <dsp:cNvSpPr/>
      </dsp:nvSpPr>
      <dsp:spPr>
        <a:xfrm>
          <a:off x="-12" y="0"/>
          <a:ext cx="11822877" cy="47593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330D5-3D04-4840-9A5E-C7F938E072D3}">
      <dsp:nvSpPr>
        <dsp:cNvPr id="0" name=""/>
        <dsp:cNvSpPr/>
      </dsp:nvSpPr>
      <dsp:spPr>
        <a:xfrm>
          <a:off x="1258100" y="3403268"/>
          <a:ext cx="399483" cy="30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E8EC-54A1-40CE-8099-A8A31CF29E13}">
      <dsp:nvSpPr>
        <dsp:cNvPr id="0" name=""/>
        <dsp:cNvSpPr/>
      </dsp:nvSpPr>
      <dsp:spPr>
        <a:xfrm rot="10800000" flipV="1">
          <a:off x="1111684" y="3748200"/>
          <a:ext cx="1061302" cy="40062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858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rgbClr val="0070C0"/>
              </a:solidFill>
            </a:rPr>
            <a:t>1992</a:t>
          </a:r>
          <a:endParaRPr lang="en-US" sz="1800" b="1" kern="1200" dirty="0">
            <a:solidFill>
              <a:srgbClr val="0070C0"/>
            </a:solidFill>
          </a:endParaRPr>
        </a:p>
      </dsp:txBody>
      <dsp:txXfrm rot="-10800000">
        <a:off x="1131241" y="3767757"/>
        <a:ext cx="1022188" cy="36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ABD6-99B0-43E3-92C2-EFF8DDB0E158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2FEF-9841-4908-B5E0-CA89635F38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3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2FEF-9841-4908-B5E0-CA89635F38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96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E3D1-FC95-2243-A48D-5053C60ACC0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35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= reunion du GMC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E3D1-FC95-2243-A48D-5053C60ACC0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97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3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37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97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5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4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69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33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4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94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70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DBE8-2D00-472A-9DAD-2C7444409537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821D-08B5-4DE5-BB0A-010D12825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5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antibioclic-afrique.com/questionnaire/6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ntibioclic-afrique.com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2300" y="673100"/>
            <a:ext cx="10801350" cy="2641600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" </a:t>
            </a:r>
            <a:r>
              <a:rPr lang="fr-FR" sz="4400" b="1" dirty="0" smtClean="0">
                <a:solidFill>
                  <a:srgbClr val="FF0000"/>
                </a:solidFill>
                <a:latin typeface="+mn-lt"/>
              </a:rPr>
              <a:t>Organisation </a:t>
            </a:r>
            <a:r>
              <a:rPr lang="fr-FR" sz="4400" b="1" dirty="0">
                <a:solidFill>
                  <a:srgbClr val="FF0000"/>
                </a:solidFill>
                <a:latin typeface="+mn-lt"/>
              </a:rPr>
              <a:t>du système de santé et pyramide </a:t>
            </a:r>
            <a:r>
              <a:rPr lang="fr-FR" sz="4400" b="1" dirty="0" smtClean="0">
                <a:solidFill>
                  <a:srgbClr val="FF0000"/>
                </a:solidFill>
                <a:latin typeface="+mn-lt"/>
              </a:rPr>
              <a:t>sanitaire en Côte d’Ivoire : </a:t>
            </a:r>
            <a:r>
              <a:rPr lang="fr-FR" sz="4400" b="1" dirty="0">
                <a:solidFill>
                  <a:srgbClr val="FF0000"/>
                </a:solidFill>
                <a:latin typeface="+mn-lt"/>
              </a:rPr>
              <a:t>quels différents niveaux d'accès aux </a:t>
            </a:r>
            <a:r>
              <a:rPr lang="fr-FR" sz="4400" b="1" dirty="0" smtClean="0">
                <a:solidFill>
                  <a:srgbClr val="FF0000"/>
                </a:solidFill>
                <a:latin typeface="+mn-lt"/>
              </a:rPr>
              <a:t>antibiotiques, </a:t>
            </a:r>
            <a:r>
              <a:rPr lang="fr-FR" sz="4400" b="1" dirty="0">
                <a:solidFill>
                  <a:srgbClr val="FF0000"/>
                </a:solidFill>
                <a:latin typeface="+mn-lt"/>
              </a:rPr>
              <a:t>à la </a:t>
            </a:r>
            <a:r>
              <a:rPr lang="fr-FR" sz="4400" b="1" dirty="0" smtClean="0">
                <a:solidFill>
                  <a:srgbClr val="FF0000"/>
                </a:solidFill>
                <a:latin typeface="+mn-lt"/>
              </a:rPr>
              <a:t>microbiologie </a:t>
            </a:r>
            <a:r>
              <a:rPr lang="fr-FR" sz="4400" b="1" dirty="0">
                <a:solidFill>
                  <a:srgbClr val="FF0000"/>
                </a:solidFill>
                <a:latin typeface="+mn-lt"/>
              </a:rPr>
              <a:t>et </a:t>
            </a:r>
            <a:r>
              <a:rPr lang="fr-FR" sz="4400" b="1" dirty="0" smtClean="0">
                <a:solidFill>
                  <a:srgbClr val="FF0000"/>
                </a:solidFill>
                <a:latin typeface="+mn-lt"/>
              </a:rPr>
              <a:t>au BUA</a:t>
            </a:r>
            <a:r>
              <a:rPr lang="fr-FR" sz="4400" b="1" dirty="0">
                <a:solidFill>
                  <a:srgbClr val="FF0000"/>
                </a:solidFill>
              </a:rPr>
              <a:t> "</a:t>
            </a:r>
            <a:endParaRPr lang="fr-FR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16350"/>
            <a:ext cx="9144000" cy="2749550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endParaRPr lang="fr-FR" sz="800" b="1" dirty="0" smtClean="0"/>
          </a:p>
          <a:p>
            <a:pPr>
              <a:lnSpc>
                <a:spcPts val="1800"/>
              </a:lnSpc>
            </a:pPr>
            <a:r>
              <a:rPr lang="fr-FR" sz="3200" b="1" dirty="0" smtClean="0"/>
              <a:t>Aristophane TANON</a:t>
            </a:r>
          </a:p>
          <a:p>
            <a:pPr>
              <a:lnSpc>
                <a:spcPts val="1800"/>
              </a:lnSpc>
            </a:pPr>
            <a:r>
              <a:rPr lang="fr-FR" sz="2800" b="1" dirty="0" smtClean="0"/>
              <a:t>Professeur Titulaire </a:t>
            </a:r>
          </a:p>
          <a:p>
            <a:pPr>
              <a:lnSpc>
                <a:spcPts val="1800"/>
              </a:lnSpc>
            </a:pPr>
            <a:r>
              <a:rPr lang="fr-FR" sz="2800" b="1" i="1" dirty="0" smtClean="0"/>
              <a:t>Infectiologue - Réanimateur </a:t>
            </a:r>
          </a:p>
          <a:p>
            <a:pPr>
              <a:lnSpc>
                <a:spcPts val="2600"/>
              </a:lnSpc>
            </a:pPr>
            <a:r>
              <a:rPr lang="fr-FR" b="1" i="1" dirty="0">
                <a:solidFill>
                  <a:srgbClr val="002060"/>
                </a:solidFill>
              </a:rPr>
              <a:t>Unité Pédagogique de Dermatologie et Infectiologie UFR des Sciences Médicales / Université FHB de </a:t>
            </a:r>
            <a:r>
              <a:rPr lang="fr-FR" b="1" i="1" dirty="0" err="1">
                <a:solidFill>
                  <a:srgbClr val="002060"/>
                </a:solidFill>
              </a:rPr>
              <a:t>Cocody</a:t>
            </a:r>
            <a:r>
              <a:rPr lang="fr-FR" b="1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fr-FR" b="1" i="1" dirty="0" err="1">
                <a:solidFill>
                  <a:srgbClr val="002060"/>
                </a:solidFill>
              </a:rPr>
              <a:t>Sce</a:t>
            </a:r>
            <a:r>
              <a:rPr lang="fr-FR" b="1" i="1" dirty="0">
                <a:solidFill>
                  <a:srgbClr val="002060"/>
                </a:solidFill>
              </a:rPr>
              <a:t> Maladies Infectieuses et Tropicales /CHU de </a:t>
            </a:r>
            <a:r>
              <a:rPr lang="fr-FR" b="1" i="1" dirty="0" smtClean="0">
                <a:solidFill>
                  <a:srgbClr val="002060"/>
                </a:solidFill>
              </a:rPr>
              <a:t>Treichville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37020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896600" cy="71437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Leçons transversales : pourquoi le système bloque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44157"/>
            <a:ext cx="10896601" cy="489949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FR" dirty="0" smtClean="0"/>
              <a:t>Manque </a:t>
            </a:r>
            <a:r>
              <a:rPr lang="fr-FR" dirty="0"/>
              <a:t>d’infrastructures et d’équipements de laboratoire.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Insuffisance des ressources humaines spécialisées.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Pression économique sur les patients et les structures.</a:t>
            </a:r>
          </a:p>
          <a:p>
            <a:pPr lvl="0">
              <a:lnSpc>
                <a:spcPct val="110000"/>
              </a:lnSpc>
            </a:pPr>
            <a:r>
              <a:rPr lang="fr-FR" dirty="0"/>
              <a:t>Surcharge du système de santé → recours à la prescription rapide et empirique.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Faible priorité politique pour la résistance antimicrobienne.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Déficit de données de surveillance pour prendre les bonnes décisions.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1747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3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898525"/>
          </a:xfrm>
        </p:spPr>
        <p:txBody>
          <a:bodyPr/>
          <a:lstStyle/>
          <a:p>
            <a:pPr algn="ctr"/>
            <a:r>
              <a:rPr lang="fr-FR" dirty="0" smtClean="0"/>
              <a:t>Concept du « One </a:t>
            </a:r>
            <a:r>
              <a:rPr lang="fr-FR" dirty="0" err="1" smtClean="0"/>
              <a:t>Health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4" name="Picture 2" descr="One Health | Réseau régional d'appui à la prévention et à la promotion de  la santé">
            <a:extLst>
              <a:ext uri="{FF2B5EF4-FFF2-40B4-BE49-F238E27FC236}">
                <a16:creationId xmlns:a16="http://schemas.microsoft.com/office/drawing/2014/main" id="{1472348F-1D33-BEC0-7B6D-B5861259A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88" y="1206500"/>
            <a:ext cx="8905461" cy="53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 flipV="1">
            <a:off x="736600" y="10985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FF193F8-D87C-B5AF-1E55-A8F83016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8" y="129843"/>
            <a:ext cx="1899622" cy="19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A4B85-CA89-4EA9-B770-9C1AD9FD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92938"/>
            <a:ext cx="10844836" cy="568674"/>
          </a:xfrm>
        </p:spPr>
        <p:txBody>
          <a:bodyPr>
            <a:noAutofit/>
          </a:bodyPr>
          <a:lstStyle/>
          <a:p>
            <a:r>
              <a:rPr lang="fr-CI" sz="3200" dirty="0">
                <a:latin typeface="+mn-lt"/>
                <a:cs typeface="Times New Roman" panose="02020603050405020304" pitchFamily="18" charset="0"/>
              </a:rPr>
              <a:t>Situation en Côte d’Ivoire dans la RAM: </a:t>
            </a:r>
            <a:r>
              <a:rPr lang="fr-FR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Historique 1980 – </a:t>
            </a:r>
            <a:r>
              <a:rPr lang="fr-FR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2025</a:t>
            </a:r>
            <a:endParaRPr lang="en-US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A45CC90-D974-463B-934E-1B8A49EEE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845" y="1770355"/>
          <a:ext cx="11822852" cy="475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402D78-B1D4-42CB-9842-DDC08666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897033-9A55-4DAC-991D-1FF1921C78B7}" type="datetime1">
              <a:rPr lang="fr-FR" smtClean="0"/>
              <a:t>08/01/2026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10CB3F-B916-4AA2-98AA-73893898858E}"/>
              </a:ext>
            </a:extLst>
          </p:cNvPr>
          <p:cNvSpPr/>
          <p:nvPr/>
        </p:nvSpPr>
        <p:spPr>
          <a:xfrm>
            <a:off x="672000" y="6041811"/>
            <a:ext cx="141285" cy="17923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5B7536A-EF6A-4B09-BBC9-40C7B70475B6}"/>
              </a:ext>
            </a:extLst>
          </p:cNvPr>
          <p:cNvSpPr/>
          <p:nvPr/>
        </p:nvSpPr>
        <p:spPr>
          <a:xfrm>
            <a:off x="2861245" y="4377723"/>
            <a:ext cx="448096" cy="448096"/>
          </a:xfrm>
          <a:prstGeom prst="ellipse">
            <a:avLst/>
          </a:prstGeom>
          <a:solidFill>
            <a:srgbClr val="E719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7D63222-1605-41E8-A478-98C2A0A75A40}"/>
              </a:ext>
            </a:extLst>
          </p:cNvPr>
          <p:cNvSpPr/>
          <p:nvPr/>
        </p:nvSpPr>
        <p:spPr>
          <a:xfrm>
            <a:off x="5902916" y="3324156"/>
            <a:ext cx="541532" cy="471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8EC7402-4941-466F-B510-CD8589DAE147}"/>
              </a:ext>
            </a:extLst>
          </p:cNvPr>
          <p:cNvSpPr/>
          <p:nvPr/>
        </p:nvSpPr>
        <p:spPr>
          <a:xfrm>
            <a:off x="6819900" y="3169859"/>
            <a:ext cx="582998" cy="50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36A9E3D-B284-4776-A73E-937192E531B4}"/>
              </a:ext>
            </a:extLst>
          </p:cNvPr>
          <p:cNvSpPr/>
          <p:nvPr/>
        </p:nvSpPr>
        <p:spPr>
          <a:xfrm>
            <a:off x="9838916" y="2674007"/>
            <a:ext cx="646241" cy="6618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51B491-D469-4BE2-8D9E-9F038E0B80A8}"/>
              </a:ext>
            </a:extLst>
          </p:cNvPr>
          <p:cNvSpPr txBox="1"/>
          <p:nvPr/>
        </p:nvSpPr>
        <p:spPr>
          <a:xfrm>
            <a:off x="14410" y="4370233"/>
            <a:ext cx="1319061" cy="584775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Premières publications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</p:cNvCxnSpPr>
          <p:nvPr/>
        </p:nvCxnSpPr>
        <p:spPr>
          <a:xfrm>
            <a:off x="742642" y="4955008"/>
            <a:ext cx="0" cy="112653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176" y="2886785"/>
            <a:ext cx="2697060" cy="3469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</a:pPr>
            <a:r>
              <a:rPr lang="fr-FR" sz="1600" b="1" dirty="0">
                <a:latin typeface="Comic Sans MS" panose="030F0702030302020204" pitchFamily="66" charset="0"/>
              </a:rPr>
              <a:t>unité dédiée à la RAM </a:t>
            </a:r>
            <a:endParaRPr lang="fr-FR" sz="1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</p:cNvCxnSpPr>
          <p:nvPr/>
        </p:nvCxnSpPr>
        <p:spPr>
          <a:xfrm>
            <a:off x="1690416" y="3225011"/>
            <a:ext cx="0" cy="20247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</p:cNvCxnSpPr>
          <p:nvPr/>
        </p:nvCxnSpPr>
        <p:spPr>
          <a:xfrm>
            <a:off x="2393080" y="5146717"/>
            <a:ext cx="34714" cy="934821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16890" y="5998830"/>
            <a:ext cx="38446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FF0000"/>
              </a:buClr>
            </a:pPr>
            <a:r>
              <a:rPr lang="fr-FR" sz="1600" b="1" dirty="0">
                <a:latin typeface="Comic Sans MS" panose="030F0702030302020204" pitchFamily="66" charset="0"/>
              </a:rPr>
              <a:t>Observatoire de la résistance multisectoriel (Humain-Animal-Environnement):ORMICI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</p:cNvCxnSpPr>
          <p:nvPr/>
        </p:nvCxnSpPr>
        <p:spPr>
          <a:xfrm>
            <a:off x="3103322" y="1913555"/>
            <a:ext cx="3054" cy="2447493"/>
          </a:xfrm>
          <a:prstGeom prst="line">
            <a:avLst/>
          </a:prstGeom>
          <a:ln w="57150">
            <a:solidFill>
              <a:srgbClr val="E41C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</p:cNvCxnSpPr>
          <p:nvPr/>
        </p:nvCxnSpPr>
        <p:spPr>
          <a:xfrm>
            <a:off x="3998026" y="4411044"/>
            <a:ext cx="3841" cy="73567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6173682" y="3795536"/>
            <a:ext cx="0" cy="7324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</p:cNvCxnSpPr>
          <p:nvPr/>
        </p:nvCxnSpPr>
        <p:spPr>
          <a:xfrm>
            <a:off x="10087626" y="3292665"/>
            <a:ext cx="0" cy="111837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</p:cNvCxnSpPr>
          <p:nvPr/>
        </p:nvCxnSpPr>
        <p:spPr>
          <a:xfrm flipH="1">
            <a:off x="7088828" y="1997836"/>
            <a:ext cx="22571" cy="130479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EFE7ABF-0CC7-4FC5-8D77-C02FF961F05B}"/>
              </a:ext>
            </a:extLst>
          </p:cNvPr>
          <p:cNvCxnSpPr>
            <a:cxnSpLocks/>
            <a:endCxn id="113" idx="0"/>
          </p:cNvCxnSpPr>
          <p:nvPr/>
        </p:nvCxnSpPr>
        <p:spPr>
          <a:xfrm flipH="1">
            <a:off x="8554378" y="1812185"/>
            <a:ext cx="1155028" cy="10818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34850">
            <a:off x="1071964" y="1057854"/>
            <a:ext cx="3774520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buClr>
                <a:srgbClr val="FF0000"/>
              </a:buClr>
            </a:pPr>
            <a:r>
              <a:rPr lang="fr-FR" sz="1600" b="1" dirty="0">
                <a:latin typeface="Comic Sans MS" panose="030F0702030302020204" pitchFamily="66" charset="0"/>
              </a:rPr>
              <a:t>ORMICI érigé en Centre National de Référence des Antibiotiques (CNR</a:t>
            </a:r>
            <a:r>
              <a:rPr lang="fr-FR" sz="1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775413" y="5096051"/>
            <a:ext cx="3495510" cy="830997"/>
          </a:xfrm>
          <a:prstGeom prst="rect">
            <a:avLst/>
          </a:prstGeom>
          <a:solidFill>
            <a:srgbClr val="FFFF00"/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fr-FR" sz="1600" b="1" dirty="0">
                <a:latin typeface="Comic Sans MS" panose="030F0702030302020204" pitchFamily="66" charset="0"/>
              </a:rPr>
              <a:t>Mise en place du réseau de laboratoires pour la surveillance de la RAM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57288" y="4539150"/>
            <a:ext cx="4214838" cy="346954"/>
          </a:xfrm>
          <a:prstGeom prst="rect">
            <a:avLst/>
          </a:prstGeom>
          <a:solidFill>
            <a:srgbClr val="0070C0"/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</a:pPr>
            <a:r>
              <a:rPr 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Évaluation Conjointe Externe (JEE)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02776" y="674397"/>
            <a:ext cx="3455257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b="1" dirty="0">
                <a:latin typeface="Comic Sans MS" panose="030F0702030302020204" pitchFamily="66" charset="0"/>
              </a:rPr>
              <a:t>Groupe Multisectoriel de Coordination (GMC)</a:t>
            </a:r>
          </a:p>
          <a:p>
            <a:pPr lvl="1">
              <a:buClr>
                <a:srgbClr val="FF0000"/>
              </a:buClr>
            </a:pPr>
            <a:endParaRPr lang="fr-FR" sz="1600" b="1" dirty="0">
              <a:latin typeface="Comic Sans MS" panose="030F0702030302020204" pitchFamily="66" charset="0"/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b="1" dirty="0">
                <a:latin typeface="Comic Sans MS" panose="030F0702030302020204" pitchFamily="66" charset="0"/>
              </a:rPr>
              <a:t>Formation des points focaux ministériels      </a:t>
            </a:r>
          </a:p>
        </p:txBody>
      </p:sp>
      <p:sp>
        <p:nvSpPr>
          <p:cNvPr id="70" name="Rectangle 69"/>
          <p:cNvSpPr/>
          <p:nvPr/>
        </p:nvSpPr>
        <p:spPr>
          <a:xfrm rot="1885635">
            <a:off x="8215333" y="4053633"/>
            <a:ext cx="3112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fr-FR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106368" y="647496"/>
            <a:ext cx="3006430" cy="1323439"/>
          </a:xfrm>
          <a:prstGeom prst="rect">
            <a:avLst/>
          </a:prstGeom>
          <a:solidFill>
            <a:srgbClr val="7030A0"/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Validation  PAN-RAM (2019-2020)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Création  Plateforme OH et des GTT dont le GTT-RAM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3180335" y="452796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C000"/>
                </a:solidFill>
              </a:rPr>
              <a:t>2006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5722496" y="2719134"/>
            <a:ext cx="71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accent2">
                    <a:lumMod val="50000"/>
                  </a:schemeClr>
                </a:solidFill>
              </a:rPr>
              <a:t>2016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3438809" y="3393117"/>
            <a:ext cx="77764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A" sz="2000" b="1" dirty="0"/>
              <a:t>2012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8721468" y="3040426"/>
            <a:ext cx="97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/>
              <a:t> </a:t>
            </a:r>
            <a:r>
              <a:rPr lang="fr-CA" sz="2400" b="1" dirty="0">
                <a:solidFill>
                  <a:srgbClr val="7030A0"/>
                </a:solidFill>
              </a:rPr>
              <a:t>2019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7338975" y="3537347"/>
            <a:ext cx="69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accent2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10070573" y="315524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chemeClr val="accent2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9DC90E4A-E3D9-4EA6-A9A1-A89CEE64111E}"/>
              </a:ext>
            </a:extLst>
          </p:cNvPr>
          <p:cNvSpPr/>
          <p:nvPr/>
        </p:nvSpPr>
        <p:spPr>
          <a:xfrm>
            <a:off x="8233591" y="2894069"/>
            <a:ext cx="641573" cy="661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ZoneTexte 117"/>
          <p:cNvSpPr txBox="1"/>
          <p:nvPr/>
        </p:nvSpPr>
        <p:spPr>
          <a:xfrm>
            <a:off x="2427794" y="505730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/>
              <a:t>2002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537516" y="4364981"/>
            <a:ext cx="2681974" cy="830997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600" b="1" dirty="0">
                <a:latin typeface="Comic Sans MS" panose="030F0702030302020204" pitchFamily="66" charset="0"/>
              </a:rPr>
              <a:t>Début du processus de révision du PAN-RAM (2021-2025)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742642" y="6105352"/>
            <a:ext cx="72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1980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9DC90E4A-E3D9-4EA6-A9A1-A89CEE64111E}"/>
              </a:ext>
            </a:extLst>
          </p:cNvPr>
          <p:cNvSpPr/>
          <p:nvPr/>
        </p:nvSpPr>
        <p:spPr>
          <a:xfrm>
            <a:off x="3722111" y="3983402"/>
            <a:ext cx="479110" cy="4838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85B7536A-EF6A-4B09-BBC9-40C7B70475B6}"/>
              </a:ext>
            </a:extLst>
          </p:cNvPr>
          <p:cNvSpPr/>
          <p:nvPr/>
        </p:nvSpPr>
        <p:spPr>
          <a:xfrm>
            <a:off x="2188942" y="4729399"/>
            <a:ext cx="424053" cy="3815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100C8FB-AF82-BEE4-80EC-632AEC401D2E}"/>
              </a:ext>
            </a:extLst>
          </p:cNvPr>
          <p:cNvSpPr/>
          <p:nvPr/>
        </p:nvSpPr>
        <p:spPr>
          <a:xfrm>
            <a:off x="10706625" y="2455838"/>
            <a:ext cx="810211" cy="84003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26890A-7FC8-4A91-0400-90F5DD74C964}"/>
              </a:ext>
            </a:extLst>
          </p:cNvPr>
          <p:cNvSpPr txBox="1"/>
          <p:nvPr/>
        </p:nvSpPr>
        <p:spPr>
          <a:xfrm>
            <a:off x="10851693" y="2596278"/>
            <a:ext cx="116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accent2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2E3491-1EFF-C472-9AC9-639FA3D695AC}"/>
              </a:ext>
            </a:extLst>
          </p:cNvPr>
          <p:cNvSpPr/>
          <p:nvPr/>
        </p:nvSpPr>
        <p:spPr>
          <a:xfrm>
            <a:off x="9098214" y="5940851"/>
            <a:ext cx="3006430" cy="830997"/>
          </a:xfrm>
          <a:prstGeom prst="rect">
            <a:avLst/>
          </a:prstGeom>
          <a:solidFill>
            <a:srgbClr val="7030A0"/>
          </a:solidFill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PAN-RAM 2.0 (2021-2025)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88083B2-E700-035F-67F2-0CEC7DFCCF73}"/>
              </a:ext>
            </a:extLst>
          </p:cNvPr>
          <p:cNvCxnSpPr>
            <a:cxnSpLocks/>
          </p:cNvCxnSpPr>
          <p:nvPr/>
        </p:nvCxnSpPr>
        <p:spPr>
          <a:xfrm>
            <a:off x="11113718" y="3211932"/>
            <a:ext cx="0" cy="272891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762000" y="6096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11318"/>
            <a:ext cx="10886332" cy="849827"/>
          </a:xfrm>
        </p:spPr>
        <p:txBody>
          <a:bodyPr>
            <a:noAutofit/>
          </a:bodyPr>
          <a:lstStyle/>
          <a:p>
            <a:r>
              <a:rPr lang="fr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I" sz="4000" dirty="0">
                <a:latin typeface="+mn-lt"/>
                <a:cs typeface="Times New Roman" panose="02020603050405020304" pitchFamily="18" charset="0"/>
              </a:rPr>
              <a:t>Situation en Côte d’Ivoire </a:t>
            </a:r>
            <a:r>
              <a:rPr lang="fr-CI" sz="4000" dirty="0" smtClean="0">
                <a:latin typeface="+mn-lt"/>
                <a:cs typeface="Times New Roman" panose="02020603050405020304" pitchFamily="18" charset="0"/>
              </a:rPr>
              <a:t>de la lutte contre la </a:t>
            </a:r>
            <a:r>
              <a:rPr lang="fr-CI" sz="4000" dirty="0">
                <a:latin typeface="+mn-lt"/>
                <a:cs typeface="Times New Roman" panose="02020603050405020304" pitchFamily="18" charset="0"/>
              </a:rPr>
              <a:t>RAM 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AEC910-4AAA-42A1-A49C-7DDC64BC53C6}" type="datetime1">
              <a:rPr lang="fr-FR" smtClean="0"/>
              <a:t>08/01/2026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22617" y="4176829"/>
            <a:ext cx="2157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Point Focal National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04168" y="5322798"/>
            <a:ext cx="252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CNR  multisectoriel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26060" y="4474146"/>
            <a:ext cx="1866030" cy="60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Tx/>
            </a:pPr>
            <a:r>
              <a:rPr lang="fr-C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GTT </a:t>
            </a:r>
            <a:r>
              <a:rPr lang="fr-C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RAM</a:t>
            </a:r>
            <a:r>
              <a:rPr lang="fr-CA" sz="2800" dirty="0" smtClean="0">
                <a:latin typeface="Comic Sans MS" panose="030F0702030302020204" pitchFamily="66" charset="0"/>
              </a:rPr>
              <a:t> </a:t>
            </a:r>
            <a:endParaRPr lang="fr-CA" sz="2800" dirty="0">
              <a:latin typeface="Comic Sans MS" panose="030F0702030302020204" pitchFamily="66" charset="0"/>
            </a:endParaRPr>
          </a:p>
        </p:txBody>
      </p:sp>
      <p:pic>
        <p:nvPicPr>
          <p:cNvPr id="14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68953"/>
            <a:ext cx="4710257" cy="3237626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BADDD0-6C93-42C8-B757-3B72DC1CCDC7}"/>
              </a:ext>
            </a:extLst>
          </p:cNvPr>
          <p:cNvSpPr txBox="1">
            <a:spLocks/>
          </p:cNvSpPr>
          <p:nvPr/>
        </p:nvSpPr>
        <p:spPr>
          <a:xfrm>
            <a:off x="108641" y="1232452"/>
            <a:ext cx="11968681" cy="51914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fr-FR" sz="4000"/>
              <a:t>	</a:t>
            </a:r>
            <a:endParaRPr lang="fr-FR" sz="4000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FBADDD0-6C93-42C8-B757-3B72DC1CCDC7}"/>
              </a:ext>
            </a:extLst>
          </p:cNvPr>
          <p:cNvSpPr txBox="1">
            <a:spLocks/>
          </p:cNvSpPr>
          <p:nvPr/>
        </p:nvSpPr>
        <p:spPr>
          <a:xfrm>
            <a:off x="261041" y="1384852"/>
            <a:ext cx="11968681" cy="51914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fr-FR" sz="4000" dirty="0"/>
              <a:t>	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673" y="1332396"/>
            <a:ext cx="3300836" cy="2136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66" y="1277850"/>
            <a:ext cx="3064396" cy="187699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dkEdge">
            <a:bevelB/>
            <a:contourClr>
              <a:schemeClr val="tx1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909" y="3549818"/>
            <a:ext cx="2446600" cy="284666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 prstMaterial="metal">
            <a:contourClr>
              <a:schemeClr val="tx1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A8CE63-1939-47D1-8A6D-6424798C840D}"/>
              </a:ext>
            </a:extLst>
          </p:cNvPr>
          <p:cNvSpPr txBox="1"/>
          <p:nvPr/>
        </p:nvSpPr>
        <p:spPr>
          <a:xfrm>
            <a:off x="9520083" y="5064084"/>
            <a:ext cx="2204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Manuel de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gouvernance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915EEC-5A1D-49D3-B88F-6B8F806057A5}"/>
              </a:ext>
            </a:extLst>
          </p:cNvPr>
          <p:cNvSpPr txBox="1"/>
          <p:nvPr/>
        </p:nvSpPr>
        <p:spPr>
          <a:xfrm>
            <a:off x="9287734" y="2582199"/>
            <a:ext cx="2052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Politique Nationale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D64CF7-0436-4BE3-915F-CF1DA6884A38}"/>
              </a:ext>
            </a:extLst>
          </p:cNvPr>
          <p:cNvSpPr txBox="1"/>
          <p:nvPr/>
        </p:nvSpPr>
        <p:spPr>
          <a:xfrm>
            <a:off x="325729" y="3170610"/>
            <a:ext cx="319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PAN-RAM 2.0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2021-2025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A9C77CF-A07B-4733-B2AA-EFFC32C239A2}"/>
              </a:ext>
            </a:extLst>
          </p:cNvPr>
          <p:cNvSpPr txBox="1"/>
          <p:nvPr/>
        </p:nvSpPr>
        <p:spPr>
          <a:xfrm>
            <a:off x="508516" y="5283336"/>
            <a:ext cx="2540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Points focaux Ministères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67709B-5D21-1EB9-A2B2-E0FA167FAD12}"/>
              </a:ext>
            </a:extLst>
          </p:cNvPr>
          <p:cNvSpPr txBox="1"/>
          <p:nvPr/>
        </p:nvSpPr>
        <p:spPr>
          <a:xfrm>
            <a:off x="3178034" y="5040672"/>
            <a:ext cx="38397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0" u="none" strike="noStrike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Evaluations: </a:t>
            </a:r>
            <a:r>
              <a:rPr lang="fr-FR" sz="2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PMP 2021; </a:t>
            </a:r>
          </a:p>
          <a:p>
            <a:r>
              <a:rPr lang="fr-FR" sz="2800" b="0" i="0" u="none" strike="noStrike" kern="1200" dirty="0">
                <a:effectLst/>
                <a:latin typeface="Calibri" panose="020F0502020204030204" pitchFamily="34" charset="0"/>
              </a:rPr>
              <a:t>Enquête tripartite </a:t>
            </a:r>
            <a:r>
              <a:rPr lang="fr-FR" sz="2800" b="0" i="0" u="none" strike="noStrike" kern="1200" dirty="0" err="1">
                <a:effectLst/>
                <a:latin typeface="Calibri" panose="020F0502020204030204" pitchFamily="34" charset="0"/>
              </a:rPr>
              <a:t>TrCSS</a:t>
            </a:r>
            <a:r>
              <a:rPr lang="fr-FR" sz="2800" b="0" i="0" u="none" strike="noStrike" kern="1200" dirty="0"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fr-FR" sz="2800" b="0" i="0" u="none" strike="noStrike" kern="1200" dirty="0" err="1">
                <a:effectLst/>
                <a:latin typeface="Calibri" panose="020F0502020204030204" pitchFamily="34" charset="0"/>
              </a:rPr>
              <a:t>Atlass</a:t>
            </a:r>
            <a:r>
              <a:rPr lang="fr-FR" sz="2800" dirty="0">
                <a:latin typeface="Calibri" panose="020F0502020204030204" pitchFamily="34" charset="0"/>
              </a:rPr>
              <a:t>,</a:t>
            </a:r>
            <a:r>
              <a:rPr lang="fr-FR" sz="2800" b="0" i="0" u="none" strike="noStrike" kern="1200" dirty="0">
                <a:effectLst/>
                <a:latin typeface="Calibri" panose="020F0502020204030204" pitchFamily="34" charset="0"/>
              </a:rPr>
              <a:t> PVS, </a:t>
            </a:r>
            <a:r>
              <a:rPr lang="fr-FR" sz="28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SPAR</a:t>
            </a:r>
            <a:endParaRPr lang="fr-FR" sz="2800" dirty="0"/>
          </a:p>
        </p:txBody>
      </p:sp>
      <p:sp>
        <p:nvSpPr>
          <p:cNvPr id="11" name="Ellipse 10"/>
          <p:cNvSpPr/>
          <p:nvPr/>
        </p:nvSpPr>
        <p:spPr>
          <a:xfrm>
            <a:off x="6790414" y="1890739"/>
            <a:ext cx="499386" cy="79940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736600" y="9144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8A791-244F-4A1F-4594-95C344F9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725" y="228600"/>
            <a:ext cx="9370475" cy="823690"/>
          </a:xfrm>
        </p:spPr>
        <p:txBody>
          <a:bodyPr>
            <a:normAutofit/>
          </a:bodyPr>
          <a:lstStyle/>
          <a:p>
            <a:r>
              <a:rPr lang="fr-CI" dirty="0">
                <a:latin typeface="+mn-lt"/>
                <a:cs typeface="Times New Roman" panose="02020603050405020304" pitchFamily="18" charset="0"/>
              </a:rPr>
              <a:t>Situation en Côte d’Ivoire dans la </a:t>
            </a:r>
            <a:r>
              <a:rPr lang="fr-CI" dirty="0" smtClean="0">
                <a:latin typeface="+mn-lt"/>
                <a:cs typeface="Times New Roman" panose="02020603050405020304" pitchFamily="18" charset="0"/>
              </a:rPr>
              <a:t>RAM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0494D-6CB6-A883-45E1-30B5C25B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1" y="1466850"/>
            <a:ext cx="11107972" cy="505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I" dirty="0" smtClean="0"/>
              <a:t> </a:t>
            </a:r>
            <a:r>
              <a:rPr lang="fr-CI" b="1" dirty="0" smtClean="0"/>
              <a:t>Efforts </a:t>
            </a:r>
            <a:r>
              <a:rPr lang="fr-CI" b="1" dirty="0"/>
              <a:t>opérationnels</a:t>
            </a:r>
            <a:r>
              <a:rPr lang="fr-CI" dirty="0"/>
              <a:t> </a:t>
            </a:r>
            <a:r>
              <a:rPr lang="fr-CI" dirty="0" smtClean="0"/>
              <a:t>continuellement faits </a:t>
            </a:r>
            <a:r>
              <a:rPr lang="fr-CI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sz="2600" i="1" dirty="0" smtClean="0"/>
              <a:t>Surveillance </a:t>
            </a:r>
            <a:r>
              <a:rPr lang="fr-CI" sz="2600" i="1" dirty="0"/>
              <a:t>conjointe de la RAM dans les laboratoires humains et animaux </a:t>
            </a:r>
            <a:r>
              <a:rPr lang="fr-CI" sz="2600" dirty="0"/>
              <a:t>(Institut Pasteur, LANADA, LNSP…).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sz="2600" i="1" dirty="0"/>
              <a:t>Projets de recherche sur la dynamique de transmission dans les </a:t>
            </a:r>
            <a:r>
              <a:rPr lang="fr-CI" sz="2600" i="1" dirty="0" smtClean="0"/>
              <a:t>3 secteurs</a:t>
            </a:r>
            <a:r>
              <a:rPr lang="fr-CI" sz="2600" dirty="0" smtClean="0"/>
              <a:t>, </a:t>
            </a:r>
            <a:r>
              <a:rPr lang="fr-CI" sz="2600" dirty="0"/>
              <a:t>les filières maraîchères et les déchets urbains.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sz="2600" i="1" dirty="0"/>
              <a:t>Études sur les gènes de résistance </a:t>
            </a:r>
            <a:r>
              <a:rPr lang="fr-CI" sz="2600" dirty="0"/>
              <a:t>(</a:t>
            </a:r>
            <a:r>
              <a:rPr lang="fr-CI" sz="2600" dirty="0" err="1"/>
              <a:t>mecA</a:t>
            </a:r>
            <a:r>
              <a:rPr lang="fr-CI" sz="2600" dirty="0"/>
              <a:t>, </a:t>
            </a:r>
            <a:r>
              <a:rPr lang="fr-CI" sz="2600" dirty="0" err="1"/>
              <a:t>blaCTX</a:t>
            </a:r>
            <a:r>
              <a:rPr lang="fr-CI" sz="2600" dirty="0"/>
              <a:t>-M), et sur les souches multirésistantes (SARM, BLSE, E-BLSE).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sz="2600" dirty="0"/>
              <a:t>Projets explorant les </a:t>
            </a:r>
            <a:r>
              <a:rPr lang="fr-CI" sz="2600" b="1" dirty="0"/>
              <a:t>alternatives thérapeutiques</a:t>
            </a:r>
            <a:r>
              <a:rPr lang="fr-CI" sz="2600" dirty="0"/>
              <a:t>, comme les substances naturelles et les bactériocines issues de Lactobacillus.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sz="2600" dirty="0"/>
              <a:t>Mise en œuvre d’une </a:t>
            </a:r>
            <a:r>
              <a:rPr lang="fr-CI" sz="2600" b="1" dirty="0"/>
              <a:t>plateforme multisectorielle One </a:t>
            </a:r>
            <a:r>
              <a:rPr lang="fr-CI" sz="2600" b="1" dirty="0" err="1"/>
              <a:t>Health</a:t>
            </a:r>
            <a:r>
              <a:rPr lang="fr-CI" sz="2600" dirty="0"/>
              <a:t>, coordonnée au plus haut niveau de l’État.</a:t>
            </a:r>
          </a:p>
          <a:p>
            <a:endParaRPr lang="fr-FR" sz="2000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2763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750171"/>
          </a:xfrm>
        </p:spPr>
        <p:txBody>
          <a:bodyPr>
            <a:normAutofit/>
          </a:bodyPr>
          <a:lstStyle/>
          <a:p>
            <a:pPr algn="ctr"/>
            <a:r>
              <a:rPr lang="fr-FR" sz="3400" b="1" dirty="0" smtClean="0">
                <a:latin typeface="+mn-lt"/>
              </a:rPr>
              <a:t>Organisation de la lutte contre la RAM en Côte d’Ivoire </a:t>
            </a:r>
            <a:endParaRPr lang="fr-FR" sz="3400" b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89" y="960597"/>
            <a:ext cx="11092873" cy="5587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176" y="4844111"/>
            <a:ext cx="9668786" cy="1789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736600" y="8318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1927"/>
            <a:ext cx="10515600" cy="780184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Objectifs Spécifiques 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225" y="1246909"/>
            <a:ext cx="11426024" cy="521854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b="1" dirty="0" smtClean="0"/>
              <a:t>CTM1 </a:t>
            </a:r>
            <a:r>
              <a:rPr lang="fr-FR" dirty="0"/>
              <a:t>: Mettre en place le </a:t>
            </a:r>
            <a:r>
              <a:rPr lang="fr-FR" b="1" i="1" dirty="0"/>
              <a:t>cadre institutionnel législatif et réglementaire </a:t>
            </a:r>
            <a:r>
              <a:rPr lang="fr-FR" dirty="0"/>
              <a:t>de la lutte contre la résistance aux antimicrobiens. 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b="1" dirty="0" smtClean="0"/>
              <a:t>CTM2 </a:t>
            </a:r>
            <a:r>
              <a:rPr lang="fr-FR" dirty="0"/>
              <a:t>: </a:t>
            </a:r>
            <a:r>
              <a:rPr lang="fr-FR" dirty="0" smtClean="0"/>
              <a:t>Assurer la </a:t>
            </a:r>
            <a:r>
              <a:rPr lang="fr-FR" b="1" i="1" dirty="0" smtClean="0"/>
              <a:t>Formation, la sensibilisation et la Communication </a:t>
            </a:r>
            <a:r>
              <a:rPr lang="fr-FR" dirty="0" smtClean="0"/>
              <a:t>et l’Education des populations sur la problématique de la RAM </a:t>
            </a:r>
          </a:p>
          <a:p>
            <a:pPr>
              <a:lnSpc>
                <a:spcPct val="100000"/>
              </a:lnSpc>
            </a:pPr>
            <a:r>
              <a:rPr lang="fr-FR" b="1" dirty="0" smtClean="0"/>
              <a:t>CTM3 </a:t>
            </a:r>
            <a:r>
              <a:rPr lang="fr-FR" dirty="0"/>
              <a:t>: Renforcer la </a:t>
            </a:r>
            <a:r>
              <a:rPr lang="fr-FR" b="1" i="1" dirty="0" smtClean="0"/>
              <a:t>capacité de détection et de surveillance </a:t>
            </a:r>
            <a:r>
              <a:rPr lang="fr-FR" dirty="0"/>
              <a:t>des infections causées par des agents pathogènes résistants aux antimicrobiens 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b="1" dirty="0" smtClean="0"/>
              <a:t>CTM4 </a:t>
            </a:r>
            <a:r>
              <a:rPr lang="fr-FR" dirty="0"/>
              <a:t>: Renforcer la </a:t>
            </a:r>
            <a:r>
              <a:rPr lang="fr-FR" b="1" i="1" dirty="0"/>
              <a:t>prévention et le contrôle des infections </a:t>
            </a:r>
            <a:r>
              <a:rPr lang="fr-FR" dirty="0"/>
              <a:t>associées aux soins en santé humaine et animale 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CTM5 </a:t>
            </a:r>
            <a:r>
              <a:rPr lang="fr-FR" dirty="0">
                <a:solidFill>
                  <a:srgbClr val="FF0000"/>
                </a:solidFill>
              </a:rPr>
              <a:t>: Optimiser </a:t>
            </a:r>
            <a:r>
              <a:rPr lang="fr-FR" b="1" i="1" dirty="0">
                <a:solidFill>
                  <a:srgbClr val="FF0000"/>
                </a:solidFill>
              </a:rPr>
              <a:t>l’utilisation rationnelle des médicaments antimicrobiens </a:t>
            </a:r>
            <a:r>
              <a:rPr lang="fr-FR" dirty="0">
                <a:solidFill>
                  <a:srgbClr val="FF0000"/>
                </a:solidFill>
              </a:rPr>
              <a:t>en santé humaine, animale et environnementale.</a:t>
            </a:r>
            <a:r>
              <a:rPr lang="fr-FR" dirty="0"/>
              <a:t> 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b="1" dirty="0" smtClean="0"/>
              <a:t>CTM 6</a:t>
            </a:r>
            <a:r>
              <a:rPr lang="fr-FR" dirty="0" smtClean="0"/>
              <a:t>: </a:t>
            </a:r>
            <a:r>
              <a:rPr lang="fr-FR" b="1" i="1" dirty="0" smtClean="0"/>
              <a:t>Développement Durable </a:t>
            </a:r>
            <a:endParaRPr lang="fr-FR" b="1" i="1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9969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0CFB51A-37F7-6517-9806-3E352088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1042127"/>
            <a:ext cx="10646391" cy="5545859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D3550D8-2690-27B1-9155-A4B51C7E6B9C}"/>
              </a:ext>
            </a:extLst>
          </p:cNvPr>
          <p:cNvCxnSpPr/>
          <p:nvPr/>
        </p:nvCxnSpPr>
        <p:spPr>
          <a:xfrm>
            <a:off x="8562495" y="2693989"/>
            <a:ext cx="62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EF050A9-94D5-18BB-AEF2-D15E77C6A453}"/>
              </a:ext>
            </a:extLst>
          </p:cNvPr>
          <p:cNvCxnSpPr>
            <a:cxnSpLocks/>
          </p:cNvCxnSpPr>
          <p:nvPr/>
        </p:nvCxnSpPr>
        <p:spPr>
          <a:xfrm>
            <a:off x="9901101" y="532299"/>
            <a:ext cx="80428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21AAC24-5830-4D17-D221-B3F39C0A8889}"/>
              </a:ext>
            </a:extLst>
          </p:cNvPr>
          <p:cNvSpPr txBox="1"/>
          <p:nvPr/>
        </p:nvSpPr>
        <p:spPr>
          <a:xfrm>
            <a:off x="1877470" y="6453143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https://adoptaware.org/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88A42-814A-61F6-C10A-998CE890BFDB}"/>
              </a:ext>
            </a:extLst>
          </p:cNvPr>
          <p:cNvSpPr/>
          <p:nvPr/>
        </p:nvSpPr>
        <p:spPr>
          <a:xfrm>
            <a:off x="1587328" y="133309"/>
            <a:ext cx="8658207" cy="639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Situation en côte </a:t>
            </a:r>
            <a:r>
              <a:rPr lang="fr-CI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d’Ivoire</a:t>
            </a:r>
            <a:endParaRPr lang="fr-CI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FF193F8-D87C-B5AF-1E55-A8F83016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9" y="40944"/>
            <a:ext cx="926460" cy="95868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495F-A298-4F05-AF9A-A50C5F0E1017}" type="slidenum">
              <a:rPr lang="fr-FR" smtClean="0"/>
              <a:t>17</a:t>
            </a:fld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736600" y="8509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101" y="222369"/>
            <a:ext cx="7842249" cy="98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Catégorisation: Définition des différentes classes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65471" y="1466013"/>
            <a:ext cx="6292646" cy="369983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Antibiotiques qui constituent une 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ou deuxième intention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traitement pour des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courantes.</a:t>
            </a:r>
          </a:p>
          <a:p>
            <a:pPr>
              <a:lnSpc>
                <a:spcPct val="100000"/>
              </a:lnSpc>
            </a:pPr>
            <a:endParaRPr lang="fr-FR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Antibiotiques offrant une couverture antimicrobienne efficace tout en ayant un faible potentiel de développement de souches bactériennes résistantes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26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EFBB93E-40D6-E22C-50E1-F7B82D3E1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6" r="16125" b="-2"/>
          <a:stretch/>
        </p:blipFill>
        <p:spPr>
          <a:xfrm>
            <a:off x="6558116" y="107960"/>
            <a:ext cx="5506883" cy="667384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2EA495F-A298-4F05-AF9A-A50C5F0E101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89450" y="6346825"/>
            <a:ext cx="242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www.who.int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 flipV="1">
            <a:off x="654050" y="13208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04850" y="5156200"/>
            <a:ext cx="561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Peni</a:t>
            </a:r>
            <a:r>
              <a:rPr lang="fr-FR" sz="2400" b="1" dirty="0" smtClean="0">
                <a:solidFill>
                  <a:srgbClr val="00B050"/>
                </a:solidFill>
              </a:rPr>
              <a:t> A, G, M… C1G, C2G, Macrolides vrais, sulfamides, </a:t>
            </a:r>
            <a:r>
              <a:rPr lang="fr-FR" sz="2400" b="1" dirty="0" err="1" smtClean="0">
                <a:solidFill>
                  <a:srgbClr val="00B050"/>
                </a:solidFill>
              </a:rPr>
              <a:t>Ac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fucidique</a:t>
            </a:r>
            <a:r>
              <a:rPr lang="fr-FR" sz="2400" b="1" dirty="0" smtClean="0">
                <a:solidFill>
                  <a:srgbClr val="00B050"/>
                </a:solidFill>
              </a:rPr>
              <a:t>, Cyclines 1 &amp; 2 </a:t>
            </a:r>
          </a:p>
          <a:p>
            <a:r>
              <a:rPr lang="fr-FR" sz="2400" b="1" dirty="0" err="1" smtClean="0">
                <a:solidFill>
                  <a:srgbClr val="00B050"/>
                </a:solidFill>
              </a:rPr>
              <a:t>Phénicolés</a:t>
            </a:r>
            <a:r>
              <a:rPr lang="fr-FR" sz="2400" b="1" dirty="0" smtClean="0">
                <a:solidFill>
                  <a:srgbClr val="00B050"/>
                </a:solidFill>
              </a:rPr>
              <a:t>, </a:t>
            </a:r>
            <a:r>
              <a:rPr lang="fr-FR" sz="2400" b="1" dirty="0" err="1" smtClean="0">
                <a:solidFill>
                  <a:srgbClr val="00B050"/>
                </a:solidFill>
              </a:rPr>
              <a:t>Imidazolés</a:t>
            </a:r>
            <a:r>
              <a:rPr lang="fr-FR" sz="2400" b="1" dirty="0" smtClean="0">
                <a:solidFill>
                  <a:srgbClr val="00B050"/>
                </a:solidFill>
              </a:rPr>
              <a:t>….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49" y="5150026"/>
            <a:ext cx="5664199" cy="1212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8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22350" y="146051"/>
            <a:ext cx="10534650" cy="100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800" b="1" dirty="0">
                <a:latin typeface="Arial" panose="020B0604020202020204" pitchFamily="34" charset="0"/>
                <a:cs typeface="Arial" panose="020B0604020202020204" pitchFamily="34" charset="0"/>
              </a:rPr>
              <a:t>Catégorisation: </a:t>
            </a:r>
            <a:r>
              <a:rPr lang="fr-FR" sz="3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Définition des différentes classes </a:t>
            </a:r>
            <a:r>
              <a:rPr lang="fr-FR" sz="33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804" y="1477345"/>
            <a:ext cx="7297996" cy="4320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Antibiotiques à surveiller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sont des antibiotiques à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plus large spectre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dont le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coût est généralement plus élevé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sont recommandés comme option de premier choix pour les patients présentant des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plus sévères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 pour les infections dont les agents pathogènes sont plus susceptibles d'être résistants aux antibiotiques du Groupe ACCES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A2CAD9-A534-FF85-474E-61B218AB1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447" y="1407495"/>
            <a:ext cx="3996403" cy="334865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2EA495F-A298-4F05-AF9A-A50C5F0E1017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3057" y="6311384"/>
            <a:ext cx="143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www.who.int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781050" y="1234761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940550" y="5177135"/>
            <a:ext cx="495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C3G</a:t>
            </a:r>
            <a:r>
              <a:rPr lang="fr-FR" sz="2400" b="1" dirty="0">
                <a:solidFill>
                  <a:srgbClr val="0070C0"/>
                </a:solidFill>
              </a:rPr>
              <a:t>, </a:t>
            </a:r>
            <a:r>
              <a:rPr lang="fr-FR" sz="2400" b="1" dirty="0" smtClean="0">
                <a:solidFill>
                  <a:srgbClr val="0070C0"/>
                </a:solidFill>
              </a:rPr>
              <a:t>Aminosides, </a:t>
            </a:r>
            <a:r>
              <a:rPr lang="fr-FR" sz="2400" b="1" dirty="0" err="1" smtClean="0">
                <a:solidFill>
                  <a:srgbClr val="0070C0"/>
                </a:solidFill>
              </a:rPr>
              <a:t>Polymyxine</a:t>
            </a:r>
            <a:r>
              <a:rPr lang="fr-FR" sz="2400" b="1" dirty="0" smtClean="0">
                <a:solidFill>
                  <a:srgbClr val="0070C0"/>
                </a:solidFill>
              </a:rPr>
              <a:t> B &amp; E, </a:t>
            </a:r>
            <a:r>
              <a:rPr lang="fr-FR" sz="2400" b="1" dirty="0" err="1" smtClean="0">
                <a:solidFill>
                  <a:srgbClr val="0070C0"/>
                </a:solidFill>
              </a:rPr>
              <a:t>Fluoroquinolones</a:t>
            </a:r>
            <a:r>
              <a:rPr lang="fr-FR" sz="2400" b="1" dirty="0" smtClean="0">
                <a:solidFill>
                  <a:srgbClr val="0070C0"/>
                </a:solidFill>
              </a:rPr>
              <a:t>, </a:t>
            </a:r>
            <a:r>
              <a:rPr lang="fr-FR" sz="2400" b="1" dirty="0" err="1" smtClean="0">
                <a:solidFill>
                  <a:srgbClr val="0070C0"/>
                </a:solidFill>
              </a:rPr>
              <a:t>Fosfomycine</a:t>
            </a:r>
            <a:r>
              <a:rPr lang="fr-FR" sz="2400" b="1" dirty="0" smtClean="0">
                <a:solidFill>
                  <a:srgbClr val="0070C0"/>
                </a:solidFill>
              </a:rPr>
              <a:t>, Associations avec Inhibiteurs   ….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1650" y="5143500"/>
            <a:ext cx="5149850" cy="1276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6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Déclaration de conflits d’intérêts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01825"/>
            <a:ext cx="10845800" cy="3863975"/>
          </a:xfrm>
        </p:spPr>
        <p:txBody>
          <a:bodyPr/>
          <a:lstStyle/>
          <a:p>
            <a:r>
              <a:rPr lang="fr-FR" dirty="0" smtClean="0"/>
              <a:t>Président du Comité Technique Sectoriel (CTM5) en charge de la Gestion et l’Utilisation des Antimicrobiens dans le cadre du GTT-RAM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Membre de la Commission Nationale des Médicaments et Produits Pharmaceutiques (CNMPP) au sein de l’Autorité Ivoirienne de Régulation Pharmaceutique </a:t>
            </a:r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6129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1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1650" y="255637"/>
            <a:ext cx="11563350" cy="88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Catégorisation: </a:t>
            </a:r>
            <a:r>
              <a:rPr lang="fr-FR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Définition </a:t>
            </a:r>
            <a:r>
              <a:rPr lang="fr-FR" sz="3400" b="1" dirty="0">
                <a:latin typeface="Arial" panose="020B0604020202020204" pitchFamily="34" charset="0"/>
                <a:cs typeface="Arial" panose="020B0604020202020204" pitchFamily="34" charset="0"/>
              </a:rPr>
              <a:t>des différentes classes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22784" y="1465676"/>
            <a:ext cx="6733666" cy="47713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Antibiotiques qui devraient être </a:t>
            </a:r>
            <a:r>
              <a:rPr lang="fr-F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utilisés en </a:t>
            </a:r>
            <a:r>
              <a:rPr lang="fr-F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dernier recours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mettant la vie des patients en danger</a:t>
            </a:r>
          </a:p>
          <a:p>
            <a:pPr lvl="1">
              <a:lnSpc>
                <a:spcPct val="100000"/>
              </a:lnSpc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causées par des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bactéries multi-résistantes</a:t>
            </a:r>
          </a:p>
          <a:p>
            <a:pPr lvl="1">
              <a:lnSpc>
                <a:spcPct val="100000"/>
              </a:lnSpc>
            </a:pPr>
            <a:endParaRPr lang="fr-FR" sz="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Antibiotiques ayant une efficacité démontrée contre des pathogènes ciblés par l’OMS (Ex: entérobactéries résistantes aux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carbapénèmes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E16A19-A203-4337-7C4E-EE42907F1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7" r="8802" b="-2"/>
          <a:stretch/>
        </p:blipFill>
        <p:spPr>
          <a:xfrm>
            <a:off x="7539908" y="1365251"/>
            <a:ext cx="4118692" cy="355020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2EA495F-A298-4F05-AF9A-A50C5F0E10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9457" y="6393934"/>
            <a:ext cx="143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www.who.int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736600" y="12001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86600" y="5125135"/>
            <a:ext cx="497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C4G</a:t>
            </a:r>
            <a:r>
              <a:rPr lang="fr-FR" sz="2400" b="1" dirty="0">
                <a:solidFill>
                  <a:srgbClr val="C00000"/>
                </a:solidFill>
              </a:rPr>
              <a:t>, </a:t>
            </a:r>
            <a:r>
              <a:rPr lang="fr-FR" sz="2400" b="1" dirty="0" err="1" smtClean="0">
                <a:solidFill>
                  <a:srgbClr val="C00000"/>
                </a:solidFill>
              </a:rPr>
              <a:t>Carbapénèmes</a:t>
            </a:r>
            <a:r>
              <a:rPr lang="fr-FR" sz="2400" b="1" dirty="0" smtClean="0">
                <a:solidFill>
                  <a:srgbClr val="C00000"/>
                </a:solidFill>
              </a:rPr>
              <a:t>, </a:t>
            </a:r>
            <a:r>
              <a:rPr lang="fr-FR" sz="2400" b="1" smtClean="0">
                <a:solidFill>
                  <a:srgbClr val="C00000"/>
                </a:solidFill>
              </a:rPr>
              <a:t>FQanti</a:t>
            </a:r>
            <a:r>
              <a:rPr lang="fr-FR" sz="2400" b="1" dirty="0" smtClean="0">
                <a:solidFill>
                  <a:srgbClr val="C00000"/>
                </a:solidFill>
              </a:rPr>
              <a:t>-pneumo,  </a:t>
            </a:r>
            <a:r>
              <a:rPr lang="fr-FR" sz="2400" b="1" dirty="0" err="1" smtClean="0">
                <a:solidFill>
                  <a:srgbClr val="C00000"/>
                </a:solidFill>
              </a:rPr>
              <a:t>Glycopeptides</a:t>
            </a:r>
            <a:r>
              <a:rPr lang="fr-FR" sz="2400" b="1" dirty="0" smtClean="0">
                <a:solidFill>
                  <a:srgbClr val="C00000"/>
                </a:solidFill>
              </a:rPr>
              <a:t>, Cyclines 3è G, </a:t>
            </a:r>
            <a:r>
              <a:rPr lang="fr-FR" sz="2400" b="1" dirty="0" err="1" smtClean="0">
                <a:solidFill>
                  <a:srgbClr val="C00000"/>
                </a:solidFill>
              </a:rPr>
              <a:t>Nvlles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β</a:t>
            </a:r>
            <a:r>
              <a:rPr lang="fr-FR" sz="2400" b="1" dirty="0" smtClean="0">
                <a:solidFill>
                  <a:srgbClr val="C00000"/>
                </a:solidFill>
              </a:rPr>
              <a:t>-</a:t>
            </a:r>
            <a:r>
              <a:rPr lang="fr-FR" sz="2400" b="1" dirty="0" err="1" smtClean="0">
                <a:solidFill>
                  <a:srgbClr val="C00000"/>
                </a:solidFill>
              </a:rPr>
              <a:t>lactamines</a:t>
            </a:r>
            <a:r>
              <a:rPr lang="fr-FR" sz="2400" b="1" dirty="0" smtClean="0">
                <a:solidFill>
                  <a:srgbClr val="C00000"/>
                </a:solidFill>
              </a:rPr>
              <a:t> + inhibiteurs </a:t>
            </a:r>
            <a:r>
              <a:rPr lang="fr-FR" sz="2400" b="1" dirty="0">
                <a:solidFill>
                  <a:srgbClr val="C00000"/>
                </a:solidFill>
              </a:rPr>
              <a:t>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2150" y="5111750"/>
            <a:ext cx="5022850" cy="1292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5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796925"/>
          </a:xfrm>
        </p:spPr>
        <p:txBody>
          <a:bodyPr>
            <a:normAutofit/>
          </a:bodyPr>
          <a:lstStyle/>
          <a:p>
            <a:r>
              <a:rPr lang="fr-FR" b="1" dirty="0" smtClean="0"/>
              <a:t>Opportunités et pistes d’amélioration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51000"/>
            <a:ext cx="10801350" cy="403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 smtClean="0"/>
              <a:t>À </a:t>
            </a:r>
            <a:r>
              <a:rPr lang="fr-FR" sz="3200" b="1" dirty="0"/>
              <a:t>court terme (1–2 ans)</a:t>
            </a:r>
            <a:endParaRPr lang="fr-FR" sz="3200" dirty="0"/>
          </a:p>
          <a:p>
            <a:pPr lvl="0"/>
            <a:r>
              <a:rPr lang="fr-FR" dirty="0"/>
              <a:t>Renforcer la formation des prescripteurs sur le </a:t>
            </a:r>
            <a:r>
              <a:rPr lang="fr-FR" dirty="0" smtClean="0"/>
              <a:t>BUA (DPC).</a:t>
            </a:r>
            <a:endParaRPr lang="fr-FR" dirty="0"/>
          </a:p>
          <a:p>
            <a:pPr lvl="0"/>
            <a:r>
              <a:rPr lang="fr-FR" dirty="0"/>
              <a:t>Mettre en place des protocoles simples adaptés au niveau primaire.</a:t>
            </a:r>
          </a:p>
          <a:p>
            <a:pPr lvl="0"/>
            <a:r>
              <a:rPr lang="fr-FR" dirty="0"/>
              <a:t>Introduire des tests rapides disponibles au point de service </a:t>
            </a:r>
            <a:r>
              <a:rPr lang="fr-FR"/>
              <a:t>(</a:t>
            </a:r>
            <a:r>
              <a:rPr lang="fr-FR" smtClean="0"/>
              <a:t>TDR, </a:t>
            </a:r>
            <a:r>
              <a:rPr lang="fr-FR" dirty="0"/>
              <a:t>CRP, TDR pneumocoque…).</a:t>
            </a:r>
          </a:p>
          <a:p>
            <a:pPr lvl="0"/>
            <a:r>
              <a:rPr lang="fr-FR" dirty="0"/>
              <a:t>Réguler la vente des antibiotiques sans </a:t>
            </a:r>
            <a:r>
              <a:rPr lang="fr-FR" dirty="0" smtClean="0"/>
              <a:t>ordonnance (GTT-RAM / </a:t>
            </a:r>
            <a:r>
              <a:rPr lang="fr-FR" b="1" dirty="0" smtClean="0">
                <a:solidFill>
                  <a:srgbClr val="C00000"/>
                </a:solidFill>
              </a:rPr>
              <a:t>AIRP</a:t>
            </a:r>
            <a:r>
              <a:rPr lang="fr-FR" dirty="0" smtClean="0"/>
              <a:t>)</a:t>
            </a:r>
          </a:p>
          <a:p>
            <a:pPr marL="0" lvl="0" indent="0">
              <a:buNone/>
            </a:pPr>
            <a:endParaRPr lang="fr-FR" sz="9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2382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919288" y="333377"/>
            <a:ext cx="7931150" cy="860424"/>
          </a:xfrm>
        </p:spPr>
        <p:txBody>
          <a:bodyPr/>
          <a:lstStyle/>
          <a:p>
            <a:pPr algn="ctr"/>
            <a:r>
              <a:rPr lang="fr-FR" altLang="fr-FR" b="1" dirty="0" smtClean="0">
                <a:latin typeface="+mn-lt"/>
              </a:rPr>
              <a:t>Un outil d’aide à la décision</a:t>
            </a:r>
          </a:p>
        </p:txBody>
      </p:sp>
      <p:pic>
        <p:nvPicPr>
          <p:cNvPr id="5" name="Espace réservé du contenu 4" descr="https://lh3.googleusercontent.com/3q1zLCeuQ6y7n7tMpIj9M2ewCaPClvZ5dLgloBS4fUKXB3FXWcXLpQGxUHeTa1ZPAUyWii_Q4c-l5ffi6-dB8QzNmDR1m9IIFbFY9b6hO7Ijq5AK2MrLtD7FbEIe1M5iFD93yV2VCFtr1tMNrQ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3698875"/>
            <a:ext cx="5616575" cy="1512888"/>
          </a:xfrm>
        </p:spPr>
      </p:pic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1890714"/>
            <a:ext cx="24987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424113" y="5262563"/>
            <a:ext cx="741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350" dirty="0">
                <a:solidFill>
                  <a:srgbClr val="1D2228"/>
                </a:solidFill>
                <a:latin typeface="Helvetica Neue"/>
                <a:cs typeface="Times New Roman" panose="02020603050405020304" pitchFamily="18" charset="0"/>
              </a:rPr>
              <a:t> </a:t>
            </a:r>
            <a:endParaRPr lang="fr-FR" alt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100" b="1" u="sng" dirty="0">
                <a:solidFill>
                  <a:srgbClr val="002060"/>
                </a:solidFill>
                <a:latin typeface="Helvetica Neue"/>
                <a:cs typeface="Times New Roman" panose="02020603050405020304" pitchFamily="18" charset="0"/>
                <a:hlinkClick r:id="rId4"/>
              </a:rPr>
              <a:t>COVID-19 | </a:t>
            </a:r>
            <a:r>
              <a:rPr lang="fr-FR" altLang="fr-FR" sz="2100" b="1" u="sng" dirty="0" err="1">
                <a:solidFill>
                  <a:srgbClr val="002060"/>
                </a:solidFill>
                <a:latin typeface="Helvetica Neue"/>
                <a:cs typeface="Times New Roman" panose="02020603050405020304" pitchFamily="18" charset="0"/>
                <a:hlinkClick r:id="rId4"/>
              </a:rPr>
              <a:t>Antibioclic</a:t>
            </a:r>
            <a:r>
              <a:rPr lang="fr-FR" altLang="fr-FR" sz="2100" b="1" u="sng" dirty="0">
                <a:solidFill>
                  <a:srgbClr val="002060"/>
                </a:solidFill>
                <a:latin typeface="Helvetica Neue"/>
                <a:cs typeface="Times New Roman" panose="02020603050405020304" pitchFamily="18" charset="0"/>
                <a:hlinkClick r:id="rId4"/>
              </a:rPr>
              <a:t> Afrique (antibioclic-afrique.com)</a:t>
            </a:r>
            <a:endParaRPr lang="fr-FR" altLang="fr-FR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350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fr-FR" alt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http://www.infectiologie-afrique.com/images/stories/logosa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6" y="1933576"/>
            <a:ext cx="27606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H="1" flipV="1">
            <a:off x="736600" y="14287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1976438" y="317500"/>
            <a:ext cx="8208962" cy="838200"/>
          </a:xfrm>
        </p:spPr>
        <p:txBody>
          <a:bodyPr>
            <a:normAutofit/>
          </a:bodyPr>
          <a:lstStyle/>
          <a:p>
            <a:pPr algn="ctr"/>
            <a:r>
              <a:rPr lang="fr-FR" altLang="fr-FR" sz="4900" b="1" dirty="0" smtClean="0">
                <a:latin typeface="+mn-lt"/>
                <a:hlinkClick r:id="rId2"/>
              </a:rPr>
              <a:t>www.antibioclic-afrique.com</a:t>
            </a:r>
            <a:r>
              <a:rPr lang="fr-FR" altLang="fr-FR" dirty="0" smtClean="0"/>
              <a:t> </a:t>
            </a:r>
          </a:p>
        </p:txBody>
      </p:sp>
      <p:sp>
        <p:nvSpPr>
          <p:cNvPr id="45059" name="AutoShape 2" descr="https://apis.mail.yahoo.com/ws/v3/mailboxes/@.id==VjN-yGdI5tBWzRdSaeUT6WPLMQSuAw4IrUozXRDFAwncrhbQWFdPhTsZg-7rFDF7wNG-8I10yG9RzE87bHtvbUzF5w/messages/@.id==AMNyoRoIIw76YOd4DAERcKGteVY/content/parts/@.id==5/thumbnail?appid=YMailNorrinLaunch"/>
          <p:cNvSpPr>
            <a:spLocks noChangeAspect="1" noChangeArrowheads="1"/>
          </p:cNvSpPr>
          <p:nvPr/>
        </p:nvSpPr>
        <p:spPr bwMode="auto">
          <a:xfrm>
            <a:off x="2774950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350"/>
          </a:p>
        </p:txBody>
      </p:sp>
      <p:pic>
        <p:nvPicPr>
          <p:cNvPr id="4506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681161"/>
            <a:ext cx="8648699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4330701" y="4146551"/>
            <a:ext cx="2119314" cy="131444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378577" y="3441700"/>
            <a:ext cx="669923" cy="5468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736600" y="13271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5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796925"/>
          </a:xfrm>
        </p:spPr>
        <p:txBody>
          <a:bodyPr>
            <a:normAutofit/>
          </a:bodyPr>
          <a:lstStyle/>
          <a:p>
            <a:r>
              <a:rPr lang="fr-FR" b="1" dirty="0" smtClean="0"/>
              <a:t>Opportunités et pistes d’amélioration </a:t>
            </a:r>
            <a:r>
              <a:rPr lang="fr-FR" sz="3600" b="1" dirty="0" smtClean="0"/>
              <a:t>(2)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35750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sz="3200" b="1" dirty="0"/>
              <a:t>À moyen terme (3–5 ans)</a:t>
            </a:r>
            <a:endParaRPr lang="fr-FR" sz="3200" dirty="0"/>
          </a:p>
          <a:p>
            <a:pPr lvl="0"/>
            <a:r>
              <a:rPr lang="fr-FR" dirty="0"/>
              <a:t>Développer des </a:t>
            </a:r>
            <a:r>
              <a:rPr lang="fr-FR" i="1" dirty="0"/>
              <a:t>mini-laboratoires</a:t>
            </a:r>
            <a:r>
              <a:rPr lang="fr-FR" dirty="0"/>
              <a:t> de microbiologie </a:t>
            </a:r>
            <a:r>
              <a:rPr lang="fr-FR" dirty="0" smtClean="0"/>
              <a:t>régionaux (PER).</a:t>
            </a:r>
            <a:endParaRPr lang="fr-FR" dirty="0"/>
          </a:p>
          <a:p>
            <a:pPr lvl="0"/>
            <a:r>
              <a:rPr lang="fr-FR" dirty="0"/>
              <a:t>Informatisation des données microbiologiques.</a:t>
            </a:r>
          </a:p>
          <a:p>
            <a:pPr lvl="0"/>
            <a:r>
              <a:rPr lang="fr-FR" dirty="0"/>
              <a:t>Intégration de programmes de </a:t>
            </a:r>
            <a:r>
              <a:rPr lang="fr-FR" dirty="0" err="1"/>
              <a:t>stewardship</a:t>
            </a:r>
            <a:r>
              <a:rPr lang="fr-FR" dirty="0"/>
              <a:t> dans les hôpitaux.</a:t>
            </a:r>
          </a:p>
          <a:p>
            <a:pPr lvl="0"/>
            <a:r>
              <a:rPr lang="fr-FR" dirty="0"/>
              <a:t>Améliorer les chaînes d’approvisionnement.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3271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/>
          <a:p>
            <a:r>
              <a:rPr lang="fr-FR" b="1" dirty="0" smtClean="0"/>
              <a:t>Opportunités et pistes d’amélioration </a:t>
            </a:r>
            <a:r>
              <a:rPr lang="fr-FR" sz="3600" b="1" dirty="0" smtClean="0"/>
              <a:t>(3)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14500"/>
            <a:ext cx="10515600" cy="431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 smtClean="0"/>
              <a:t>À long </a:t>
            </a:r>
            <a:r>
              <a:rPr lang="fr-FR" sz="3200" b="1" dirty="0"/>
              <a:t>terme (5–10 ans)</a:t>
            </a:r>
            <a:endParaRPr lang="fr-FR" sz="3200" dirty="0"/>
          </a:p>
          <a:p>
            <a:pPr lvl="0"/>
            <a:r>
              <a:rPr lang="fr-FR" dirty="0"/>
              <a:t>Développement de réseaux nationaux de surveillance (type GLASS).</a:t>
            </a:r>
          </a:p>
          <a:p>
            <a:pPr lvl="0"/>
            <a:r>
              <a:rPr lang="fr-FR" dirty="0"/>
              <a:t>Production locale d’antibiotiques de </a:t>
            </a:r>
            <a:r>
              <a:rPr lang="fr-FR" dirty="0" smtClean="0"/>
              <a:t>qualité (IPL).</a:t>
            </a:r>
            <a:endParaRPr lang="fr-FR" dirty="0"/>
          </a:p>
          <a:p>
            <a:pPr lvl="0"/>
            <a:r>
              <a:rPr lang="fr-FR" dirty="0"/>
              <a:t>Renforcement massif de la formation en microbiologie, infectiologie et pharmacie clinique.</a:t>
            </a:r>
          </a:p>
          <a:p>
            <a:pPr lvl="0"/>
            <a:r>
              <a:rPr lang="fr-FR" dirty="0"/>
              <a:t>Harmonisation des recommandations thérapeutiques au niveau </a:t>
            </a:r>
            <a:r>
              <a:rPr lang="fr-FR" dirty="0" smtClean="0"/>
              <a:t>sous- régional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2700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6972"/>
            <a:ext cx="10515600" cy="1016000"/>
          </a:xfrm>
        </p:spPr>
        <p:txBody>
          <a:bodyPr>
            <a:normAutofit/>
          </a:bodyPr>
          <a:lstStyle/>
          <a:p>
            <a:r>
              <a:rPr lang="fr-FR" b="1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4056" y="1308100"/>
            <a:ext cx="11103610" cy="5261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 smtClean="0"/>
              <a:t>L’Afrique </a:t>
            </a:r>
            <a:r>
              <a:rPr lang="fr-FR" dirty="0"/>
              <a:t>subsaharienne fait face à un double défi : </a:t>
            </a:r>
            <a:r>
              <a:rPr lang="fr-FR" b="1" dirty="0"/>
              <a:t>assurer l’accès aux antibiotiques essentiels</a:t>
            </a:r>
            <a:r>
              <a:rPr lang="fr-FR" dirty="0"/>
              <a:t> tout en </a:t>
            </a:r>
            <a:r>
              <a:rPr lang="fr-FR" b="1" dirty="0"/>
              <a:t>préservant leur efficacité</a:t>
            </a:r>
            <a:r>
              <a:rPr lang="fr-FR" dirty="0"/>
              <a:t>. Le manque d’accès à la microbiologie, les faiblesses du système de santé et la pression économique rendent difficile l’application du </a:t>
            </a:r>
            <a:r>
              <a:rPr lang="fr-FR" b="1" dirty="0"/>
              <a:t>Bon Usage des Antibiotiques</a:t>
            </a:r>
            <a:r>
              <a:rPr lang="fr-FR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800" dirty="0"/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/>
              <a:t>* Pour </a:t>
            </a:r>
            <a:r>
              <a:rPr lang="fr-FR" dirty="0"/>
              <a:t>avancer, il faut une </a:t>
            </a:r>
            <a:r>
              <a:rPr lang="fr-FR" b="1" dirty="0"/>
              <a:t>approche intégrée </a:t>
            </a:r>
            <a:r>
              <a:rPr lang="fr-FR" dirty="0"/>
              <a:t>:</a:t>
            </a:r>
          </a:p>
          <a:p>
            <a:pPr lvl="1">
              <a:lnSpc>
                <a:spcPct val="100000"/>
              </a:lnSpc>
            </a:pPr>
            <a:r>
              <a:rPr lang="fr-FR" sz="2600" dirty="0"/>
              <a:t>renforcer la </a:t>
            </a:r>
            <a:r>
              <a:rPr lang="fr-FR" sz="2600" dirty="0" smtClean="0"/>
              <a:t>microbiologie+++,</a:t>
            </a:r>
            <a:endParaRPr lang="fr-FR" sz="2600" dirty="0"/>
          </a:p>
          <a:p>
            <a:pPr lvl="1">
              <a:lnSpc>
                <a:spcPct val="100000"/>
              </a:lnSpc>
            </a:pPr>
            <a:r>
              <a:rPr lang="fr-FR" sz="2600" dirty="0" smtClean="0"/>
              <a:t>Instaurer et structurer </a:t>
            </a:r>
            <a:r>
              <a:rPr lang="fr-FR" sz="2600" dirty="0"/>
              <a:t>des </a:t>
            </a:r>
            <a:r>
              <a:rPr lang="fr-FR" sz="2600" b="1" dirty="0"/>
              <a:t>programmes nationaux de </a:t>
            </a:r>
            <a:r>
              <a:rPr lang="fr-FR" sz="2600" b="1" dirty="0" err="1"/>
              <a:t>stewardship</a:t>
            </a:r>
            <a:r>
              <a:rPr lang="fr-FR" sz="2600" dirty="0"/>
              <a:t>,</a:t>
            </a:r>
          </a:p>
          <a:p>
            <a:pPr lvl="1">
              <a:lnSpc>
                <a:spcPct val="100000"/>
              </a:lnSpc>
            </a:pPr>
            <a:r>
              <a:rPr lang="fr-FR" sz="2600" dirty="0" smtClean="0"/>
              <a:t>Renforcer la régulation du </a:t>
            </a:r>
            <a:r>
              <a:rPr lang="fr-FR" sz="2600" dirty="0"/>
              <a:t>marché pharmaceutique,</a:t>
            </a:r>
          </a:p>
          <a:p>
            <a:pPr lvl="1">
              <a:lnSpc>
                <a:spcPct val="100000"/>
              </a:lnSpc>
            </a:pPr>
            <a:r>
              <a:rPr lang="fr-FR" sz="2600" dirty="0"/>
              <a:t>et améliorer l’accès équitable à des médicaments de qualité</a:t>
            </a:r>
            <a:r>
              <a:rPr lang="fr-FR" sz="2600" dirty="0" smtClean="0"/>
              <a:t>.</a:t>
            </a:r>
            <a:endParaRPr lang="fr-FR" sz="2600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1493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9565"/>
            <a:ext cx="10515600" cy="835522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Conclusion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031" y="1384799"/>
            <a:ext cx="11386266" cy="5152444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r>
              <a:rPr lang="fr-FR" sz="2800" dirty="0"/>
              <a:t>* Cela nécessite un </a:t>
            </a:r>
            <a:r>
              <a:rPr lang="fr-FR" sz="2800" b="1" dirty="0"/>
              <a:t>engagement politique </a:t>
            </a:r>
            <a:r>
              <a:rPr lang="fr-FR" sz="2800" dirty="0"/>
              <a:t>fort, des financements durables et une coopération régionale.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900" dirty="0" smtClean="0"/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fr-FR" sz="2800" dirty="0" smtClean="0"/>
              <a:t>* </a:t>
            </a:r>
            <a:r>
              <a:rPr lang="fr-FR" sz="2800" b="1" dirty="0" smtClean="0"/>
              <a:t>Classification </a:t>
            </a:r>
            <a:r>
              <a:rPr lang="fr-FR" sz="2800" b="1" dirty="0" err="1"/>
              <a:t>AWaRe</a:t>
            </a:r>
            <a:r>
              <a:rPr lang="fr-FR" sz="2800" dirty="0"/>
              <a:t>, base de la gestion des antimicrobiens, une fois en </a:t>
            </a:r>
            <a:r>
              <a:rPr lang="fr-FR" sz="2800" dirty="0" smtClean="0"/>
              <a:t>vigueur, sera </a:t>
            </a:r>
            <a:r>
              <a:rPr lang="fr-FR" sz="2800" dirty="0"/>
              <a:t>appliquée dans les établissements de soin da santé et donnera au pays l’occasion de fixer des objectifs de surveillance,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800" dirty="0" smtClean="0"/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fr-FR" sz="2800" dirty="0" smtClean="0"/>
              <a:t> * </a:t>
            </a:r>
            <a:r>
              <a:rPr lang="fr-FR" sz="2800" dirty="0"/>
              <a:t>Comités Médicaments ou autres comités des établissements de santé se doivent de planifier et de mettre en œuvre des actions qui garantissent l’application de la classification </a:t>
            </a:r>
            <a:r>
              <a:rPr lang="fr-FR" sz="2800" dirty="0" err="1"/>
              <a:t>AWaRe</a:t>
            </a:r>
            <a:r>
              <a:rPr lang="fr-FR" sz="2800" dirty="0"/>
              <a:t> et permettre d’aboutir à ce que 60% des antibiotiques utilisés appartiennent au Groupe </a:t>
            </a:r>
            <a:r>
              <a:rPr lang="fr-FR" sz="2800" dirty="0" smtClean="0"/>
              <a:t>ACCESS pour une </a:t>
            </a:r>
            <a:r>
              <a:rPr lang="fr-FR" sz="2800" b="1" dirty="0" smtClean="0"/>
              <a:t>Promotion </a:t>
            </a:r>
            <a:r>
              <a:rPr lang="fr-FR" sz="2800" b="1" dirty="0"/>
              <a:t>des Bonnes Pratiques </a:t>
            </a:r>
            <a:r>
              <a:rPr lang="fr-FR" sz="2800" dirty="0"/>
              <a:t>de prescription des </a:t>
            </a:r>
            <a:r>
              <a:rPr lang="fr-FR" sz="2800" dirty="0" smtClean="0"/>
              <a:t>ATB</a:t>
            </a:r>
            <a:endParaRPr lang="fr-FR" sz="2800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0985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10515600" cy="95567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+mn-lt"/>
              </a:rPr>
              <a:t>MERCI</a:t>
            </a:r>
            <a:endParaRPr lang="fr-F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750" y="2124075"/>
            <a:ext cx="5175250" cy="4003675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GTT-RAM en Côte d’Ivoire </a:t>
            </a:r>
          </a:p>
          <a:p>
            <a:endParaRPr lang="fr-FR" sz="3200" b="1" dirty="0"/>
          </a:p>
          <a:p>
            <a:r>
              <a:rPr lang="fr-FR" sz="3200" b="1" dirty="0" smtClean="0"/>
              <a:t>Equipe du SMIT / CHUT </a:t>
            </a:r>
          </a:p>
          <a:p>
            <a:endParaRPr lang="fr-FR" sz="3200" b="1" dirty="0"/>
          </a:p>
          <a:p>
            <a:r>
              <a:rPr lang="fr-FR" sz="3200" b="1" dirty="0" smtClean="0"/>
              <a:t>Plateforme une seule santé </a:t>
            </a:r>
          </a:p>
          <a:p>
            <a:endParaRPr lang="fr-FR" sz="3200" b="1" dirty="0"/>
          </a:p>
          <a:p>
            <a:r>
              <a:rPr lang="fr-FR" sz="3200" b="1" dirty="0" smtClean="0"/>
              <a:t>SPILF </a:t>
            </a:r>
            <a:endParaRPr lang="fr-FR" sz="3200" b="1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3335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80" y="1600200"/>
            <a:ext cx="5906646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904875"/>
          </a:xfrm>
        </p:spPr>
        <p:txBody>
          <a:bodyPr/>
          <a:lstStyle/>
          <a:p>
            <a:r>
              <a:rPr lang="fr-FR" b="1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51000"/>
            <a:ext cx="10515600" cy="4405313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b="1" dirty="0" smtClean="0"/>
              <a:t>Afrique </a:t>
            </a:r>
            <a:r>
              <a:rPr lang="fr-FR" b="1" dirty="0"/>
              <a:t>subsaharienne </a:t>
            </a:r>
            <a:r>
              <a:rPr lang="fr-FR" dirty="0"/>
              <a:t>fait face à une </a:t>
            </a:r>
            <a:r>
              <a:rPr lang="fr-FR" b="1" dirty="0"/>
              <a:t>charge élevée de maladies infectieuses</a:t>
            </a:r>
            <a:r>
              <a:rPr lang="fr-FR" dirty="0"/>
              <a:t> : infections respiratoires, diarrhéiques, septicémies, paludisme, tuberculose, infections cutanées… </a:t>
            </a:r>
            <a:endParaRPr lang="fr-FR" dirty="0" smtClean="0"/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dirty="0" smtClean="0"/>
              <a:t>Dans </a:t>
            </a:r>
            <a:r>
              <a:rPr lang="fr-FR" dirty="0"/>
              <a:t>ce contexte, les </a:t>
            </a:r>
            <a:r>
              <a:rPr lang="fr-FR" b="1" dirty="0"/>
              <a:t>antibiotiques</a:t>
            </a:r>
            <a:r>
              <a:rPr lang="fr-FR" dirty="0"/>
              <a:t> restent des médicaments essentiels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dirty="0" smtClean="0"/>
              <a:t>Cependant</a:t>
            </a:r>
            <a:r>
              <a:rPr lang="fr-FR" dirty="0"/>
              <a:t>, leur utilisation est souvent </a:t>
            </a:r>
            <a:r>
              <a:rPr lang="fr-FR" b="1" dirty="0"/>
              <a:t>inappropriée</a:t>
            </a:r>
            <a:r>
              <a:rPr lang="fr-FR" dirty="0"/>
              <a:t>, et l’accès aux </a:t>
            </a:r>
            <a:r>
              <a:rPr lang="fr-FR" b="1" dirty="0"/>
              <a:t>services de microbiologie diagnostique</a:t>
            </a:r>
            <a:r>
              <a:rPr lang="fr-FR" dirty="0"/>
              <a:t> est limité. Ces facteurs favorisent l’émergence de résistances antimicrobiennes, compromettant l’efficacité des traitements disponibles.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 flipV="1">
            <a:off x="736600" y="12446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7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8257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Organisation générale du système de santé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244601"/>
            <a:ext cx="9544050" cy="541655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H="1" flipV="1">
            <a:off x="736600" y="10287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2350" y="155413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Organisation générale du système de santé </a:t>
            </a:r>
            <a:r>
              <a:rPr lang="fr-FR" sz="3100" b="1" dirty="0" smtClean="0"/>
              <a:t>(2)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225" y="984250"/>
            <a:ext cx="11472076" cy="568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1</a:t>
            </a:r>
            <a:r>
              <a:rPr lang="fr-FR" b="1" dirty="0" smtClean="0"/>
              <a:t>) </a:t>
            </a:r>
            <a:r>
              <a:rPr lang="fr-FR" b="1" dirty="0"/>
              <a:t>Niveau primaire</a:t>
            </a:r>
            <a:endParaRPr lang="fr-FR" dirty="0"/>
          </a:p>
          <a:p>
            <a:pPr lvl="0"/>
            <a:r>
              <a:rPr lang="fr-FR" dirty="0"/>
              <a:t>Centres de santé, dispensaires, postes infirmiers, cliniques </a:t>
            </a:r>
            <a:r>
              <a:rPr lang="fr-FR" dirty="0" smtClean="0"/>
              <a:t>rurales (</a:t>
            </a:r>
            <a:r>
              <a:rPr lang="fr-FR" b="1" dirty="0" smtClean="0">
                <a:solidFill>
                  <a:srgbClr val="FF0000"/>
                </a:solidFill>
              </a:rPr>
              <a:t>ESPC</a:t>
            </a:r>
            <a:r>
              <a:rPr lang="fr-FR" dirty="0" smtClean="0"/>
              <a:t>).</a:t>
            </a:r>
            <a:endParaRPr lang="fr-FR" dirty="0"/>
          </a:p>
          <a:p>
            <a:pPr lvl="0"/>
            <a:r>
              <a:rPr lang="fr-FR" dirty="0"/>
              <a:t>Premier contact pour plus de 60–80 % de la population.</a:t>
            </a:r>
          </a:p>
          <a:p>
            <a:pPr lvl="0"/>
            <a:r>
              <a:rPr lang="fr-FR" dirty="0"/>
              <a:t>Forte charge de travail et ressources limitées.</a:t>
            </a:r>
          </a:p>
          <a:p>
            <a:pPr lvl="0"/>
            <a:r>
              <a:rPr lang="fr-FR" dirty="0"/>
              <a:t>Le diagnostic est majoritairement </a:t>
            </a:r>
            <a:r>
              <a:rPr lang="fr-FR" b="1" dirty="0"/>
              <a:t>clinique</a:t>
            </a:r>
            <a:r>
              <a:rPr lang="fr-FR" dirty="0"/>
              <a:t>, sans tests microbiologiques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b="1" dirty="0"/>
              <a:t>2</a:t>
            </a:r>
            <a:r>
              <a:rPr lang="fr-FR" b="1" dirty="0" smtClean="0"/>
              <a:t>) </a:t>
            </a:r>
            <a:r>
              <a:rPr lang="fr-FR" b="1" dirty="0"/>
              <a:t>Niveau secondaire</a:t>
            </a:r>
            <a:endParaRPr lang="fr-FR" dirty="0"/>
          </a:p>
          <a:p>
            <a:pPr lvl="0"/>
            <a:r>
              <a:rPr lang="fr-FR" dirty="0"/>
              <a:t>Hôpitaux de </a:t>
            </a:r>
            <a:r>
              <a:rPr lang="fr-FR" dirty="0" smtClean="0"/>
              <a:t>district (</a:t>
            </a:r>
            <a:r>
              <a:rPr lang="fr-FR" b="1" dirty="0" smtClean="0"/>
              <a:t>CHR, HG</a:t>
            </a:r>
            <a:r>
              <a:rPr lang="fr-FR" dirty="0" smtClean="0"/>
              <a:t>, ….)</a:t>
            </a:r>
            <a:endParaRPr lang="fr-FR" dirty="0"/>
          </a:p>
          <a:p>
            <a:pPr lvl="0"/>
            <a:r>
              <a:rPr lang="fr-FR" dirty="0">
                <a:solidFill>
                  <a:srgbClr val="FF0000"/>
                </a:solidFill>
              </a:rPr>
              <a:t>Laboratoires basic </a:t>
            </a:r>
            <a:r>
              <a:rPr lang="fr-FR" dirty="0"/>
              <a:t>: hémogramme, goutte épaisse, bandelettes urinaires, parfois culture d’urines.</a:t>
            </a:r>
          </a:p>
          <a:p>
            <a:pPr lvl="0"/>
            <a:r>
              <a:rPr lang="fr-FR" dirty="0"/>
              <a:t>Disponibilité irrégulière des antibiotiques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b="1" dirty="0"/>
              <a:t>3</a:t>
            </a:r>
            <a:r>
              <a:rPr lang="fr-FR" b="1" dirty="0" smtClean="0"/>
              <a:t>) </a:t>
            </a:r>
            <a:r>
              <a:rPr lang="fr-FR" b="1" dirty="0"/>
              <a:t>Niveau tertiaire</a:t>
            </a:r>
            <a:endParaRPr lang="fr-FR" dirty="0"/>
          </a:p>
          <a:p>
            <a:pPr lvl="0"/>
            <a:r>
              <a:rPr lang="fr-FR" b="1" dirty="0"/>
              <a:t>CHU</a:t>
            </a:r>
            <a:r>
              <a:rPr lang="fr-FR" dirty="0"/>
              <a:t>, centres spécialisés.</a:t>
            </a:r>
          </a:p>
          <a:p>
            <a:pPr lvl="0"/>
            <a:r>
              <a:rPr lang="fr-FR" dirty="0">
                <a:solidFill>
                  <a:srgbClr val="FF0000"/>
                </a:solidFill>
              </a:rPr>
              <a:t>Laboratoires plus complets </a:t>
            </a:r>
            <a:r>
              <a:rPr lang="fr-FR" dirty="0"/>
              <a:t>(cultures, antibiogrammes, hémocultures).</a:t>
            </a:r>
          </a:p>
          <a:p>
            <a:pPr lvl="0"/>
            <a:r>
              <a:rPr lang="fr-FR" dirty="0"/>
              <a:t>Situés majoritairement dans les capitales ou grandes </a:t>
            </a:r>
            <a:r>
              <a:rPr lang="fr-FR" dirty="0" smtClean="0"/>
              <a:t>villes (</a:t>
            </a:r>
            <a:r>
              <a:rPr lang="fr-FR" dirty="0" smtClean="0">
                <a:solidFill>
                  <a:srgbClr val="FF0000"/>
                </a:solidFill>
              </a:rPr>
              <a:t>Pôles d’Excellence Régionaux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736600" y="8128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9606"/>
            <a:ext cx="10515600" cy="746125"/>
          </a:xfrm>
        </p:spPr>
        <p:txBody>
          <a:bodyPr/>
          <a:lstStyle/>
          <a:p>
            <a:r>
              <a:rPr lang="fr-FR" b="1" dirty="0"/>
              <a:t>Défis majeurs pour </a:t>
            </a:r>
            <a:r>
              <a:rPr lang="fr-FR" b="1" dirty="0">
                <a:solidFill>
                  <a:srgbClr val="7030A0"/>
                </a:solidFill>
              </a:rPr>
              <a:t>l’accès aux A</a:t>
            </a:r>
            <a:r>
              <a:rPr lang="fr-FR" b="1" dirty="0" smtClean="0">
                <a:solidFill>
                  <a:srgbClr val="7030A0"/>
                </a:solidFill>
              </a:rPr>
              <a:t>ntibiotiques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349" y="1031740"/>
            <a:ext cx="11235192" cy="57189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300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Disponibilité </a:t>
            </a:r>
            <a:r>
              <a:rPr lang="fr-FR" b="1" dirty="0"/>
              <a:t>irrégulière</a:t>
            </a:r>
            <a:endParaRPr lang="fr-FR" dirty="0"/>
          </a:p>
          <a:p>
            <a:pPr lvl="0"/>
            <a:r>
              <a:rPr lang="fr-FR" dirty="0"/>
              <a:t>Ruptures fréquentes de stock.</a:t>
            </a:r>
          </a:p>
          <a:p>
            <a:pPr lvl="0"/>
            <a:r>
              <a:rPr lang="fr-FR" dirty="0"/>
              <a:t>Dépendance aux importations et programmes internationaux.</a:t>
            </a:r>
          </a:p>
          <a:p>
            <a:pPr lvl="0"/>
            <a:r>
              <a:rPr lang="fr-FR" dirty="0"/>
              <a:t>Faible disponibilité des antibiotiques de 2e ligne (</a:t>
            </a:r>
            <a:r>
              <a:rPr lang="fr-FR" dirty="0" err="1"/>
              <a:t>carbapénèmes</a:t>
            </a:r>
            <a:r>
              <a:rPr lang="fr-FR" dirty="0"/>
              <a:t>, </a:t>
            </a:r>
            <a:r>
              <a:rPr lang="fr-FR" dirty="0" err="1"/>
              <a:t>glycopeptides</a:t>
            </a:r>
            <a:r>
              <a:rPr lang="fr-FR" dirty="0"/>
              <a:t>…).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Médicaments de qualité variable</a:t>
            </a:r>
            <a:endParaRPr lang="fr-FR" dirty="0"/>
          </a:p>
          <a:p>
            <a:pPr lvl="0"/>
            <a:r>
              <a:rPr lang="fr-FR" dirty="0" smtClean="0"/>
              <a:t>Produits génériques: Contrefaçons </a:t>
            </a:r>
            <a:r>
              <a:rPr lang="fr-FR" dirty="0"/>
              <a:t>et sous-dosages présents sur certains marchés.</a:t>
            </a:r>
          </a:p>
          <a:p>
            <a:pPr lvl="0"/>
            <a:r>
              <a:rPr lang="fr-FR" dirty="0"/>
              <a:t>Stockage à températures non contrôlées.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Accès financier limité</a:t>
            </a:r>
            <a:endParaRPr lang="fr-FR" dirty="0"/>
          </a:p>
          <a:p>
            <a:pPr lvl="0"/>
            <a:r>
              <a:rPr lang="fr-FR" dirty="0"/>
              <a:t>Paiement direct par les </a:t>
            </a:r>
            <a:r>
              <a:rPr lang="fr-FR" dirty="0" smtClean="0"/>
              <a:t>patients (système d’assurance maladie limité).</a:t>
            </a:r>
            <a:endParaRPr lang="fr-FR" dirty="0"/>
          </a:p>
          <a:p>
            <a:pPr lvl="0"/>
            <a:r>
              <a:rPr lang="fr-FR" dirty="0"/>
              <a:t>Les traitements complets ne sont pas toujours achetés → </a:t>
            </a:r>
            <a:r>
              <a:rPr lang="fr-FR" b="1" dirty="0"/>
              <a:t>risque de sous-dosage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Automédication très fréquente</a:t>
            </a:r>
            <a:endParaRPr lang="fr-FR" dirty="0"/>
          </a:p>
          <a:p>
            <a:pPr lvl="0"/>
            <a:r>
              <a:rPr lang="fr-FR" dirty="0"/>
              <a:t>Achat en pharmacie sans ordonnance.</a:t>
            </a:r>
          </a:p>
          <a:p>
            <a:pPr lvl="0"/>
            <a:r>
              <a:rPr lang="fr-FR" dirty="0"/>
              <a:t>Usage empirique d’antibiotiques inadaptés (amoxicilline, ciprofloxacine, </a:t>
            </a:r>
            <a:r>
              <a:rPr lang="fr-FR" dirty="0" err="1"/>
              <a:t>cotrimoxazole</a:t>
            </a:r>
            <a:r>
              <a:rPr lang="fr-FR" dirty="0"/>
              <a:t>).</a:t>
            </a: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9271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1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8392"/>
            <a:ext cx="10515600" cy="727075"/>
          </a:xfrm>
        </p:spPr>
        <p:txBody>
          <a:bodyPr>
            <a:normAutofit/>
          </a:bodyPr>
          <a:lstStyle/>
          <a:p>
            <a:r>
              <a:rPr lang="fr-FR" b="1" dirty="0" smtClean="0"/>
              <a:t>Défis majeurs pour </a:t>
            </a:r>
            <a:r>
              <a:rPr lang="fr-FR" b="1" dirty="0" smtClean="0">
                <a:solidFill>
                  <a:srgbClr val="C00000"/>
                </a:solidFill>
              </a:rPr>
              <a:t>l’accès à la Microbiologie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8397" y="1044658"/>
            <a:ext cx="11433975" cy="56613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Nombre insuffisant de laboratoires fonctionnels</a:t>
            </a:r>
            <a:endParaRPr lang="fr-FR" dirty="0"/>
          </a:p>
          <a:p>
            <a:pPr lvl="0"/>
            <a:r>
              <a:rPr lang="fr-FR" dirty="0"/>
              <a:t>Dans beaucoup de districts, </a:t>
            </a:r>
            <a:r>
              <a:rPr lang="fr-FR" b="1" dirty="0"/>
              <a:t>absence totale</a:t>
            </a:r>
            <a:r>
              <a:rPr lang="fr-FR" dirty="0"/>
              <a:t> de laboratoire de microbiologie.</a:t>
            </a:r>
          </a:p>
          <a:p>
            <a:pPr lvl="0"/>
            <a:r>
              <a:rPr lang="fr-FR" dirty="0"/>
              <a:t>Les hémocultures et antibiogrammes sont rarement disponibles.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Manque de ressources humaines qualifiées</a:t>
            </a:r>
            <a:endParaRPr lang="fr-FR" dirty="0"/>
          </a:p>
          <a:p>
            <a:pPr lvl="0"/>
            <a:r>
              <a:rPr lang="fr-FR" dirty="0"/>
              <a:t>Peu de microbiologistes, techniciens bien formés ou infectiologues.</a:t>
            </a:r>
          </a:p>
          <a:p>
            <a:pPr lvl="0"/>
            <a:r>
              <a:rPr lang="fr-FR" dirty="0"/>
              <a:t>Turnover élevé et formation continue limitée.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Contraintes techniques</a:t>
            </a:r>
            <a:endParaRPr lang="fr-FR" dirty="0"/>
          </a:p>
          <a:p>
            <a:pPr lvl="0"/>
            <a:r>
              <a:rPr lang="fr-FR" dirty="0"/>
              <a:t>Besoin d’électricité stable, chaînes du froid, réactifs, maintenance des automates.</a:t>
            </a:r>
          </a:p>
          <a:p>
            <a:pPr lvl="0"/>
            <a:r>
              <a:rPr lang="fr-FR" dirty="0"/>
              <a:t>Dépendance à des consommables importés.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Faible intégration clinique</a:t>
            </a:r>
            <a:endParaRPr lang="fr-FR" dirty="0"/>
          </a:p>
          <a:p>
            <a:pPr lvl="0"/>
            <a:r>
              <a:rPr lang="fr-FR" dirty="0"/>
              <a:t>Résultats microbiologiques peu utilisés dans la prise de décision.</a:t>
            </a:r>
          </a:p>
          <a:p>
            <a:pPr lvl="0"/>
            <a:r>
              <a:rPr lang="fr-FR" dirty="0"/>
              <a:t>Absence de systèmes de communication efficaces (pas de systèmes informatiques, retards de résultats).</a:t>
            </a: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87630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200" y="152401"/>
            <a:ext cx="11112500" cy="93345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Défis liés à la </a:t>
            </a:r>
            <a:r>
              <a:rPr lang="fr-FR" sz="4000" b="1" dirty="0">
                <a:solidFill>
                  <a:srgbClr val="0070C0"/>
                </a:solidFill>
              </a:rPr>
              <a:t>G</a:t>
            </a:r>
            <a:r>
              <a:rPr lang="fr-FR" sz="4000" b="1" dirty="0" smtClean="0">
                <a:solidFill>
                  <a:srgbClr val="0070C0"/>
                </a:solidFill>
              </a:rPr>
              <a:t>ouvernance</a:t>
            </a:r>
            <a:r>
              <a:rPr lang="fr-FR" sz="4000" b="1" dirty="0" smtClean="0"/>
              <a:t> et à la structure du système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0647"/>
            <a:ext cx="10515600" cy="53989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* </a:t>
            </a:r>
            <a:r>
              <a:rPr lang="fr-FR" b="1" dirty="0" smtClean="0"/>
              <a:t>Recommandations </a:t>
            </a:r>
            <a:r>
              <a:rPr lang="fr-FR" b="1" dirty="0"/>
              <a:t>nationales souvent incomplètes ou non </a:t>
            </a:r>
            <a:r>
              <a:rPr lang="fr-FR" b="1" dirty="0" smtClean="0"/>
              <a:t>actualisées: </a:t>
            </a:r>
            <a:r>
              <a:rPr lang="fr-FR" dirty="0" smtClean="0"/>
              <a:t>Insuffisance de </a:t>
            </a:r>
            <a:r>
              <a:rPr lang="fr-FR" dirty="0"/>
              <a:t>directives </a:t>
            </a:r>
            <a:r>
              <a:rPr lang="fr-FR" dirty="0" smtClean="0"/>
              <a:t>nationales </a:t>
            </a:r>
            <a:r>
              <a:rPr lang="fr-FR" dirty="0"/>
              <a:t>basées sur des données microbiologiques </a:t>
            </a:r>
            <a:r>
              <a:rPr lang="fr-FR" dirty="0" smtClean="0"/>
              <a:t>locales (réseau des laboratoires Pasteur….)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* </a:t>
            </a:r>
            <a:r>
              <a:rPr lang="fr-FR" b="1" dirty="0" smtClean="0"/>
              <a:t>Faible régulation </a:t>
            </a:r>
            <a:r>
              <a:rPr lang="fr-FR" b="1" dirty="0"/>
              <a:t>du marché pharmaceutique</a:t>
            </a:r>
            <a:endParaRPr lang="fr-FR" dirty="0"/>
          </a:p>
          <a:p>
            <a:pPr lvl="0">
              <a:lnSpc>
                <a:spcPct val="100000"/>
              </a:lnSpc>
            </a:pPr>
            <a:r>
              <a:rPr lang="fr-FR" dirty="0"/>
              <a:t>Vente libre des antibiotiques.</a:t>
            </a:r>
          </a:p>
          <a:p>
            <a:pPr lvl="0">
              <a:lnSpc>
                <a:spcPct val="100000"/>
              </a:lnSpc>
            </a:pPr>
            <a:r>
              <a:rPr lang="fr-FR" dirty="0"/>
              <a:t>Peu de contrôle de la q</a:t>
            </a:r>
            <a:r>
              <a:rPr lang="fr-FR" dirty="0" smtClean="0"/>
              <a:t>ualité </a:t>
            </a:r>
            <a:r>
              <a:rPr lang="fr-FR" dirty="0"/>
              <a:t>des produits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endParaRPr lang="fr-FR" sz="900" dirty="0"/>
          </a:p>
          <a:p>
            <a:pPr marL="0" indent="0">
              <a:lnSpc>
                <a:spcPct val="11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* </a:t>
            </a:r>
            <a:r>
              <a:rPr lang="fr-FR" b="1" dirty="0" smtClean="0"/>
              <a:t>Insuffisance </a:t>
            </a:r>
            <a:r>
              <a:rPr lang="fr-FR" b="1" dirty="0"/>
              <a:t>de programmes nationaux de </a:t>
            </a:r>
            <a:r>
              <a:rPr lang="fr-FR" b="1" dirty="0" err="1"/>
              <a:t>stewardship</a:t>
            </a:r>
            <a:endParaRPr lang="fr-FR" dirty="0"/>
          </a:p>
          <a:p>
            <a:pPr lvl="0">
              <a:lnSpc>
                <a:spcPct val="110000"/>
              </a:lnSpc>
            </a:pPr>
            <a:r>
              <a:rPr lang="fr-FR" dirty="0"/>
              <a:t>Peu de comités d’antibiothérapie dans les hôpitaux.</a:t>
            </a:r>
          </a:p>
          <a:p>
            <a:pPr lvl="0">
              <a:lnSpc>
                <a:spcPct val="110000"/>
              </a:lnSpc>
            </a:pPr>
            <a:r>
              <a:rPr lang="fr-FR" dirty="0"/>
              <a:t>Initiatives souvent dépendantes de projets externes.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9969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0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82880"/>
            <a:ext cx="11033097" cy="782320"/>
          </a:xfrm>
        </p:spPr>
        <p:txBody>
          <a:bodyPr>
            <a:normAutofit/>
          </a:bodyPr>
          <a:lstStyle/>
          <a:p>
            <a:r>
              <a:rPr lang="fr-FR" b="1" dirty="0" smtClean="0"/>
              <a:t>Impact sur le Bon Usage des Antibiotiques (BUA)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689" y="1229360"/>
            <a:ext cx="11433975" cy="54825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Diagnostic souvent empirique</a:t>
            </a:r>
            <a:endParaRPr lang="fr-FR" dirty="0"/>
          </a:p>
          <a:p>
            <a:pPr lvl="0"/>
            <a:r>
              <a:rPr lang="fr-FR" dirty="0"/>
              <a:t>Sans culture ni antibiogramme, les prescripteurs se basent sur la clinique.</a:t>
            </a:r>
          </a:p>
          <a:p>
            <a:pPr lvl="0"/>
            <a:r>
              <a:rPr lang="fr-FR" dirty="0"/>
              <a:t>Risque de traitements non appropriés → accentuation des résistances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Utilisation excessive d’antibiotiques de large spectre</a:t>
            </a:r>
            <a:endParaRPr lang="fr-FR" dirty="0"/>
          </a:p>
          <a:p>
            <a:pPr lvl="0"/>
            <a:r>
              <a:rPr lang="fr-FR" dirty="0" err="1"/>
              <a:t>Fluoroquinolones</a:t>
            </a:r>
            <a:r>
              <a:rPr lang="fr-FR" dirty="0"/>
              <a:t>, </a:t>
            </a:r>
            <a:r>
              <a:rPr lang="fr-FR" dirty="0" smtClean="0"/>
              <a:t>C3G </a:t>
            </a:r>
            <a:r>
              <a:rPr lang="fr-FR" dirty="0"/>
              <a:t>parfois utilisées en </a:t>
            </a:r>
            <a:r>
              <a:rPr lang="fr-FR" dirty="0" smtClean="0"/>
              <a:t>1ère </a:t>
            </a:r>
            <a:r>
              <a:rPr lang="fr-FR" dirty="0"/>
              <a:t>intention.</a:t>
            </a:r>
          </a:p>
          <a:p>
            <a:pPr lvl="0"/>
            <a:r>
              <a:rPr lang="fr-FR" dirty="0"/>
              <a:t>Risque d’émergence de BLSE, MRSA, CRE</a:t>
            </a:r>
            <a:r>
              <a:rPr lang="fr-FR" dirty="0" smtClean="0"/>
              <a:t>…</a:t>
            </a:r>
          </a:p>
          <a:p>
            <a:pPr marL="0" lvl="0" indent="0">
              <a:buNone/>
            </a:pPr>
            <a:endParaRPr lang="fr-FR" sz="1000" dirty="0" smtClean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 </a:t>
            </a:r>
            <a:r>
              <a:rPr lang="fr-FR" b="1" dirty="0" smtClean="0"/>
              <a:t>Retard </a:t>
            </a:r>
            <a:r>
              <a:rPr lang="fr-FR" b="1" dirty="0"/>
              <a:t>dans la surveillance de la résistance</a:t>
            </a:r>
            <a:endParaRPr lang="fr-FR" dirty="0"/>
          </a:p>
          <a:p>
            <a:pPr lvl="0"/>
            <a:r>
              <a:rPr lang="fr-FR" dirty="0"/>
              <a:t>Faible production de données nationales.</a:t>
            </a:r>
          </a:p>
          <a:p>
            <a:pPr lvl="0"/>
            <a:r>
              <a:rPr lang="fr-FR" dirty="0"/>
              <a:t>Difficulté à adapter les recommandations thérapeutiques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endParaRPr lang="fr-FR" sz="1000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/>
              <a:t> </a:t>
            </a:r>
            <a:r>
              <a:rPr lang="fr-FR" b="1" dirty="0"/>
              <a:t>Ruptures de stock qui forcent l’utilisation de molécules </a:t>
            </a:r>
            <a:r>
              <a:rPr lang="fr-FR" b="1" dirty="0" smtClean="0"/>
              <a:t>inadaptées: </a:t>
            </a:r>
            <a:r>
              <a:rPr lang="fr-FR" dirty="0" smtClean="0"/>
              <a:t>  Quand </a:t>
            </a:r>
            <a:r>
              <a:rPr lang="fr-FR" dirty="0"/>
              <a:t>l’antibiotique de choix n’est pas disponible, substitution irrationnelle.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736600" y="1022350"/>
            <a:ext cx="11049000" cy="190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1766</Words>
  <Application>Microsoft Office PowerPoint</Application>
  <PresentationFormat>Grand écran</PresentationFormat>
  <Paragraphs>231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Helvetica Neue</vt:lpstr>
      <vt:lpstr>Times New Roman</vt:lpstr>
      <vt:lpstr>Wingdings 2</vt:lpstr>
      <vt:lpstr>Thème Office</vt:lpstr>
      <vt:lpstr>" Organisation du système de santé et pyramide sanitaire en Côte d’Ivoire : quels différents niveaux d'accès aux antibiotiques, à la microbiologie et au BUA "</vt:lpstr>
      <vt:lpstr>Déclaration de conflits d’intérêts</vt:lpstr>
      <vt:lpstr>Introduction</vt:lpstr>
      <vt:lpstr>Organisation générale du système de santé</vt:lpstr>
      <vt:lpstr>Organisation générale du système de santé (2)</vt:lpstr>
      <vt:lpstr>Défis majeurs pour l’accès aux Antibiotiques</vt:lpstr>
      <vt:lpstr>Défis majeurs pour l’accès à la Microbiologie</vt:lpstr>
      <vt:lpstr>Défis liés à la Gouvernance et à la structure du système</vt:lpstr>
      <vt:lpstr>Impact sur le Bon Usage des Antibiotiques (BUA)</vt:lpstr>
      <vt:lpstr>Leçons transversales : pourquoi le système bloque ?</vt:lpstr>
      <vt:lpstr>Concept du « One Health »</vt:lpstr>
      <vt:lpstr>Situation en Côte d’Ivoire dans la RAM: Historique 1980 – 2025</vt:lpstr>
      <vt:lpstr> Situation en Côte d’Ivoire de la lutte contre la RAM </vt:lpstr>
      <vt:lpstr>Situation en Côte d’Ivoire dans la RAM</vt:lpstr>
      <vt:lpstr>Organisation de la lutte contre la RAM en Côte d’Ivoire </vt:lpstr>
      <vt:lpstr>Objectifs Spécifiques </vt:lpstr>
      <vt:lpstr>Présentation PowerPoint</vt:lpstr>
      <vt:lpstr>Présentation PowerPoint</vt:lpstr>
      <vt:lpstr>Présentation PowerPoint</vt:lpstr>
      <vt:lpstr>Présentation PowerPoint</vt:lpstr>
      <vt:lpstr>Opportunités et pistes d’amélioration</vt:lpstr>
      <vt:lpstr>Un outil d’aide à la décision</vt:lpstr>
      <vt:lpstr>www.antibioclic-afrique.com </vt:lpstr>
      <vt:lpstr>Opportunités et pistes d’amélioration (2)</vt:lpstr>
      <vt:lpstr>Opportunités et pistes d’amélioration (3)</vt:lpstr>
      <vt:lpstr>Conclusion</vt:lpstr>
      <vt:lpstr>Conclusion (2)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du système de santé et pyramide sanitaire en Côte d’Ivoire : quels différents niveaux d'accès aux antibio, à la microbio, et "au BUA</dc:title>
  <dc:creator>Pr Aristopha TANON</dc:creator>
  <cp:lastModifiedBy>Pr Aristopha TANON</cp:lastModifiedBy>
  <cp:revision>39</cp:revision>
  <dcterms:created xsi:type="dcterms:W3CDTF">2025-12-04T22:22:03Z</dcterms:created>
  <dcterms:modified xsi:type="dcterms:W3CDTF">2026-01-08T14:10:23Z</dcterms:modified>
</cp:coreProperties>
</file>