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8" r:id="rId5"/>
    <p:sldId id="858" r:id="rId6"/>
    <p:sldId id="265" r:id="rId7"/>
    <p:sldId id="257" r:id="rId8"/>
    <p:sldId id="848" r:id="rId9"/>
    <p:sldId id="847" r:id="rId10"/>
    <p:sldId id="1608" r:id="rId11"/>
    <p:sldId id="844" r:id="rId12"/>
    <p:sldId id="1607" r:id="rId13"/>
    <p:sldId id="836" r:id="rId14"/>
    <p:sldId id="837" r:id="rId15"/>
    <p:sldId id="1609" r:id="rId16"/>
    <p:sldId id="1610" r:id="rId17"/>
    <p:sldId id="1611" r:id="rId18"/>
    <p:sldId id="1612" r:id="rId19"/>
    <p:sldId id="1613" r:id="rId20"/>
    <p:sldId id="1614" r:id="rId21"/>
    <p:sldId id="1615" r:id="rId22"/>
    <p:sldId id="1616" r:id="rId23"/>
    <p:sldId id="1604" r:id="rId24"/>
    <p:sldId id="842" r:id="rId25"/>
    <p:sldId id="840" r:id="rId26"/>
    <p:sldId id="1619" r:id="rId27"/>
    <p:sldId id="828" r:id="rId28"/>
    <p:sldId id="855" r:id="rId29"/>
    <p:sldId id="822" r:id="rId30"/>
    <p:sldId id="839" r:id="rId31"/>
    <p:sldId id="160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0" userDrawn="1">
          <p15:clr>
            <a:srgbClr val="A4A3A4"/>
          </p15:clr>
        </p15:guide>
        <p15:guide id="2" pos="768" userDrawn="1">
          <p15:clr>
            <a:srgbClr val="A4A3A4"/>
          </p15:clr>
        </p15:guide>
        <p15:guide id="3" orient="horz" pos="1056" userDrawn="1">
          <p15:clr>
            <a:srgbClr val="A4A3A4"/>
          </p15:clr>
        </p15:guide>
        <p15:guide id="4" orient="horz" pos="552" userDrawn="1">
          <p15:clr>
            <a:srgbClr val="A4A3A4"/>
          </p15:clr>
        </p15:guide>
        <p15:guide id="5" pos="6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B516A9-53F7-22CB-D8C3-0A54F1B824F1}" name="Jorge Mera" initials="JM" userId="aa92957ef686ce1b" providerId="Windows Live"/>
  <p188:author id="{BE57F7AF-218F-019A-0334-F3AFD293374E}" name="Irene McFarland Handlon" initials="IMH" userId="Irene McFarland Handlon" providerId="None"/>
  <p188:author id="{5A1B74C7-9F8D-6CDF-12AF-0A0DC41C7DED}" name="Wes Kim" initials="WK" userId="S::wkim@asmusa.org::366dd140-1436-4158-9c16-a2b7316a1c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V Groom" initials="AVG" lastIdx="2" clrIdx="0">
    <p:extLst>
      <p:ext uri="{19B8F6BF-5375-455C-9EA6-DF929625EA0E}">
        <p15:presenceInfo xmlns:p15="http://schemas.microsoft.com/office/powerpoint/2012/main" userId="S-1-5-21-3639515735-3000443172-754303046-4018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59E"/>
    <a:srgbClr val="F01C44"/>
    <a:srgbClr val="BA0C2F"/>
    <a:srgbClr val="F896A9"/>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29"/>
  </p:normalViewPr>
  <p:slideViewPr>
    <p:cSldViewPr snapToGrid="0">
      <p:cViewPr varScale="1">
        <p:scale>
          <a:sx n="108" d="100"/>
          <a:sy n="108" d="100"/>
        </p:scale>
        <p:origin x="776" y="184"/>
      </p:cViewPr>
      <p:guideLst>
        <p:guide orient="horz" pos="2760"/>
        <p:guide pos="768"/>
        <p:guide orient="horz" pos="1056"/>
        <p:guide orient="horz" pos="552"/>
        <p:guide pos="6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D67C34-1A2C-4BB0-8FC4-0F19271D45A7}" type="doc">
      <dgm:prSet loTypeId="urn:microsoft.com/office/officeart/2005/8/layout/vList5" loCatId="list" qsTypeId="urn:microsoft.com/office/officeart/2005/8/quickstyle/simple2" qsCatId="simple" csTypeId="urn:microsoft.com/office/officeart/2005/8/colors/accent4_3" csCatId="accent4" phldr="1"/>
      <dgm:spPr/>
      <dgm:t>
        <a:bodyPr/>
        <a:lstStyle/>
        <a:p>
          <a:endParaRPr lang="en-US"/>
        </a:p>
      </dgm:t>
    </dgm:pt>
    <dgm:pt modelId="{44BC4790-3747-431D-B523-9FB0E5D8FEE4}">
      <dgm:prSet custT="1"/>
      <dgm:spPr>
        <a:solidFill>
          <a:srgbClr val="BA0C2F">
            <a:alpha val="81961"/>
          </a:srgbClr>
        </a:solidFill>
      </dgm:spPr>
      <dgm:t>
        <a:bodyPr/>
        <a:lstStyle/>
        <a:p>
          <a:r>
            <a:rPr lang="en-US" sz="2400" b="0" dirty="0" err="1"/>
            <a:t>Résultats</a:t>
          </a:r>
          <a:r>
            <a:rPr lang="en-US" sz="2400" b="0" dirty="0"/>
            <a:t> pour le patients</a:t>
          </a:r>
        </a:p>
      </dgm:t>
    </dgm:pt>
    <dgm:pt modelId="{E1D3D031-0069-42FD-A163-0C994B751339}" type="parTrans" cxnId="{4565615D-714D-4364-9252-0B98C1502BAD}">
      <dgm:prSet/>
      <dgm:spPr/>
      <dgm:t>
        <a:bodyPr/>
        <a:lstStyle/>
        <a:p>
          <a:endParaRPr lang="en-US"/>
        </a:p>
      </dgm:t>
    </dgm:pt>
    <dgm:pt modelId="{92FE2CC8-FE81-4E98-85D5-10476D78C90A}" type="sibTrans" cxnId="{4565615D-714D-4364-9252-0B98C1502BAD}">
      <dgm:prSet/>
      <dgm:spPr/>
      <dgm:t>
        <a:bodyPr/>
        <a:lstStyle/>
        <a:p>
          <a:endParaRPr lang="en-US"/>
        </a:p>
      </dgm:t>
    </dgm:pt>
    <dgm:pt modelId="{58912976-A932-4B89-A575-6F4DE103A6E7}">
      <dgm:prSet custT="1"/>
      <dgm:spPr>
        <a:solidFill>
          <a:schemeClr val="bg2">
            <a:lumMod val="20000"/>
            <a:lumOff val="80000"/>
            <a:alpha val="90000"/>
          </a:schemeClr>
        </a:solidFill>
      </dgm:spPr>
      <dgm:t>
        <a:bodyPr/>
        <a:lstStyle/>
        <a:p>
          <a:pPr>
            <a:buClr>
              <a:srgbClr val="C00000"/>
            </a:buClr>
            <a:buFont typeface="Wingdings" panose="05000000000000000000" pitchFamily="2" charset="2"/>
            <a:buChar char="§"/>
          </a:pPr>
          <a:r>
            <a:rPr lang="fr-FR" sz="2000" dirty="0"/>
            <a:t>Améliorer les résultats pour les patients en réduisant les taux d'infection ainsi que morbidité et la mortalité</a:t>
          </a:r>
          <a:endParaRPr lang="en-US" sz="2000" dirty="0"/>
        </a:p>
      </dgm:t>
    </dgm:pt>
    <dgm:pt modelId="{92EE17D7-A54B-485C-B8CA-C5BFAA18EA8A}" type="parTrans" cxnId="{863BBF8E-40CB-47C1-9D52-D62A1F68AC66}">
      <dgm:prSet/>
      <dgm:spPr/>
      <dgm:t>
        <a:bodyPr/>
        <a:lstStyle/>
        <a:p>
          <a:endParaRPr lang="en-US"/>
        </a:p>
      </dgm:t>
    </dgm:pt>
    <dgm:pt modelId="{2A6A88AB-57C2-49EE-8D68-8E8ACA907949}" type="sibTrans" cxnId="{863BBF8E-40CB-47C1-9D52-D62A1F68AC66}">
      <dgm:prSet/>
      <dgm:spPr/>
      <dgm:t>
        <a:bodyPr/>
        <a:lstStyle/>
        <a:p>
          <a:endParaRPr lang="en-US"/>
        </a:p>
      </dgm:t>
    </dgm:pt>
    <dgm:pt modelId="{446FA6CF-054E-4992-824C-03094C406ACC}">
      <dgm:prSet custT="1"/>
      <dgm:spPr>
        <a:solidFill>
          <a:srgbClr val="BA0C2F">
            <a:alpha val="60000"/>
          </a:srgbClr>
        </a:solidFill>
      </dgm:spPr>
      <dgm:t>
        <a:bodyPr/>
        <a:lstStyle/>
        <a:p>
          <a:r>
            <a:rPr lang="en-US" sz="2400" b="0" dirty="0" err="1"/>
            <a:t>Sécurité</a:t>
          </a:r>
          <a:r>
            <a:rPr lang="en-US" sz="2400" b="0" dirty="0"/>
            <a:t> du patient</a:t>
          </a:r>
        </a:p>
      </dgm:t>
    </dgm:pt>
    <dgm:pt modelId="{629EBDC3-DA03-49CA-8FB3-E365D6186347}" type="parTrans" cxnId="{F81B8031-A3AD-48A2-80D1-578D0097B65A}">
      <dgm:prSet/>
      <dgm:spPr/>
      <dgm:t>
        <a:bodyPr/>
        <a:lstStyle/>
        <a:p>
          <a:endParaRPr lang="en-US"/>
        </a:p>
      </dgm:t>
    </dgm:pt>
    <dgm:pt modelId="{53FA25B4-534B-4AA9-9976-870E5CD84001}" type="sibTrans" cxnId="{F81B8031-A3AD-48A2-80D1-578D0097B65A}">
      <dgm:prSet/>
      <dgm:spPr/>
      <dgm:t>
        <a:bodyPr/>
        <a:lstStyle/>
        <a:p>
          <a:endParaRPr lang="en-US"/>
        </a:p>
      </dgm:t>
    </dgm:pt>
    <dgm:pt modelId="{9EFA94E3-F891-45D2-BE0B-31D958CEFD6F}">
      <dgm:prSet custT="1"/>
      <dgm:spPr>
        <a:solidFill>
          <a:srgbClr val="BA0C2F">
            <a:alpha val="40000"/>
          </a:srgbClr>
        </a:solidFill>
      </dgm:spPr>
      <dgm:t>
        <a:bodyPr/>
        <a:lstStyle/>
        <a:p>
          <a:r>
            <a:rPr lang="fr-FR" sz="2400" b="0" dirty="0"/>
            <a:t>Utilisation prudente de l'AM</a:t>
          </a:r>
          <a:endParaRPr lang="en-US" sz="2400" b="0" dirty="0"/>
        </a:p>
      </dgm:t>
    </dgm:pt>
    <dgm:pt modelId="{D4119877-CA16-40E2-A5D5-529D34E1D181}" type="parTrans" cxnId="{94453CF6-B360-4C55-98E9-718F63DF06CD}">
      <dgm:prSet/>
      <dgm:spPr/>
      <dgm:t>
        <a:bodyPr/>
        <a:lstStyle/>
        <a:p>
          <a:endParaRPr lang="en-US"/>
        </a:p>
      </dgm:t>
    </dgm:pt>
    <dgm:pt modelId="{EBB61C7B-1899-48B4-AF48-307A1D069ACB}" type="sibTrans" cxnId="{94453CF6-B360-4C55-98E9-718F63DF06CD}">
      <dgm:prSet/>
      <dgm:spPr/>
      <dgm:t>
        <a:bodyPr/>
        <a:lstStyle/>
        <a:p>
          <a:endParaRPr lang="en-US"/>
        </a:p>
      </dgm:t>
    </dgm:pt>
    <dgm:pt modelId="{D92281B8-F2E6-4CA0-9BEF-F3ED8307A299}">
      <dgm:prSet custT="1"/>
      <dgm:spPr>
        <a:solidFill>
          <a:schemeClr val="bg2">
            <a:lumMod val="20000"/>
            <a:lumOff val="80000"/>
            <a:alpha val="90000"/>
          </a:schemeClr>
        </a:solidFill>
      </dgm:spPr>
      <dgm:t>
        <a:bodyPr/>
        <a:lstStyle/>
        <a:p>
          <a:pPr>
            <a:buClr>
              <a:srgbClr val="C00000"/>
            </a:buClr>
            <a:buFont typeface="Wingdings" panose="05000000000000000000" pitchFamily="2" charset="2"/>
            <a:buChar char="§"/>
          </a:pPr>
          <a:r>
            <a:rPr lang="en-US" sz="2000" dirty="0" err="1"/>
            <a:t>Reduire</a:t>
          </a:r>
          <a:r>
            <a:rPr lang="en-US" sz="2000" dirty="0"/>
            <a:t> la resistance aux </a:t>
          </a:r>
          <a:r>
            <a:rPr lang="en-US" sz="2000" dirty="0" err="1"/>
            <a:t>antimicrobiens</a:t>
          </a:r>
          <a:r>
            <a:rPr lang="en-US" sz="2000" dirty="0"/>
            <a:t> par </a:t>
          </a:r>
          <a:r>
            <a:rPr lang="en-US" sz="2000" dirty="0" err="1"/>
            <a:t>une</a:t>
          </a:r>
          <a:r>
            <a:rPr lang="en-US" sz="2000" dirty="0"/>
            <a:t> </a:t>
          </a:r>
          <a:r>
            <a:rPr lang="en-US" sz="2000" dirty="0" err="1"/>
            <a:t>utilisation</a:t>
          </a:r>
          <a:r>
            <a:rPr lang="en-US" sz="2000" dirty="0"/>
            <a:t> </a:t>
          </a:r>
          <a:r>
            <a:rPr lang="en-US" sz="2000" dirty="0" err="1"/>
            <a:t>prudente</a:t>
          </a:r>
          <a:r>
            <a:rPr lang="en-US" sz="2000" dirty="0"/>
            <a:t>.</a:t>
          </a:r>
        </a:p>
      </dgm:t>
    </dgm:pt>
    <dgm:pt modelId="{D67D1033-B37B-42E8-9579-176D3759D8FA}" type="parTrans" cxnId="{493B3630-AC66-4774-8780-786C580EF83B}">
      <dgm:prSet/>
      <dgm:spPr/>
      <dgm:t>
        <a:bodyPr/>
        <a:lstStyle/>
        <a:p>
          <a:endParaRPr lang="en-US"/>
        </a:p>
      </dgm:t>
    </dgm:pt>
    <dgm:pt modelId="{2A3CC577-5627-47F0-A5E2-E3EF957ADD62}" type="sibTrans" cxnId="{493B3630-AC66-4774-8780-786C580EF83B}">
      <dgm:prSet/>
      <dgm:spPr/>
      <dgm:t>
        <a:bodyPr/>
        <a:lstStyle/>
        <a:p>
          <a:endParaRPr lang="en-US"/>
        </a:p>
      </dgm:t>
    </dgm:pt>
    <dgm:pt modelId="{3E1FADC8-6171-474A-806A-AF533486E453}">
      <dgm:prSet custT="1"/>
      <dgm:spPr>
        <a:solidFill>
          <a:schemeClr val="bg2">
            <a:lumMod val="20000"/>
            <a:lumOff val="80000"/>
            <a:alpha val="90000"/>
          </a:schemeClr>
        </a:solidFill>
      </dgm:spPr>
      <dgm:t>
        <a:bodyPr/>
        <a:lstStyle/>
        <a:p>
          <a:pPr>
            <a:buClr>
              <a:srgbClr val="C00000"/>
            </a:buClr>
            <a:buFont typeface="Wingdings" panose="05000000000000000000" pitchFamily="2" charset="2"/>
            <a:buChar char="§"/>
          </a:pPr>
          <a:r>
            <a:rPr lang="fr-FR" sz="2000" dirty="0"/>
            <a:t>Améliorer la sécurité du patient et minimiser les conséquences imprévues de l'utilisation des antimicrobiens, telles que les réadmissions et les réactions indésirables aux médicaments.</a:t>
          </a:r>
          <a:endParaRPr lang="en-US" sz="2000" dirty="0"/>
        </a:p>
      </dgm:t>
    </dgm:pt>
    <dgm:pt modelId="{9F2AED76-8D8F-4AEB-B0D6-1F01C72A14EF}" type="sibTrans" cxnId="{D3B458DD-5B58-4015-9948-D595D7E75401}">
      <dgm:prSet/>
      <dgm:spPr/>
      <dgm:t>
        <a:bodyPr/>
        <a:lstStyle/>
        <a:p>
          <a:endParaRPr lang="en-US"/>
        </a:p>
      </dgm:t>
    </dgm:pt>
    <dgm:pt modelId="{2D0A0605-A4C9-4328-ABA4-16D848F21711}" type="parTrans" cxnId="{D3B458DD-5B58-4015-9948-D595D7E75401}">
      <dgm:prSet/>
      <dgm:spPr/>
      <dgm:t>
        <a:bodyPr/>
        <a:lstStyle/>
        <a:p>
          <a:endParaRPr lang="en-US"/>
        </a:p>
      </dgm:t>
    </dgm:pt>
    <dgm:pt modelId="{13B9E316-11E9-4F19-B020-6EE3184C4864}" type="pres">
      <dgm:prSet presAssocID="{C7D67C34-1A2C-4BB0-8FC4-0F19271D45A7}" presName="Name0" presStyleCnt="0">
        <dgm:presLayoutVars>
          <dgm:dir/>
          <dgm:animLvl val="lvl"/>
          <dgm:resizeHandles val="exact"/>
        </dgm:presLayoutVars>
      </dgm:prSet>
      <dgm:spPr/>
    </dgm:pt>
    <dgm:pt modelId="{347B5799-388D-497B-AAC9-B948C144A955}" type="pres">
      <dgm:prSet presAssocID="{44BC4790-3747-431D-B523-9FB0E5D8FEE4}" presName="linNode" presStyleCnt="0"/>
      <dgm:spPr/>
    </dgm:pt>
    <dgm:pt modelId="{9E79C155-4324-42E8-99CE-2E148B2D0F06}" type="pres">
      <dgm:prSet presAssocID="{44BC4790-3747-431D-B523-9FB0E5D8FEE4}" presName="parentText" presStyleLbl="node1" presStyleIdx="0" presStyleCnt="3">
        <dgm:presLayoutVars>
          <dgm:chMax val="1"/>
          <dgm:bulletEnabled val="1"/>
        </dgm:presLayoutVars>
      </dgm:prSet>
      <dgm:spPr/>
    </dgm:pt>
    <dgm:pt modelId="{EA10A76C-91A7-41C2-BA35-F244F7C8CB16}" type="pres">
      <dgm:prSet presAssocID="{44BC4790-3747-431D-B523-9FB0E5D8FEE4}" presName="descendantText" presStyleLbl="alignAccFollowNode1" presStyleIdx="0" presStyleCnt="3">
        <dgm:presLayoutVars>
          <dgm:bulletEnabled val="1"/>
        </dgm:presLayoutVars>
      </dgm:prSet>
      <dgm:spPr/>
    </dgm:pt>
    <dgm:pt modelId="{4E1E1BAD-DC6E-4E74-A7BE-5A4CFB9242AE}" type="pres">
      <dgm:prSet presAssocID="{92FE2CC8-FE81-4E98-85D5-10476D78C90A}" presName="sp" presStyleCnt="0"/>
      <dgm:spPr/>
    </dgm:pt>
    <dgm:pt modelId="{16205F73-4CED-4379-8DD8-67B9CE9803A9}" type="pres">
      <dgm:prSet presAssocID="{446FA6CF-054E-4992-824C-03094C406ACC}" presName="linNode" presStyleCnt="0"/>
      <dgm:spPr/>
    </dgm:pt>
    <dgm:pt modelId="{EEE1D2FE-91DA-4C81-BEBE-90E965F0D253}" type="pres">
      <dgm:prSet presAssocID="{446FA6CF-054E-4992-824C-03094C406ACC}" presName="parentText" presStyleLbl="node1" presStyleIdx="1" presStyleCnt="3">
        <dgm:presLayoutVars>
          <dgm:chMax val="1"/>
          <dgm:bulletEnabled val="1"/>
        </dgm:presLayoutVars>
      </dgm:prSet>
      <dgm:spPr/>
    </dgm:pt>
    <dgm:pt modelId="{6D015E14-C8CD-432C-B91D-A6BDD405E319}" type="pres">
      <dgm:prSet presAssocID="{446FA6CF-054E-4992-824C-03094C406ACC}" presName="descendantText" presStyleLbl="alignAccFollowNode1" presStyleIdx="1" presStyleCnt="3">
        <dgm:presLayoutVars>
          <dgm:bulletEnabled val="1"/>
        </dgm:presLayoutVars>
      </dgm:prSet>
      <dgm:spPr/>
    </dgm:pt>
    <dgm:pt modelId="{FE3AC1A4-DA9B-49C7-802B-6EE73EA67960}" type="pres">
      <dgm:prSet presAssocID="{53FA25B4-534B-4AA9-9976-870E5CD84001}" presName="sp" presStyleCnt="0"/>
      <dgm:spPr/>
    </dgm:pt>
    <dgm:pt modelId="{C62799A3-0E9B-49EA-86C3-03F04B69FE2B}" type="pres">
      <dgm:prSet presAssocID="{9EFA94E3-F891-45D2-BE0B-31D958CEFD6F}" presName="linNode" presStyleCnt="0"/>
      <dgm:spPr/>
    </dgm:pt>
    <dgm:pt modelId="{C23A06BF-7438-4053-8B3E-981A30D562AF}" type="pres">
      <dgm:prSet presAssocID="{9EFA94E3-F891-45D2-BE0B-31D958CEFD6F}" presName="parentText" presStyleLbl="node1" presStyleIdx="2" presStyleCnt="3">
        <dgm:presLayoutVars>
          <dgm:chMax val="1"/>
          <dgm:bulletEnabled val="1"/>
        </dgm:presLayoutVars>
      </dgm:prSet>
      <dgm:spPr/>
    </dgm:pt>
    <dgm:pt modelId="{5ED5FB4F-862F-4811-BE3C-6567631E7169}" type="pres">
      <dgm:prSet presAssocID="{9EFA94E3-F891-45D2-BE0B-31D958CEFD6F}" presName="descendantText" presStyleLbl="alignAccFollowNode1" presStyleIdx="2" presStyleCnt="3">
        <dgm:presLayoutVars>
          <dgm:bulletEnabled val="1"/>
        </dgm:presLayoutVars>
      </dgm:prSet>
      <dgm:spPr/>
    </dgm:pt>
  </dgm:ptLst>
  <dgm:cxnLst>
    <dgm:cxn modelId="{837DFF12-B3F7-415E-AB6C-94EB85FD34D0}" type="presOf" srcId="{3E1FADC8-6171-474A-806A-AF533486E453}" destId="{6D015E14-C8CD-432C-B91D-A6BDD405E319}" srcOrd="0" destOrd="0" presId="urn:microsoft.com/office/officeart/2005/8/layout/vList5"/>
    <dgm:cxn modelId="{493B3630-AC66-4774-8780-786C580EF83B}" srcId="{9EFA94E3-F891-45D2-BE0B-31D958CEFD6F}" destId="{D92281B8-F2E6-4CA0-9BEF-F3ED8307A299}" srcOrd="0" destOrd="0" parTransId="{D67D1033-B37B-42E8-9579-176D3759D8FA}" sibTransId="{2A3CC577-5627-47F0-A5E2-E3EF957ADD62}"/>
    <dgm:cxn modelId="{F81B8031-A3AD-48A2-80D1-578D0097B65A}" srcId="{C7D67C34-1A2C-4BB0-8FC4-0F19271D45A7}" destId="{446FA6CF-054E-4992-824C-03094C406ACC}" srcOrd="1" destOrd="0" parTransId="{629EBDC3-DA03-49CA-8FB3-E365D6186347}" sibTransId="{53FA25B4-534B-4AA9-9976-870E5CD84001}"/>
    <dgm:cxn modelId="{4565615D-714D-4364-9252-0B98C1502BAD}" srcId="{C7D67C34-1A2C-4BB0-8FC4-0F19271D45A7}" destId="{44BC4790-3747-431D-B523-9FB0E5D8FEE4}" srcOrd="0" destOrd="0" parTransId="{E1D3D031-0069-42FD-A163-0C994B751339}" sibTransId="{92FE2CC8-FE81-4E98-85D5-10476D78C90A}"/>
    <dgm:cxn modelId="{0F9AD964-B9AE-45F2-BE4B-AD4B220F2803}" type="presOf" srcId="{D92281B8-F2E6-4CA0-9BEF-F3ED8307A299}" destId="{5ED5FB4F-862F-4811-BE3C-6567631E7169}" srcOrd="0" destOrd="0" presId="urn:microsoft.com/office/officeart/2005/8/layout/vList5"/>
    <dgm:cxn modelId="{9E2F1F71-A89D-4828-8833-58697203FF84}" type="presOf" srcId="{9EFA94E3-F891-45D2-BE0B-31D958CEFD6F}" destId="{C23A06BF-7438-4053-8B3E-981A30D562AF}" srcOrd="0" destOrd="0" presId="urn:microsoft.com/office/officeart/2005/8/layout/vList5"/>
    <dgm:cxn modelId="{863BBF8E-40CB-47C1-9D52-D62A1F68AC66}" srcId="{44BC4790-3747-431D-B523-9FB0E5D8FEE4}" destId="{58912976-A932-4B89-A575-6F4DE103A6E7}" srcOrd="0" destOrd="0" parTransId="{92EE17D7-A54B-485C-B8CA-C5BFAA18EA8A}" sibTransId="{2A6A88AB-57C2-49EE-8D68-8E8ACA907949}"/>
    <dgm:cxn modelId="{C27E50C5-754A-4004-8DE9-1B2722F70D19}" type="presOf" srcId="{446FA6CF-054E-4992-824C-03094C406ACC}" destId="{EEE1D2FE-91DA-4C81-BEBE-90E965F0D253}" srcOrd="0" destOrd="0" presId="urn:microsoft.com/office/officeart/2005/8/layout/vList5"/>
    <dgm:cxn modelId="{5860A3C5-941A-4FA5-921A-FE63418C0233}" type="presOf" srcId="{58912976-A932-4B89-A575-6F4DE103A6E7}" destId="{EA10A76C-91A7-41C2-BA35-F244F7C8CB16}" srcOrd="0" destOrd="0" presId="urn:microsoft.com/office/officeart/2005/8/layout/vList5"/>
    <dgm:cxn modelId="{9C345DD6-0EFB-404F-92A1-A8E2972CEB35}" type="presOf" srcId="{C7D67C34-1A2C-4BB0-8FC4-0F19271D45A7}" destId="{13B9E316-11E9-4F19-B020-6EE3184C4864}" srcOrd="0" destOrd="0" presId="urn:microsoft.com/office/officeart/2005/8/layout/vList5"/>
    <dgm:cxn modelId="{D3B458DD-5B58-4015-9948-D595D7E75401}" srcId="{446FA6CF-054E-4992-824C-03094C406ACC}" destId="{3E1FADC8-6171-474A-806A-AF533486E453}" srcOrd="0" destOrd="0" parTransId="{2D0A0605-A4C9-4328-ABA4-16D848F21711}" sibTransId="{9F2AED76-8D8F-4AEB-B0D6-1F01C72A14EF}"/>
    <dgm:cxn modelId="{A65D95E8-E340-4DDF-B507-BB9DB5F5C824}" type="presOf" srcId="{44BC4790-3747-431D-B523-9FB0E5D8FEE4}" destId="{9E79C155-4324-42E8-99CE-2E148B2D0F06}" srcOrd="0" destOrd="0" presId="urn:microsoft.com/office/officeart/2005/8/layout/vList5"/>
    <dgm:cxn modelId="{94453CF6-B360-4C55-98E9-718F63DF06CD}" srcId="{C7D67C34-1A2C-4BB0-8FC4-0F19271D45A7}" destId="{9EFA94E3-F891-45D2-BE0B-31D958CEFD6F}" srcOrd="2" destOrd="0" parTransId="{D4119877-CA16-40E2-A5D5-529D34E1D181}" sibTransId="{EBB61C7B-1899-48B4-AF48-307A1D069ACB}"/>
    <dgm:cxn modelId="{19792218-1630-4628-A3B4-E7E98B829B6E}" type="presParOf" srcId="{13B9E316-11E9-4F19-B020-6EE3184C4864}" destId="{347B5799-388D-497B-AAC9-B948C144A955}" srcOrd="0" destOrd="0" presId="urn:microsoft.com/office/officeart/2005/8/layout/vList5"/>
    <dgm:cxn modelId="{5B0CC87C-26DD-4F80-AC4D-D5434F95A113}" type="presParOf" srcId="{347B5799-388D-497B-AAC9-B948C144A955}" destId="{9E79C155-4324-42E8-99CE-2E148B2D0F06}" srcOrd="0" destOrd="0" presId="urn:microsoft.com/office/officeart/2005/8/layout/vList5"/>
    <dgm:cxn modelId="{58D74F8B-DCA7-4904-84AB-7B72D6C4DCF6}" type="presParOf" srcId="{347B5799-388D-497B-AAC9-B948C144A955}" destId="{EA10A76C-91A7-41C2-BA35-F244F7C8CB16}" srcOrd="1" destOrd="0" presId="urn:microsoft.com/office/officeart/2005/8/layout/vList5"/>
    <dgm:cxn modelId="{9C3D5A4F-AD80-45ED-9EB7-9E5203A17732}" type="presParOf" srcId="{13B9E316-11E9-4F19-B020-6EE3184C4864}" destId="{4E1E1BAD-DC6E-4E74-A7BE-5A4CFB9242AE}" srcOrd="1" destOrd="0" presId="urn:microsoft.com/office/officeart/2005/8/layout/vList5"/>
    <dgm:cxn modelId="{C6E65C7E-A81C-45A4-8EA3-FD05DC9FD05D}" type="presParOf" srcId="{13B9E316-11E9-4F19-B020-6EE3184C4864}" destId="{16205F73-4CED-4379-8DD8-67B9CE9803A9}" srcOrd="2" destOrd="0" presId="urn:microsoft.com/office/officeart/2005/8/layout/vList5"/>
    <dgm:cxn modelId="{B2E4D9FC-9E41-4157-8882-0E6E6575BF42}" type="presParOf" srcId="{16205F73-4CED-4379-8DD8-67B9CE9803A9}" destId="{EEE1D2FE-91DA-4C81-BEBE-90E965F0D253}" srcOrd="0" destOrd="0" presId="urn:microsoft.com/office/officeart/2005/8/layout/vList5"/>
    <dgm:cxn modelId="{4F313DD9-9E1C-4E14-B122-0D598EFF6897}" type="presParOf" srcId="{16205F73-4CED-4379-8DD8-67B9CE9803A9}" destId="{6D015E14-C8CD-432C-B91D-A6BDD405E319}" srcOrd="1" destOrd="0" presId="urn:microsoft.com/office/officeart/2005/8/layout/vList5"/>
    <dgm:cxn modelId="{6A0B3F27-936F-4CBA-9BD1-6D750451D8B9}" type="presParOf" srcId="{13B9E316-11E9-4F19-B020-6EE3184C4864}" destId="{FE3AC1A4-DA9B-49C7-802B-6EE73EA67960}" srcOrd="3" destOrd="0" presId="urn:microsoft.com/office/officeart/2005/8/layout/vList5"/>
    <dgm:cxn modelId="{6E21B0FE-DB19-437D-BF24-F33A66102A3F}" type="presParOf" srcId="{13B9E316-11E9-4F19-B020-6EE3184C4864}" destId="{C62799A3-0E9B-49EA-86C3-03F04B69FE2B}" srcOrd="4" destOrd="0" presId="urn:microsoft.com/office/officeart/2005/8/layout/vList5"/>
    <dgm:cxn modelId="{8D72A608-3DDB-4460-AA51-14C7761C65E2}" type="presParOf" srcId="{C62799A3-0E9B-49EA-86C3-03F04B69FE2B}" destId="{C23A06BF-7438-4053-8B3E-981A30D562AF}" srcOrd="0" destOrd="0" presId="urn:microsoft.com/office/officeart/2005/8/layout/vList5"/>
    <dgm:cxn modelId="{21E05E6D-F86B-4218-8B80-B6509024B8AD}" type="presParOf" srcId="{C62799A3-0E9B-49EA-86C3-03F04B69FE2B}" destId="{5ED5FB4F-862F-4811-BE3C-6567631E71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3D0E3-6806-4241-B11F-1C89A93D4F5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D8D9162-2DD2-4153-9019-238730F6214D}">
      <dgm:prSet/>
      <dgm:spPr/>
      <dgm:t>
        <a:bodyPr/>
        <a:lstStyle/>
        <a:p>
          <a:pPr>
            <a:lnSpc>
              <a:spcPct val="100000"/>
            </a:lnSpc>
          </a:pPr>
          <a:r>
            <a:rPr lang="en-CA" b="0" i="0" baseline="0"/>
            <a:t>Médecins</a:t>
          </a:r>
          <a:endParaRPr lang="en-US"/>
        </a:p>
      </dgm:t>
    </dgm:pt>
    <dgm:pt modelId="{45034598-D897-487A-8094-EB008501BB36}" type="parTrans" cxnId="{C01418B5-CD1A-430A-BE2F-38F67B27A80E}">
      <dgm:prSet/>
      <dgm:spPr/>
      <dgm:t>
        <a:bodyPr/>
        <a:lstStyle/>
        <a:p>
          <a:endParaRPr lang="en-US"/>
        </a:p>
      </dgm:t>
    </dgm:pt>
    <dgm:pt modelId="{D1906B15-F27E-4669-8849-299766718E82}" type="sibTrans" cxnId="{C01418B5-CD1A-430A-BE2F-38F67B27A80E}">
      <dgm:prSet/>
      <dgm:spPr/>
      <dgm:t>
        <a:bodyPr/>
        <a:lstStyle/>
        <a:p>
          <a:endParaRPr lang="en-US"/>
        </a:p>
      </dgm:t>
    </dgm:pt>
    <dgm:pt modelId="{DF55ED8F-6D79-426A-96BC-57A1682BE39A}">
      <dgm:prSet/>
      <dgm:spPr/>
      <dgm:t>
        <a:bodyPr/>
        <a:lstStyle/>
        <a:p>
          <a:pPr>
            <a:lnSpc>
              <a:spcPct val="100000"/>
            </a:lnSpc>
          </a:pPr>
          <a:r>
            <a:rPr lang="en-CA" b="0" i="0" baseline="0" err="1"/>
            <a:t>Pharmaciens</a:t>
          </a:r>
          <a:endParaRPr lang="en-US"/>
        </a:p>
      </dgm:t>
    </dgm:pt>
    <dgm:pt modelId="{C0A97DE3-55ED-48C4-B192-5FEBF796A995}" type="parTrans" cxnId="{56D18343-C083-4E64-AF99-7FD57519952C}">
      <dgm:prSet/>
      <dgm:spPr/>
      <dgm:t>
        <a:bodyPr/>
        <a:lstStyle/>
        <a:p>
          <a:endParaRPr lang="en-US"/>
        </a:p>
      </dgm:t>
    </dgm:pt>
    <dgm:pt modelId="{75C1BBE9-E3E3-4A95-9552-92DC4A51F2B7}" type="sibTrans" cxnId="{56D18343-C083-4E64-AF99-7FD57519952C}">
      <dgm:prSet/>
      <dgm:spPr/>
      <dgm:t>
        <a:bodyPr/>
        <a:lstStyle/>
        <a:p>
          <a:endParaRPr lang="en-US"/>
        </a:p>
      </dgm:t>
    </dgm:pt>
    <dgm:pt modelId="{DA814282-5DFE-4CA5-8EE9-5C5E69228C5F}">
      <dgm:prSet/>
      <dgm:spPr/>
      <dgm:t>
        <a:bodyPr/>
        <a:lstStyle/>
        <a:p>
          <a:pPr>
            <a:lnSpc>
              <a:spcPct val="100000"/>
            </a:lnSpc>
          </a:pPr>
          <a:r>
            <a:rPr lang="en-CA" b="0" i="0" baseline="0" err="1"/>
            <a:t>Microbiologistes</a:t>
          </a:r>
          <a:r>
            <a:rPr lang="en-CA" b="0" i="0" baseline="0"/>
            <a:t>/</a:t>
          </a:r>
          <a:r>
            <a:rPr lang="en-CA" b="0" i="0" baseline="0" err="1"/>
            <a:t>laboratoire</a:t>
          </a:r>
          <a:endParaRPr lang="en-US"/>
        </a:p>
      </dgm:t>
    </dgm:pt>
    <dgm:pt modelId="{50845D14-141E-4324-89D2-A94FC8DB2EC3}" type="parTrans" cxnId="{BDF8EABC-516D-4680-BBC9-4F9B1D9900BF}">
      <dgm:prSet/>
      <dgm:spPr/>
      <dgm:t>
        <a:bodyPr/>
        <a:lstStyle/>
        <a:p>
          <a:endParaRPr lang="en-US"/>
        </a:p>
      </dgm:t>
    </dgm:pt>
    <dgm:pt modelId="{7BB13158-A694-4D5E-9FCE-7D255DC2C6DC}" type="sibTrans" cxnId="{BDF8EABC-516D-4680-BBC9-4F9B1D9900BF}">
      <dgm:prSet/>
      <dgm:spPr/>
      <dgm:t>
        <a:bodyPr/>
        <a:lstStyle/>
        <a:p>
          <a:endParaRPr lang="en-US"/>
        </a:p>
      </dgm:t>
    </dgm:pt>
    <dgm:pt modelId="{517C55A1-D388-4D58-99BE-4237F78A00EE}">
      <dgm:prSet/>
      <dgm:spPr/>
      <dgm:t>
        <a:bodyPr/>
        <a:lstStyle/>
        <a:p>
          <a:pPr>
            <a:lnSpc>
              <a:spcPct val="100000"/>
            </a:lnSpc>
          </a:pPr>
          <a:r>
            <a:rPr lang="en-CA" b="0" i="0" baseline="0" dirty="0" err="1"/>
            <a:t>Professionels</a:t>
          </a:r>
          <a:r>
            <a:rPr lang="en-CA" b="0" i="0" baseline="0" dirty="0"/>
            <a:t> de la </a:t>
          </a:r>
          <a:r>
            <a:rPr lang="en-CA" b="0" i="0" baseline="0" dirty="0" err="1"/>
            <a:t>lutte</a:t>
          </a:r>
          <a:r>
            <a:rPr lang="en-CA" b="0" i="0" baseline="0" dirty="0"/>
            <a:t> </a:t>
          </a:r>
          <a:r>
            <a:rPr lang="en-CA" b="0" i="0" baseline="0" dirty="0" err="1"/>
            <a:t>contre</a:t>
          </a:r>
          <a:r>
            <a:rPr lang="en-CA" b="0" i="0" baseline="0" dirty="0"/>
            <a:t> les infections</a:t>
          </a:r>
          <a:endParaRPr lang="en-US" dirty="0"/>
        </a:p>
      </dgm:t>
    </dgm:pt>
    <dgm:pt modelId="{4EC84830-FD9B-4784-8FE2-5B7A801ACFC2}" type="parTrans" cxnId="{AA7B5FBB-10C7-4ECB-B38F-F6A0ABA2D84F}">
      <dgm:prSet/>
      <dgm:spPr/>
      <dgm:t>
        <a:bodyPr/>
        <a:lstStyle/>
        <a:p>
          <a:endParaRPr lang="en-US"/>
        </a:p>
      </dgm:t>
    </dgm:pt>
    <dgm:pt modelId="{8B4D58FE-C23F-4DE3-96C8-011D0E9C38C1}" type="sibTrans" cxnId="{AA7B5FBB-10C7-4ECB-B38F-F6A0ABA2D84F}">
      <dgm:prSet/>
      <dgm:spPr/>
      <dgm:t>
        <a:bodyPr/>
        <a:lstStyle/>
        <a:p>
          <a:endParaRPr lang="en-US"/>
        </a:p>
      </dgm:t>
    </dgm:pt>
    <dgm:pt modelId="{1C37C2FA-DDD9-45F7-B66C-6170910A7F30}">
      <dgm:prSet/>
      <dgm:spPr/>
      <dgm:t>
        <a:bodyPr/>
        <a:lstStyle/>
        <a:p>
          <a:pPr>
            <a:lnSpc>
              <a:spcPct val="100000"/>
            </a:lnSpc>
          </a:pPr>
          <a:r>
            <a:rPr lang="en-CA" b="0" i="0" baseline="0" dirty="0" err="1"/>
            <a:t>Specialiste</a:t>
          </a:r>
          <a:r>
            <a:rPr lang="en-CA" b="0" i="0" baseline="0" dirty="0"/>
            <a:t> de TI</a:t>
          </a:r>
          <a:endParaRPr lang="en-US" dirty="0"/>
        </a:p>
      </dgm:t>
    </dgm:pt>
    <dgm:pt modelId="{217BFB53-4A4F-42B9-8A6D-9D2915440712}" type="parTrans" cxnId="{1204DE1D-18E2-4D3A-96A2-B3555DDBE319}">
      <dgm:prSet/>
      <dgm:spPr/>
      <dgm:t>
        <a:bodyPr/>
        <a:lstStyle/>
        <a:p>
          <a:endParaRPr lang="en-US"/>
        </a:p>
      </dgm:t>
    </dgm:pt>
    <dgm:pt modelId="{86910180-7BA6-4841-952A-C22BAF0DE7F8}" type="sibTrans" cxnId="{1204DE1D-18E2-4D3A-96A2-B3555DDBE319}">
      <dgm:prSet/>
      <dgm:spPr/>
      <dgm:t>
        <a:bodyPr/>
        <a:lstStyle/>
        <a:p>
          <a:endParaRPr lang="en-US"/>
        </a:p>
      </dgm:t>
    </dgm:pt>
    <dgm:pt modelId="{E498D768-5E54-4375-A77C-E0165829D9AA}">
      <dgm:prSet/>
      <dgm:spPr/>
      <dgm:t>
        <a:bodyPr/>
        <a:lstStyle/>
        <a:p>
          <a:pPr>
            <a:lnSpc>
              <a:spcPct val="100000"/>
            </a:lnSpc>
          </a:pPr>
          <a:r>
            <a:rPr lang="en-CA" b="0" i="0" baseline="0" dirty="0" err="1"/>
            <a:t>Epidemiologiste</a:t>
          </a:r>
          <a:r>
            <a:rPr lang="en-CA" b="0" i="0" baseline="0" dirty="0"/>
            <a:t> </a:t>
          </a:r>
          <a:r>
            <a:rPr lang="en-CA" b="0" i="0" baseline="0" dirty="0" err="1"/>
            <a:t>hospitalier</a:t>
          </a:r>
          <a:endParaRPr lang="en-US" dirty="0"/>
        </a:p>
      </dgm:t>
    </dgm:pt>
    <dgm:pt modelId="{64AEB776-A512-4B52-8ECD-E3BBA2BDE6B9}" type="parTrans" cxnId="{E5D721E6-73BF-47D3-AFA2-38E4A45A167F}">
      <dgm:prSet/>
      <dgm:spPr/>
      <dgm:t>
        <a:bodyPr/>
        <a:lstStyle/>
        <a:p>
          <a:endParaRPr lang="en-US"/>
        </a:p>
      </dgm:t>
    </dgm:pt>
    <dgm:pt modelId="{43D1374D-A309-4EDA-877F-BC90DBF36A15}" type="sibTrans" cxnId="{E5D721E6-73BF-47D3-AFA2-38E4A45A167F}">
      <dgm:prSet/>
      <dgm:spPr/>
      <dgm:t>
        <a:bodyPr/>
        <a:lstStyle/>
        <a:p>
          <a:endParaRPr lang="en-US"/>
        </a:p>
      </dgm:t>
    </dgm:pt>
    <dgm:pt modelId="{4FC82D7F-DFF2-4104-922C-3DB3B0078E07}" type="pres">
      <dgm:prSet presAssocID="{C7C3D0E3-6806-4241-B11F-1C89A93D4F5A}" presName="root" presStyleCnt="0">
        <dgm:presLayoutVars>
          <dgm:dir/>
          <dgm:resizeHandles val="exact"/>
        </dgm:presLayoutVars>
      </dgm:prSet>
      <dgm:spPr/>
    </dgm:pt>
    <dgm:pt modelId="{6855D274-854A-4D95-9CE6-A9A611DFAD79}" type="pres">
      <dgm:prSet presAssocID="{3D8D9162-2DD2-4153-9019-238730F6214D}" presName="compNode" presStyleCnt="0"/>
      <dgm:spPr/>
    </dgm:pt>
    <dgm:pt modelId="{1F86030B-7B3A-4E77-9A01-E16B1AC7C824}" type="pres">
      <dgm:prSet presAssocID="{3D8D9162-2DD2-4153-9019-238730F6214D}" presName="bgRect" presStyleLbl="bgShp" presStyleIdx="0" presStyleCnt="6" custLinFactNeighborX="30556" custLinFactNeighborY="-14698"/>
      <dgm:spPr/>
    </dgm:pt>
    <dgm:pt modelId="{D5CEDCF4-537F-4296-90C2-781C55C964B5}" type="pres">
      <dgm:prSet presAssocID="{3D8D9162-2DD2-4153-9019-238730F6214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59D003AC-41F3-4249-B462-B052C0AEA010}" type="pres">
      <dgm:prSet presAssocID="{3D8D9162-2DD2-4153-9019-238730F6214D}" presName="spaceRect" presStyleCnt="0"/>
      <dgm:spPr/>
    </dgm:pt>
    <dgm:pt modelId="{A2E97D46-EB8B-4407-B783-C6D36FD51E2D}" type="pres">
      <dgm:prSet presAssocID="{3D8D9162-2DD2-4153-9019-238730F6214D}" presName="parTx" presStyleLbl="revTx" presStyleIdx="0" presStyleCnt="6">
        <dgm:presLayoutVars>
          <dgm:chMax val="0"/>
          <dgm:chPref val="0"/>
        </dgm:presLayoutVars>
      </dgm:prSet>
      <dgm:spPr/>
    </dgm:pt>
    <dgm:pt modelId="{2952E68F-4225-4786-ADBC-842DED843482}" type="pres">
      <dgm:prSet presAssocID="{D1906B15-F27E-4669-8849-299766718E82}" presName="sibTrans" presStyleCnt="0"/>
      <dgm:spPr/>
    </dgm:pt>
    <dgm:pt modelId="{6E21F817-20A2-4C16-A486-62C32B7DDFBE}" type="pres">
      <dgm:prSet presAssocID="{DF55ED8F-6D79-426A-96BC-57A1682BE39A}" presName="compNode" presStyleCnt="0"/>
      <dgm:spPr/>
    </dgm:pt>
    <dgm:pt modelId="{92F46AD2-ED17-44EB-A2C4-8C3A84885917}" type="pres">
      <dgm:prSet presAssocID="{DF55ED8F-6D79-426A-96BC-57A1682BE39A}" presName="bgRect" presStyleLbl="bgShp" presStyleIdx="1" presStyleCnt="6"/>
      <dgm:spPr/>
    </dgm:pt>
    <dgm:pt modelId="{290AB7A2-89F1-43BC-B2DB-F129A68F8709}" type="pres">
      <dgm:prSet presAssocID="{DF55ED8F-6D79-426A-96BC-57A1682BE39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D8D4904B-CDDE-4936-9DEF-27434F8FE3CA}" type="pres">
      <dgm:prSet presAssocID="{DF55ED8F-6D79-426A-96BC-57A1682BE39A}" presName="spaceRect" presStyleCnt="0"/>
      <dgm:spPr/>
    </dgm:pt>
    <dgm:pt modelId="{4A520F07-A882-403A-A973-17EAC10A4A09}" type="pres">
      <dgm:prSet presAssocID="{DF55ED8F-6D79-426A-96BC-57A1682BE39A}" presName="parTx" presStyleLbl="revTx" presStyleIdx="1" presStyleCnt="6">
        <dgm:presLayoutVars>
          <dgm:chMax val="0"/>
          <dgm:chPref val="0"/>
        </dgm:presLayoutVars>
      </dgm:prSet>
      <dgm:spPr/>
    </dgm:pt>
    <dgm:pt modelId="{9A34084B-72B1-4986-9574-F3874B114899}" type="pres">
      <dgm:prSet presAssocID="{75C1BBE9-E3E3-4A95-9552-92DC4A51F2B7}" presName="sibTrans" presStyleCnt="0"/>
      <dgm:spPr/>
    </dgm:pt>
    <dgm:pt modelId="{4ABE9802-EEE5-436E-BF65-1266CCB37D67}" type="pres">
      <dgm:prSet presAssocID="{DA814282-5DFE-4CA5-8EE9-5C5E69228C5F}" presName="compNode" presStyleCnt="0"/>
      <dgm:spPr/>
    </dgm:pt>
    <dgm:pt modelId="{96C06C7C-D50F-40E9-A606-1485393CC66A}" type="pres">
      <dgm:prSet presAssocID="{DA814282-5DFE-4CA5-8EE9-5C5E69228C5F}" presName="bgRect" presStyleLbl="bgShp" presStyleIdx="2" presStyleCnt="6"/>
      <dgm:spPr/>
    </dgm:pt>
    <dgm:pt modelId="{A073D50B-FE51-4D8E-965D-E34E34E9ADE0}" type="pres">
      <dgm:prSet presAssocID="{DA814282-5DFE-4CA5-8EE9-5C5E69228C5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ask"/>
        </a:ext>
      </dgm:extLst>
    </dgm:pt>
    <dgm:pt modelId="{83E4C4E1-A605-4AD8-8951-9856875FCF33}" type="pres">
      <dgm:prSet presAssocID="{DA814282-5DFE-4CA5-8EE9-5C5E69228C5F}" presName="spaceRect" presStyleCnt="0"/>
      <dgm:spPr/>
    </dgm:pt>
    <dgm:pt modelId="{57686539-42ED-49DF-8C55-7AD21EEFDE0C}" type="pres">
      <dgm:prSet presAssocID="{DA814282-5DFE-4CA5-8EE9-5C5E69228C5F}" presName="parTx" presStyleLbl="revTx" presStyleIdx="2" presStyleCnt="6">
        <dgm:presLayoutVars>
          <dgm:chMax val="0"/>
          <dgm:chPref val="0"/>
        </dgm:presLayoutVars>
      </dgm:prSet>
      <dgm:spPr/>
    </dgm:pt>
    <dgm:pt modelId="{71FC1A13-E058-492E-8F92-C31B391B6BDB}" type="pres">
      <dgm:prSet presAssocID="{7BB13158-A694-4D5E-9FCE-7D255DC2C6DC}" presName="sibTrans" presStyleCnt="0"/>
      <dgm:spPr/>
    </dgm:pt>
    <dgm:pt modelId="{B5F188BD-99D5-4D25-BE05-3158EC6A4700}" type="pres">
      <dgm:prSet presAssocID="{517C55A1-D388-4D58-99BE-4237F78A00EE}" presName="compNode" presStyleCnt="0"/>
      <dgm:spPr/>
    </dgm:pt>
    <dgm:pt modelId="{E444C7CF-A9C8-4819-B8EC-42140BAA5515}" type="pres">
      <dgm:prSet presAssocID="{517C55A1-D388-4D58-99BE-4237F78A00EE}" presName="bgRect" presStyleLbl="bgShp" presStyleIdx="3" presStyleCnt="6"/>
      <dgm:spPr/>
    </dgm:pt>
    <dgm:pt modelId="{20AD660C-3993-41BF-BBAC-9046C7F35D83}" type="pres">
      <dgm:prSet presAssocID="{517C55A1-D388-4D58-99BE-4237F78A00E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eedle"/>
        </a:ext>
      </dgm:extLst>
    </dgm:pt>
    <dgm:pt modelId="{024E97FB-8937-400D-95AE-F06E612E5745}" type="pres">
      <dgm:prSet presAssocID="{517C55A1-D388-4D58-99BE-4237F78A00EE}" presName="spaceRect" presStyleCnt="0"/>
      <dgm:spPr/>
    </dgm:pt>
    <dgm:pt modelId="{9FA7A7D2-1CA9-4133-BA8A-50190C3DBF5E}" type="pres">
      <dgm:prSet presAssocID="{517C55A1-D388-4D58-99BE-4237F78A00EE}" presName="parTx" presStyleLbl="revTx" presStyleIdx="3" presStyleCnt="6">
        <dgm:presLayoutVars>
          <dgm:chMax val="0"/>
          <dgm:chPref val="0"/>
        </dgm:presLayoutVars>
      </dgm:prSet>
      <dgm:spPr/>
    </dgm:pt>
    <dgm:pt modelId="{501D14CD-FEC0-4B69-A5D7-FFF0AE5485FD}" type="pres">
      <dgm:prSet presAssocID="{8B4D58FE-C23F-4DE3-96C8-011D0E9C38C1}" presName="sibTrans" presStyleCnt="0"/>
      <dgm:spPr/>
    </dgm:pt>
    <dgm:pt modelId="{167DAF67-4ACF-49BA-85D8-4F7F1B362346}" type="pres">
      <dgm:prSet presAssocID="{1C37C2FA-DDD9-45F7-B66C-6170910A7F30}" presName="compNode" presStyleCnt="0"/>
      <dgm:spPr/>
    </dgm:pt>
    <dgm:pt modelId="{A0EC512A-33F0-4DFD-B4AB-7B3A6CD5BD4B}" type="pres">
      <dgm:prSet presAssocID="{1C37C2FA-DDD9-45F7-B66C-6170910A7F30}" presName="bgRect" presStyleLbl="bgShp" presStyleIdx="4" presStyleCnt="6"/>
      <dgm:spPr/>
    </dgm:pt>
    <dgm:pt modelId="{32CB4E01-F3E1-44E4-8AB5-44F5D96C1DF5}" type="pres">
      <dgm:prSet presAssocID="{1C37C2FA-DDD9-45F7-B66C-6170910A7F3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
        </a:ext>
      </dgm:extLst>
    </dgm:pt>
    <dgm:pt modelId="{799AFFF7-91F5-4704-966F-C5BAEE38B030}" type="pres">
      <dgm:prSet presAssocID="{1C37C2FA-DDD9-45F7-B66C-6170910A7F30}" presName="spaceRect" presStyleCnt="0"/>
      <dgm:spPr/>
    </dgm:pt>
    <dgm:pt modelId="{E67E87B5-A738-4530-9207-D6D0625BCDC8}" type="pres">
      <dgm:prSet presAssocID="{1C37C2FA-DDD9-45F7-B66C-6170910A7F30}" presName="parTx" presStyleLbl="revTx" presStyleIdx="4" presStyleCnt="6">
        <dgm:presLayoutVars>
          <dgm:chMax val="0"/>
          <dgm:chPref val="0"/>
        </dgm:presLayoutVars>
      </dgm:prSet>
      <dgm:spPr/>
    </dgm:pt>
    <dgm:pt modelId="{46D02769-1721-4624-B3BF-BCB8E9D4AE5E}" type="pres">
      <dgm:prSet presAssocID="{86910180-7BA6-4841-952A-C22BAF0DE7F8}" presName="sibTrans" presStyleCnt="0"/>
      <dgm:spPr/>
    </dgm:pt>
    <dgm:pt modelId="{21F07083-4A61-4E03-938F-E1A3A9BEEDF7}" type="pres">
      <dgm:prSet presAssocID="{E498D768-5E54-4375-A77C-E0165829D9AA}" presName="compNode" presStyleCnt="0"/>
      <dgm:spPr/>
    </dgm:pt>
    <dgm:pt modelId="{38C6A021-1543-4FAD-AFE5-B6030FC6C466}" type="pres">
      <dgm:prSet presAssocID="{E498D768-5E54-4375-A77C-E0165829D9AA}" presName="bgRect" presStyleLbl="bgShp" presStyleIdx="5" presStyleCnt="6"/>
      <dgm:spPr/>
    </dgm:pt>
    <dgm:pt modelId="{16D1A622-DCCB-4034-B5C9-427EB76D5EFF}" type="pres">
      <dgm:prSet presAssocID="{E498D768-5E54-4375-A77C-E0165829D9A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edical"/>
        </a:ext>
      </dgm:extLst>
    </dgm:pt>
    <dgm:pt modelId="{343FB05F-5BEB-4FA5-B5E4-64AC78BBC911}" type="pres">
      <dgm:prSet presAssocID="{E498D768-5E54-4375-A77C-E0165829D9AA}" presName="spaceRect" presStyleCnt="0"/>
      <dgm:spPr/>
    </dgm:pt>
    <dgm:pt modelId="{D914C778-4F7A-467A-909C-B36391172029}" type="pres">
      <dgm:prSet presAssocID="{E498D768-5E54-4375-A77C-E0165829D9AA}" presName="parTx" presStyleLbl="revTx" presStyleIdx="5" presStyleCnt="6">
        <dgm:presLayoutVars>
          <dgm:chMax val="0"/>
          <dgm:chPref val="0"/>
        </dgm:presLayoutVars>
      </dgm:prSet>
      <dgm:spPr/>
    </dgm:pt>
  </dgm:ptLst>
  <dgm:cxnLst>
    <dgm:cxn modelId="{1204DE1D-18E2-4D3A-96A2-B3555DDBE319}" srcId="{C7C3D0E3-6806-4241-B11F-1C89A93D4F5A}" destId="{1C37C2FA-DDD9-45F7-B66C-6170910A7F30}" srcOrd="4" destOrd="0" parTransId="{217BFB53-4A4F-42B9-8A6D-9D2915440712}" sibTransId="{86910180-7BA6-4841-952A-C22BAF0DE7F8}"/>
    <dgm:cxn modelId="{48BAF921-2EAC-4C3A-8150-6E49A3B61A46}" type="presOf" srcId="{C7C3D0E3-6806-4241-B11F-1C89A93D4F5A}" destId="{4FC82D7F-DFF2-4104-922C-3DB3B0078E07}" srcOrd="0" destOrd="0" presId="urn:microsoft.com/office/officeart/2018/2/layout/IconVerticalSolidList"/>
    <dgm:cxn modelId="{80705E42-FE5B-42BE-9716-3E29A894E5AE}" type="presOf" srcId="{1C37C2FA-DDD9-45F7-B66C-6170910A7F30}" destId="{E67E87B5-A738-4530-9207-D6D0625BCDC8}" srcOrd="0" destOrd="0" presId="urn:microsoft.com/office/officeart/2018/2/layout/IconVerticalSolidList"/>
    <dgm:cxn modelId="{56D18343-C083-4E64-AF99-7FD57519952C}" srcId="{C7C3D0E3-6806-4241-B11F-1C89A93D4F5A}" destId="{DF55ED8F-6D79-426A-96BC-57A1682BE39A}" srcOrd="1" destOrd="0" parTransId="{C0A97DE3-55ED-48C4-B192-5FEBF796A995}" sibTransId="{75C1BBE9-E3E3-4A95-9552-92DC4A51F2B7}"/>
    <dgm:cxn modelId="{07EFB46D-06CB-4D53-A1E7-098CE6E240AE}" type="presOf" srcId="{3D8D9162-2DD2-4153-9019-238730F6214D}" destId="{A2E97D46-EB8B-4407-B783-C6D36FD51E2D}" srcOrd="0" destOrd="0" presId="urn:microsoft.com/office/officeart/2018/2/layout/IconVerticalSolidList"/>
    <dgm:cxn modelId="{FCE5A296-128D-4F1C-982D-9E7B937ADE62}" type="presOf" srcId="{DF55ED8F-6D79-426A-96BC-57A1682BE39A}" destId="{4A520F07-A882-403A-A973-17EAC10A4A09}" srcOrd="0" destOrd="0" presId="urn:microsoft.com/office/officeart/2018/2/layout/IconVerticalSolidList"/>
    <dgm:cxn modelId="{2E8F4FA4-7B7A-4920-ABEF-1EA0FC9526E6}" type="presOf" srcId="{517C55A1-D388-4D58-99BE-4237F78A00EE}" destId="{9FA7A7D2-1CA9-4133-BA8A-50190C3DBF5E}" srcOrd="0" destOrd="0" presId="urn:microsoft.com/office/officeart/2018/2/layout/IconVerticalSolidList"/>
    <dgm:cxn modelId="{D69151AD-C664-4790-9DAE-EF583B9E0049}" type="presOf" srcId="{E498D768-5E54-4375-A77C-E0165829D9AA}" destId="{D914C778-4F7A-467A-909C-B36391172029}" srcOrd="0" destOrd="0" presId="urn:microsoft.com/office/officeart/2018/2/layout/IconVerticalSolidList"/>
    <dgm:cxn modelId="{C01418B5-CD1A-430A-BE2F-38F67B27A80E}" srcId="{C7C3D0E3-6806-4241-B11F-1C89A93D4F5A}" destId="{3D8D9162-2DD2-4153-9019-238730F6214D}" srcOrd="0" destOrd="0" parTransId="{45034598-D897-487A-8094-EB008501BB36}" sibTransId="{D1906B15-F27E-4669-8849-299766718E82}"/>
    <dgm:cxn modelId="{AA7B5FBB-10C7-4ECB-B38F-F6A0ABA2D84F}" srcId="{C7C3D0E3-6806-4241-B11F-1C89A93D4F5A}" destId="{517C55A1-D388-4D58-99BE-4237F78A00EE}" srcOrd="3" destOrd="0" parTransId="{4EC84830-FD9B-4784-8FE2-5B7A801ACFC2}" sibTransId="{8B4D58FE-C23F-4DE3-96C8-011D0E9C38C1}"/>
    <dgm:cxn modelId="{BDF8EABC-516D-4680-BBC9-4F9B1D9900BF}" srcId="{C7C3D0E3-6806-4241-B11F-1C89A93D4F5A}" destId="{DA814282-5DFE-4CA5-8EE9-5C5E69228C5F}" srcOrd="2" destOrd="0" parTransId="{50845D14-141E-4324-89D2-A94FC8DB2EC3}" sibTransId="{7BB13158-A694-4D5E-9FCE-7D255DC2C6DC}"/>
    <dgm:cxn modelId="{DD8362C7-304F-4CC3-AAE9-4DC05285288B}" type="presOf" srcId="{DA814282-5DFE-4CA5-8EE9-5C5E69228C5F}" destId="{57686539-42ED-49DF-8C55-7AD21EEFDE0C}" srcOrd="0" destOrd="0" presId="urn:microsoft.com/office/officeart/2018/2/layout/IconVerticalSolidList"/>
    <dgm:cxn modelId="{E5D721E6-73BF-47D3-AFA2-38E4A45A167F}" srcId="{C7C3D0E3-6806-4241-B11F-1C89A93D4F5A}" destId="{E498D768-5E54-4375-A77C-E0165829D9AA}" srcOrd="5" destOrd="0" parTransId="{64AEB776-A512-4B52-8ECD-E3BBA2BDE6B9}" sibTransId="{43D1374D-A309-4EDA-877F-BC90DBF36A15}"/>
    <dgm:cxn modelId="{B915357F-5F7A-437F-A3CF-E27843964B0D}" type="presParOf" srcId="{4FC82D7F-DFF2-4104-922C-3DB3B0078E07}" destId="{6855D274-854A-4D95-9CE6-A9A611DFAD79}" srcOrd="0" destOrd="0" presId="urn:microsoft.com/office/officeart/2018/2/layout/IconVerticalSolidList"/>
    <dgm:cxn modelId="{17BB385E-D0D8-445B-8500-BB41DCABCCD0}" type="presParOf" srcId="{6855D274-854A-4D95-9CE6-A9A611DFAD79}" destId="{1F86030B-7B3A-4E77-9A01-E16B1AC7C824}" srcOrd="0" destOrd="0" presId="urn:microsoft.com/office/officeart/2018/2/layout/IconVerticalSolidList"/>
    <dgm:cxn modelId="{E709A3F3-3848-42EB-99A9-EE28F6ED0474}" type="presParOf" srcId="{6855D274-854A-4D95-9CE6-A9A611DFAD79}" destId="{D5CEDCF4-537F-4296-90C2-781C55C964B5}" srcOrd="1" destOrd="0" presId="urn:microsoft.com/office/officeart/2018/2/layout/IconVerticalSolidList"/>
    <dgm:cxn modelId="{03AE306A-F645-4D8F-9D19-2D10FF26C71E}" type="presParOf" srcId="{6855D274-854A-4D95-9CE6-A9A611DFAD79}" destId="{59D003AC-41F3-4249-B462-B052C0AEA010}" srcOrd="2" destOrd="0" presId="urn:microsoft.com/office/officeart/2018/2/layout/IconVerticalSolidList"/>
    <dgm:cxn modelId="{D9541444-F2B2-48DE-9819-AAE73283CF99}" type="presParOf" srcId="{6855D274-854A-4D95-9CE6-A9A611DFAD79}" destId="{A2E97D46-EB8B-4407-B783-C6D36FD51E2D}" srcOrd="3" destOrd="0" presId="urn:microsoft.com/office/officeart/2018/2/layout/IconVerticalSolidList"/>
    <dgm:cxn modelId="{DC485B80-A3F7-4A4E-85C9-7B55EA1F28B2}" type="presParOf" srcId="{4FC82D7F-DFF2-4104-922C-3DB3B0078E07}" destId="{2952E68F-4225-4786-ADBC-842DED843482}" srcOrd="1" destOrd="0" presId="urn:microsoft.com/office/officeart/2018/2/layout/IconVerticalSolidList"/>
    <dgm:cxn modelId="{2DCF399A-65F5-41DE-B58C-8AC7E69E6BFC}" type="presParOf" srcId="{4FC82D7F-DFF2-4104-922C-3DB3B0078E07}" destId="{6E21F817-20A2-4C16-A486-62C32B7DDFBE}" srcOrd="2" destOrd="0" presId="urn:microsoft.com/office/officeart/2018/2/layout/IconVerticalSolidList"/>
    <dgm:cxn modelId="{20274799-AA21-4BF9-AFB7-B1BD4DEDDF90}" type="presParOf" srcId="{6E21F817-20A2-4C16-A486-62C32B7DDFBE}" destId="{92F46AD2-ED17-44EB-A2C4-8C3A84885917}" srcOrd="0" destOrd="0" presId="urn:microsoft.com/office/officeart/2018/2/layout/IconVerticalSolidList"/>
    <dgm:cxn modelId="{8322EC34-282E-4239-AED0-0C9D8A3C0AF7}" type="presParOf" srcId="{6E21F817-20A2-4C16-A486-62C32B7DDFBE}" destId="{290AB7A2-89F1-43BC-B2DB-F129A68F8709}" srcOrd="1" destOrd="0" presId="urn:microsoft.com/office/officeart/2018/2/layout/IconVerticalSolidList"/>
    <dgm:cxn modelId="{5A13EEC9-7182-40DE-9782-EDDB24C5ABC4}" type="presParOf" srcId="{6E21F817-20A2-4C16-A486-62C32B7DDFBE}" destId="{D8D4904B-CDDE-4936-9DEF-27434F8FE3CA}" srcOrd="2" destOrd="0" presId="urn:microsoft.com/office/officeart/2018/2/layout/IconVerticalSolidList"/>
    <dgm:cxn modelId="{22CB4878-3F17-42D5-B37B-5474975C63B7}" type="presParOf" srcId="{6E21F817-20A2-4C16-A486-62C32B7DDFBE}" destId="{4A520F07-A882-403A-A973-17EAC10A4A09}" srcOrd="3" destOrd="0" presId="urn:microsoft.com/office/officeart/2018/2/layout/IconVerticalSolidList"/>
    <dgm:cxn modelId="{3FBEBA3B-8B80-4569-998D-4223F6F3276E}" type="presParOf" srcId="{4FC82D7F-DFF2-4104-922C-3DB3B0078E07}" destId="{9A34084B-72B1-4986-9574-F3874B114899}" srcOrd="3" destOrd="0" presId="urn:microsoft.com/office/officeart/2018/2/layout/IconVerticalSolidList"/>
    <dgm:cxn modelId="{16FFCC67-AAEA-4414-AC8D-10E6ED77D097}" type="presParOf" srcId="{4FC82D7F-DFF2-4104-922C-3DB3B0078E07}" destId="{4ABE9802-EEE5-436E-BF65-1266CCB37D67}" srcOrd="4" destOrd="0" presId="urn:microsoft.com/office/officeart/2018/2/layout/IconVerticalSolidList"/>
    <dgm:cxn modelId="{B5193242-51DA-492B-8F5A-86BDB4B09C66}" type="presParOf" srcId="{4ABE9802-EEE5-436E-BF65-1266CCB37D67}" destId="{96C06C7C-D50F-40E9-A606-1485393CC66A}" srcOrd="0" destOrd="0" presId="urn:microsoft.com/office/officeart/2018/2/layout/IconVerticalSolidList"/>
    <dgm:cxn modelId="{1E65BA3A-C150-4291-8A02-3A05418370BF}" type="presParOf" srcId="{4ABE9802-EEE5-436E-BF65-1266CCB37D67}" destId="{A073D50B-FE51-4D8E-965D-E34E34E9ADE0}" srcOrd="1" destOrd="0" presId="urn:microsoft.com/office/officeart/2018/2/layout/IconVerticalSolidList"/>
    <dgm:cxn modelId="{9F09770B-4728-4299-8D0A-E9C69EA1CF2C}" type="presParOf" srcId="{4ABE9802-EEE5-436E-BF65-1266CCB37D67}" destId="{83E4C4E1-A605-4AD8-8951-9856875FCF33}" srcOrd="2" destOrd="0" presId="urn:microsoft.com/office/officeart/2018/2/layout/IconVerticalSolidList"/>
    <dgm:cxn modelId="{E07439CC-1633-451D-8566-5F1309CF2896}" type="presParOf" srcId="{4ABE9802-EEE5-436E-BF65-1266CCB37D67}" destId="{57686539-42ED-49DF-8C55-7AD21EEFDE0C}" srcOrd="3" destOrd="0" presId="urn:microsoft.com/office/officeart/2018/2/layout/IconVerticalSolidList"/>
    <dgm:cxn modelId="{E1947838-72A2-4FFA-85C5-47D28C9157D5}" type="presParOf" srcId="{4FC82D7F-DFF2-4104-922C-3DB3B0078E07}" destId="{71FC1A13-E058-492E-8F92-C31B391B6BDB}" srcOrd="5" destOrd="0" presId="urn:microsoft.com/office/officeart/2018/2/layout/IconVerticalSolidList"/>
    <dgm:cxn modelId="{7592D906-50ED-423A-924B-5B82525E3543}" type="presParOf" srcId="{4FC82D7F-DFF2-4104-922C-3DB3B0078E07}" destId="{B5F188BD-99D5-4D25-BE05-3158EC6A4700}" srcOrd="6" destOrd="0" presId="urn:microsoft.com/office/officeart/2018/2/layout/IconVerticalSolidList"/>
    <dgm:cxn modelId="{EAAD3195-2FEC-46D0-A542-C92111A8D851}" type="presParOf" srcId="{B5F188BD-99D5-4D25-BE05-3158EC6A4700}" destId="{E444C7CF-A9C8-4819-B8EC-42140BAA5515}" srcOrd="0" destOrd="0" presId="urn:microsoft.com/office/officeart/2018/2/layout/IconVerticalSolidList"/>
    <dgm:cxn modelId="{49BB0813-4970-4468-BA68-8FBB0C3D93DC}" type="presParOf" srcId="{B5F188BD-99D5-4D25-BE05-3158EC6A4700}" destId="{20AD660C-3993-41BF-BBAC-9046C7F35D83}" srcOrd="1" destOrd="0" presId="urn:microsoft.com/office/officeart/2018/2/layout/IconVerticalSolidList"/>
    <dgm:cxn modelId="{E7BB405C-80EA-4875-BDED-68795510780A}" type="presParOf" srcId="{B5F188BD-99D5-4D25-BE05-3158EC6A4700}" destId="{024E97FB-8937-400D-95AE-F06E612E5745}" srcOrd="2" destOrd="0" presId="urn:microsoft.com/office/officeart/2018/2/layout/IconVerticalSolidList"/>
    <dgm:cxn modelId="{7BD2320B-47DB-4E79-9A68-43FFAB7B285E}" type="presParOf" srcId="{B5F188BD-99D5-4D25-BE05-3158EC6A4700}" destId="{9FA7A7D2-1CA9-4133-BA8A-50190C3DBF5E}" srcOrd="3" destOrd="0" presId="urn:microsoft.com/office/officeart/2018/2/layout/IconVerticalSolidList"/>
    <dgm:cxn modelId="{6CC7B2FD-0090-45B9-A249-D4E28D84E3EC}" type="presParOf" srcId="{4FC82D7F-DFF2-4104-922C-3DB3B0078E07}" destId="{501D14CD-FEC0-4B69-A5D7-FFF0AE5485FD}" srcOrd="7" destOrd="0" presId="urn:microsoft.com/office/officeart/2018/2/layout/IconVerticalSolidList"/>
    <dgm:cxn modelId="{B3E9839D-8945-4AC6-BA09-6D36E697C94F}" type="presParOf" srcId="{4FC82D7F-DFF2-4104-922C-3DB3B0078E07}" destId="{167DAF67-4ACF-49BA-85D8-4F7F1B362346}" srcOrd="8" destOrd="0" presId="urn:microsoft.com/office/officeart/2018/2/layout/IconVerticalSolidList"/>
    <dgm:cxn modelId="{D643EA4E-F795-4297-951C-515F15F65325}" type="presParOf" srcId="{167DAF67-4ACF-49BA-85D8-4F7F1B362346}" destId="{A0EC512A-33F0-4DFD-B4AB-7B3A6CD5BD4B}" srcOrd="0" destOrd="0" presId="urn:microsoft.com/office/officeart/2018/2/layout/IconVerticalSolidList"/>
    <dgm:cxn modelId="{C36938C0-45C4-4CFB-B899-197E835816C6}" type="presParOf" srcId="{167DAF67-4ACF-49BA-85D8-4F7F1B362346}" destId="{32CB4E01-F3E1-44E4-8AB5-44F5D96C1DF5}" srcOrd="1" destOrd="0" presId="urn:microsoft.com/office/officeart/2018/2/layout/IconVerticalSolidList"/>
    <dgm:cxn modelId="{9061DC54-8B8C-4247-901A-DBCCFD7E8F0A}" type="presParOf" srcId="{167DAF67-4ACF-49BA-85D8-4F7F1B362346}" destId="{799AFFF7-91F5-4704-966F-C5BAEE38B030}" srcOrd="2" destOrd="0" presId="urn:microsoft.com/office/officeart/2018/2/layout/IconVerticalSolidList"/>
    <dgm:cxn modelId="{CBDC83AD-2900-4E4E-8C10-E005CEE8FED2}" type="presParOf" srcId="{167DAF67-4ACF-49BA-85D8-4F7F1B362346}" destId="{E67E87B5-A738-4530-9207-D6D0625BCDC8}" srcOrd="3" destOrd="0" presId="urn:microsoft.com/office/officeart/2018/2/layout/IconVerticalSolidList"/>
    <dgm:cxn modelId="{E1A33F1B-78E4-4981-BC42-9F80D8646ECE}" type="presParOf" srcId="{4FC82D7F-DFF2-4104-922C-3DB3B0078E07}" destId="{46D02769-1721-4624-B3BF-BCB8E9D4AE5E}" srcOrd="9" destOrd="0" presId="urn:microsoft.com/office/officeart/2018/2/layout/IconVerticalSolidList"/>
    <dgm:cxn modelId="{B7CB5140-88F4-461F-A5A1-5BFD6CAB0157}" type="presParOf" srcId="{4FC82D7F-DFF2-4104-922C-3DB3B0078E07}" destId="{21F07083-4A61-4E03-938F-E1A3A9BEEDF7}" srcOrd="10" destOrd="0" presId="urn:microsoft.com/office/officeart/2018/2/layout/IconVerticalSolidList"/>
    <dgm:cxn modelId="{9E110D25-C0EC-4E1C-A1AE-B7548B243E98}" type="presParOf" srcId="{21F07083-4A61-4E03-938F-E1A3A9BEEDF7}" destId="{38C6A021-1543-4FAD-AFE5-B6030FC6C466}" srcOrd="0" destOrd="0" presId="urn:microsoft.com/office/officeart/2018/2/layout/IconVerticalSolidList"/>
    <dgm:cxn modelId="{2B2F4A43-88CF-4E62-BFFB-13985CBDB118}" type="presParOf" srcId="{21F07083-4A61-4E03-938F-E1A3A9BEEDF7}" destId="{16D1A622-DCCB-4034-B5C9-427EB76D5EFF}" srcOrd="1" destOrd="0" presId="urn:microsoft.com/office/officeart/2018/2/layout/IconVerticalSolidList"/>
    <dgm:cxn modelId="{DEEE3596-8B86-446A-8CAB-22B959E9817D}" type="presParOf" srcId="{21F07083-4A61-4E03-938F-E1A3A9BEEDF7}" destId="{343FB05F-5BEB-4FA5-B5E4-64AC78BBC911}" srcOrd="2" destOrd="0" presId="urn:microsoft.com/office/officeart/2018/2/layout/IconVerticalSolidList"/>
    <dgm:cxn modelId="{F32B1D8B-6612-491C-88EC-41391EA78FBB}" type="presParOf" srcId="{21F07083-4A61-4E03-938F-E1A3A9BEEDF7}" destId="{D914C778-4F7A-467A-909C-B363911720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0A76C-91A7-41C2-BA35-F244F7C8CB16}">
      <dsp:nvSpPr>
        <dsp:cNvPr id="0" name=""/>
        <dsp:cNvSpPr/>
      </dsp:nvSpPr>
      <dsp:spPr>
        <a:xfrm rot="5400000">
          <a:off x="6174398" y="-2497319"/>
          <a:ext cx="1042593" cy="6301831"/>
        </a:xfrm>
        <a:prstGeom prst="round2SameRect">
          <a:avLst/>
        </a:prstGeom>
        <a:solidFill>
          <a:schemeClr val="bg2">
            <a:lumMod val="20000"/>
            <a:lumOff val="80000"/>
            <a:alpha val="9000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lr>
              <a:srgbClr val="C00000"/>
            </a:buClr>
            <a:buFont typeface="Wingdings" panose="05000000000000000000" pitchFamily="2" charset="2"/>
            <a:buChar char="§"/>
          </a:pPr>
          <a:r>
            <a:rPr lang="fr-FR" sz="2000" kern="1200" dirty="0"/>
            <a:t>Améliorer les résultats pour les patients en réduisant les taux d'infection ainsi que morbidité et la mortalité</a:t>
          </a:r>
          <a:endParaRPr lang="en-US" sz="2000" kern="1200" dirty="0"/>
        </a:p>
      </dsp:txBody>
      <dsp:txXfrm rot="-5400000">
        <a:off x="3544780" y="183194"/>
        <a:ext cx="6250936" cy="940803"/>
      </dsp:txXfrm>
    </dsp:sp>
    <dsp:sp modelId="{9E79C155-4324-42E8-99CE-2E148B2D0F06}">
      <dsp:nvSpPr>
        <dsp:cNvPr id="0" name=""/>
        <dsp:cNvSpPr/>
      </dsp:nvSpPr>
      <dsp:spPr>
        <a:xfrm>
          <a:off x="0" y="1974"/>
          <a:ext cx="3544779" cy="1303242"/>
        </a:xfrm>
        <a:prstGeom prst="roundRect">
          <a:avLst/>
        </a:prstGeom>
        <a:solidFill>
          <a:srgbClr val="BA0C2F">
            <a:alpha val="81961"/>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err="1"/>
            <a:t>Résultats</a:t>
          </a:r>
          <a:r>
            <a:rPr lang="en-US" sz="2400" b="0" kern="1200" dirty="0"/>
            <a:t> pour le patients</a:t>
          </a:r>
        </a:p>
      </dsp:txBody>
      <dsp:txXfrm>
        <a:off x="63619" y="65593"/>
        <a:ext cx="3417541" cy="1176004"/>
      </dsp:txXfrm>
    </dsp:sp>
    <dsp:sp modelId="{6D015E14-C8CD-432C-B91D-A6BDD405E319}">
      <dsp:nvSpPr>
        <dsp:cNvPr id="0" name=""/>
        <dsp:cNvSpPr/>
      </dsp:nvSpPr>
      <dsp:spPr>
        <a:xfrm rot="5400000">
          <a:off x="6174398" y="-1128915"/>
          <a:ext cx="1042593" cy="6301831"/>
        </a:xfrm>
        <a:prstGeom prst="round2SameRect">
          <a:avLst/>
        </a:prstGeom>
        <a:solidFill>
          <a:schemeClr val="bg2">
            <a:lumMod val="20000"/>
            <a:lumOff val="80000"/>
            <a:alpha val="9000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lr>
              <a:srgbClr val="C00000"/>
            </a:buClr>
            <a:buFont typeface="Wingdings" panose="05000000000000000000" pitchFamily="2" charset="2"/>
            <a:buChar char="§"/>
          </a:pPr>
          <a:r>
            <a:rPr lang="fr-FR" sz="2000" kern="1200" dirty="0"/>
            <a:t>Améliorer la sécurité du patient et minimiser les conséquences imprévues de l'utilisation des antimicrobiens, telles que les réadmissions et les réactions indésirables aux médicaments.</a:t>
          </a:r>
          <a:endParaRPr lang="en-US" sz="2000" kern="1200" dirty="0"/>
        </a:p>
      </dsp:txBody>
      <dsp:txXfrm rot="-5400000">
        <a:off x="3544780" y="1551598"/>
        <a:ext cx="6250936" cy="940803"/>
      </dsp:txXfrm>
    </dsp:sp>
    <dsp:sp modelId="{EEE1D2FE-91DA-4C81-BEBE-90E965F0D253}">
      <dsp:nvSpPr>
        <dsp:cNvPr id="0" name=""/>
        <dsp:cNvSpPr/>
      </dsp:nvSpPr>
      <dsp:spPr>
        <a:xfrm>
          <a:off x="0" y="1370378"/>
          <a:ext cx="3544779" cy="1303242"/>
        </a:xfrm>
        <a:prstGeom prst="roundRect">
          <a:avLst/>
        </a:prstGeom>
        <a:solidFill>
          <a:srgbClr val="BA0C2F">
            <a:alpha val="60000"/>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err="1"/>
            <a:t>Sécurité</a:t>
          </a:r>
          <a:r>
            <a:rPr lang="en-US" sz="2400" b="0" kern="1200" dirty="0"/>
            <a:t> du patient</a:t>
          </a:r>
        </a:p>
      </dsp:txBody>
      <dsp:txXfrm>
        <a:off x="63619" y="1433997"/>
        <a:ext cx="3417541" cy="1176004"/>
      </dsp:txXfrm>
    </dsp:sp>
    <dsp:sp modelId="{5ED5FB4F-862F-4811-BE3C-6567631E7169}">
      <dsp:nvSpPr>
        <dsp:cNvPr id="0" name=""/>
        <dsp:cNvSpPr/>
      </dsp:nvSpPr>
      <dsp:spPr>
        <a:xfrm rot="5400000">
          <a:off x="6174398" y="239488"/>
          <a:ext cx="1042593" cy="6301831"/>
        </a:xfrm>
        <a:prstGeom prst="round2SameRect">
          <a:avLst/>
        </a:prstGeom>
        <a:solidFill>
          <a:schemeClr val="bg2">
            <a:lumMod val="20000"/>
            <a:lumOff val="80000"/>
            <a:alpha val="9000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lr>
              <a:srgbClr val="C00000"/>
            </a:buClr>
            <a:buFont typeface="Wingdings" panose="05000000000000000000" pitchFamily="2" charset="2"/>
            <a:buChar char="§"/>
          </a:pPr>
          <a:r>
            <a:rPr lang="en-US" sz="2000" kern="1200" dirty="0" err="1"/>
            <a:t>Reduire</a:t>
          </a:r>
          <a:r>
            <a:rPr lang="en-US" sz="2000" kern="1200" dirty="0"/>
            <a:t> la resistance aux </a:t>
          </a:r>
          <a:r>
            <a:rPr lang="en-US" sz="2000" kern="1200" dirty="0" err="1"/>
            <a:t>antimicrobiens</a:t>
          </a:r>
          <a:r>
            <a:rPr lang="en-US" sz="2000" kern="1200" dirty="0"/>
            <a:t> par </a:t>
          </a:r>
          <a:r>
            <a:rPr lang="en-US" sz="2000" kern="1200" dirty="0" err="1"/>
            <a:t>une</a:t>
          </a:r>
          <a:r>
            <a:rPr lang="en-US" sz="2000" kern="1200" dirty="0"/>
            <a:t> </a:t>
          </a:r>
          <a:r>
            <a:rPr lang="en-US" sz="2000" kern="1200" dirty="0" err="1"/>
            <a:t>utilisation</a:t>
          </a:r>
          <a:r>
            <a:rPr lang="en-US" sz="2000" kern="1200" dirty="0"/>
            <a:t> </a:t>
          </a:r>
          <a:r>
            <a:rPr lang="en-US" sz="2000" kern="1200" dirty="0" err="1"/>
            <a:t>prudente</a:t>
          </a:r>
          <a:r>
            <a:rPr lang="en-US" sz="2000" kern="1200" dirty="0"/>
            <a:t>.</a:t>
          </a:r>
        </a:p>
      </dsp:txBody>
      <dsp:txXfrm rot="-5400000">
        <a:off x="3544780" y="2920002"/>
        <a:ext cx="6250936" cy="940803"/>
      </dsp:txXfrm>
    </dsp:sp>
    <dsp:sp modelId="{C23A06BF-7438-4053-8B3E-981A30D562AF}">
      <dsp:nvSpPr>
        <dsp:cNvPr id="0" name=""/>
        <dsp:cNvSpPr/>
      </dsp:nvSpPr>
      <dsp:spPr>
        <a:xfrm>
          <a:off x="0" y="2738783"/>
          <a:ext cx="3544779" cy="1303242"/>
        </a:xfrm>
        <a:prstGeom prst="roundRect">
          <a:avLst/>
        </a:prstGeom>
        <a:solidFill>
          <a:srgbClr val="BA0C2F">
            <a:alpha val="40000"/>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kern="1200" dirty="0"/>
            <a:t>Utilisation prudente de l'AM</a:t>
          </a:r>
          <a:endParaRPr lang="en-US" sz="2400" b="0" kern="1200" dirty="0"/>
        </a:p>
      </dsp:txBody>
      <dsp:txXfrm>
        <a:off x="63619" y="2802402"/>
        <a:ext cx="3417541" cy="1176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6030B-7B3A-4E77-9A01-E16B1AC7C824}">
      <dsp:nvSpPr>
        <dsp:cNvPr id="0" name=""/>
        <dsp:cNvSpPr/>
      </dsp:nvSpPr>
      <dsp:spPr>
        <a:xfrm>
          <a:off x="0" y="0"/>
          <a:ext cx="3702048" cy="561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EDCF4-537F-4296-90C2-781C55C964B5}">
      <dsp:nvSpPr>
        <dsp:cNvPr id="0" name=""/>
        <dsp:cNvSpPr/>
      </dsp:nvSpPr>
      <dsp:spPr>
        <a:xfrm>
          <a:off x="169868" y="128394"/>
          <a:ext cx="308852" cy="308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97D46-EB8B-4407-B783-C6D36FD51E2D}">
      <dsp:nvSpPr>
        <dsp:cNvPr id="0" name=""/>
        <dsp:cNvSpPr/>
      </dsp:nvSpPr>
      <dsp:spPr>
        <a:xfrm>
          <a:off x="648589" y="2045"/>
          <a:ext cx="2628744" cy="59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03" tIns="63203" rIns="63203" bIns="63203" numCol="1" spcCol="1270" anchor="ctr" anchorCtr="0">
          <a:noAutofit/>
        </a:bodyPr>
        <a:lstStyle/>
        <a:p>
          <a:pPr marL="0" lvl="0" indent="0" algn="l" defTabSz="622300">
            <a:lnSpc>
              <a:spcPct val="100000"/>
            </a:lnSpc>
            <a:spcBef>
              <a:spcPct val="0"/>
            </a:spcBef>
            <a:spcAft>
              <a:spcPct val="35000"/>
            </a:spcAft>
            <a:buNone/>
          </a:pPr>
          <a:r>
            <a:rPr lang="en-CA" sz="1400" b="0" i="0" kern="1200" baseline="0"/>
            <a:t>Médecins</a:t>
          </a:r>
          <a:endParaRPr lang="en-US" sz="1400" kern="1200"/>
        </a:p>
      </dsp:txBody>
      <dsp:txXfrm>
        <a:off x="648589" y="2045"/>
        <a:ext cx="2628744" cy="597194"/>
      </dsp:txXfrm>
    </dsp:sp>
    <dsp:sp modelId="{92F46AD2-ED17-44EB-A2C4-8C3A84885917}">
      <dsp:nvSpPr>
        <dsp:cNvPr id="0" name=""/>
        <dsp:cNvSpPr/>
      </dsp:nvSpPr>
      <dsp:spPr>
        <a:xfrm>
          <a:off x="0" y="744015"/>
          <a:ext cx="3702048" cy="561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AB7A2-89F1-43BC-B2DB-F129A68F8709}">
      <dsp:nvSpPr>
        <dsp:cNvPr id="0" name=""/>
        <dsp:cNvSpPr/>
      </dsp:nvSpPr>
      <dsp:spPr>
        <a:xfrm>
          <a:off x="169868" y="870363"/>
          <a:ext cx="308852" cy="308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20F07-A882-403A-A973-17EAC10A4A09}">
      <dsp:nvSpPr>
        <dsp:cNvPr id="0" name=""/>
        <dsp:cNvSpPr/>
      </dsp:nvSpPr>
      <dsp:spPr>
        <a:xfrm>
          <a:off x="648589" y="744015"/>
          <a:ext cx="2628744" cy="59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03" tIns="63203" rIns="63203" bIns="63203" numCol="1" spcCol="1270" anchor="ctr" anchorCtr="0">
          <a:noAutofit/>
        </a:bodyPr>
        <a:lstStyle/>
        <a:p>
          <a:pPr marL="0" lvl="0" indent="0" algn="l" defTabSz="622300">
            <a:lnSpc>
              <a:spcPct val="100000"/>
            </a:lnSpc>
            <a:spcBef>
              <a:spcPct val="0"/>
            </a:spcBef>
            <a:spcAft>
              <a:spcPct val="35000"/>
            </a:spcAft>
            <a:buNone/>
          </a:pPr>
          <a:r>
            <a:rPr lang="en-CA" sz="1400" b="0" i="0" kern="1200" baseline="0" err="1"/>
            <a:t>Pharmaciens</a:t>
          </a:r>
          <a:endParaRPr lang="en-US" sz="1400" kern="1200"/>
        </a:p>
      </dsp:txBody>
      <dsp:txXfrm>
        <a:off x="648589" y="744015"/>
        <a:ext cx="2628744" cy="597194"/>
      </dsp:txXfrm>
    </dsp:sp>
    <dsp:sp modelId="{96C06C7C-D50F-40E9-A606-1485393CC66A}">
      <dsp:nvSpPr>
        <dsp:cNvPr id="0" name=""/>
        <dsp:cNvSpPr/>
      </dsp:nvSpPr>
      <dsp:spPr>
        <a:xfrm>
          <a:off x="0" y="1485984"/>
          <a:ext cx="3702048" cy="561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73D50B-FE51-4D8E-965D-E34E34E9ADE0}">
      <dsp:nvSpPr>
        <dsp:cNvPr id="0" name=""/>
        <dsp:cNvSpPr/>
      </dsp:nvSpPr>
      <dsp:spPr>
        <a:xfrm>
          <a:off x="169868" y="1612333"/>
          <a:ext cx="308852" cy="3088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86539-42ED-49DF-8C55-7AD21EEFDE0C}">
      <dsp:nvSpPr>
        <dsp:cNvPr id="0" name=""/>
        <dsp:cNvSpPr/>
      </dsp:nvSpPr>
      <dsp:spPr>
        <a:xfrm>
          <a:off x="648589" y="1485984"/>
          <a:ext cx="2628744" cy="59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03" tIns="63203" rIns="63203" bIns="63203" numCol="1" spcCol="1270" anchor="ctr" anchorCtr="0">
          <a:noAutofit/>
        </a:bodyPr>
        <a:lstStyle/>
        <a:p>
          <a:pPr marL="0" lvl="0" indent="0" algn="l" defTabSz="622300">
            <a:lnSpc>
              <a:spcPct val="100000"/>
            </a:lnSpc>
            <a:spcBef>
              <a:spcPct val="0"/>
            </a:spcBef>
            <a:spcAft>
              <a:spcPct val="35000"/>
            </a:spcAft>
            <a:buNone/>
          </a:pPr>
          <a:r>
            <a:rPr lang="en-CA" sz="1400" b="0" i="0" kern="1200" baseline="0" err="1"/>
            <a:t>Microbiologistes</a:t>
          </a:r>
          <a:r>
            <a:rPr lang="en-CA" sz="1400" b="0" i="0" kern="1200" baseline="0"/>
            <a:t>/</a:t>
          </a:r>
          <a:r>
            <a:rPr lang="en-CA" sz="1400" b="0" i="0" kern="1200" baseline="0" err="1"/>
            <a:t>laboratoire</a:t>
          </a:r>
          <a:endParaRPr lang="en-US" sz="1400" kern="1200"/>
        </a:p>
      </dsp:txBody>
      <dsp:txXfrm>
        <a:off x="648589" y="1485984"/>
        <a:ext cx="2628744" cy="597194"/>
      </dsp:txXfrm>
    </dsp:sp>
    <dsp:sp modelId="{E444C7CF-A9C8-4819-B8EC-42140BAA5515}">
      <dsp:nvSpPr>
        <dsp:cNvPr id="0" name=""/>
        <dsp:cNvSpPr/>
      </dsp:nvSpPr>
      <dsp:spPr>
        <a:xfrm>
          <a:off x="0" y="2227954"/>
          <a:ext cx="3702048" cy="561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D660C-3993-41BF-BBAC-9046C7F35D83}">
      <dsp:nvSpPr>
        <dsp:cNvPr id="0" name=""/>
        <dsp:cNvSpPr/>
      </dsp:nvSpPr>
      <dsp:spPr>
        <a:xfrm>
          <a:off x="169868" y="2354302"/>
          <a:ext cx="308852" cy="3088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7A7D2-1CA9-4133-BA8A-50190C3DBF5E}">
      <dsp:nvSpPr>
        <dsp:cNvPr id="0" name=""/>
        <dsp:cNvSpPr/>
      </dsp:nvSpPr>
      <dsp:spPr>
        <a:xfrm>
          <a:off x="648589" y="2227954"/>
          <a:ext cx="2628744" cy="59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03" tIns="63203" rIns="63203" bIns="63203" numCol="1" spcCol="1270" anchor="ctr" anchorCtr="0">
          <a:noAutofit/>
        </a:bodyPr>
        <a:lstStyle/>
        <a:p>
          <a:pPr marL="0" lvl="0" indent="0" algn="l" defTabSz="622300">
            <a:lnSpc>
              <a:spcPct val="100000"/>
            </a:lnSpc>
            <a:spcBef>
              <a:spcPct val="0"/>
            </a:spcBef>
            <a:spcAft>
              <a:spcPct val="35000"/>
            </a:spcAft>
            <a:buNone/>
          </a:pPr>
          <a:r>
            <a:rPr lang="en-CA" sz="1400" b="0" i="0" kern="1200" baseline="0" dirty="0" err="1"/>
            <a:t>Professionels</a:t>
          </a:r>
          <a:r>
            <a:rPr lang="en-CA" sz="1400" b="0" i="0" kern="1200" baseline="0" dirty="0"/>
            <a:t> de la </a:t>
          </a:r>
          <a:r>
            <a:rPr lang="en-CA" sz="1400" b="0" i="0" kern="1200" baseline="0" dirty="0" err="1"/>
            <a:t>lutte</a:t>
          </a:r>
          <a:r>
            <a:rPr lang="en-CA" sz="1400" b="0" i="0" kern="1200" baseline="0" dirty="0"/>
            <a:t> </a:t>
          </a:r>
          <a:r>
            <a:rPr lang="en-CA" sz="1400" b="0" i="0" kern="1200" baseline="0" dirty="0" err="1"/>
            <a:t>contre</a:t>
          </a:r>
          <a:r>
            <a:rPr lang="en-CA" sz="1400" b="0" i="0" kern="1200" baseline="0" dirty="0"/>
            <a:t> les infections</a:t>
          </a:r>
          <a:endParaRPr lang="en-US" sz="1400" kern="1200" dirty="0"/>
        </a:p>
      </dsp:txBody>
      <dsp:txXfrm>
        <a:off x="648589" y="2227954"/>
        <a:ext cx="2628744" cy="597194"/>
      </dsp:txXfrm>
    </dsp:sp>
    <dsp:sp modelId="{A0EC512A-33F0-4DFD-B4AB-7B3A6CD5BD4B}">
      <dsp:nvSpPr>
        <dsp:cNvPr id="0" name=""/>
        <dsp:cNvSpPr/>
      </dsp:nvSpPr>
      <dsp:spPr>
        <a:xfrm>
          <a:off x="0" y="2969923"/>
          <a:ext cx="3702048" cy="561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CB4E01-F3E1-44E4-8AB5-44F5D96C1DF5}">
      <dsp:nvSpPr>
        <dsp:cNvPr id="0" name=""/>
        <dsp:cNvSpPr/>
      </dsp:nvSpPr>
      <dsp:spPr>
        <a:xfrm>
          <a:off x="169868" y="3096272"/>
          <a:ext cx="308852" cy="3088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E87B5-A738-4530-9207-D6D0625BCDC8}">
      <dsp:nvSpPr>
        <dsp:cNvPr id="0" name=""/>
        <dsp:cNvSpPr/>
      </dsp:nvSpPr>
      <dsp:spPr>
        <a:xfrm>
          <a:off x="648589" y="2969923"/>
          <a:ext cx="2628744" cy="59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03" tIns="63203" rIns="63203" bIns="63203" numCol="1" spcCol="1270" anchor="ctr" anchorCtr="0">
          <a:noAutofit/>
        </a:bodyPr>
        <a:lstStyle/>
        <a:p>
          <a:pPr marL="0" lvl="0" indent="0" algn="l" defTabSz="622300">
            <a:lnSpc>
              <a:spcPct val="100000"/>
            </a:lnSpc>
            <a:spcBef>
              <a:spcPct val="0"/>
            </a:spcBef>
            <a:spcAft>
              <a:spcPct val="35000"/>
            </a:spcAft>
            <a:buNone/>
          </a:pPr>
          <a:r>
            <a:rPr lang="en-CA" sz="1400" b="0" i="0" kern="1200" baseline="0" dirty="0" err="1"/>
            <a:t>Specialiste</a:t>
          </a:r>
          <a:r>
            <a:rPr lang="en-CA" sz="1400" b="0" i="0" kern="1200" baseline="0" dirty="0"/>
            <a:t> de TI</a:t>
          </a:r>
          <a:endParaRPr lang="en-US" sz="1400" kern="1200" dirty="0"/>
        </a:p>
      </dsp:txBody>
      <dsp:txXfrm>
        <a:off x="648589" y="2969923"/>
        <a:ext cx="2628744" cy="597194"/>
      </dsp:txXfrm>
    </dsp:sp>
    <dsp:sp modelId="{38C6A021-1543-4FAD-AFE5-B6030FC6C466}">
      <dsp:nvSpPr>
        <dsp:cNvPr id="0" name=""/>
        <dsp:cNvSpPr/>
      </dsp:nvSpPr>
      <dsp:spPr>
        <a:xfrm>
          <a:off x="0" y="3711893"/>
          <a:ext cx="3702048" cy="561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1A622-DCCB-4034-B5C9-427EB76D5EFF}">
      <dsp:nvSpPr>
        <dsp:cNvPr id="0" name=""/>
        <dsp:cNvSpPr/>
      </dsp:nvSpPr>
      <dsp:spPr>
        <a:xfrm>
          <a:off x="169868" y="3838241"/>
          <a:ext cx="308852" cy="30885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14C778-4F7A-467A-909C-B36391172029}">
      <dsp:nvSpPr>
        <dsp:cNvPr id="0" name=""/>
        <dsp:cNvSpPr/>
      </dsp:nvSpPr>
      <dsp:spPr>
        <a:xfrm>
          <a:off x="648589" y="3711893"/>
          <a:ext cx="2628744" cy="59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03" tIns="63203" rIns="63203" bIns="63203" numCol="1" spcCol="1270" anchor="ctr" anchorCtr="0">
          <a:noAutofit/>
        </a:bodyPr>
        <a:lstStyle/>
        <a:p>
          <a:pPr marL="0" lvl="0" indent="0" algn="l" defTabSz="622300">
            <a:lnSpc>
              <a:spcPct val="100000"/>
            </a:lnSpc>
            <a:spcBef>
              <a:spcPct val="0"/>
            </a:spcBef>
            <a:spcAft>
              <a:spcPct val="35000"/>
            </a:spcAft>
            <a:buNone/>
          </a:pPr>
          <a:r>
            <a:rPr lang="en-CA" sz="1400" b="0" i="0" kern="1200" baseline="0" dirty="0" err="1"/>
            <a:t>Epidemiologiste</a:t>
          </a:r>
          <a:r>
            <a:rPr lang="en-CA" sz="1400" b="0" i="0" kern="1200" baseline="0" dirty="0"/>
            <a:t> </a:t>
          </a:r>
          <a:r>
            <a:rPr lang="en-CA" sz="1400" b="0" i="0" kern="1200" baseline="0" dirty="0" err="1"/>
            <a:t>hospitalier</a:t>
          </a:r>
          <a:endParaRPr lang="en-US" sz="1400" kern="1200" dirty="0"/>
        </a:p>
      </dsp:txBody>
      <dsp:txXfrm>
        <a:off x="648589" y="3711893"/>
        <a:ext cx="2628744" cy="5971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1/12/26</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‹N°›</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1/12/26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‹N°›</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Merci </a:t>
            </a:r>
            <a:r>
              <a:rPr lang="fr-FR" dirty="0" err="1"/>
              <a:t>monsieu</a:t>
            </a:r>
            <a:r>
              <a:rPr lang="fr-FR" dirty="0"/>
              <a:t> le modérateurs, ces invités , cers </a:t>
            </a:r>
            <a:r>
              <a:rPr lang="fr-FR" dirty="0" err="1"/>
              <a:t>etudiants</a:t>
            </a:r>
            <a:r>
              <a:rPr lang="fr-FR" dirty="0"/>
              <a:t>, l’</a:t>
            </a:r>
            <a:r>
              <a:rPr lang="fr-FR" dirty="0" err="1"/>
              <a:t>onneur</a:t>
            </a:r>
            <a:r>
              <a:rPr lang="fr-FR" dirty="0"/>
              <a:t> m »</a:t>
            </a:r>
            <a:r>
              <a:rPr lang="fr-FR" dirty="0" err="1"/>
              <a:t>ecoi</a:t>
            </a:r>
            <a:r>
              <a:rPr lang="fr-FR" dirty="0"/>
              <a:t> de vous </a:t>
            </a:r>
            <a:r>
              <a:rPr lang="fr-FR" dirty="0" err="1"/>
              <a:t>partaer</a:t>
            </a:r>
            <a:r>
              <a:rPr lang="fr-FR" dirty="0"/>
              <a:t> avec vous au tour d’un </a:t>
            </a:r>
            <a:r>
              <a:rPr lang="fr-FR" dirty="0" err="1"/>
              <a:t>tème</a:t>
            </a:r>
            <a:r>
              <a:rPr lang="fr-FR"/>
              <a:t> d’actualité </a:t>
            </a:r>
            <a:endParaRPr lang="fr-FR" dirty="0"/>
          </a:p>
        </p:txBody>
      </p:sp>
      <p:sp>
        <p:nvSpPr>
          <p:cNvPr id="4" name="Espace réservé du numéro de diapositive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8686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processus </a:t>
            </a:r>
            <a:r>
              <a:rPr lang="fr-FR" dirty="0"/>
              <a:t>pour le développement d’un programme de GAM dans un établissement de soins de santé, ce décline en 7 étapes</a:t>
            </a:r>
            <a:endParaRPr lang="en-US" dirty="0"/>
          </a:p>
        </p:txBody>
      </p:sp>
      <p:sp>
        <p:nvSpPr>
          <p:cNvPr id="4" name="Slide Number Placeholder 3"/>
          <p:cNvSpPr>
            <a:spLocks noGrp="1"/>
          </p:cNvSpPr>
          <p:nvPr>
            <p:ph type="sldNum" sz="quarter" idx="5"/>
          </p:nvPr>
        </p:nvSpPr>
        <p:spPr/>
        <p:txBody>
          <a:bodyPr/>
          <a:lstStyle/>
          <a:p>
            <a:fld id="{DAE697BD-A1F4-4376-852F-E05585FCDD7C}" type="slidenum">
              <a:rPr lang="en-US" smtClean="0"/>
              <a:t>11</a:t>
            </a:fld>
            <a:endParaRPr lang="en-US"/>
          </a:p>
        </p:txBody>
      </p:sp>
    </p:spTree>
    <p:extLst>
      <p:ext uri="{BB962C8B-B14F-4D97-AF65-F5344CB8AC3E}">
        <p14:creationId xmlns:p14="http://schemas.microsoft.com/office/powerpoint/2010/main" val="142418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2C0D7-3055-A958-8B97-1278884BC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2929D-C6E4-9860-260F-A352B4799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06E72-68F0-FC7E-BF00-9A0774B1DE13}"/>
              </a:ext>
            </a:extLst>
          </p:cNvPr>
          <p:cNvSpPr>
            <a:spLocks noGrp="1"/>
          </p:cNvSpPr>
          <p:nvPr>
            <p:ph type="body" idx="1"/>
          </p:nvPr>
        </p:nvSpPr>
        <p:spPr/>
        <p:txBody>
          <a:bodyPr/>
          <a:lstStyle/>
          <a:p>
            <a:r>
              <a:rPr lang="en-US" b="1" i="0" dirty="0"/>
              <a:t>La première étape </a:t>
            </a:r>
            <a:r>
              <a:rPr lang="en-US" b="1" i="0" dirty="0" err="1"/>
              <a:t>Consiste</a:t>
            </a:r>
            <a:r>
              <a:rPr lang="en-US" b="1" i="0" dirty="0"/>
              <a:t> à </a:t>
            </a:r>
            <a:r>
              <a:rPr lang="en-US" b="1" i="0" dirty="0" err="1"/>
              <a:t>analyser</a:t>
            </a:r>
            <a:r>
              <a:rPr lang="en-US" b="1" i="0" dirty="0"/>
              <a:t> les </a:t>
            </a:r>
          </a:p>
          <a:p>
            <a:endParaRPr lang="en-US" i="0" dirty="0"/>
          </a:p>
          <a:p>
            <a:r>
              <a:rPr lang="en-US" i="0" dirty="0"/>
              <a:t>The facilitator will present this slide </a:t>
            </a:r>
          </a:p>
        </p:txBody>
      </p:sp>
      <p:sp>
        <p:nvSpPr>
          <p:cNvPr id="4" name="Slide Number Placeholder 3">
            <a:extLst>
              <a:ext uri="{FF2B5EF4-FFF2-40B4-BE49-F238E27FC236}">
                <a16:creationId xmlns:a16="http://schemas.microsoft.com/office/drawing/2014/main" id="{6B066D2C-FA25-187B-49D7-B01B24B505C3}"/>
              </a:ext>
            </a:extLst>
          </p:cNvPr>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92780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0D44F-891A-480E-F1C5-DFB05D82B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789A9-7E50-21E5-F391-CFA673796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3D89B-EA6C-88D2-EBBF-0C02D1EC3145}"/>
              </a:ext>
            </a:extLst>
          </p:cNvPr>
          <p:cNvSpPr>
            <a:spLocks noGrp="1"/>
          </p:cNvSpPr>
          <p:nvPr>
            <p:ph type="body" idx="1"/>
          </p:nvPr>
        </p:nvSpPr>
        <p:spPr/>
        <p:txBody>
          <a:bodyPr/>
          <a:lstStyle/>
          <a:p>
            <a:r>
              <a:rPr lang="en-US" b="1" i="0" dirty="0"/>
              <a:t>La deuxième étape </a:t>
            </a:r>
            <a:r>
              <a:rPr lang="en-US" b="1" i="0" dirty="0" err="1"/>
              <a:t>consiste</a:t>
            </a:r>
            <a:r>
              <a:rPr lang="en-US" b="1" i="0" dirty="0"/>
              <a:t> à </a:t>
            </a:r>
            <a:r>
              <a:rPr lang="en-US" b="1" i="0" dirty="0" err="1"/>
              <a:t>établir</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ighlight>
                  <a:srgbClr val="FFFFFF"/>
                </a:highlight>
              </a:rPr>
              <a:t>Elle est Essentiel  pour coordonner et mettre en œuvre efficacement un programme de GAM  à travers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highlight>
                <a:srgbClr val="FFFFFF"/>
              </a:highlight>
            </a:endParaRPr>
          </a:p>
          <a:p>
            <a:endParaRPr lang="en-US" i="0" dirty="0"/>
          </a:p>
          <a:p>
            <a:r>
              <a:rPr lang="en-US" i="0" dirty="0"/>
              <a:t>The facilitator will present this slide </a:t>
            </a:r>
          </a:p>
        </p:txBody>
      </p:sp>
      <p:sp>
        <p:nvSpPr>
          <p:cNvPr id="4" name="Slide Number Placeholder 3">
            <a:extLst>
              <a:ext uri="{FF2B5EF4-FFF2-40B4-BE49-F238E27FC236}">
                <a16:creationId xmlns:a16="http://schemas.microsoft.com/office/drawing/2014/main" id="{9C1F6356-529E-00D9-6F20-DF06F95154B2}"/>
              </a:ext>
            </a:extLst>
          </p:cNvPr>
          <p:cNvSpPr>
            <a:spLocks noGrp="1"/>
          </p:cNvSpPr>
          <p:nvPr>
            <p:ph type="sldNum" sz="quarter" idx="5"/>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237016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B9E4B-9868-2882-587C-8C2A823BC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1F602-C2FF-DFBC-68E0-5F5E8C648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83D71-F914-3835-AF23-FEE19D1200F6}"/>
              </a:ext>
            </a:extLst>
          </p:cNvPr>
          <p:cNvSpPr>
            <a:spLocks noGrp="1"/>
          </p:cNvSpPr>
          <p:nvPr>
            <p:ph type="body" idx="1"/>
          </p:nvPr>
        </p:nvSpPr>
        <p:spPr/>
        <p:txBody>
          <a:bodyPr/>
          <a:lstStyle/>
          <a:p>
            <a:r>
              <a:rPr lang="en-US" b="1" i="0" dirty="0"/>
              <a:t>Instruction notes </a:t>
            </a:r>
          </a:p>
          <a:p>
            <a:endParaRPr lang="en-US" i="0" dirty="0"/>
          </a:p>
          <a:p>
            <a:r>
              <a:rPr lang="en-US" i="0" dirty="0"/>
              <a:t>The facilitator will present this slide </a:t>
            </a:r>
          </a:p>
        </p:txBody>
      </p:sp>
      <p:sp>
        <p:nvSpPr>
          <p:cNvPr id="4" name="Slide Number Placeholder 3">
            <a:extLst>
              <a:ext uri="{FF2B5EF4-FFF2-40B4-BE49-F238E27FC236}">
                <a16:creationId xmlns:a16="http://schemas.microsoft.com/office/drawing/2014/main" id="{FEAFED1F-8DE0-272D-BD87-E87DF0CBD2FF}"/>
              </a:ext>
            </a:extLst>
          </p:cNvPr>
          <p:cNvSpPr>
            <a:spLocks noGrp="1"/>
          </p:cNvSpPr>
          <p:nvPr>
            <p:ph type="sldNum" sz="quarter" idx="5"/>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329254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F131-B1DB-3D69-D96C-412A9B480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CC58D-1CB3-C2DB-1DD6-766379DC3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F742B-9B39-62A5-A640-9DA704FF1A51}"/>
              </a:ext>
            </a:extLst>
          </p:cNvPr>
          <p:cNvSpPr>
            <a:spLocks noGrp="1"/>
          </p:cNvSpPr>
          <p:nvPr>
            <p:ph type="body" idx="1"/>
          </p:nvPr>
        </p:nvSpPr>
        <p:spPr/>
        <p:txBody>
          <a:bodyPr/>
          <a:lstStyle/>
          <a:p>
            <a:r>
              <a:rPr lang="en-US" b="1" i="0" dirty="0"/>
              <a:t>Instruction notes </a:t>
            </a:r>
          </a:p>
          <a:p>
            <a:endParaRPr lang="en-US" i="0" dirty="0"/>
          </a:p>
          <a:p>
            <a:r>
              <a:rPr lang="en-US" i="0" dirty="0"/>
              <a:t>The facilitator will present this slide </a:t>
            </a:r>
          </a:p>
        </p:txBody>
      </p:sp>
      <p:sp>
        <p:nvSpPr>
          <p:cNvPr id="4" name="Slide Number Placeholder 3">
            <a:extLst>
              <a:ext uri="{FF2B5EF4-FFF2-40B4-BE49-F238E27FC236}">
                <a16:creationId xmlns:a16="http://schemas.microsoft.com/office/drawing/2014/main" id="{32CB8C48-0637-8A9F-EFD0-953D29CC725A}"/>
              </a:ext>
            </a:extLst>
          </p:cNvPr>
          <p:cNvSpPr>
            <a:spLocks noGrp="1"/>
          </p:cNvSpPr>
          <p:nvPr>
            <p:ph type="sldNum" sz="quarter" idx="5"/>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404901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76C4A-15BB-DD52-0238-FF4F50D8B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3C3CA-024F-B374-0676-13B8712FF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67C9B-B46E-7505-CC9E-31C876A3444F}"/>
              </a:ext>
            </a:extLst>
          </p:cNvPr>
          <p:cNvSpPr>
            <a:spLocks noGrp="1"/>
          </p:cNvSpPr>
          <p:nvPr>
            <p:ph type="body" idx="1"/>
          </p:nvPr>
        </p:nvSpPr>
        <p:spPr/>
        <p:txBody>
          <a:bodyPr/>
          <a:lstStyle/>
          <a:p>
            <a:r>
              <a:rPr lang="en-US" b="1" i="0" dirty="0"/>
              <a:t>Il faut ensuite </a:t>
            </a:r>
            <a:r>
              <a:rPr kumimoji="0" lang="en-GB" sz="1200" b="0" i="0" u="none" strike="noStrike" kern="1200" cap="none" spc="0" normalizeH="0" baseline="0" noProof="0" dirty="0">
                <a:ln>
                  <a:noFill/>
                </a:ln>
                <a:solidFill>
                  <a:srgbClr val="002F6C"/>
                </a:solidFill>
                <a:effectLst/>
                <a:uLnTx/>
                <a:uFillTx/>
                <a:latin typeface="Gill Sans MT"/>
                <a:ea typeface="+mn-ea"/>
                <a:cs typeface="+mn-cs"/>
              </a:rPr>
              <a:t>Identifier les interventions de GAM </a:t>
            </a:r>
            <a:r>
              <a:rPr kumimoji="0" lang="en-GB" sz="1200" b="0" i="0" u="none" strike="noStrike" kern="1200" cap="none" spc="0" normalizeH="0" baseline="0" noProof="0" dirty="0" err="1">
                <a:ln>
                  <a:noFill/>
                </a:ln>
                <a:solidFill>
                  <a:srgbClr val="002F6C"/>
                </a:solidFill>
                <a:effectLst/>
                <a:uLnTx/>
                <a:uFillTx/>
                <a:latin typeface="Gill Sans MT"/>
                <a:ea typeface="+mn-ea"/>
                <a:cs typeface="+mn-cs"/>
              </a:rPr>
              <a:t>en</a:t>
            </a:r>
            <a:r>
              <a:rPr kumimoji="0" lang="en-GB" sz="1200" b="0" i="0" u="none" strike="noStrike" kern="1200" cap="none" spc="0" normalizeH="0" baseline="0" noProof="0" dirty="0">
                <a:ln>
                  <a:noFill/>
                </a:ln>
                <a:solidFill>
                  <a:srgbClr val="002F6C"/>
                </a:solidFill>
                <a:effectLst/>
                <a:uLnTx/>
                <a:uFillTx/>
                <a:latin typeface="Gill Sans MT"/>
                <a:ea typeface="+mn-ea"/>
                <a:cs typeface="+mn-cs"/>
              </a:rPr>
              <a:t> </a:t>
            </a:r>
            <a:r>
              <a:rPr kumimoji="0" lang="en-GB" sz="1200" b="0" i="0" u="none" strike="noStrike" kern="1200" cap="none" spc="0" normalizeH="0" baseline="0" noProof="0" dirty="0" err="1">
                <a:ln>
                  <a:noFill/>
                </a:ln>
                <a:solidFill>
                  <a:srgbClr val="002F6C"/>
                </a:solidFill>
                <a:effectLst/>
                <a:uLnTx/>
                <a:uFillTx/>
                <a:latin typeface="Gill Sans MT"/>
                <a:ea typeface="+mn-ea"/>
                <a:cs typeface="+mn-cs"/>
              </a:rPr>
              <a:t>mettant</a:t>
            </a:r>
            <a:r>
              <a:rPr kumimoji="0" lang="en-GB" sz="1200" b="0" i="0" u="none" strike="noStrike" kern="1200" cap="none" spc="0" normalizeH="0" baseline="0" noProof="0" dirty="0">
                <a:ln>
                  <a:noFill/>
                </a:ln>
                <a:solidFill>
                  <a:srgbClr val="002F6C"/>
                </a:solidFill>
                <a:effectLst/>
                <a:uLnTx/>
                <a:uFillTx/>
                <a:latin typeface="Gill Sans MT"/>
                <a:ea typeface="+mn-ea"/>
                <a:cs typeface="+mn-cs"/>
              </a:rPr>
              <a:t> </a:t>
            </a:r>
            <a:r>
              <a:rPr kumimoji="0" lang="en-GB" sz="1200" b="0" i="0" u="none" strike="noStrike" kern="1200" cap="none" spc="0" normalizeH="0" baseline="0" noProof="0" dirty="0" err="1">
                <a:ln>
                  <a:noFill/>
                </a:ln>
                <a:solidFill>
                  <a:srgbClr val="002F6C"/>
                </a:solidFill>
                <a:effectLst/>
                <a:uLnTx/>
                <a:uFillTx/>
                <a:latin typeface="Gill Sans MT"/>
                <a:ea typeface="+mn-ea"/>
                <a:cs typeface="+mn-cs"/>
              </a:rPr>
              <a:t>en</a:t>
            </a:r>
            <a:r>
              <a:rPr kumimoji="0" lang="en-GB" sz="1200" b="0" i="0" u="none" strike="noStrike" kern="1200" cap="none" spc="0" normalizeH="0" baseline="0" noProof="0" dirty="0">
                <a:ln>
                  <a:noFill/>
                </a:ln>
                <a:solidFill>
                  <a:srgbClr val="002F6C"/>
                </a:solidFill>
                <a:effectLst/>
                <a:uLnTx/>
                <a:uFillTx/>
                <a:latin typeface="Gill Sans MT"/>
                <a:ea typeface="+mn-ea"/>
                <a:cs typeface="+mn-cs"/>
              </a:rPr>
              <a:t> </a:t>
            </a:r>
            <a:r>
              <a:rPr kumimoji="0" lang="en-GB" sz="1200" b="0" i="0" u="none" strike="noStrike" kern="1200" cap="none" spc="0" normalizeH="0" baseline="0" noProof="0" dirty="0" err="1">
                <a:ln>
                  <a:noFill/>
                </a:ln>
                <a:solidFill>
                  <a:srgbClr val="002F6C"/>
                </a:solidFill>
                <a:effectLst/>
                <a:uLnTx/>
                <a:uFillTx/>
                <a:latin typeface="Gill Sans MT"/>
                <a:ea typeface="+mn-ea"/>
                <a:cs typeface="+mn-cs"/>
              </a:rPr>
              <a:t>avant</a:t>
            </a:r>
            <a:r>
              <a:rPr kumimoji="0" lang="en-GB" sz="1200" b="0" i="0" u="none" strike="noStrike" kern="1200" cap="none" spc="0" normalizeH="0" baseline="0" noProof="0" dirty="0">
                <a:ln>
                  <a:noFill/>
                </a:ln>
                <a:solidFill>
                  <a:srgbClr val="002F6C"/>
                </a:solidFill>
                <a:effectLst/>
                <a:uLnTx/>
                <a:uFillTx/>
                <a:latin typeface="Gill Sans MT"/>
                <a:ea typeface="+mn-ea"/>
                <a:cs typeface="+mn-cs"/>
              </a:rPr>
              <a:t>, </a:t>
            </a:r>
            <a:r>
              <a:rPr kumimoji="0" lang="en-GB" sz="1200" b="0" i="0" u="none" strike="noStrike" kern="1200" cap="none" spc="0" normalizeH="0" baseline="0" noProof="0" dirty="0" err="1">
                <a:ln>
                  <a:noFill/>
                </a:ln>
                <a:solidFill>
                  <a:srgbClr val="002F6C"/>
                </a:solidFill>
                <a:effectLst/>
                <a:uLnTx/>
                <a:uFillTx/>
                <a:latin typeface="Gill Sans MT"/>
                <a:ea typeface="+mn-ea"/>
                <a:cs typeface="+mn-cs"/>
              </a:rPr>
              <a:t>celles</a:t>
            </a:r>
            <a:r>
              <a:rPr kumimoji="0" lang="en-GB" sz="1200" b="0" i="0" u="none" strike="noStrike" kern="1200" cap="none" spc="0" normalizeH="0" baseline="0" noProof="0" dirty="0">
                <a:ln>
                  <a:noFill/>
                </a:ln>
                <a:solidFill>
                  <a:srgbClr val="002F6C"/>
                </a:solidFill>
                <a:effectLst/>
                <a:uLnTx/>
                <a:uFillTx/>
                <a:latin typeface="Gill Sans MT"/>
                <a:ea typeface="+mn-ea"/>
                <a:cs typeface="+mn-cs"/>
              </a:rPr>
              <a:t> qui </a:t>
            </a:r>
            <a:r>
              <a:rPr kumimoji="0" lang="en-GB" sz="1200" b="0" i="0" u="none" strike="noStrike" kern="1200" cap="none" spc="0" normalizeH="0" baseline="0" noProof="0" dirty="0" err="1">
                <a:ln>
                  <a:noFill/>
                </a:ln>
                <a:solidFill>
                  <a:srgbClr val="002F6C"/>
                </a:solidFill>
                <a:effectLst/>
                <a:uLnTx/>
                <a:uFillTx/>
                <a:latin typeface="Gill Sans MT"/>
                <a:ea typeface="+mn-ea"/>
                <a:cs typeface="+mn-cs"/>
              </a:rPr>
              <a:t>sont</a:t>
            </a:r>
            <a:r>
              <a:rPr kumimoji="0" lang="en-GB" sz="1200" b="0" i="0" u="none" strike="noStrike" kern="1200" cap="none" spc="0" normalizeH="0" baseline="0" noProof="0" dirty="0">
                <a:ln>
                  <a:noFill/>
                </a:ln>
                <a:solidFill>
                  <a:srgbClr val="002F6C"/>
                </a:solidFill>
                <a:effectLst/>
                <a:uLnTx/>
                <a:uFillTx/>
                <a:latin typeface="Gill Sans MT"/>
                <a:ea typeface="+mn-ea"/>
                <a:cs typeface="+mn-cs"/>
              </a:rPr>
              <a:t> </a:t>
            </a:r>
            <a:r>
              <a:rPr lang="fr-FR" sz="1200" dirty="0"/>
              <a:t>plus faciles à mettre en œuvre.</a:t>
            </a:r>
            <a:endParaRPr lang="en-US" b="1" i="0" dirty="0"/>
          </a:p>
          <a:p>
            <a:endParaRPr lang="en-US" i="0" dirty="0"/>
          </a:p>
          <a:p>
            <a:r>
              <a:rPr lang="en-US" i="0" dirty="0"/>
              <a:t>The facilitator will present this slide </a:t>
            </a:r>
          </a:p>
        </p:txBody>
      </p:sp>
      <p:sp>
        <p:nvSpPr>
          <p:cNvPr id="4" name="Slide Number Placeholder 3">
            <a:extLst>
              <a:ext uri="{FF2B5EF4-FFF2-40B4-BE49-F238E27FC236}">
                <a16:creationId xmlns:a16="http://schemas.microsoft.com/office/drawing/2014/main" id="{E5B38470-23F3-8117-ECE0-7B787F5A8B1F}"/>
              </a:ext>
            </a:extLst>
          </p:cNvPr>
          <p:cNvSpPr>
            <a:spLocks noGrp="1"/>
          </p:cNvSpPr>
          <p:nvPr>
            <p:ph type="sldNum" sz="quarter" idx="5"/>
          </p:nvPr>
        </p:nvSpPr>
        <p:spPr/>
        <p:txBody>
          <a:bodyPr/>
          <a:lstStyle/>
          <a:p>
            <a:fld id="{824A558B-E4E9-A94A-B9C1-029E46A76ABA}" type="slidenum">
              <a:rPr lang="en-US" smtClean="0"/>
              <a:t>16</a:t>
            </a:fld>
            <a:endParaRPr lang="en-US"/>
          </a:p>
        </p:txBody>
      </p:sp>
    </p:spTree>
    <p:extLst>
      <p:ext uri="{BB962C8B-B14F-4D97-AF65-F5344CB8AC3E}">
        <p14:creationId xmlns:p14="http://schemas.microsoft.com/office/powerpoint/2010/main" val="3047441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5D53D-FE2B-4768-5A05-A7DDEF838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31C8C-2027-FD7C-D630-CBA83E727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BB39E-279F-9CA4-3D56-74B466449DD2}"/>
              </a:ext>
            </a:extLst>
          </p:cNvPr>
          <p:cNvSpPr>
            <a:spLocks noGrp="1"/>
          </p:cNvSpPr>
          <p:nvPr>
            <p:ph type="body" idx="1"/>
          </p:nvPr>
        </p:nvSpPr>
        <p:spPr/>
        <p:txBody>
          <a:bodyPr/>
          <a:lstStyle/>
          <a:p>
            <a:r>
              <a:rPr lang="en-US" b="1" i="0" dirty="0" err="1"/>
              <a:t>Puis</a:t>
            </a:r>
            <a:r>
              <a:rPr lang="en-US" b="1" i="0" dirty="0"/>
              <a:t> </a:t>
            </a:r>
            <a:r>
              <a:rPr lang="en-US" b="1" i="0" dirty="0" err="1"/>
              <a:t>élaborer</a:t>
            </a:r>
            <a:r>
              <a:rPr lang="en-US" b="1" i="0" dirty="0"/>
              <a:t> un plan </a:t>
            </a:r>
            <a:r>
              <a:rPr lang="en-US" b="1" i="0" dirty="0" err="1"/>
              <a:t>d’action</a:t>
            </a:r>
            <a:r>
              <a:rPr lang="en-US" b="1" i="0" dirty="0"/>
              <a:t> qui precise les </a:t>
            </a:r>
            <a:r>
              <a:rPr lang="en-US" b="1" i="0" dirty="0" err="1"/>
              <a:t>ressources</a:t>
            </a:r>
            <a:endParaRPr lang="en-US" b="1" i="0" dirty="0"/>
          </a:p>
          <a:p>
            <a:endParaRPr lang="en-US" i="0" dirty="0"/>
          </a:p>
          <a:p>
            <a:r>
              <a:rPr lang="en-US" i="0" dirty="0"/>
              <a:t>The facilitator will present this slide </a:t>
            </a:r>
          </a:p>
        </p:txBody>
      </p:sp>
      <p:sp>
        <p:nvSpPr>
          <p:cNvPr id="4" name="Slide Number Placeholder 3">
            <a:extLst>
              <a:ext uri="{FF2B5EF4-FFF2-40B4-BE49-F238E27FC236}">
                <a16:creationId xmlns:a16="http://schemas.microsoft.com/office/drawing/2014/main" id="{CCEE46DC-1F1E-E18B-08F4-9118CE0ECB6A}"/>
              </a:ext>
            </a:extLst>
          </p:cNvPr>
          <p:cNvSpPr>
            <a:spLocks noGrp="1"/>
          </p:cNvSpPr>
          <p:nvPr>
            <p:ph type="sldNum" sz="quarter" idx="5"/>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3658018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52B44-3312-1E8C-3657-AFDA4BD8C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C24C0-2642-34A7-AE72-F67A090EB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017A2-319D-F1E6-68B5-BA525C6AB5B1}"/>
              </a:ext>
            </a:extLst>
          </p:cNvPr>
          <p:cNvSpPr>
            <a:spLocks noGrp="1"/>
          </p:cNvSpPr>
          <p:nvPr>
            <p:ph type="body" idx="1"/>
          </p:nvPr>
        </p:nvSpPr>
        <p:spPr/>
        <p:txBody>
          <a:bodyPr/>
          <a:lstStyle/>
          <a:p>
            <a:r>
              <a:rPr lang="en-US" b="1" i="0" dirty="0"/>
              <a:t>A la suite de la planification, il faut </a:t>
            </a:r>
            <a:r>
              <a:rPr lang="en-US" b="1" i="0" dirty="0" err="1"/>
              <a:t>mettre</a:t>
            </a:r>
            <a:r>
              <a:rPr lang="en-US" b="1" i="0" dirty="0"/>
              <a:t> </a:t>
            </a:r>
            <a:r>
              <a:rPr lang="en-US" b="1" i="0" dirty="0" err="1"/>
              <a:t>en</a:t>
            </a:r>
            <a:r>
              <a:rPr lang="en-US" b="1" i="0" dirty="0"/>
              <a:t> oeuvre les intervention, et </a:t>
            </a:r>
            <a:r>
              <a:rPr lang="en-US" b="1" i="0" dirty="0" err="1"/>
              <a:t>cela</a:t>
            </a:r>
            <a:r>
              <a:rPr lang="en-US" b="1" i="0" dirty="0"/>
              <a:t> </a:t>
            </a:r>
            <a:r>
              <a:rPr lang="en-US" b="1" i="0" dirty="0" err="1"/>
              <a:t>ce</a:t>
            </a:r>
            <a:r>
              <a:rPr lang="en-US" b="1" i="0" dirty="0"/>
              <a:t> fait </a:t>
            </a:r>
            <a:r>
              <a:rPr lang="en-US" b="1" i="0" dirty="0" err="1"/>
              <a:t>selon</a:t>
            </a:r>
            <a:r>
              <a:rPr lang="en-US" b="1" i="0" dirty="0"/>
              <a:t> le cycle </a:t>
            </a:r>
            <a:r>
              <a:rPr lang="en-US" b="1" i="0" dirty="0" err="1"/>
              <a:t>d’amelioration</a:t>
            </a:r>
            <a:r>
              <a:rPr lang="en-US" b="1" i="0" dirty="0"/>
              <a:t> continue</a:t>
            </a:r>
          </a:p>
          <a:p>
            <a:endParaRPr lang="en-US" i="0" dirty="0"/>
          </a:p>
          <a:p>
            <a:r>
              <a:rPr lang="en-US" i="0" dirty="0"/>
              <a:t>The facilitator will present this slide </a:t>
            </a:r>
          </a:p>
        </p:txBody>
      </p:sp>
      <p:sp>
        <p:nvSpPr>
          <p:cNvPr id="4" name="Slide Number Placeholder 3">
            <a:extLst>
              <a:ext uri="{FF2B5EF4-FFF2-40B4-BE49-F238E27FC236}">
                <a16:creationId xmlns:a16="http://schemas.microsoft.com/office/drawing/2014/main" id="{6EAB9552-ADFF-ECC4-1840-E9C55297A08B}"/>
              </a:ext>
            </a:extLst>
          </p:cNvPr>
          <p:cNvSpPr>
            <a:spLocks noGrp="1"/>
          </p:cNvSpPr>
          <p:nvPr>
            <p:ph type="sldNum" sz="quarter" idx="5"/>
          </p:nvPr>
        </p:nvSpPr>
        <p:spPr/>
        <p:txBody>
          <a:bodyPr/>
          <a:lstStyle/>
          <a:p>
            <a:fld id="{824A558B-E4E9-A94A-B9C1-029E46A76ABA}" type="slidenum">
              <a:rPr lang="en-US" smtClean="0"/>
              <a:t>18</a:t>
            </a:fld>
            <a:endParaRPr lang="en-US"/>
          </a:p>
        </p:txBody>
      </p:sp>
    </p:spTree>
    <p:extLst>
      <p:ext uri="{BB962C8B-B14F-4D97-AF65-F5344CB8AC3E}">
        <p14:creationId xmlns:p14="http://schemas.microsoft.com/office/powerpoint/2010/main" val="68171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10FDB-B841-E77B-937A-0327A5D25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55D5E-5FAB-30A5-4509-D17FEC798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86E21-CE0C-9C7B-1907-323B68098F03}"/>
              </a:ext>
            </a:extLst>
          </p:cNvPr>
          <p:cNvSpPr>
            <a:spLocks noGrp="1"/>
          </p:cNvSpPr>
          <p:nvPr>
            <p:ph type="body" idx="1"/>
          </p:nvPr>
        </p:nvSpPr>
        <p:spPr/>
        <p:txBody>
          <a:bodyPr/>
          <a:lstStyle/>
          <a:p>
            <a:r>
              <a:rPr lang="en-US" b="1" i="0" dirty="0"/>
              <a:t>Et </a:t>
            </a:r>
            <a:r>
              <a:rPr lang="en-US" b="1" i="0" dirty="0" err="1"/>
              <a:t>enfin</a:t>
            </a:r>
            <a:r>
              <a:rPr lang="en-US" b="1" i="0" dirty="0"/>
              <a:t>, il faut </a:t>
            </a:r>
            <a:r>
              <a:rPr lang="en-US" b="1" i="0" dirty="0" err="1"/>
              <a:t>évaluer</a:t>
            </a:r>
            <a:r>
              <a:rPr lang="en-US" b="1" i="0" dirty="0"/>
              <a:t> les interventions </a:t>
            </a:r>
            <a:r>
              <a:rPr lang="en-US" b="1" i="0" dirty="0" err="1"/>
              <a:t>menées</a:t>
            </a:r>
            <a:r>
              <a:rPr lang="en-US" b="1" i="0" dirty="0"/>
              <a:t>,</a:t>
            </a:r>
          </a:p>
          <a:p>
            <a:r>
              <a:rPr lang="en-US" b="1" i="0" dirty="0"/>
              <a:t>Cela se fait à travers les </a:t>
            </a:r>
            <a:r>
              <a:rPr lang="en-US" b="1" i="0" dirty="0" err="1"/>
              <a:t>mesures</a:t>
            </a:r>
            <a:r>
              <a:rPr lang="en-US" b="1" i="0" dirty="0"/>
              <a:t> </a:t>
            </a:r>
            <a:r>
              <a:rPr lang="en-US" b="1" i="0" dirty="0" err="1"/>
              <a:t>structurelles</a:t>
            </a:r>
            <a:endParaRPr lang="en-US" b="1" i="0" dirty="0"/>
          </a:p>
          <a:p>
            <a:endParaRPr lang="en-US" i="0" dirty="0"/>
          </a:p>
          <a:p>
            <a:r>
              <a:rPr lang="en-US" i="0" dirty="0"/>
              <a:t>The facilitator will present this slide </a:t>
            </a:r>
          </a:p>
        </p:txBody>
      </p:sp>
      <p:sp>
        <p:nvSpPr>
          <p:cNvPr id="4" name="Slide Number Placeholder 3">
            <a:extLst>
              <a:ext uri="{FF2B5EF4-FFF2-40B4-BE49-F238E27FC236}">
                <a16:creationId xmlns:a16="http://schemas.microsoft.com/office/drawing/2014/main" id="{B8CAEC43-02A8-EACF-E6CF-F22EE3E4149E}"/>
              </a:ext>
            </a:extLst>
          </p:cNvPr>
          <p:cNvSpPr>
            <a:spLocks noGrp="1"/>
          </p:cNvSpPr>
          <p:nvPr>
            <p:ph type="sldNum" sz="quarter" idx="5"/>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824053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L’aboutissement des programmes de AM étant le Bon usage des AM, quels sont ses avantages</a:t>
            </a:r>
          </a:p>
        </p:txBody>
      </p:sp>
      <p:sp>
        <p:nvSpPr>
          <p:cNvPr id="4" name="Espace réservé du numéro de diapositive 3"/>
          <p:cNvSpPr>
            <a:spLocks noGrp="1"/>
          </p:cNvSpPr>
          <p:nvPr>
            <p:ph type="sldNum" sz="quarter" idx="5"/>
          </p:nvPr>
        </p:nvSpPr>
        <p:spPr/>
        <p:txBody>
          <a:bodyPr/>
          <a:lstStyle/>
          <a:p>
            <a:fld id="{FD946021-F3BC-2C44-93EC-B2E34AEC9A53}" type="slidenum">
              <a:rPr lang="en-US" smtClean="0"/>
              <a:t>20</a:t>
            </a:fld>
            <a:endParaRPr lang="en-US"/>
          </a:p>
        </p:txBody>
      </p:sp>
    </p:spTree>
    <p:extLst>
      <p:ext uri="{BB962C8B-B14F-4D97-AF65-F5344CB8AC3E}">
        <p14:creationId xmlns:p14="http://schemas.microsoft.com/office/powerpoint/2010/main" val="66841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dirty="0"/>
          </a:p>
        </p:txBody>
      </p:sp>
      <p:sp>
        <p:nvSpPr>
          <p:cNvPr id="4" name="Espace réservé du numéro de diapositive 3"/>
          <p:cNvSpPr>
            <a:spLocks noGrp="1"/>
          </p:cNvSpPr>
          <p:nvPr>
            <p:ph type="sldNum" sz="quarter" idx="5"/>
          </p:nvPr>
        </p:nvSpPr>
        <p:spPr/>
        <p:txBody>
          <a:bodyPr/>
          <a:lstStyle/>
          <a:p>
            <a:fld id="{D6A18344-C25A-4A38-B25B-F26D65E9BAA7}" type="slidenum">
              <a:rPr lang="fr-FR" smtClean="0"/>
              <a:t>3</a:t>
            </a:fld>
            <a:endParaRPr lang="fr-FR"/>
          </a:p>
        </p:txBody>
      </p:sp>
    </p:spTree>
    <p:extLst>
      <p:ext uri="{BB962C8B-B14F-4D97-AF65-F5344CB8AC3E}">
        <p14:creationId xmlns:p14="http://schemas.microsoft.com/office/powerpoint/2010/main" val="8023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s’assurer du bon usage des AM, avant de le prescrire , il faut s’assurer que</a:t>
            </a:r>
          </a:p>
        </p:txBody>
      </p:sp>
      <p:sp>
        <p:nvSpPr>
          <p:cNvPr id="4" name="Espace réservé du numéro de diapositive 3"/>
          <p:cNvSpPr>
            <a:spLocks noGrp="1"/>
          </p:cNvSpPr>
          <p:nvPr>
            <p:ph type="sldNum" sz="quarter" idx="5"/>
          </p:nvPr>
        </p:nvSpPr>
        <p:spPr/>
        <p:txBody>
          <a:bodyPr/>
          <a:lstStyle/>
          <a:p>
            <a:fld id="{FD946021-F3BC-2C44-93EC-B2E34AEC9A53}" type="slidenum">
              <a:rPr lang="en-US" smtClean="0"/>
              <a:t>22</a:t>
            </a:fld>
            <a:endParaRPr lang="en-US"/>
          </a:p>
        </p:txBody>
      </p:sp>
    </p:spTree>
    <p:extLst>
      <p:ext uri="{BB962C8B-B14F-4D97-AF65-F5344CB8AC3E}">
        <p14:creationId xmlns:p14="http://schemas.microsoft.com/office/powerpoint/2010/main" val="2907457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68D76-261E-7223-9C42-ED7AF9DA19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6890AB3-8E83-2D77-4E3B-83EB7BC67AF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E4A13D-2D77-B532-A1CE-E83C08B30562}"/>
              </a:ext>
            </a:extLst>
          </p:cNvPr>
          <p:cNvSpPr>
            <a:spLocks noGrp="1"/>
          </p:cNvSpPr>
          <p:nvPr>
            <p:ph type="body" idx="1"/>
          </p:nvPr>
        </p:nvSpPr>
        <p:spPr/>
        <p:txBody>
          <a:bodyPr/>
          <a:lstStyle/>
          <a:p>
            <a:r>
              <a:rPr lang="fr-FR" dirty="0"/>
              <a:t>Pour s’assurer du bon usage des AM, avant de le prescrire , il faut s’assurer que</a:t>
            </a:r>
          </a:p>
        </p:txBody>
      </p:sp>
      <p:sp>
        <p:nvSpPr>
          <p:cNvPr id="4" name="Espace réservé du numéro de diapositive 3">
            <a:extLst>
              <a:ext uri="{FF2B5EF4-FFF2-40B4-BE49-F238E27FC236}">
                <a16:creationId xmlns:a16="http://schemas.microsoft.com/office/drawing/2014/main" id="{EB8790DA-41EA-E3F6-F0E4-77CE3B7A4D31}"/>
              </a:ext>
            </a:extLst>
          </p:cNvPr>
          <p:cNvSpPr>
            <a:spLocks noGrp="1"/>
          </p:cNvSpPr>
          <p:nvPr>
            <p:ph type="sldNum" sz="quarter" idx="5"/>
          </p:nvPr>
        </p:nvSpPr>
        <p:spPr/>
        <p:txBody>
          <a:bodyPr/>
          <a:lstStyle/>
          <a:p>
            <a:fld id="{FD946021-F3BC-2C44-93EC-B2E34AEC9A53}" type="slidenum">
              <a:rPr lang="en-US" smtClean="0"/>
              <a:t>23</a:t>
            </a:fld>
            <a:endParaRPr lang="en-US"/>
          </a:p>
        </p:txBody>
      </p:sp>
    </p:spTree>
    <p:extLst>
      <p:ext uri="{BB962C8B-B14F-4D97-AF65-F5344CB8AC3E}">
        <p14:creationId xmlns:p14="http://schemas.microsoft.com/office/powerpoint/2010/main" val="2593799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a:t>
            </a:r>
            <a:r>
              <a:rPr lang="en-US" dirty="0" err="1"/>
              <a:t>existe</a:t>
            </a:r>
            <a:r>
              <a:rPr lang="en-US" dirty="0"/>
              <a:t> </a:t>
            </a:r>
            <a:r>
              <a:rPr lang="en-US" dirty="0" err="1"/>
              <a:t>également</a:t>
            </a:r>
            <a:r>
              <a:rPr lang="en-US" dirty="0"/>
              <a:t> des guides </a:t>
            </a:r>
            <a:r>
              <a:rPr lang="en-US" dirty="0" err="1"/>
              <a:t>régionaux</a:t>
            </a:r>
            <a:r>
              <a:rPr lang="en-US" dirty="0"/>
              <a:t> </a:t>
            </a:r>
            <a:r>
              <a:rPr lang="en-US" dirty="0" err="1"/>
              <a:t>telque</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697BD-A1F4-4376-852F-E05585FCDD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209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 plus récemment au Togo, un guide a été élaboré afin de réguler l’antibiothérapie chez l’adulte</a:t>
            </a:r>
          </a:p>
        </p:txBody>
      </p:sp>
      <p:sp>
        <p:nvSpPr>
          <p:cNvPr id="4" name="Espace réservé du numéro de diapositive 3"/>
          <p:cNvSpPr>
            <a:spLocks noGrp="1"/>
          </p:cNvSpPr>
          <p:nvPr>
            <p:ph type="sldNum" sz="quarter" idx="5"/>
          </p:nvPr>
        </p:nvSpPr>
        <p:spPr/>
        <p:txBody>
          <a:bodyPr/>
          <a:lstStyle/>
          <a:p>
            <a:fld id="{FD946021-F3BC-2C44-93EC-B2E34AEC9A53}" type="slidenum">
              <a:rPr lang="en-US" smtClean="0"/>
              <a:t>25</a:t>
            </a:fld>
            <a:endParaRPr lang="en-US"/>
          </a:p>
        </p:txBody>
      </p:sp>
    </p:spTree>
    <p:extLst>
      <p:ext uri="{BB962C8B-B14F-4D97-AF65-F5344CB8AC3E}">
        <p14:creationId xmlns:p14="http://schemas.microsoft.com/office/powerpoint/2010/main" val="396232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PCI et la GAM </a:t>
            </a:r>
            <a:r>
              <a:rPr lang="en-US" dirty="0" err="1"/>
              <a:t>interagissent</a:t>
            </a:r>
            <a:r>
              <a:rPr lang="en-US" dirty="0"/>
              <a:t> à </a:t>
            </a:r>
            <a:r>
              <a:rPr lang="en-US" dirty="0" err="1"/>
              <a:t>plusieurs</a:t>
            </a:r>
            <a:r>
              <a:rPr lang="en-US" dirty="0"/>
              <a:t> </a:t>
            </a:r>
            <a:r>
              <a:rPr lang="en-US" dirty="0" err="1"/>
              <a:t>niveaux</a:t>
            </a:r>
            <a:r>
              <a:rPr lang="en-US" dirty="0"/>
              <a:t>; </a:t>
            </a:r>
            <a:r>
              <a:rPr lang="en-US" dirty="0" err="1"/>
              <a:t>notamment</a:t>
            </a:r>
            <a:r>
              <a:rPr lang="en-US" dirty="0"/>
              <a:t> </a:t>
            </a:r>
            <a:r>
              <a:rPr lang="en-US" dirty="0" err="1"/>
              <a:t>lors</a:t>
            </a:r>
            <a:r>
              <a:rPr lang="en-US" dirty="0"/>
              <a:t> de la pr</a:t>
            </a:r>
          </a:p>
        </p:txBody>
      </p:sp>
      <p:sp>
        <p:nvSpPr>
          <p:cNvPr id="4" name="Slide Number Placeholder 3"/>
          <p:cNvSpPr>
            <a:spLocks noGrp="1"/>
          </p:cNvSpPr>
          <p:nvPr>
            <p:ph type="sldNum" sz="quarter" idx="5"/>
          </p:nvPr>
        </p:nvSpPr>
        <p:spPr/>
        <p:txBody>
          <a:bodyPr/>
          <a:lstStyle/>
          <a:p>
            <a:fld id="{FD946021-F3BC-2C44-93EC-B2E34AEC9A53}" type="slidenum">
              <a:rPr lang="en-US" smtClean="0"/>
              <a:t>26</a:t>
            </a:fld>
            <a:endParaRPr lang="en-US"/>
          </a:p>
        </p:txBody>
      </p:sp>
    </p:spTree>
    <p:extLst>
      <p:ext uri="{BB962C8B-B14F-4D97-AF65-F5344CB8AC3E}">
        <p14:creationId xmlns:p14="http://schemas.microsoft.com/office/powerpoint/2010/main" val="1084525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l’issue de cette présentation, quel-sont les point clés à retenir</a:t>
            </a:r>
          </a:p>
        </p:txBody>
      </p:sp>
      <p:sp>
        <p:nvSpPr>
          <p:cNvPr id="4" name="Espace réservé du numéro de diapositive 3"/>
          <p:cNvSpPr>
            <a:spLocks noGrp="1"/>
          </p:cNvSpPr>
          <p:nvPr>
            <p:ph type="sldNum" sz="quarter" idx="5"/>
          </p:nvPr>
        </p:nvSpPr>
        <p:spPr/>
        <p:txBody>
          <a:bodyPr/>
          <a:lstStyle/>
          <a:p>
            <a:fld id="{FD946021-F3BC-2C44-93EC-B2E34AEC9A53}" type="slidenum">
              <a:rPr lang="en-US" smtClean="0"/>
              <a:t>27</a:t>
            </a:fld>
            <a:endParaRPr lang="en-US"/>
          </a:p>
        </p:txBody>
      </p:sp>
    </p:spTree>
    <p:extLst>
      <p:ext uri="{BB962C8B-B14F-4D97-AF65-F5344CB8AC3E}">
        <p14:creationId xmlns:p14="http://schemas.microsoft.com/office/powerpoint/2010/main" val="1033952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28</a:t>
            </a:fld>
            <a:endParaRPr lang="en-US"/>
          </a:p>
        </p:txBody>
      </p:sp>
    </p:spTree>
    <p:extLst>
      <p:ext uri="{BB962C8B-B14F-4D97-AF65-F5344CB8AC3E}">
        <p14:creationId xmlns:p14="http://schemas.microsoft.com/office/powerpoint/2010/main" val="54962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c’est au vu de ces menaces qu’un plan d’action mondial a été mis en place par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l’oms</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défini 5 objectifs, dont le quatrième consiste à optimiser l’</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usae</a:t>
            </a:r>
            <a:endParaRPr lang="fr-FR" dirty="0"/>
          </a:p>
        </p:txBody>
      </p:sp>
      <p:sp>
        <p:nvSpPr>
          <p:cNvPr id="4" name="Espace réservé du numéro de diapositive 3"/>
          <p:cNvSpPr>
            <a:spLocks noGrp="1"/>
          </p:cNvSpPr>
          <p:nvPr>
            <p:ph type="sldNum" sz="quarter" idx="5"/>
          </p:nvPr>
        </p:nvSpPr>
        <p:spPr/>
        <p:txBody>
          <a:bodyPr/>
          <a:lstStyle/>
          <a:p>
            <a:fld id="{D6A18344-C25A-4A38-B25B-F26D65E9BAA7}" type="slidenum">
              <a:rPr lang="fr-FR" smtClean="0"/>
              <a:t>4</a:t>
            </a:fld>
            <a:endParaRPr lang="fr-FR"/>
          </a:p>
        </p:txBody>
      </p:sp>
    </p:spTree>
    <p:extLst>
      <p:ext uri="{BB962C8B-B14F-4D97-AF65-F5344CB8AC3E}">
        <p14:creationId xmlns:p14="http://schemas.microsoft.com/office/powerpoint/2010/main" val="310125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C’est</a:t>
            </a:r>
            <a:r>
              <a:rPr lang="en-US" dirty="0"/>
              <a:t> dans le but </a:t>
            </a:r>
            <a:r>
              <a:rPr lang="en-US" dirty="0" err="1"/>
              <a:t>d’atteindre</a:t>
            </a:r>
            <a:r>
              <a:rPr lang="en-US" dirty="0"/>
              <a:t> </a:t>
            </a:r>
            <a:r>
              <a:rPr lang="en-US" dirty="0" err="1"/>
              <a:t>ce</a:t>
            </a:r>
            <a:r>
              <a:rPr lang="en-US" dirty="0"/>
              <a:t> </a:t>
            </a:r>
            <a:r>
              <a:rPr lang="en-US" dirty="0" err="1"/>
              <a:t>objectif,qu’un</a:t>
            </a:r>
            <a:r>
              <a:rPr lang="en-US" dirty="0"/>
              <a:t> concept </a:t>
            </a:r>
            <a:r>
              <a:rPr lang="en-US" dirty="0" err="1"/>
              <a:t>clé</a:t>
            </a:r>
            <a:r>
              <a:rPr lang="en-US" dirty="0"/>
              <a:t> a vu le </a:t>
            </a:r>
            <a:r>
              <a:rPr lang="en-US" dirty="0" err="1"/>
              <a:t>jours</a:t>
            </a:r>
            <a:r>
              <a:rPr lang="en-US" dirty="0"/>
              <a:t>, </a:t>
            </a:r>
            <a:r>
              <a:rPr lang="en-US" dirty="0" err="1"/>
              <a:t>l’AMS</a:t>
            </a:r>
            <a:r>
              <a:rPr lang="en-US" dirty="0"/>
              <a:t>, </a:t>
            </a:r>
            <a:r>
              <a:rPr lang="en-US" dirty="0" err="1"/>
              <a:t>qu’on</a:t>
            </a:r>
            <a:r>
              <a:rPr lang="en-US" dirty="0"/>
              <a:t> </a:t>
            </a:r>
            <a:r>
              <a:rPr lang="en-US" dirty="0" err="1"/>
              <a:t>définie</a:t>
            </a:r>
            <a:r>
              <a:rPr lang="en-US" dirty="0"/>
              <a:t> </a:t>
            </a:r>
            <a:r>
              <a:rPr lang="en-US" dirty="0" err="1"/>
              <a:t>littéralement</a:t>
            </a:r>
            <a:r>
              <a:rPr lang="en-US" dirty="0"/>
              <a:t> </a:t>
            </a:r>
            <a:r>
              <a:rPr lang="en-US" dirty="0" err="1"/>
              <a:t>en</a:t>
            </a:r>
            <a:r>
              <a:rPr lang="en-US" dirty="0"/>
              <a:t> français </a:t>
            </a:r>
            <a:r>
              <a:rPr lang="en-US" dirty="0" err="1"/>
              <a:t>comme</a:t>
            </a:r>
            <a:r>
              <a:rPr lang="en-US" dirty="0"/>
              <a:t> gestion des </a:t>
            </a:r>
            <a:r>
              <a:rPr lang="en-US" dirty="0" err="1"/>
              <a:t>antimicrobiens</a:t>
            </a:r>
            <a:r>
              <a:rPr lang="en-US" dirty="0"/>
              <a:t>,</a:t>
            </a:r>
          </a:p>
          <a:p>
            <a:r>
              <a:rPr lang="en-US" dirty="0"/>
              <a:t>Cette </a:t>
            </a:r>
            <a:r>
              <a:rPr lang="en-US" dirty="0" err="1"/>
              <a:t>estion</a:t>
            </a:r>
            <a:r>
              <a:rPr lang="en-US" dirty="0"/>
              <a:t> fait </a:t>
            </a:r>
            <a:r>
              <a:rPr lang="en-US" dirty="0" err="1"/>
              <a:t>référence</a:t>
            </a:r>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5</a:t>
            </a:fld>
            <a:endParaRPr lang="en-US"/>
          </a:p>
        </p:txBody>
      </p:sp>
    </p:spTree>
    <p:extLst>
      <p:ext uri="{BB962C8B-B14F-4D97-AF65-F5344CB8AC3E}">
        <p14:creationId xmlns:p14="http://schemas.microsoft.com/office/powerpoint/2010/main" val="4364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6</a:t>
            </a:fld>
            <a:endParaRPr lang="en-US"/>
          </a:p>
        </p:txBody>
      </p:sp>
    </p:spTree>
    <p:extLst>
      <p:ext uri="{BB962C8B-B14F-4D97-AF65-F5344CB8AC3E}">
        <p14:creationId xmlns:p14="http://schemas.microsoft.com/office/powerpoint/2010/main" val="77794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5444D-51E4-BE77-8E9A-2EC6A9691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2B60D-C5ED-D655-1843-FC8B35ED3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26A63-7654-7182-8938-0FE89F731240}"/>
              </a:ext>
            </a:extLst>
          </p:cNvPr>
          <p:cNvSpPr>
            <a:spLocks noGrp="1"/>
          </p:cNvSpPr>
          <p:nvPr>
            <p:ph type="body" idx="1"/>
          </p:nvPr>
        </p:nvSpPr>
        <p:spPr/>
        <p:txBody>
          <a:bodyPr/>
          <a:lstStyle/>
          <a:p>
            <a:r>
              <a:rPr lang="en-US" dirty="0"/>
              <a:t>Cette Gestion des AM </a:t>
            </a:r>
            <a:r>
              <a:rPr lang="en-US" dirty="0" err="1"/>
              <a:t>présente</a:t>
            </a:r>
            <a:r>
              <a:rPr lang="en-US" dirty="0"/>
              <a:t> des </a:t>
            </a:r>
            <a:r>
              <a:rPr lang="en-US" dirty="0" err="1"/>
              <a:t>interet</a:t>
            </a:r>
            <a:r>
              <a:rPr lang="en-US" dirty="0"/>
              <a:t> à </a:t>
            </a:r>
            <a:r>
              <a:rPr lang="en-US" dirty="0" err="1"/>
              <a:t>plusieurs</a:t>
            </a:r>
            <a:r>
              <a:rPr lang="en-US" dirty="0"/>
              <a:t> </a:t>
            </a:r>
            <a:r>
              <a:rPr lang="en-US" dirty="0" err="1"/>
              <a:t>niveaux</a:t>
            </a:r>
            <a:r>
              <a:rPr lang="en-US" dirty="0"/>
              <a:t>, </a:t>
            </a:r>
            <a:r>
              <a:rPr lang="en-US" dirty="0" err="1"/>
              <a:t>ainsi</a:t>
            </a:r>
            <a:r>
              <a:rPr lang="en-US" dirty="0"/>
              <a:t>, dans le </a:t>
            </a:r>
            <a:r>
              <a:rPr lang="en-US" dirty="0" err="1"/>
              <a:t>domaine</a:t>
            </a:r>
            <a:r>
              <a:rPr lang="en-US" dirty="0"/>
              <a:t> de la santé </a:t>
            </a:r>
            <a:r>
              <a:rPr lang="en-US" dirty="0" err="1"/>
              <a:t>publique</a:t>
            </a:r>
            <a:r>
              <a:rPr lang="en-US" dirty="0"/>
              <a:t>, </a:t>
            </a:r>
            <a:r>
              <a:rPr lang="en-US" dirty="0" err="1"/>
              <a:t>elle</a:t>
            </a:r>
            <a:r>
              <a:rPr lang="en-US" dirty="0"/>
              <a:t> </a:t>
            </a:r>
            <a:r>
              <a:rPr lang="en-US" dirty="0" err="1"/>
              <a:t>contribut</a:t>
            </a:r>
            <a:r>
              <a:rPr lang="en-US" dirty="0"/>
              <a:t> à</a:t>
            </a:r>
          </a:p>
        </p:txBody>
      </p:sp>
      <p:sp>
        <p:nvSpPr>
          <p:cNvPr id="4" name="Slide Number Placeholder 3">
            <a:extLst>
              <a:ext uri="{FF2B5EF4-FFF2-40B4-BE49-F238E27FC236}">
                <a16:creationId xmlns:a16="http://schemas.microsoft.com/office/drawing/2014/main" id="{8164F4AA-3301-2FE9-7749-D4075CD4CC18}"/>
              </a:ext>
            </a:extLst>
          </p:cNvPr>
          <p:cNvSpPr>
            <a:spLocks noGrp="1"/>
          </p:cNvSpPr>
          <p:nvPr>
            <p:ph type="sldNum" sz="quarter" idx="5"/>
          </p:nvPr>
        </p:nvSpPr>
        <p:spPr/>
        <p:txBody>
          <a:bodyPr/>
          <a:lstStyle/>
          <a:p>
            <a:fld id="{FD946021-F3BC-2C44-93EC-B2E34AEC9A53}" type="slidenum">
              <a:rPr lang="en-US" smtClean="0"/>
              <a:t>7</a:t>
            </a:fld>
            <a:endParaRPr lang="en-US"/>
          </a:p>
        </p:txBody>
      </p:sp>
    </p:spTree>
    <p:extLst>
      <p:ext uri="{BB962C8B-B14F-4D97-AF65-F5344CB8AC3E}">
        <p14:creationId xmlns:p14="http://schemas.microsoft.com/office/powerpoint/2010/main" val="319438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 Au vu de </a:t>
            </a:r>
            <a:r>
              <a:rPr lang="en-CA" b="0" dirty="0" err="1"/>
              <a:t>l’interet</a:t>
            </a:r>
            <a:r>
              <a:rPr lang="en-CA" b="0" dirty="0"/>
              <a:t> que </a:t>
            </a:r>
            <a:r>
              <a:rPr lang="en-CA" b="0" dirty="0" err="1"/>
              <a:t>présente</a:t>
            </a:r>
            <a:r>
              <a:rPr lang="en-CA" b="0" dirty="0"/>
              <a:t> la question de la gam, </a:t>
            </a:r>
          </a:p>
          <a:p>
            <a:r>
              <a:rPr lang="en-US" dirty="0"/>
              <a:t>Il </a:t>
            </a:r>
            <a:r>
              <a:rPr lang="en-US" dirty="0" err="1"/>
              <a:t>est</a:t>
            </a:r>
            <a:r>
              <a:rPr lang="en-US" dirty="0"/>
              <a:t> </a:t>
            </a:r>
            <a:r>
              <a:rPr lang="en-US" dirty="0" err="1"/>
              <a:t>néssécaire</a:t>
            </a:r>
            <a:r>
              <a:rPr lang="en-US" dirty="0"/>
              <a:t> de </a:t>
            </a:r>
            <a:r>
              <a:rPr lang="en-US" dirty="0" err="1"/>
              <a:t>situer</a:t>
            </a:r>
            <a:r>
              <a:rPr lang="en-US" dirty="0"/>
              <a:t> les </a:t>
            </a:r>
            <a:r>
              <a:rPr lang="en-US" dirty="0" err="1"/>
              <a:t>responsabilité</a:t>
            </a:r>
            <a:r>
              <a:rPr lang="en-US" dirty="0"/>
              <a:t>, et bien </a:t>
            </a:r>
            <a:r>
              <a:rPr lang="en-US" dirty="0" err="1"/>
              <a:t>cela</a:t>
            </a:r>
            <a:r>
              <a:rPr lang="en-US" dirty="0"/>
              <a:t> </a:t>
            </a:r>
            <a:r>
              <a:rPr lang="en-US" dirty="0" err="1"/>
              <a:t>concerne</a:t>
            </a:r>
            <a:r>
              <a:rPr lang="en-US" dirty="0"/>
              <a:t> tout le monde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697BD-A1F4-4376-852F-E05585FCDD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6251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 est donc le processus de mise en œuvre de la GAM</a:t>
            </a:r>
          </a:p>
        </p:txBody>
      </p:sp>
      <p:sp>
        <p:nvSpPr>
          <p:cNvPr id="4" name="Espace réservé du numéro de diapositive 3"/>
          <p:cNvSpPr>
            <a:spLocks noGrp="1"/>
          </p:cNvSpPr>
          <p:nvPr>
            <p:ph type="sldNum" sz="quarter" idx="5"/>
          </p:nvPr>
        </p:nvSpPr>
        <p:spPr/>
        <p:txBody>
          <a:bodyPr/>
          <a:lstStyle/>
          <a:p>
            <a:fld id="{FD946021-F3BC-2C44-93EC-B2E34AEC9A53}" type="slidenum">
              <a:rPr lang="en-US" smtClean="0"/>
              <a:t>9</a:t>
            </a:fld>
            <a:endParaRPr lang="en-US"/>
          </a:p>
        </p:txBody>
      </p:sp>
    </p:spTree>
    <p:extLst>
      <p:ext uri="{BB962C8B-B14F-4D97-AF65-F5344CB8AC3E}">
        <p14:creationId xmlns:p14="http://schemas.microsoft.com/office/powerpoint/2010/main" val="181808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 suite de </a:t>
            </a:r>
            <a:r>
              <a:rPr lang="en-US" dirty="0" err="1"/>
              <a:t>notre</a:t>
            </a:r>
            <a:r>
              <a:rPr lang="en-US" dirty="0"/>
              <a:t> presentation, sera </a:t>
            </a:r>
            <a:r>
              <a:rPr lang="en-US" dirty="0" err="1"/>
              <a:t>basée</a:t>
            </a:r>
            <a:r>
              <a:rPr lang="en-US" dirty="0"/>
              <a:t> sur les </a:t>
            </a:r>
            <a:r>
              <a:rPr lang="fr-FR" sz="800" b="0" kern="1200" dirty="0">
                <a:solidFill>
                  <a:schemeClr val="tx1"/>
                </a:solidFill>
                <a:latin typeface="+mn-lt"/>
                <a:ea typeface="+mn-ea"/>
                <a:cs typeface="+mn-cs"/>
              </a:rPr>
              <a:t>Outils régionaux de l'OMS pour les programmes de la GAM dans les PRFI, qui donne des </a:t>
            </a:r>
            <a:r>
              <a:rPr lang="fr-FR" dirty="0"/>
              <a:t>Recommandation sur les programmes de GAM au niveau des établissements de santé</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697BD-A1F4-4376-852F-E05585FCDD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71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SM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14D5-A1D1-BF9A-F2CC-3EF53C8DEA63}"/>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Footer Placeholder 2">
            <a:extLst>
              <a:ext uri="{FF2B5EF4-FFF2-40B4-BE49-F238E27FC236}">
                <a16:creationId xmlns:a16="http://schemas.microsoft.com/office/drawing/2014/main" id="{A6B899AD-9630-31F2-69B2-47B22331036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08A42332-8DA3-F56A-C17A-C6BD542F7C5B}"/>
              </a:ext>
            </a:extLst>
          </p:cNvPr>
          <p:cNvSpPr>
            <a:spLocks noGrp="1"/>
          </p:cNvSpPr>
          <p:nvPr>
            <p:ph type="sldNum" sz="quarter" idx="11"/>
          </p:nvPr>
        </p:nvSpPr>
        <p:spPr/>
        <p:txBody>
          <a:bodyPr/>
          <a:lstStyle/>
          <a:p>
            <a:fld id="{4FAB73BC-B049-4115-A692-8D63A059BFB8}" type="slidenum">
              <a:rPr lang="en-US" smtClean="0"/>
              <a:pPr/>
              <a:t>‹N°›</a:t>
            </a:fld>
            <a:endParaRPr lang="en-US"/>
          </a:p>
        </p:txBody>
      </p:sp>
      <p:cxnSp>
        <p:nvCxnSpPr>
          <p:cNvPr id="8" name="Straight Connector 7">
            <a:extLst>
              <a:ext uri="{FF2B5EF4-FFF2-40B4-BE49-F238E27FC236}">
                <a16:creationId xmlns:a16="http://schemas.microsoft.com/office/drawing/2014/main" id="{6F822EAA-00F1-83A6-4FE6-9225D756C0F3}"/>
              </a:ext>
            </a:extLst>
          </p:cNvPr>
          <p:cNvCxnSpPr/>
          <p:nvPr userDrawn="1"/>
        </p:nvCxnSpPr>
        <p:spPr>
          <a:xfrm>
            <a:off x="1219200" y="1737360"/>
            <a:ext cx="993648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1ED218-C33C-D509-0ECC-EFE4C52A62A1}"/>
              </a:ext>
            </a:extLst>
          </p:cNvPr>
          <p:cNvSpPr>
            <a:spLocks noGrp="1"/>
          </p:cNvSpPr>
          <p:nvPr>
            <p:ph type="body" sz="quarter" idx="12"/>
          </p:nvPr>
        </p:nvSpPr>
        <p:spPr>
          <a:xfrm>
            <a:off x="1219200" y="1914525"/>
            <a:ext cx="9813924" cy="4191000"/>
          </a:xfrm>
        </p:spPr>
        <p:txBody>
          <a:bodyPr>
            <a:normAutofit/>
          </a:bodyPr>
          <a:lstStyle>
            <a:lvl1pPr marL="285750" indent="-285750">
              <a:buClr>
                <a:schemeClr val="tx1">
                  <a:lumMod val="75000"/>
                  <a:lumOff val="25000"/>
                </a:schemeClr>
              </a:buClr>
              <a:buFont typeface="Wingdings" panose="05000000000000000000" pitchFamily="2" charset="2"/>
              <a:buChar char="q"/>
              <a:defRPr sz="1800"/>
            </a:lvl1pPr>
          </a:lstStyle>
          <a:p>
            <a:pPr lvl="0"/>
            <a:endParaRPr lang="en-US"/>
          </a:p>
        </p:txBody>
      </p:sp>
    </p:spTree>
    <p:extLst>
      <p:ext uri="{BB962C8B-B14F-4D97-AF65-F5344CB8AC3E}">
        <p14:creationId xmlns:p14="http://schemas.microsoft.com/office/powerpoint/2010/main" val="34388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blocks">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949572" y="1600200"/>
            <a:ext cx="6023550" cy="3697434"/>
          </a:xfrm>
        </p:spPr>
        <p:txBody>
          <a:bodyPr>
            <a:noAutofit/>
          </a:bodyPr>
          <a:lstStyle>
            <a:lvl1pPr marL="457200" indent="-457200">
              <a:buClr>
                <a:schemeClr val="accent4"/>
              </a:buClr>
              <a:buSzPct val="125000"/>
              <a:buFont typeface="Arial" panose="020B0604020202020204" pitchFamily="34" charset="0"/>
              <a:buChar char="•"/>
              <a:defRPr sz="2400" b="0" i="0">
                <a:solidFill>
                  <a:srgbClr val="313233"/>
                </a:solidFill>
                <a:latin typeface="+mn-lt"/>
                <a:cs typeface="Museo Slab 300"/>
              </a:defRPr>
            </a:lvl1pPr>
            <a:lvl2pPr marL="800088" indent="-342900">
              <a:buClr>
                <a:schemeClr val="accent4"/>
              </a:buClr>
              <a:buSzPct val="125000"/>
              <a:buFont typeface="Courier New" panose="02070309020205020404" pitchFamily="49" charset="0"/>
              <a:buChar char="o"/>
              <a:defRPr sz="2000" b="0" i="0">
                <a:solidFill>
                  <a:srgbClr val="313233"/>
                </a:solidFill>
                <a:latin typeface="+mn-lt"/>
                <a:cs typeface="Museo Slab 300"/>
              </a:defRPr>
            </a:lvl2pPr>
            <a:lvl3pPr marL="1257277" indent="-342900">
              <a:buClr>
                <a:schemeClr val="accent4"/>
              </a:buClr>
              <a:buSzPct val="125000"/>
              <a:buFont typeface="Wingdings" panose="05000000000000000000" pitchFamily="2" charset="2"/>
              <a:buChar char="§"/>
              <a:defRPr sz="1800" b="0" i="0">
                <a:solidFill>
                  <a:srgbClr val="313233"/>
                </a:solidFill>
                <a:latin typeface="+mn-lt"/>
                <a:cs typeface="Museo Slab 300"/>
              </a:defRPr>
            </a:lvl3pPr>
            <a:lvl4pPr marL="1714466" indent="-342900">
              <a:buClr>
                <a:schemeClr val="accent4"/>
              </a:buClr>
              <a:buSzPct val="125000"/>
              <a:buFont typeface="Arial" panose="020B0604020202020204" pitchFamily="34" charset="0"/>
              <a:buChar char="•"/>
              <a:defRPr sz="1600" b="0" i="0">
                <a:solidFill>
                  <a:schemeClr val="tx1">
                    <a:lumMod val="50000"/>
                  </a:schemeClr>
                </a:solidFill>
                <a:latin typeface="+mn-lt"/>
                <a:cs typeface="Museo Slab 300"/>
              </a:defRPr>
            </a:lvl4pPr>
            <a:lvl5pPr marL="2057355" indent="-228600">
              <a:buClr>
                <a:schemeClr val="accent4"/>
              </a:buClr>
              <a:buSzPct val="125000"/>
              <a:buFont typeface="Arial" panose="020B0604020202020204" pitchFamily="34" charset="0"/>
              <a:buChar char="•"/>
              <a:defRPr sz="1400" b="0" i="0">
                <a:solidFill>
                  <a:schemeClr val="tx1">
                    <a:lumMod val="50000"/>
                  </a:schemeClr>
                </a:solidFill>
                <a:latin typeface="+mn-lt"/>
                <a:cs typeface="Museo Slab 300"/>
              </a:defRPr>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0" hasCustomPrompt="1"/>
          </p:nvPr>
        </p:nvSpPr>
        <p:spPr>
          <a:xfrm>
            <a:off x="7473082" y="1600200"/>
            <a:ext cx="3769346" cy="3697434"/>
          </a:xfrm>
        </p:spPr>
        <p:txBody>
          <a:bodyPr>
            <a:noAutofit/>
          </a:bodyPr>
          <a:lstStyle>
            <a:lvl1pPr marL="342891" indent="-342891">
              <a:buClr>
                <a:schemeClr val="accent4"/>
              </a:buClr>
              <a:buSzPct val="125000"/>
              <a:buFont typeface="Arial" panose="020B0604020202020204" pitchFamily="34" charset="0"/>
              <a:buChar char="•"/>
              <a:defRPr sz="2400" b="0" i="0">
                <a:solidFill>
                  <a:srgbClr val="313233"/>
                </a:solidFill>
                <a:latin typeface="+mn-lt"/>
                <a:cs typeface="Museo Slab 300"/>
              </a:defRPr>
            </a:lvl1pPr>
            <a:lvl2pPr marL="742932" indent="-285744">
              <a:buClr>
                <a:schemeClr val="accent4"/>
              </a:buClr>
              <a:buSzPct val="125000"/>
              <a:buFont typeface="Courier New" panose="02070309020205020404" pitchFamily="49" charset="0"/>
              <a:buChar char="o"/>
              <a:defRPr sz="2000" b="0" i="0">
                <a:solidFill>
                  <a:srgbClr val="313233"/>
                </a:solidFill>
                <a:latin typeface="+mn-lt"/>
                <a:cs typeface="Museo Slab 300"/>
              </a:defRPr>
            </a:lvl2pPr>
            <a:lvl3pPr marL="1142971" indent="-228594">
              <a:buClr>
                <a:schemeClr val="accent4"/>
              </a:buClr>
              <a:buSzPct val="125000"/>
              <a:buFont typeface="Wingdings" panose="05000000000000000000" pitchFamily="2" charset="2"/>
              <a:buChar char="§"/>
              <a:defRPr sz="1800" b="0" i="0">
                <a:solidFill>
                  <a:srgbClr val="313233"/>
                </a:solidFill>
                <a:latin typeface="+mn-lt"/>
                <a:cs typeface="Museo Slab 300"/>
              </a:defRPr>
            </a:lvl3pPr>
            <a:lvl4pPr marL="1600160" indent="-228594">
              <a:buClr>
                <a:schemeClr val="accent4"/>
              </a:buClr>
              <a:buSzPct val="125000"/>
              <a:buFont typeface="Arial" panose="020B0604020202020204" pitchFamily="34" charset="0"/>
              <a:buChar char="•"/>
              <a:defRPr sz="1600" b="0" i="0">
                <a:solidFill>
                  <a:schemeClr val="tx1">
                    <a:lumMod val="50000"/>
                  </a:schemeClr>
                </a:solidFill>
                <a:latin typeface="+mn-lt"/>
                <a:cs typeface="Museo Slab 300"/>
              </a:defRPr>
            </a:lvl4pPr>
            <a:lvl5pPr marL="2057349" indent="-228594">
              <a:buClr>
                <a:schemeClr val="accent4"/>
              </a:buClr>
              <a:buSzPct val="125000"/>
              <a:buFont typeface="Arial" panose="020B0604020202020204" pitchFamily="34" charset="0"/>
              <a:buChar char="•"/>
              <a:defRPr sz="1400" b="0" i="0">
                <a:solidFill>
                  <a:schemeClr val="tx1">
                    <a:lumMod val="50000"/>
                  </a:schemeClr>
                </a:solidFill>
                <a:latin typeface="+mn-lt"/>
                <a:cs typeface="Museo Slab 300"/>
              </a:defRPr>
            </a:lvl5pPr>
          </a:lstStyle>
          <a:p>
            <a:pPr lvl="0"/>
            <a:r>
              <a:rPr lang="en-US"/>
              <a:t>Click to edit Master text styles</a:t>
            </a:r>
          </a:p>
          <a:p>
            <a:pPr lvl="1"/>
            <a:r>
              <a:rPr lang="en-US"/>
              <a:t>Second level</a:t>
            </a:r>
          </a:p>
          <a:p>
            <a:pPr lvl="2"/>
            <a:r>
              <a:rPr lang="en-US"/>
              <a:t>Third level</a:t>
            </a:r>
          </a:p>
        </p:txBody>
      </p:sp>
      <p:cxnSp>
        <p:nvCxnSpPr>
          <p:cNvPr id="8" name="Straight Connector 7">
            <a:extLst>
              <a:ext uri="{FF2B5EF4-FFF2-40B4-BE49-F238E27FC236}">
                <a16:creationId xmlns:a16="http://schemas.microsoft.com/office/drawing/2014/main" id="{C8FE4263-DC0A-434C-BBD6-F3976532EDEE}"/>
              </a:ext>
            </a:extLst>
          </p:cNvPr>
          <p:cNvCxnSpPr>
            <a:cxnSpLocks/>
          </p:cNvCxnSpPr>
          <p:nvPr userDrawn="1"/>
        </p:nvCxnSpPr>
        <p:spPr>
          <a:xfrm>
            <a:off x="942957" y="1165761"/>
            <a:ext cx="1029947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1128394-0C27-4C4A-B659-BC798BFA3EE3}"/>
              </a:ext>
            </a:extLst>
          </p:cNvPr>
          <p:cNvSpPr>
            <a:spLocks noGrp="1"/>
          </p:cNvSpPr>
          <p:nvPr>
            <p:ph type="title"/>
          </p:nvPr>
        </p:nvSpPr>
        <p:spPr>
          <a:xfrm>
            <a:off x="949572" y="274638"/>
            <a:ext cx="10292856" cy="891111"/>
          </a:xfrm>
        </p:spPr>
        <p:txBody>
          <a:bodyPr lIns="0" bIns="0" anchor="b">
            <a:noAutofit/>
          </a:bodyPr>
          <a:lstStyle>
            <a:lvl1pPr algn="l">
              <a:buFont typeface="Arial" pitchFamily="34" charset="0"/>
              <a:buNone/>
              <a:defRPr sz="4000" b="1" i="0">
                <a:solidFill>
                  <a:schemeClr val="tx1">
                    <a:lumMod val="75000"/>
                    <a:lumOff val="25000"/>
                  </a:schemeClr>
                </a:solidFill>
                <a:latin typeface="+mj-lt"/>
                <a:cs typeface="Museo Slab 3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41650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rand footer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42646D2-2BBA-4BF2-A0D8-3F8C7F395FB6}"/>
              </a:ext>
            </a:extLst>
          </p:cNvPr>
          <p:cNvGraphicFramePr>
            <a:graphicFrameLocks noChangeAspect="1"/>
          </p:cNvGraphicFramePr>
          <p:nvPr userDrawn="1">
            <p:custDataLst>
              <p:tags r:id="rId1"/>
            </p:custDataLst>
            <p:extLst>
              <p:ext uri="{D42A27DB-BD31-4B8C-83A1-F6EECF244321}">
                <p14:modId xmlns:p14="http://schemas.microsoft.com/office/powerpoint/2010/main" val="1153188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a:extLst>
                          <a:ext uri="{FF2B5EF4-FFF2-40B4-BE49-F238E27FC236}">
                            <a16:creationId xmlns:a16="http://schemas.microsoft.com/office/drawing/2014/main" id="{242646D2-2BBA-4BF2-A0D8-3F8C7F395FB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627510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Char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42646D2-2BBA-4BF2-A0D8-3F8C7F395FB6}"/>
              </a:ext>
            </a:extLst>
          </p:cNvPr>
          <p:cNvGraphicFramePr>
            <a:graphicFrameLocks noChangeAspect="1"/>
          </p:cNvGraphicFramePr>
          <p:nvPr userDrawn="1">
            <p:custDataLst>
              <p:tags r:id="rId1"/>
            </p:custDataLst>
            <p:extLst>
              <p:ext uri="{D42A27DB-BD31-4B8C-83A1-F6EECF244321}">
                <p14:modId xmlns:p14="http://schemas.microsoft.com/office/powerpoint/2010/main" val="2245055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a:extLst>
                          <a:ext uri="{FF2B5EF4-FFF2-40B4-BE49-F238E27FC236}">
                            <a16:creationId xmlns:a16="http://schemas.microsoft.com/office/drawing/2014/main" id="{242646D2-2BBA-4BF2-A0D8-3F8C7F395FB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6931D734-4300-47A2-A962-F31C5614D844}"/>
              </a:ext>
            </a:extLst>
          </p:cNvPr>
          <p:cNvCxnSpPr>
            <a:cxnSpLocks/>
          </p:cNvCxnSpPr>
          <p:nvPr userDrawn="1"/>
        </p:nvCxnSpPr>
        <p:spPr>
          <a:xfrm flipV="1">
            <a:off x="949572" y="1165748"/>
            <a:ext cx="10292856" cy="13"/>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949572" y="274638"/>
            <a:ext cx="10292856" cy="891111"/>
          </a:xfrm>
        </p:spPr>
        <p:txBody>
          <a:bodyPr lIns="0" bIns="0" anchor="b">
            <a:normAutofit/>
          </a:bodyPr>
          <a:lstStyle>
            <a:lvl1pPr marL="0" indent="0" algn="l">
              <a:buFont typeface="Arial" pitchFamily="34" charset="0"/>
              <a:buNone/>
              <a:defRPr sz="4000" b="1" i="0">
                <a:solidFill>
                  <a:schemeClr val="tx1">
                    <a:lumMod val="75000"/>
                    <a:lumOff val="25000"/>
                  </a:schemeClr>
                </a:solidFill>
                <a:latin typeface="+mj-lt"/>
                <a:cs typeface="Museo Slab 300" panose="02000000000000000000" pitchFamily="50" charset="0"/>
              </a:defRPr>
            </a:lvl1pPr>
          </a:lstStyle>
          <a:p>
            <a:r>
              <a:rPr lang="en-US"/>
              <a:t>Click to edit Master title style</a:t>
            </a:r>
          </a:p>
        </p:txBody>
      </p:sp>
      <p:sp>
        <p:nvSpPr>
          <p:cNvPr id="5" name="Chart Placeholder 4"/>
          <p:cNvSpPr>
            <a:spLocks noGrp="1"/>
          </p:cNvSpPr>
          <p:nvPr>
            <p:ph type="chart" sz="quarter" idx="10"/>
          </p:nvPr>
        </p:nvSpPr>
        <p:spPr>
          <a:xfrm>
            <a:off x="949325" y="1349375"/>
            <a:ext cx="10293350" cy="4302125"/>
          </a:xfrm>
        </p:spPr>
        <p:txBody>
          <a:bodyPr/>
          <a:lstStyle/>
          <a:p>
            <a:endParaRPr lang="en-US"/>
          </a:p>
        </p:txBody>
      </p:sp>
    </p:spTree>
    <p:extLst>
      <p:ext uri="{BB962C8B-B14F-4D97-AF65-F5344CB8AC3E}">
        <p14:creationId xmlns:p14="http://schemas.microsoft.com/office/powerpoint/2010/main" val="1950767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65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F58840A-1AB5-A6F0-B988-B5CD00DE6491}"/>
              </a:ext>
            </a:extLst>
          </p:cNvPr>
          <p:cNvPicPr>
            <a:picLocks noChangeAspect="1"/>
          </p:cNvPicPr>
          <p:nvPr userDrawn="1"/>
        </p:nvPicPr>
        <p:blipFill rotWithShape="1">
          <a:blip r:embed="rId2"/>
          <a:srcRect l="52722" b="-18424"/>
          <a:stretch/>
        </p:blipFill>
        <p:spPr>
          <a:xfrm>
            <a:off x="11212483" y="6442603"/>
            <a:ext cx="720328" cy="399487"/>
          </a:xfrm>
          <a:prstGeom prst="rect">
            <a:avLst/>
          </a:prstGeom>
        </p:spPr>
      </p:pic>
      <p:pic>
        <p:nvPicPr>
          <p:cNvPr id="10" name="Picture 9">
            <a:extLst>
              <a:ext uri="{FF2B5EF4-FFF2-40B4-BE49-F238E27FC236}">
                <a16:creationId xmlns:a16="http://schemas.microsoft.com/office/drawing/2014/main" id="{778416FA-159A-90B1-8A52-876619E9D8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727" y="6464748"/>
            <a:ext cx="714046" cy="338453"/>
          </a:xfrm>
          <a:prstGeom prst="rect">
            <a:avLst/>
          </a:prstGeom>
        </p:spPr>
      </p:pic>
    </p:spTree>
    <p:extLst>
      <p:ext uri="{BB962C8B-B14F-4D97-AF65-F5344CB8AC3E}">
        <p14:creationId xmlns:p14="http://schemas.microsoft.com/office/powerpoint/2010/main" val="3769728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E1549E-D586-CB98-B004-D756D4303D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6E5006-73AF-B1F8-0E35-20507F0DCA4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6FEE3E-5218-CEDE-20CA-0DF1EE60D9DF}"/>
              </a:ext>
            </a:extLst>
          </p:cNvPr>
          <p:cNvSpPr>
            <a:spLocks noGrp="1"/>
          </p:cNvSpPr>
          <p:nvPr>
            <p:ph type="dt" sz="half" idx="10"/>
          </p:nvPr>
        </p:nvSpPr>
        <p:spPr/>
        <p:txBody>
          <a:bodyPr/>
          <a:lstStyle/>
          <a:p>
            <a:fld id="{CE6C3F81-D8AD-4C6C-B6DF-77BB213299FB}" type="datetime1">
              <a:rPr lang="fr-FR" smtClean="0"/>
              <a:t>12/01/2026</a:t>
            </a:fld>
            <a:endParaRPr lang="fr-FR"/>
          </a:p>
        </p:txBody>
      </p:sp>
      <p:sp>
        <p:nvSpPr>
          <p:cNvPr id="5" name="Espace réservé du pied de page 4">
            <a:extLst>
              <a:ext uri="{FF2B5EF4-FFF2-40B4-BE49-F238E27FC236}">
                <a16:creationId xmlns:a16="http://schemas.microsoft.com/office/drawing/2014/main" id="{CA499236-C9E1-1709-E224-E8FD7E630F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14E765-1EF1-0E40-D2D9-F84CC3D500B3}"/>
              </a:ext>
            </a:extLst>
          </p:cNvPr>
          <p:cNvSpPr>
            <a:spLocks noGrp="1"/>
          </p:cNvSpPr>
          <p:nvPr>
            <p:ph type="sldNum" sz="quarter" idx="12"/>
          </p:nvPr>
        </p:nvSpPr>
        <p:spPr/>
        <p:txBody>
          <a:bodyPr/>
          <a:lstStyle/>
          <a:p>
            <a:fld id="{307D6B72-08B6-4686-8EFF-7CB88E3945DA}" type="slidenum">
              <a:rPr lang="fr-FR" smtClean="0"/>
              <a:t>‹N°›</a:t>
            </a:fld>
            <a:endParaRPr lang="fr-FR"/>
          </a:p>
        </p:txBody>
      </p:sp>
    </p:spTree>
    <p:extLst>
      <p:ext uri="{BB962C8B-B14F-4D97-AF65-F5344CB8AC3E}">
        <p14:creationId xmlns:p14="http://schemas.microsoft.com/office/powerpoint/2010/main" val="303098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5D7A5DA-9A30-4420-9645-E3AF5C589B27}" type="datetime1">
              <a:rPr lang="en-US" smtClean="0"/>
              <a:t>1/12/26</a:t>
            </a:fld>
            <a:endParaRPr lang="en-US"/>
          </a:p>
        </p:txBody>
      </p:sp>
      <p:sp>
        <p:nvSpPr>
          <p:cNvPr id="9" name="Footer Placeholder 4"/>
          <p:cNvSpPr>
            <a:spLocks noGrp="1"/>
          </p:cNvSpPr>
          <p:nvPr>
            <p:ph type="ftr" sz="quarter" idx="3"/>
          </p:nvPr>
        </p:nvSpPr>
        <p:spPr>
          <a:xfrm>
            <a:off x="3231536" y="6520934"/>
            <a:ext cx="5728928" cy="184666"/>
          </a:xfrm>
          <a:prstGeom prst="rect">
            <a:avLst/>
          </a:prstGeom>
        </p:spPr>
        <p:txBody>
          <a:bodyPr vert="horz" wrap="square" lIns="91440" tIns="45720" rIns="91440" bIns="45720" rtlCol="0" anchor="ctr">
            <a:spAutoFit/>
          </a:bodyPr>
          <a:lstStyle>
            <a:lvl1pPr algn="ctr">
              <a:defRPr sz="600" b="0" i="0">
                <a:solidFill>
                  <a:srgbClr val="6C6463"/>
                </a:solidFill>
                <a:latin typeface="Gill Sans MT"/>
                <a:cs typeface="Gill Sans MT"/>
              </a:defRPr>
            </a:lvl1pPr>
          </a:lstStyle>
          <a:p>
            <a:r>
              <a:rPr lang="en-US"/>
              <a:t>USAID MEDICINES, TECHNOLOGIES, AND PHARMACEUTICAL SERVICES (MTaPS) PROGRAM</a:t>
            </a:r>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a:t>
            </a:fld>
            <a:endParaRPr lang="en-US"/>
          </a:p>
        </p:txBody>
      </p:sp>
      <p:sp>
        <p:nvSpPr>
          <p:cNvPr id="11" name="Title 1"/>
          <p:cNvSpPr>
            <a:spLocks noGrp="1"/>
          </p:cNvSpPr>
          <p:nvPr>
            <p:ph type="title" hasCustomPrompt="1"/>
          </p:nvPr>
        </p:nvSpPr>
        <p:spPr>
          <a:xfrm>
            <a:off x="914805" y="457200"/>
            <a:ext cx="10363200" cy="914400"/>
          </a:xfrm>
        </p:spPr>
        <p:txBody>
          <a:bodyPr anchor="b" anchorCtr="0">
            <a:normAutofit/>
          </a:bodyPr>
          <a:lstStyle>
            <a:lvl1pPr>
              <a:defRPr>
                <a:solidFill>
                  <a:schemeClr val="tx2"/>
                </a:solidFill>
              </a:defRPr>
            </a:lvl1pPr>
          </a:lstStyle>
          <a:p>
            <a:r>
              <a:rPr lang="en-US" dirty="0"/>
              <a:t>CLICK TO EDIT MASTER TITLE STYLE</a:t>
            </a:r>
          </a:p>
        </p:txBody>
      </p:sp>
      <p:cxnSp>
        <p:nvCxnSpPr>
          <p:cNvPr id="12" name="Straight Connector 11"/>
          <p:cNvCxnSpPr/>
          <p:nvPr userDrawn="1"/>
        </p:nvCxnSpPr>
        <p:spPr>
          <a:xfrm>
            <a:off x="1016000" y="1447800"/>
            <a:ext cx="609600"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47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SM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14D5-A1D1-BF9A-F2CC-3EF53C8DEA63}"/>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Footer Placeholder 2">
            <a:extLst>
              <a:ext uri="{FF2B5EF4-FFF2-40B4-BE49-F238E27FC236}">
                <a16:creationId xmlns:a16="http://schemas.microsoft.com/office/drawing/2014/main" id="{A6B899AD-9630-31F2-69B2-47B22331036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08A42332-8DA3-F56A-C17A-C6BD542F7C5B}"/>
              </a:ext>
            </a:extLst>
          </p:cNvPr>
          <p:cNvSpPr>
            <a:spLocks noGrp="1"/>
          </p:cNvSpPr>
          <p:nvPr>
            <p:ph type="sldNum" sz="quarter" idx="11"/>
          </p:nvPr>
        </p:nvSpPr>
        <p:spPr/>
        <p:txBody>
          <a:bodyPr/>
          <a:lstStyle/>
          <a:p>
            <a:fld id="{4FAB73BC-B049-4115-A692-8D63A059BFB8}" type="slidenum">
              <a:rPr lang="en-US" smtClean="0"/>
              <a:pPr/>
              <a:t>‹N°›</a:t>
            </a:fld>
            <a:endParaRPr lang="en-US"/>
          </a:p>
        </p:txBody>
      </p:sp>
      <p:cxnSp>
        <p:nvCxnSpPr>
          <p:cNvPr id="8" name="Straight Connector 7">
            <a:extLst>
              <a:ext uri="{FF2B5EF4-FFF2-40B4-BE49-F238E27FC236}">
                <a16:creationId xmlns:a16="http://schemas.microsoft.com/office/drawing/2014/main" id="{6F822EAA-00F1-83A6-4FE6-9225D756C0F3}"/>
              </a:ext>
            </a:extLst>
          </p:cNvPr>
          <p:cNvCxnSpPr/>
          <p:nvPr userDrawn="1"/>
        </p:nvCxnSpPr>
        <p:spPr>
          <a:xfrm>
            <a:off x="1219200" y="1737360"/>
            <a:ext cx="993648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1ED218-C33C-D509-0ECC-EFE4C52A62A1}"/>
              </a:ext>
            </a:extLst>
          </p:cNvPr>
          <p:cNvSpPr>
            <a:spLocks noGrp="1"/>
          </p:cNvSpPr>
          <p:nvPr>
            <p:ph type="body" sz="quarter" idx="12"/>
          </p:nvPr>
        </p:nvSpPr>
        <p:spPr>
          <a:xfrm>
            <a:off x="1219200" y="1914525"/>
            <a:ext cx="4686300" cy="4191000"/>
          </a:xfrm>
        </p:spPr>
        <p:txBody>
          <a:bodyPr>
            <a:normAutofit/>
          </a:bodyPr>
          <a:lstStyle>
            <a:lvl1pPr marL="285750" indent="-285750">
              <a:buClr>
                <a:schemeClr val="tx1">
                  <a:lumMod val="75000"/>
                  <a:lumOff val="25000"/>
                </a:schemeClr>
              </a:buClr>
              <a:buFont typeface="Wingdings" panose="05000000000000000000" pitchFamily="2" charset="2"/>
              <a:buChar char="q"/>
              <a:defRPr sz="1800"/>
            </a:lvl1pPr>
          </a:lstStyle>
          <a:p>
            <a:pPr lvl="0"/>
            <a:endParaRPr lang="en-US"/>
          </a:p>
        </p:txBody>
      </p:sp>
      <p:sp>
        <p:nvSpPr>
          <p:cNvPr id="5" name="Text Placeholder 9">
            <a:extLst>
              <a:ext uri="{FF2B5EF4-FFF2-40B4-BE49-F238E27FC236}">
                <a16:creationId xmlns:a16="http://schemas.microsoft.com/office/drawing/2014/main" id="{BA032D01-8970-650A-3BE7-FBC2151619D4}"/>
              </a:ext>
            </a:extLst>
          </p:cNvPr>
          <p:cNvSpPr>
            <a:spLocks noGrp="1"/>
          </p:cNvSpPr>
          <p:nvPr>
            <p:ph type="body" sz="quarter" idx="13"/>
          </p:nvPr>
        </p:nvSpPr>
        <p:spPr>
          <a:xfrm>
            <a:off x="6286500" y="1914525"/>
            <a:ext cx="4686300" cy="4191000"/>
          </a:xfrm>
        </p:spPr>
        <p:txBody>
          <a:bodyPr>
            <a:normAutofit/>
          </a:bodyPr>
          <a:lstStyle>
            <a:lvl1pPr marL="285750" indent="-285750">
              <a:buClr>
                <a:schemeClr val="tx1">
                  <a:lumMod val="75000"/>
                  <a:lumOff val="25000"/>
                </a:schemeClr>
              </a:buClr>
              <a:buFont typeface="Wingdings" panose="05000000000000000000" pitchFamily="2" charset="2"/>
              <a:buChar char="q"/>
              <a:defRPr sz="1800"/>
            </a:lvl1pPr>
          </a:lstStyle>
          <a:p>
            <a:pPr lvl="0"/>
            <a:endParaRPr lang="en-US"/>
          </a:p>
        </p:txBody>
      </p:sp>
    </p:spTree>
    <p:extLst>
      <p:ext uri="{BB962C8B-B14F-4D97-AF65-F5344CB8AC3E}">
        <p14:creationId xmlns:p14="http://schemas.microsoft.com/office/powerpoint/2010/main" val="81077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SM 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42872" y="2773166"/>
            <a:ext cx="10058400" cy="3566160"/>
          </a:xfrm>
        </p:spPr>
        <p:txBody>
          <a:bodyPr anchor="b" anchorCtr="0">
            <a:normAutofit/>
          </a:bodyPr>
          <a:lstStyle>
            <a:lvl1pPr algn="r">
              <a:lnSpc>
                <a:spcPct val="85000"/>
              </a:lnSpc>
              <a:defRPr sz="5400" b="1">
                <a:solidFill>
                  <a:schemeClr val="tx1">
                    <a:lumMod val="75000"/>
                    <a:lumOff val="25000"/>
                  </a:schemeClr>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pic>
        <p:nvPicPr>
          <p:cNvPr id="4" name="Picture 3">
            <a:extLst>
              <a:ext uri="{FF2B5EF4-FFF2-40B4-BE49-F238E27FC236}">
                <a16:creationId xmlns:a16="http://schemas.microsoft.com/office/drawing/2014/main" id="{A6CCDF63-4272-E72F-57BB-B177A46625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727" y="6464748"/>
            <a:ext cx="714046" cy="338453"/>
          </a:xfrm>
          <a:prstGeom prst="rect">
            <a:avLst/>
          </a:prstGeom>
        </p:spPr>
      </p:pic>
      <p:pic>
        <p:nvPicPr>
          <p:cNvPr id="10" name="Picture 9">
            <a:extLst>
              <a:ext uri="{FF2B5EF4-FFF2-40B4-BE49-F238E27FC236}">
                <a16:creationId xmlns:a16="http://schemas.microsoft.com/office/drawing/2014/main" id="{F04B7037-2AED-94CC-701E-D8D565CEFEFE}"/>
              </a:ext>
            </a:extLst>
          </p:cNvPr>
          <p:cNvPicPr>
            <a:picLocks noChangeAspect="1"/>
          </p:cNvPicPr>
          <p:nvPr userDrawn="1"/>
        </p:nvPicPr>
        <p:blipFill rotWithShape="1">
          <a:blip r:embed="rId3"/>
          <a:srcRect l="52722" b="-18424"/>
          <a:stretch/>
        </p:blipFill>
        <p:spPr>
          <a:xfrm>
            <a:off x="11212483" y="6442603"/>
            <a:ext cx="720328" cy="3994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SM Larg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14D5-A1D1-BF9A-F2CC-3EF53C8DEA63}"/>
              </a:ext>
            </a:extLst>
          </p:cNvPr>
          <p:cNvSpPr>
            <a:spLocks noGrp="1"/>
          </p:cNvSpPr>
          <p:nvPr>
            <p:ph type="title"/>
          </p:nvPr>
        </p:nvSpPr>
        <p:spPr>
          <a:xfrm>
            <a:off x="2133600" y="4869998"/>
            <a:ext cx="10058400" cy="1450757"/>
          </a:xfrm>
        </p:spPr>
        <p:txBody>
          <a:bodyPr>
            <a:normAutofit/>
          </a:bodyPr>
          <a:lstStyle>
            <a:lvl1pPr algn="r">
              <a:defRPr sz="4000"/>
            </a:lvl1pPr>
          </a:lstStyle>
          <a:p>
            <a:r>
              <a:rPr lang="en-US"/>
              <a:t>Click to edit Master title style</a:t>
            </a:r>
          </a:p>
        </p:txBody>
      </p:sp>
      <p:sp>
        <p:nvSpPr>
          <p:cNvPr id="3" name="Footer Placeholder 2">
            <a:extLst>
              <a:ext uri="{FF2B5EF4-FFF2-40B4-BE49-F238E27FC236}">
                <a16:creationId xmlns:a16="http://schemas.microsoft.com/office/drawing/2014/main" id="{A6B899AD-9630-31F2-69B2-47B22331036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08A42332-8DA3-F56A-C17A-C6BD542F7C5B}"/>
              </a:ext>
            </a:extLst>
          </p:cNvPr>
          <p:cNvSpPr>
            <a:spLocks noGrp="1"/>
          </p:cNvSpPr>
          <p:nvPr>
            <p:ph type="sldNum" sz="quarter" idx="11"/>
          </p:nvPr>
        </p:nvSpPr>
        <p:spPr/>
        <p:txBody>
          <a:bodyPr/>
          <a:lstStyle/>
          <a:p>
            <a:fld id="{4FAB73BC-B049-4115-A692-8D63A059BFB8}" type="slidenum">
              <a:rPr lang="en-US" smtClean="0"/>
              <a:pPr/>
              <a:t>‹N°›</a:t>
            </a:fld>
            <a:endParaRPr lang="en-US"/>
          </a:p>
        </p:txBody>
      </p:sp>
      <p:sp>
        <p:nvSpPr>
          <p:cNvPr id="5" name="Rectangle 4">
            <a:extLst>
              <a:ext uri="{FF2B5EF4-FFF2-40B4-BE49-F238E27FC236}">
                <a16:creationId xmlns:a16="http://schemas.microsoft.com/office/drawing/2014/main" id="{7DA11EF0-D642-F8C1-5C38-5CCB2E276D58}"/>
              </a:ext>
            </a:extLst>
          </p:cNvPr>
          <p:cNvSpPr/>
          <p:nvPr userDrawn="1"/>
        </p:nvSpPr>
        <p:spPr>
          <a:xfrm>
            <a:off x="819150" y="990600"/>
            <a:ext cx="10582275" cy="2057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AA859C04-20D8-2890-F4F3-6E2ED23E9794}"/>
              </a:ext>
            </a:extLst>
          </p:cNvPr>
          <p:cNvSpPr>
            <a:spLocks noGrp="1"/>
          </p:cNvSpPr>
          <p:nvPr>
            <p:ph sz="quarter" idx="12"/>
          </p:nvPr>
        </p:nvSpPr>
        <p:spPr>
          <a:xfrm>
            <a:off x="609600" y="647700"/>
            <a:ext cx="11049000" cy="4222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02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a:xfrm>
            <a:off x="3686185" y="6429967"/>
            <a:ext cx="4822804" cy="365125"/>
          </a:xfrm>
        </p:spPr>
        <p:txBody>
          <a:bodyPr/>
          <a:lstStyle/>
          <a:p>
            <a:r>
              <a:rPr lang="en-US"/>
              <a:t>Room for branding</a:t>
            </a:r>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rotWithShape="1">
          <a:blip r:embed="rId2"/>
          <a:srcRect l="52722" t="-1" b="-16191"/>
          <a:stretch/>
        </p:blipFill>
        <p:spPr>
          <a:xfrm>
            <a:off x="10981913" y="6469991"/>
            <a:ext cx="720328" cy="391951"/>
          </a:xfrm>
          <a:prstGeom prst="rect">
            <a:avLst/>
          </a:prstGeom>
        </p:spPr>
      </p:pic>
      <p:pic>
        <p:nvPicPr>
          <p:cNvPr id="10" name="Picture 9">
            <a:extLst>
              <a:ext uri="{FF2B5EF4-FFF2-40B4-BE49-F238E27FC236}">
                <a16:creationId xmlns:a16="http://schemas.microsoft.com/office/drawing/2014/main" id="{B5F101A6-CC0D-57D5-56D7-1F11075EAD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727" y="6464748"/>
            <a:ext cx="714046" cy="3384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a:xfrm>
            <a:off x="3686185" y="6429967"/>
            <a:ext cx="4822804" cy="365125"/>
          </a:xfrm>
        </p:spPr>
        <p:txBody>
          <a:bodyPr/>
          <a:lstStyle/>
          <a:p>
            <a:r>
              <a:rPr lang="en-US"/>
              <a:t>Room for branding</a:t>
            </a:r>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48A3CBE-A3AD-AB21-24DB-CF6123088D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727" y="6464748"/>
            <a:ext cx="714046" cy="338453"/>
          </a:xfrm>
          <a:prstGeom prst="rect">
            <a:avLst/>
          </a:prstGeom>
        </p:spPr>
      </p:pic>
      <p:pic>
        <p:nvPicPr>
          <p:cNvPr id="10" name="Picture 9">
            <a:extLst>
              <a:ext uri="{FF2B5EF4-FFF2-40B4-BE49-F238E27FC236}">
                <a16:creationId xmlns:a16="http://schemas.microsoft.com/office/drawing/2014/main" id="{05C183C4-458C-E4CC-D2AD-88CD5C049DCF}"/>
              </a:ext>
            </a:extLst>
          </p:cNvPr>
          <p:cNvPicPr>
            <a:picLocks noChangeAspect="1"/>
          </p:cNvPicPr>
          <p:nvPr userDrawn="1"/>
        </p:nvPicPr>
        <p:blipFill rotWithShape="1">
          <a:blip r:embed="rId3"/>
          <a:srcRect l="52722" b="-18424"/>
          <a:stretch/>
        </p:blipFill>
        <p:spPr>
          <a:xfrm>
            <a:off x="11212483" y="6442603"/>
            <a:ext cx="720328" cy="39948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pic>
        <p:nvPicPr>
          <p:cNvPr id="2" name="Picture 1">
            <a:extLst>
              <a:ext uri="{FF2B5EF4-FFF2-40B4-BE49-F238E27FC236}">
                <a16:creationId xmlns:a16="http://schemas.microsoft.com/office/drawing/2014/main" id="{A393E2C2-43AB-B830-DDF0-36F98A537C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727" y="6464748"/>
            <a:ext cx="714046" cy="338453"/>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with Bulleted lis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42646D2-2BBA-4BF2-A0D8-3F8C7F395FB6}"/>
              </a:ext>
            </a:extLst>
          </p:cNvPr>
          <p:cNvGraphicFramePr>
            <a:graphicFrameLocks noChangeAspect="1"/>
          </p:cNvGraphicFramePr>
          <p:nvPr userDrawn="1">
            <p:custDataLst>
              <p:tags r:id="rId1"/>
            </p:custDataLst>
            <p:extLst>
              <p:ext uri="{D42A27DB-BD31-4B8C-83A1-F6EECF244321}">
                <p14:modId xmlns:p14="http://schemas.microsoft.com/office/powerpoint/2010/main" val="40830992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a:extLst>
                          <a:ext uri="{FF2B5EF4-FFF2-40B4-BE49-F238E27FC236}">
                            <a16:creationId xmlns:a16="http://schemas.microsoft.com/office/drawing/2014/main" id="{242646D2-2BBA-4BF2-A0D8-3F8C7F395FB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ontent Placeholder 2"/>
          <p:cNvSpPr>
            <a:spLocks noGrp="1"/>
          </p:cNvSpPr>
          <p:nvPr>
            <p:ph idx="1" hasCustomPrompt="1"/>
          </p:nvPr>
        </p:nvSpPr>
        <p:spPr>
          <a:xfrm>
            <a:off x="949572" y="1484026"/>
            <a:ext cx="10292856" cy="3778812"/>
          </a:xfrm>
        </p:spPr>
        <p:txBody>
          <a:bodyPr>
            <a:noAutofit/>
          </a:bodyPr>
          <a:lstStyle>
            <a:lvl1pPr marL="342891" indent="-342891">
              <a:buClr>
                <a:schemeClr val="accent4"/>
              </a:buClr>
              <a:buFont typeface="Arial" panose="020B0604020202020204" pitchFamily="34" charset="0"/>
              <a:buChar char="•"/>
              <a:defRPr sz="2400" b="0" i="0">
                <a:solidFill>
                  <a:srgbClr val="313233"/>
                </a:solidFill>
                <a:latin typeface="+mn-lt"/>
                <a:cs typeface="Museo Slab 300"/>
              </a:defRPr>
            </a:lvl1pPr>
            <a:lvl2pPr marL="742932" indent="-285744">
              <a:buClr>
                <a:schemeClr val="accent4"/>
              </a:buClr>
              <a:buFont typeface="Courier New" panose="02070309020205020404" pitchFamily="49" charset="0"/>
              <a:buChar char="o"/>
              <a:defRPr sz="2000" b="0" i="0">
                <a:solidFill>
                  <a:srgbClr val="313233"/>
                </a:solidFill>
                <a:latin typeface="+mn-lt"/>
                <a:cs typeface="Museo Slab 300"/>
              </a:defRPr>
            </a:lvl2pPr>
            <a:lvl3pPr marL="1142971" indent="-228594">
              <a:buClr>
                <a:schemeClr val="accent4"/>
              </a:buClr>
              <a:buFont typeface="Wingdings" panose="05000000000000000000" pitchFamily="2" charset="2"/>
              <a:buChar char="§"/>
              <a:defRPr sz="1800" b="0" i="0">
                <a:solidFill>
                  <a:srgbClr val="313233"/>
                </a:solidFill>
                <a:latin typeface="+mn-lt"/>
                <a:cs typeface="Museo Slab 300"/>
              </a:defRPr>
            </a:lvl3pPr>
            <a:lvl4pPr marL="1600160" indent="-228594">
              <a:buClr>
                <a:schemeClr val="accent4"/>
              </a:buClr>
              <a:buFont typeface="Arial" panose="020B0604020202020204" pitchFamily="34" charset="0"/>
              <a:buChar char="•"/>
              <a:defRPr sz="1600" b="0" i="0">
                <a:solidFill>
                  <a:schemeClr val="tx1">
                    <a:lumMod val="50000"/>
                  </a:schemeClr>
                </a:solidFill>
                <a:latin typeface="+mn-lt"/>
                <a:cs typeface="Museo Slab 300"/>
              </a:defRPr>
            </a:lvl4pPr>
            <a:lvl5pPr marL="2057349" indent="-228594">
              <a:buClr>
                <a:schemeClr val="accent4"/>
              </a:buClr>
              <a:buFont typeface="Arial" panose="020B0604020202020204" pitchFamily="34" charset="0"/>
              <a:buChar char="•"/>
              <a:defRPr sz="1400" b="0" i="0">
                <a:solidFill>
                  <a:schemeClr val="tx1">
                    <a:lumMod val="50000"/>
                  </a:schemeClr>
                </a:solidFill>
                <a:latin typeface="+mn-lt"/>
                <a:cs typeface="Museo Slab 300"/>
              </a:defRPr>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6931D734-4300-47A2-A962-F31C5614D844}"/>
              </a:ext>
            </a:extLst>
          </p:cNvPr>
          <p:cNvCxnSpPr>
            <a:cxnSpLocks/>
          </p:cNvCxnSpPr>
          <p:nvPr userDrawn="1"/>
        </p:nvCxnSpPr>
        <p:spPr>
          <a:xfrm flipV="1">
            <a:off x="949572" y="1165748"/>
            <a:ext cx="10292856" cy="13"/>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1727" y="6464748"/>
            <a:ext cx="714046" cy="338453"/>
          </a:xfrm>
          <a:prstGeom prst="rect">
            <a:avLst/>
          </a:prstGeom>
        </p:spPr>
      </p:pic>
      <p:sp>
        <p:nvSpPr>
          <p:cNvPr id="14" name="Title 1"/>
          <p:cNvSpPr>
            <a:spLocks noGrp="1"/>
          </p:cNvSpPr>
          <p:nvPr>
            <p:ph type="title"/>
          </p:nvPr>
        </p:nvSpPr>
        <p:spPr>
          <a:xfrm>
            <a:off x="949572" y="274638"/>
            <a:ext cx="10292856" cy="891111"/>
          </a:xfrm>
        </p:spPr>
        <p:txBody>
          <a:bodyPr lIns="0" bIns="0" anchor="b">
            <a:normAutofit/>
          </a:bodyPr>
          <a:lstStyle>
            <a:lvl1pPr marL="0" indent="0" algn="l">
              <a:buFont typeface="Arial" pitchFamily="34" charset="0"/>
              <a:buNone/>
              <a:defRPr sz="4000" b="1" i="0">
                <a:solidFill>
                  <a:schemeClr val="tx1">
                    <a:lumMod val="75000"/>
                    <a:lumOff val="25000"/>
                  </a:schemeClr>
                </a:solidFill>
                <a:latin typeface="+mj-lt"/>
                <a:cs typeface="Museo Slab 3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307466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rotWithShape="1">
          <a:blip r:embed="rId18"/>
          <a:srcRect l="52722" b="-18424"/>
          <a:stretch/>
        </p:blipFill>
        <p:spPr>
          <a:xfrm>
            <a:off x="11212483" y="6442603"/>
            <a:ext cx="720328" cy="399487"/>
          </a:xfrm>
          <a:prstGeom prst="rect">
            <a:avLst/>
          </a:prstGeom>
        </p:spPr>
      </p:pic>
      <p:pic>
        <p:nvPicPr>
          <p:cNvPr id="4" name="Picture 3">
            <a:extLst>
              <a:ext uri="{FF2B5EF4-FFF2-40B4-BE49-F238E27FC236}">
                <a16:creationId xmlns:a16="http://schemas.microsoft.com/office/drawing/2014/main" id="{B5A460F5-56F8-A5E8-E32B-730B5992D9D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11727" y="6464748"/>
            <a:ext cx="714046" cy="338453"/>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0" r:id="rId3"/>
    <p:sldLayoutId id="2147483672" r:id="rId4"/>
    <p:sldLayoutId id="2147483669" r:id="rId5"/>
    <p:sldLayoutId id="2147483649" r:id="rId6"/>
    <p:sldLayoutId id="2147483660" r:id="rId7"/>
    <p:sldLayoutId id="2147483652" r:id="rId8"/>
    <p:sldLayoutId id="2147483661" r:id="rId9"/>
    <p:sldLayoutId id="2147483663" r:id="rId10"/>
    <p:sldLayoutId id="2147483664" r:id="rId11"/>
    <p:sldLayoutId id="2147483666" r:id="rId12"/>
    <p:sldLayoutId id="2147483668" r:id="rId13"/>
    <p:sldLayoutId id="2147483674" r:id="rId14"/>
    <p:sldLayoutId id="2147483675" r:id="rId15"/>
    <p:sldLayoutId id="2147483676" r:id="rId16"/>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iris.who.int/handle/10665/32940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hyperlink" Target="https://africaguidelines.onehealthtrust.org/wp-content/uploads/2021/11/Guidelines_Adults_Peds_English.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who.int/publications/i/item/WHO-HIS-SDS-2018.9"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who.int/publications/i/item/2021-aware-classification" TargetMode="External"/><Relationship Id="rId5" Type="http://schemas.openxmlformats.org/officeDocument/2006/relationships/hyperlink" Target="https://openwho.org/courses/policy-guidance-on-AMS" TargetMode="External"/><Relationship Id="rId4" Type="http://schemas.openxmlformats.org/officeDocument/2006/relationships/hyperlink" Target="https://www.who.int/teams/integrated-health-services/infection-prevention-control/core-componen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iris.who.int/handle/10665/329404"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doi.org/10.1086/665010"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6" y="1848896"/>
            <a:ext cx="10811094" cy="2476215"/>
          </a:xfrm>
        </p:spPr>
        <p:txBody>
          <a:bodyPr>
            <a:normAutofit/>
          </a:bodyPr>
          <a:lstStyle/>
          <a:p>
            <a:r>
              <a:rPr lang="en-US" sz="4400" b="1" dirty="0">
                <a:solidFill>
                  <a:srgbClr val="0070C0"/>
                </a:solidFill>
                <a:cs typeface="Arial" panose="020B0604020202020204" pitchFamily="34" charset="0"/>
              </a:rPr>
              <a:t>Bon Usage des </a:t>
            </a:r>
            <a:r>
              <a:rPr lang="en-US" sz="4400" b="1" dirty="0" err="1">
                <a:solidFill>
                  <a:srgbClr val="0070C0"/>
                </a:solidFill>
                <a:cs typeface="Arial" panose="020B0604020202020204" pitchFamily="34" charset="0"/>
              </a:rPr>
              <a:t>Antimicrobiens</a:t>
            </a:r>
            <a:r>
              <a:rPr lang="en-US" sz="4400" b="1" dirty="0">
                <a:solidFill>
                  <a:srgbClr val="0070C0"/>
                </a:solidFill>
                <a:cs typeface="Arial" panose="020B0604020202020204" pitchFamily="34" charset="0"/>
              </a:rPr>
              <a:t> (BUA) :</a:t>
            </a:r>
            <a:br>
              <a:rPr lang="en-US" sz="4400" b="1" dirty="0">
                <a:solidFill>
                  <a:srgbClr val="0070C0"/>
                </a:solidFill>
                <a:cs typeface="Arial" panose="020B0604020202020204" pitchFamily="34" charset="0"/>
              </a:rPr>
            </a:br>
            <a:r>
              <a:rPr lang="fr-FR" sz="3600" dirty="0">
                <a:solidFill>
                  <a:srgbClr val="002060"/>
                </a:solidFill>
              </a:rPr>
              <a:t>Programmes des hôpitaux locaux et défis opérationnels au Togo</a:t>
            </a:r>
            <a:br>
              <a:rPr lang="en-US" sz="4400" dirty="0">
                <a:solidFill>
                  <a:srgbClr val="0070C0"/>
                </a:solidFill>
              </a:rPr>
            </a:br>
            <a:endParaRPr lang="en-US" sz="4400" b="1" dirty="0">
              <a:solidFill>
                <a:srgbClr val="0070C0"/>
              </a:solidFill>
              <a:cs typeface="Arial" panose="020B0604020202020204" pitchFamily="34" charset="0"/>
            </a:endParaRPr>
          </a:p>
        </p:txBody>
      </p:sp>
      <p:sp>
        <p:nvSpPr>
          <p:cNvPr id="3" name="Subtitle 2"/>
          <p:cNvSpPr>
            <a:spLocks noGrp="1"/>
          </p:cNvSpPr>
          <p:nvPr>
            <p:ph type="subTitle" idx="1"/>
          </p:nvPr>
        </p:nvSpPr>
        <p:spPr>
          <a:xfrm>
            <a:off x="844062" y="4455620"/>
            <a:ext cx="10314389" cy="980538"/>
          </a:xfrm>
        </p:spPr>
        <p:txBody>
          <a:bodyPr vert="horz" lIns="91440" tIns="45720" rIns="91440" bIns="45720" rtlCol="0" anchor="t">
            <a:normAutofit/>
          </a:bodyPr>
          <a:lstStyle/>
          <a:p>
            <a:endParaRPr lang="en-US" dirty="0">
              <a:solidFill>
                <a:srgbClr val="0070C0"/>
              </a:solidFill>
            </a:endParaRPr>
          </a:p>
        </p:txBody>
      </p:sp>
      <p:pic>
        <p:nvPicPr>
          <p:cNvPr id="7" name="Image 6">
            <a:extLst>
              <a:ext uri="{FF2B5EF4-FFF2-40B4-BE49-F238E27FC236}">
                <a16:creationId xmlns:a16="http://schemas.microsoft.com/office/drawing/2014/main" id="{BFD199EE-8064-AC35-2900-8F36E01705E4}"/>
              </a:ext>
            </a:extLst>
          </p:cNvPr>
          <p:cNvPicPr>
            <a:picLocks noChangeAspect="1"/>
          </p:cNvPicPr>
          <p:nvPr/>
        </p:nvPicPr>
        <p:blipFill>
          <a:blip r:embed="rId3"/>
          <a:stretch>
            <a:fillRect/>
          </a:stretch>
        </p:blipFill>
        <p:spPr>
          <a:xfrm>
            <a:off x="921713" y="326537"/>
            <a:ext cx="2690949" cy="1366048"/>
          </a:xfrm>
          <a:prstGeom prst="rect">
            <a:avLst/>
          </a:prstGeom>
        </p:spPr>
      </p:pic>
      <p:pic>
        <p:nvPicPr>
          <p:cNvPr id="9" name="Image 8">
            <a:extLst>
              <a:ext uri="{FF2B5EF4-FFF2-40B4-BE49-F238E27FC236}">
                <a16:creationId xmlns:a16="http://schemas.microsoft.com/office/drawing/2014/main" id="{B7E1834D-C10B-4436-E1C2-0AEDD4564737}"/>
              </a:ext>
            </a:extLst>
          </p:cNvPr>
          <p:cNvPicPr>
            <a:picLocks noChangeAspect="1"/>
          </p:cNvPicPr>
          <p:nvPr/>
        </p:nvPicPr>
        <p:blipFill>
          <a:blip r:embed="rId4"/>
          <a:stretch>
            <a:fillRect/>
          </a:stretch>
        </p:blipFill>
        <p:spPr>
          <a:xfrm>
            <a:off x="7071303" y="191448"/>
            <a:ext cx="4198984" cy="1437278"/>
          </a:xfrm>
          <a:prstGeom prst="rect">
            <a:avLst/>
          </a:prstGeom>
        </p:spPr>
      </p:pic>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05AB0-3102-4E66-BC5D-006F01FDEA71}"/>
              </a:ext>
            </a:extLst>
          </p:cNvPr>
          <p:cNvSpPr>
            <a:spLocks noGrp="1"/>
          </p:cNvSpPr>
          <p:nvPr>
            <p:ph type="title"/>
          </p:nvPr>
        </p:nvSpPr>
        <p:spPr>
          <a:xfrm>
            <a:off x="715908" y="294255"/>
            <a:ext cx="10058400" cy="1337802"/>
          </a:xfrm>
        </p:spPr>
        <p:txBody>
          <a:bodyPr>
            <a:normAutofit/>
          </a:bodyPr>
          <a:lstStyle/>
          <a:p>
            <a:r>
              <a:rPr lang="fr-FR" b="0" dirty="0">
                <a:solidFill>
                  <a:srgbClr val="C00000"/>
                </a:solidFill>
                <a:cs typeface="+mj-cs"/>
              </a:rPr>
              <a:t>Outils de base régionaux de l'OMS pour les programmes de la GAM dans les PRFI</a:t>
            </a:r>
            <a:endParaRPr lang="en-US" b="0" dirty="0">
              <a:solidFill>
                <a:srgbClr val="C00000"/>
              </a:solidFill>
              <a:cs typeface="+mj-cs"/>
            </a:endParaRPr>
          </a:p>
        </p:txBody>
      </p:sp>
      <p:pic>
        <p:nvPicPr>
          <p:cNvPr id="8" name="Content Placeholder 7">
            <a:extLst>
              <a:ext uri="{FF2B5EF4-FFF2-40B4-BE49-F238E27FC236}">
                <a16:creationId xmlns:a16="http://schemas.microsoft.com/office/drawing/2014/main" id="{50B7BA18-2294-49CC-8A13-9A15AC64B330}"/>
              </a:ext>
            </a:extLst>
          </p:cNvPr>
          <p:cNvPicPr>
            <a:picLocks noGrp="1" noChangeAspect="1"/>
          </p:cNvPicPr>
          <p:nvPr>
            <p:ph idx="4294967295"/>
          </p:nvPr>
        </p:nvPicPr>
        <p:blipFill rotWithShape="1">
          <a:blip r:embed="rId3"/>
          <a:srcRect l="37265" t="22025" r="37698" b="19914"/>
          <a:stretch/>
        </p:blipFill>
        <p:spPr>
          <a:xfrm>
            <a:off x="6991582" y="1840426"/>
            <a:ext cx="2981755" cy="3888292"/>
          </a:xfr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33C62343-CBA5-4069-9AF6-BB6874D1CDFC}"/>
              </a:ext>
            </a:extLst>
          </p:cNvPr>
          <p:cNvSpPr txBox="1"/>
          <p:nvPr/>
        </p:nvSpPr>
        <p:spPr>
          <a:xfrm>
            <a:off x="334537" y="5937087"/>
            <a:ext cx="10821143" cy="384721"/>
          </a:xfrm>
          <a:prstGeom prst="rect">
            <a:avLst/>
          </a:prstGeom>
          <a:solidFill>
            <a:schemeClr val="bg1">
              <a:lumMod val="85000"/>
            </a:schemeClr>
          </a:solidFill>
          <a:ln w="19050">
            <a:solidFill>
              <a:srgbClr val="002060"/>
            </a:solidFill>
          </a:ln>
        </p:spPr>
        <p:txBody>
          <a:bodyPr wrap="square" lIns="91440" tIns="45720" rIns="91440" bIns="45720" rtlCol="0" anchor="t">
            <a:spAutoFit/>
          </a:bodyPr>
          <a:lstStyle/>
          <a:p>
            <a:pPr defTabSz="914400">
              <a:defRPr/>
            </a:pPr>
            <a:r>
              <a:rPr lang="en-US" sz="900" b="0" i="0" dirty="0">
                <a:solidFill>
                  <a:srgbClr val="0D0D0D"/>
                </a:solidFill>
                <a:effectLst/>
              </a:rPr>
              <a:t>Source: World Health Organization.</a:t>
            </a:r>
            <a:r>
              <a:rPr lang="en-US" sz="900" dirty="0">
                <a:solidFill>
                  <a:srgbClr val="0D0D0D"/>
                </a:solidFill>
              </a:rPr>
              <a:t> "</a:t>
            </a:r>
            <a:r>
              <a:rPr lang="en-US" sz="900" b="0" dirty="0">
                <a:solidFill>
                  <a:srgbClr val="0D0D0D"/>
                </a:solidFill>
                <a:effectLst/>
              </a:rPr>
              <a:t>Antimicrobial Stewardship </a:t>
            </a:r>
            <a:r>
              <a:rPr lang="en-US" sz="900" b="0" dirty="0" err="1">
                <a:solidFill>
                  <a:srgbClr val="0D0D0D"/>
                </a:solidFill>
                <a:effectLst/>
              </a:rPr>
              <a:t>Programmes</a:t>
            </a:r>
            <a:r>
              <a:rPr lang="en-US" sz="900" b="0" dirty="0">
                <a:solidFill>
                  <a:srgbClr val="0D0D0D"/>
                </a:solidFill>
                <a:effectLst/>
              </a:rPr>
              <a:t> in Health-Care Facilities in Low- and Middle-Income Countries: A WHO Practical Toolkit</a:t>
            </a:r>
            <a:r>
              <a:rPr lang="en-US" sz="900" dirty="0">
                <a:solidFill>
                  <a:srgbClr val="0D0D0D"/>
                </a:solidFill>
              </a:rPr>
              <a:t>."</a:t>
            </a:r>
            <a:r>
              <a:rPr lang="en-US" sz="900" b="0" i="0" dirty="0">
                <a:solidFill>
                  <a:srgbClr val="0D0D0D"/>
                </a:solidFill>
                <a:effectLst/>
              </a:rPr>
              <a:t> World Health Organization, 2019. </a:t>
            </a:r>
            <a:r>
              <a:rPr lang="en-US" sz="900" b="0" i="0" dirty="0">
                <a:solidFill>
                  <a:srgbClr val="0D0D0D"/>
                </a:solidFill>
                <a:effectLst/>
                <a:hlinkClick r:id="rId4"/>
              </a:rPr>
              <a:t>https://iris.who.int/handle/10665/329404</a:t>
            </a:r>
            <a:r>
              <a:rPr lang="en-US" sz="1000" b="0" i="0" dirty="0">
                <a:solidFill>
                  <a:srgbClr val="0D0D0D"/>
                </a:solidFill>
                <a:effectLst/>
                <a:latin typeface="Helvetica Neue"/>
              </a:rPr>
              <a:t>.</a:t>
            </a:r>
            <a:endParaRPr kumimoji="0" lang="en-US" sz="1000" b="0" u="none" strike="noStrike" kern="1200" cap="none" spc="0" normalizeH="0" baseline="0" noProof="0" dirty="0">
              <a:ln>
                <a:noFill/>
              </a:ln>
              <a:solidFill>
                <a:srgbClr val="002060"/>
              </a:solidFill>
              <a:effectLst/>
              <a:uLnTx/>
              <a:uFillTx/>
              <a:latin typeface="Helvetica Neue"/>
            </a:endParaRPr>
          </a:p>
        </p:txBody>
      </p:sp>
      <p:sp>
        <p:nvSpPr>
          <p:cNvPr id="3" name="ZoneTexte 2">
            <a:extLst>
              <a:ext uri="{FF2B5EF4-FFF2-40B4-BE49-F238E27FC236}">
                <a16:creationId xmlns:a16="http://schemas.microsoft.com/office/drawing/2014/main" id="{E651711E-3610-5FC7-BAB1-DC082A8BCC17}"/>
              </a:ext>
            </a:extLst>
          </p:cNvPr>
          <p:cNvSpPr txBox="1"/>
          <p:nvPr/>
        </p:nvSpPr>
        <p:spPr>
          <a:xfrm>
            <a:off x="813063" y="2118377"/>
            <a:ext cx="6094428" cy="646331"/>
          </a:xfrm>
          <a:prstGeom prst="rect">
            <a:avLst/>
          </a:prstGeom>
          <a:noFill/>
        </p:spPr>
        <p:txBody>
          <a:bodyPr wrap="square">
            <a:spAutoFit/>
          </a:bodyPr>
          <a:lstStyle/>
          <a:p>
            <a:r>
              <a:rPr lang="fr-FR" dirty="0"/>
              <a:t>Recommandation de l’OMS sur les programmes de GAM au niveau des établissements de santé</a:t>
            </a:r>
          </a:p>
        </p:txBody>
      </p:sp>
    </p:spTree>
    <p:extLst>
      <p:ext uri="{BB962C8B-B14F-4D97-AF65-F5344CB8AC3E}">
        <p14:creationId xmlns:p14="http://schemas.microsoft.com/office/powerpoint/2010/main" val="380923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ABAD3-7158-4D23-9E70-4896FBE067D0}"/>
              </a:ext>
            </a:extLst>
          </p:cNvPr>
          <p:cNvSpPr>
            <a:spLocks noGrp="1"/>
          </p:cNvSpPr>
          <p:nvPr>
            <p:ph type="title"/>
          </p:nvPr>
        </p:nvSpPr>
        <p:spPr>
          <a:xfrm>
            <a:off x="740508" y="223306"/>
            <a:ext cx="10058400" cy="1154922"/>
          </a:xfrm>
        </p:spPr>
        <p:txBody>
          <a:bodyPr>
            <a:normAutofit fontScale="90000"/>
          </a:bodyPr>
          <a:lstStyle/>
          <a:p>
            <a:r>
              <a:rPr lang="fr-FR" dirty="0">
                <a:solidFill>
                  <a:srgbClr val="C00000"/>
                </a:solidFill>
              </a:rPr>
              <a:t>Étapes pour le développement d’un programme de GAM dans un établissement de soins de santé</a:t>
            </a:r>
            <a:endParaRPr lang="en-US" b="0" dirty="0">
              <a:solidFill>
                <a:srgbClr val="C00000"/>
              </a:solidFill>
              <a:cs typeface="+mj-cs"/>
            </a:endParaRPr>
          </a:p>
        </p:txBody>
      </p:sp>
      <p:sp>
        <p:nvSpPr>
          <p:cNvPr id="2" name="Content Placeholder 1">
            <a:extLst>
              <a:ext uri="{FF2B5EF4-FFF2-40B4-BE49-F238E27FC236}">
                <a16:creationId xmlns:a16="http://schemas.microsoft.com/office/drawing/2014/main" id="{8BF1B656-73CC-4B90-A4D8-1289B773DBC4}"/>
              </a:ext>
            </a:extLst>
          </p:cNvPr>
          <p:cNvSpPr>
            <a:spLocks noGrp="1"/>
          </p:cNvSpPr>
          <p:nvPr>
            <p:ph type="body" sz="quarter" idx="12"/>
          </p:nvPr>
        </p:nvSpPr>
        <p:spPr>
          <a:xfrm>
            <a:off x="740508" y="1813205"/>
            <a:ext cx="11090763" cy="4113400"/>
          </a:xfrm>
        </p:spPr>
        <p:txBody>
          <a:bodyPr vert="horz" lIns="0" tIns="45720" rIns="0" bIns="45720" rtlCol="0" anchor="t">
            <a:normAutofit/>
          </a:bodyPr>
          <a:lstStyle/>
          <a:p>
            <a:pPr marL="457200" lvl="0" indent="-457200">
              <a:lnSpc>
                <a:spcPct val="150000"/>
              </a:lnSpc>
              <a:buFont typeface="+mj-lt"/>
              <a:buAutoNum type="arabicPeriod"/>
            </a:pPr>
            <a:r>
              <a:rPr lang="fr-FR" dirty="0"/>
              <a:t>Effectuer une analyse situationnelle/FFOM sur la GAM au niveau de l’établissement</a:t>
            </a:r>
          </a:p>
          <a:p>
            <a:pPr marL="457200" lvl="0" indent="-457200">
              <a:lnSpc>
                <a:spcPct val="150000"/>
              </a:lnSpc>
              <a:buFont typeface="+mj-lt"/>
              <a:buAutoNum type="arabicPeriod"/>
            </a:pPr>
            <a:r>
              <a:rPr lang="fr-FR" dirty="0"/>
              <a:t>Etablir une structure de gouvernance durable de GAM</a:t>
            </a:r>
          </a:p>
          <a:p>
            <a:pPr marL="457200" lvl="0" indent="-457200">
              <a:lnSpc>
                <a:spcPct val="150000"/>
              </a:lnSpc>
              <a:buFont typeface="+mj-lt"/>
              <a:buAutoNum type="arabicPeriod"/>
            </a:pPr>
            <a:r>
              <a:rPr lang="fr-FR" dirty="0"/>
              <a:t>Prioriser les éléments centraux de l’établissement de santé en fonction de l’analyse situationnelle</a:t>
            </a:r>
          </a:p>
          <a:p>
            <a:pPr marL="457200" lvl="0" indent="-457200">
              <a:lnSpc>
                <a:spcPct val="150000"/>
              </a:lnSpc>
              <a:buFont typeface="+mj-lt"/>
              <a:buAutoNum type="arabicPeriod"/>
            </a:pPr>
            <a:r>
              <a:rPr lang="fr-FR" dirty="0"/>
              <a:t>Identifier des interventions de GAM,  en commençant par les idées les plus accessibles</a:t>
            </a:r>
            <a:endParaRPr lang="fr-FR" dirty="0">
              <a:highlight>
                <a:srgbClr val="FFFF00"/>
              </a:highlight>
            </a:endParaRPr>
          </a:p>
          <a:p>
            <a:pPr marL="457200" lvl="0" indent="-457200">
              <a:lnSpc>
                <a:spcPct val="150000"/>
              </a:lnSpc>
              <a:buFont typeface="+mj-lt"/>
              <a:buAutoNum type="arabicPeriod"/>
            </a:pPr>
            <a:r>
              <a:rPr lang="fr-FR" dirty="0">
                <a:highlight>
                  <a:srgbClr val="FFFFFF"/>
                </a:highlight>
              </a:rPr>
              <a:t>Elaborer un plan d’action de GAM au niveau de l’établissement de soins de santé</a:t>
            </a:r>
          </a:p>
          <a:p>
            <a:pPr marL="457200" lvl="0" indent="-457200">
              <a:lnSpc>
                <a:spcPct val="150000"/>
              </a:lnSpc>
              <a:buFont typeface="+mj-lt"/>
              <a:buAutoNum type="arabicPeriod"/>
            </a:pPr>
            <a:r>
              <a:rPr lang="fr-FR" dirty="0"/>
              <a:t>Mettre en œuvre des interventions de GAM</a:t>
            </a:r>
          </a:p>
          <a:p>
            <a:pPr marL="457200" lvl="0" indent="-457200">
              <a:lnSpc>
                <a:spcPct val="150000"/>
              </a:lnSpc>
              <a:buFont typeface="+mj-lt"/>
              <a:buAutoNum type="arabicPeriod"/>
            </a:pPr>
            <a:r>
              <a:rPr lang="fr-FR" dirty="0"/>
              <a:t>Suivre et évaluer les interventions de GAM</a:t>
            </a:r>
          </a:p>
        </p:txBody>
      </p:sp>
    </p:spTree>
    <p:extLst>
      <p:ext uri="{BB962C8B-B14F-4D97-AF65-F5344CB8AC3E}">
        <p14:creationId xmlns:p14="http://schemas.microsoft.com/office/powerpoint/2010/main" val="87068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A123D-2266-F3AF-63C3-6FB8F55495B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C4B6C-C9BB-E473-7610-E498A45D29B9}"/>
              </a:ext>
            </a:extLst>
          </p:cNvPr>
          <p:cNvSpPr>
            <a:spLocks noGrp="1"/>
          </p:cNvSpPr>
          <p:nvPr>
            <p:ph idx="1"/>
          </p:nvPr>
        </p:nvSpPr>
        <p:spPr>
          <a:xfrm>
            <a:off x="207390" y="1813090"/>
            <a:ext cx="3855563" cy="3942761"/>
          </a:xfrm>
        </p:spPr>
        <p:txBody>
          <a:bodyPr>
            <a:normAutofit lnSpcReduction="10000"/>
          </a:bodyPr>
          <a:lstStyle/>
          <a:p>
            <a:pPr>
              <a:buFont typeface="Wingdings" panose="05000000000000000000" pitchFamily="2" charset="2"/>
              <a:buChar char="§"/>
            </a:pPr>
            <a:r>
              <a:rPr lang="fr-FR" dirty="0">
                <a:highlight>
                  <a:srgbClr val="FFFFFF"/>
                </a:highlight>
              </a:rPr>
              <a:t>Analyser les éléments centraux d’un établissement de soins de santé </a:t>
            </a:r>
          </a:p>
          <a:p>
            <a:r>
              <a:rPr lang="fr-FR" dirty="0">
                <a:solidFill>
                  <a:srgbClr val="C00000"/>
                </a:solidFill>
              </a:rPr>
              <a:t>Données disponibles sur </a:t>
            </a:r>
            <a:r>
              <a:rPr lang="fr-FR" dirty="0"/>
              <a:t>:</a:t>
            </a:r>
          </a:p>
          <a:p>
            <a:pPr lvl="1">
              <a:buFont typeface="Arial" panose="020B0604020202020204" pitchFamily="34" charset="0"/>
              <a:buChar char="•"/>
            </a:pPr>
            <a:r>
              <a:rPr lang="fr-FR" dirty="0"/>
              <a:t>La consommation antimicrobienne et/ou l’utilisation </a:t>
            </a:r>
            <a:r>
              <a:rPr lang="fr-FR" dirty="0">
                <a:highlight>
                  <a:srgbClr val="FFFFFF"/>
                </a:highlight>
              </a:rPr>
              <a:t>antimicrobienne</a:t>
            </a:r>
          </a:p>
          <a:p>
            <a:pPr lvl="1">
              <a:buFont typeface="Arial" panose="020B0604020202020204" pitchFamily="34" charset="0"/>
              <a:buChar char="•"/>
            </a:pPr>
            <a:r>
              <a:rPr lang="fr-FR" dirty="0">
                <a:highlight>
                  <a:srgbClr val="FFFFFF"/>
                </a:highlight>
              </a:rPr>
              <a:t>L’audit des prescriptions</a:t>
            </a:r>
          </a:p>
          <a:p>
            <a:pPr lvl="1">
              <a:buFont typeface="Arial" panose="020B0604020202020204" pitchFamily="34" charset="0"/>
              <a:buChar char="•"/>
            </a:pPr>
            <a:r>
              <a:rPr lang="fr-FR" dirty="0">
                <a:highlight>
                  <a:srgbClr val="FFFFFF"/>
                </a:highlight>
              </a:rPr>
              <a:t>Les données de surveillance sur la RAM</a:t>
            </a:r>
          </a:p>
          <a:p>
            <a:pPr>
              <a:buFont typeface="Wingdings" panose="05000000000000000000" pitchFamily="2" charset="2"/>
              <a:buChar char="§"/>
            </a:pPr>
            <a:r>
              <a:rPr lang="fr-FR" dirty="0">
                <a:solidFill>
                  <a:srgbClr val="C00000"/>
                </a:solidFill>
                <a:highlight>
                  <a:srgbClr val="FFFFFF"/>
                </a:highlight>
              </a:rPr>
              <a:t>Les compétences de GAM </a:t>
            </a:r>
            <a:r>
              <a:rPr lang="fr-FR" dirty="0">
                <a:highlight>
                  <a:srgbClr val="FFFFFF"/>
                </a:highlight>
              </a:rPr>
              <a:t>qui existent déjà dans l’établissement</a:t>
            </a:r>
          </a:p>
          <a:p>
            <a:endParaRPr lang="fr-FR" dirty="0"/>
          </a:p>
        </p:txBody>
      </p:sp>
      <p:sp>
        <p:nvSpPr>
          <p:cNvPr id="3" name="Footer Placeholder 2">
            <a:extLst>
              <a:ext uri="{FF2B5EF4-FFF2-40B4-BE49-F238E27FC236}">
                <a16:creationId xmlns:a16="http://schemas.microsoft.com/office/drawing/2014/main" id="{DDE40A3F-4AC9-6F59-9981-4F90EE5761C6}"/>
              </a:ext>
            </a:extLst>
          </p:cNvPr>
          <p:cNvSpPr>
            <a:spLocks noGrp="1"/>
          </p:cNvSpPr>
          <p:nvPr>
            <p:ph type="ftr" sz="quarter" idx="3"/>
          </p:nvPr>
        </p:nvSpPr>
        <p:spPr/>
        <p:txBody>
          <a:bodyPr/>
          <a:lstStyle/>
          <a:p>
            <a:r>
              <a:rPr lang="en-US"/>
              <a:t>USAID MEDICINES, TECHNOLOGIES, AND PHARMACEUTICAL SERVICES (MTaPS) PROGRAM</a:t>
            </a:r>
            <a:endParaRPr lang="en-US" dirty="0"/>
          </a:p>
        </p:txBody>
      </p:sp>
      <p:sp>
        <p:nvSpPr>
          <p:cNvPr id="4" name="Slide Number Placeholder 3">
            <a:extLst>
              <a:ext uri="{FF2B5EF4-FFF2-40B4-BE49-F238E27FC236}">
                <a16:creationId xmlns:a16="http://schemas.microsoft.com/office/drawing/2014/main" id="{0472C7DC-E996-199C-41B4-E99E83649A6B}"/>
              </a:ext>
            </a:extLst>
          </p:cNvPr>
          <p:cNvSpPr>
            <a:spLocks noGrp="1"/>
          </p:cNvSpPr>
          <p:nvPr>
            <p:ph type="sldNum" sz="quarter" idx="4"/>
          </p:nvPr>
        </p:nvSpPr>
        <p:spPr/>
        <p:txBody>
          <a:bodyPr/>
          <a:lstStyle/>
          <a:p>
            <a:fld id="{42782948-4DBE-204D-AB9E-B65E067054AE}" type="slidenum">
              <a:rPr lang="en-US" smtClean="0"/>
              <a:pPr/>
              <a:t>12</a:t>
            </a:fld>
            <a:endParaRPr lang="en-US"/>
          </a:p>
        </p:txBody>
      </p:sp>
      <p:sp>
        <p:nvSpPr>
          <p:cNvPr id="5" name="Title 4">
            <a:extLst>
              <a:ext uri="{FF2B5EF4-FFF2-40B4-BE49-F238E27FC236}">
                <a16:creationId xmlns:a16="http://schemas.microsoft.com/office/drawing/2014/main" id="{E1850C8A-C024-4D54-4B8E-3DB565831AB6}"/>
              </a:ext>
            </a:extLst>
          </p:cNvPr>
          <p:cNvSpPr>
            <a:spLocks noGrp="1"/>
          </p:cNvSpPr>
          <p:nvPr>
            <p:ph type="title"/>
          </p:nvPr>
        </p:nvSpPr>
        <p:spPr/>
        <p:txBody>
          <a:bodyPr>
            <a:normAutofit/>
          </a:bodyPr>
          <a:lstStyle/>
          <a:p>
            <a:r>
              <a:rPr kumimoji="0" lang="fr-FR" sz="2800" b="0" i="0" u="none" strike="noStrike" kern="1200" cap="none" spc="0" normalizeH="0" baseline="0" noProof="0" dirty="0">
                <a:ln>
                  <a:noFill/>
                </a:ln>
                <a:solidFill>
                  <a:srgbClr val="BA0C2F"/>
                </a:solidFill>
                <a:effectLst/>
                <a:uLnTx/>
                <a:uFillTx/>
                <a:latin typeface="Gill Sans MT"/>
                <a:ea typeface="+mj-ea"/>
              </a:rPr>
              <a:t>Etape 1. </a:t>
            </a:r>
            <a:r>
              <a:rPr kumimoji="0" lang="fr-FR" sz="2800" b="0" i="0" u="none" strike="noStrike" kern="1200" cap="none" spc="0" normalizeH="0" baseline="0" noProof="0" dirty="0">
                <a:ln>
                  <a:noFill/>
                </a:ln>
                <a:solidFill>
                  <a:srgbClr val="002F6C"/>
                </a:solidFill>
                <a:effectLst/>
                <a:uLnTx/>
                <a:uFillTx/>
                <a:latin typeface="Gill Sans MT"/>
                <a:ea typeface="+mj-ea"/>
              </a:rPr>
              <a:t>Effectuer une analyse situationnelle/FFOM sur la GAM au niveau de l’établissement</a:t>
            </a:r>
            <a:endParaRPr lang="fr-FR" dirty="0"/>
          </a:p>
        </p:txBody>
      </p:sp>
      <p:pic>
        <p:nvPicPr>
          <p:cNvPr id="7" name="Image 6">
            <a:extLst>
              <a:ext uri="{FF2B5EF4-FFF2-40B4-BE49-F238E27FC236}">
                <a16:creationId xmlns:a16="http://schemas.microsoft.com/office/drawing/2014/main" id="{956F3652-C6AA-F767-94F8-6F5EB78F5C19}"/>
              </a:ext>
            </a:extLst>
          </p:cNvPr>
          <p:cNvPicPr>
            <a:picLocks noChangeAspect="1"/>
          </p:cNvPicPr>
          <p:nvPr/>
        </p:nvPicPr>
        <p:blipFill>
          <a:blip r:embed="rId3"/>
          <a:stretch>
            <a:fillRect/>
          </a:stretch>
        </p:blipFill>
        <p:spPr>
          <a:xfrm>
            <a:off x="4062953" y="1442301"/>
            <a:ext cx="7418895" cy="4637988"/>
          </a:xfrm>
          <a:prstGeom prst="rect">
            <a:avLst/>
          </a:prstGeom>
        </p:spPr>
      </p:pic>
    </p:spTree>
    <p:extLst>
      <p:ext uri="{BB962C8B-B14F-4D97-AF65-F5344CB8AC3E}">
        <p14:creationId xmlns:p14="http://schemas.microsoft.com/office/powerpoint/2010/main" val="14645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19A66-3831-D9A9-B018-F03356FC847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69034-9A75-85F3-AD02-9CC63CE09881}"/>
              </a:ext>
            </a:extLst>
          </p:cNvPr>
          <p:cNvSpPr>
            <a:spLocks noGrp="1"/>
          </p:cNvSpPr>
          <p:nvPr>
            <p:ph idx="1"/>
          </p:nvPr>
        </p:nvSpPr>
        <p:spPr>
          <a:xfrm>
            <a:off x="546754" y="1948934"/>
            <a:ext cx="5549245" cy="3923965"/>
          </a:xfrm>
        </p:spPr>
        <p:txBody>
          <a:bodyPr/>
          <a:lstStyle/>
          <a:p>
            <a:pPr lvl="0">
              <a:buFont typeface="Wingdings" panose="05000000000000000000" pitchFamily="2" charset="2"/>
              <a:buChar char="§"/>
            </a:pPr>
            <a:r>
              <a:rPr lang="fr-FR" dirty="0">
                <a:highlight>
                  <a:srgbClr val="FFFFFF"/>
                </a:highlight>
              </a:rPr>
              <a:t>Essentiel  pour coordonner et mettre en œuvre efficacement un programme de GAM  </a:t>
            </a:r>
          </a:p>
          <a:p>
            <a:pPr lvl="1">
              <a:buFont typeface="Arial" panose="020B0604020202020204" pitchFamily="34" charset="0"/>
              <a:buChar char="•"/>
            </a:pPr>
            <a:r>
              <a:rPr lang="fr-FR" dirty="0">
                <a:highlight>
                  <a:srgbClr val="FFFFFF"/>
                </a:highlight>
              </a:rPr>
              <a:t>Exploitation des comités fonctionnels, tels que les Comités pharmaceutiques et thérapeutiques (CPT) ou la mise en place d’un comité de GAM autonome</a:t>
            </a:r>
          </a:p>
          <a:p>
            <a:pPr lvl="1">
              <a:buFont typeface="Arial" panose="020B0604020202020204" pitchFamily="34" charset="0"/>
              <a:buChar char="•"/>
            </a:pPr>
            <a:r>
              <a:rPr lang="fr-FR" dirty="0">
                <a:highlight>
                  <a:srgbClr val="FFFFFF"/>
                </a:highlight>
              </a:rPr>
              <a:t>Mise en place d’une équipe multidisciplinaire</a:t>
            </a:r>
          </a:p>
          <a:p>
            <a:pPr lvl="1">
              <a:buFont typeface="Arial" panose="020B0604020202020204" pitchFamily="34" charset="0"/>
              <a:buChar char="•"/>
            </a:pPr>
            <a:r>
              <a:rPr lang="fr-FR" dirty="0">
                <a:highlight>
                  <a:srgbClr val="FFFFFF"/>
                </a:highlight>
              </a:rPr>
              <a:t>Appui des leaders des établissements et des leaders </a:t>
            </a:r>
            <a:r>
              <a:rPr lang="fr-FR" dirty="0" err="1">
                <a:highlight>
                  <a:srgbClr val="FFFFFF"/>
                </a:highlight>
              </a:rPr>
              <a:t>natioaux</a:t>
            </a:r>
            <a:endParaRPr lang="fr-FR" dirty="0">
              <a:highlight>
                <a:srgbClr val="FFFFFF"/>
              </a:highlight>
            </a:endParaRPr>
          </a:p>
          <a:p>
            <a:endParaRPr lang="fr-FR" dirty="0">
              <a:highlight>
                <a:srgbClr val="FFFFFF"/>
              </a:highlight>
            </a:endParaRPr>
          </a:p>
          <a:p>
            <a:endParaRPr lang="fr-FR" dirty="0"/>
          </a:p>
        </p:txBody>
      </p:sp>
      <p:sp>
        <p:nvSpPr>
          <p:cNvPr id="3" name="Footer Placeholder 2">
            <a:extLst>
              <a:ext uri="{FF2B5EF4-FFF2-40B4-BE49-F238E27FC236}">
                <a16:creationId xmlns:a16="http://schemas.microsoft.com/office/drawing/2014/main" id="{F86921AA-33A9-6D74-1DBD-C4FFC0C1C42D}"/>
              </a:ext>
            </a:extLst>
          </p:cNvPr>
          <p:cNvSpPr>
            <a:spLocks noGrp="1"/>
          </p:cNvSpPr>
          <p:nvPr>
            <p:ph type="ftr" sz="quarter" idx="3"/>
          </p:nvPr>
        </p:nvSpPr>
        <p:spPr/>
        <p:txBody>
          <a:bodyPr/>
          <a:lstStyle/>
          <a:p>
            <a:r>
              <a:rPr lang="en-US"/>
              <a:t>USAID MEDICINES, TECHNOLOGIES, AND PHARMACEUTICAL SERVICES (MTaPS) PROGRAM</a:t>
            </a:r>
            <a:endParaRPr lang="en-US" dirty="0"/>
          </a:p>
        </p:txBody>
      </p:sp>
      <p:sp>
        <p:nvSpPr>
          <p:cNvPr id="4" name="Slide Number Placeholder 3">
            <a:extLst>
              <a:ext uri="{FF2B5EF4-FFF2-40B4-BE49-F238E27FC236}">
                <a16:creationId xmlns:a16="http://schemas.microsoft.com/office/drawing/2014/main" id="{96815FD9-8190-1D35-C9D6-D6380B73240E}"/>
              </a:ext>
            </a:extLst>
          </p:cNvPr>
          <p:cNvSpPr>
            <a:spLocks noGrp="1"/>
          </p:cNvSpPr>
          <p:nvPr>
            <p:ph type="sldNum" sz="quarter" idx="4"/>
          </p:nvPr>
        </p:nvSpPr>
        <p:spPr/>
        <p:txBody>
          <a:bodyPr/>
          <a:lstStyle/>
          <a:p>
            <a:fld id="{42782948-4DBE-204D-AB9E-B65E067054AE}" type="slidenum">
              <a:rPr lang="en-US" smtClean="0"/>
              <a:pPr/>
              <a:t>13</a:t>
            </a:fld>
            <a:endParaRPr lang="en-US"/>
          </a:p>
        </p:txBody>
      </p:sp>
      <p:sp>
        <p:nvSpPr>
          <p:cNvPr id="5" name="Title 4">
            <a:extLst>
              <a:ext uri="{FF2B5EF4-FFF2-40B4-BE49-F238E27FC236}">
                <a16:creationId xmlns:a16="http://schemas.microsoft.com/office/drawing/2014/main" id="{3002912D-775E-1314-885B-6DAB5B8917EE}"/>
              </a:ext>
            </a:extLst>
          </p:cNvPr>
          <p:cNvSpPr>
            <a:spLocks noGrp="1"/>
          </p:cNvSpPr>
          <p:nvPr>
            <p:ph type="title"/>
          </p:nvPr>
        </p:nvSpPr>
        <p:spPr>
          <a:xfrm>
            <a:off x="914805" y="261257"/>
            <a:ext cx="10363200" cy="1186543"/>
          </a:xfrm>
        </p:spPr>
        <p:txBody>
          <a:bodyPr>
            <a:noAutofit/>
          </a:bodyPr>
          <a:lstStyle/>
          <a:p>
            <a:r>
              <a:rPr kumimoji="0" lang="fr-FR" sz="3600" b="1"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rPr>
              <a:t>Etape 2. </a:t>
            </a:r>
            <a:r>
              <a:rPr kumimoji="0" lang="fr-FR" sz="3600" b="1" u="none" strike="noStrike" kern="1200" cap="none" spc="0" normalizeH="0" baseline="0" noProof="0" dirty="0">
                <a:ln>
                  <a:noFill/>
                </a:ln>
                <a:solidFill>
                  <a:srgbClr val="002F6C"/>
                </a:solidFill>
                <a:effectLst/>
                <a:uLnTx/>
                <a:uFillTx/>
                <a:latin typeface="Arial" panose="020B0604020202020204" pitchFamily="34" charset="0"/>
                <a:cs typeface="Arial" panose="020B0604020202020204" pitchFamily="34" charset="0"/>
              </a:rPr>
              <a:t>Etablir une structure durable de gouvernance de GAM</a:t>
            </a:r>
            <a:endParaRPr lang="fr-FR" sz="3600" b="1" dirty="0">
              <a:latin typeface="Arial" panose="020B0604020202020204" pitchFamily="34" charset="0"/>
              <a:cs typeface="Arial" panose="020B0604020202020204" pitchFamily="34" charset="0"/>
            </a:endParaRPr>
          </a:p>
        </p:txBody>
      </p:sp>
      <p:graphicFrame>
        <p:nvGraphicFramePr>
          <p:cNvPr id="6" name="Content Placeholder 1">
            <a:extLst>
              <a:ext uri="{FF2B5EF4-FFF2-40B4-BE49-F238E27FC236}">
                <a16:creationId xmlns:a16="http://schemas.microsoft.com/office/drawing/2014/main" id="{8284BDB2-C9A6-DA57-E15D-10F4ACE90AD7}"/>
              </a:ext>
            </a:extLst>
          </p:cNvPr>
          <p:cNvGraphicFramePr>
            <a:graphicFrameLocks/>
          </p:cNvGraphicFramePr>
          <p:nvPr>
            <p:extLst>
              <p:ext uri="{D42A27DB-BD31-4B8C-83A1-F6EECF244321}">
                <p14:modId xmlns:p14="http://schemas.microsoft.com/office/powerpoint/2010/main" val="1981015811"/>
              </p:ext>
            </p:extLst>
          </p:nvPr>
        </p:nvGraphicFramePr>
        <p:xfrm>
          <a:off x="7201458" y="1828800"/>
          <a:ext cx="3702048" cy="4311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78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15427-22F7-3C14-792B-4971E7197DF4}"/>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A968EBA-7E68-FE19-9436-8E6A1B4C8DD3}"/>
              </a:ext>
            </a:extLst>
          </p:cNvPr>
          <p:cNvSpPr>
            <a:spLocks noGrp="1"/>
          </p:cNvSpPr>
          <p:nvPr>
            <p:ph type="ftr" sz="quarter" idx="3"/>
          </p:nvPr>
        </p:nvSpPr>
        <p:spPr/>
        <p:txBody>
          <a:bodyPr/>
          <a:lstStyle/>
          <a:p>
            <a:r>
              <a:rPr lang="en-US"/>
              <a:t>USAID MEDICINES, TECHNOLOGIES, AND PHARMACEUTICAL SERVICES (MTaPS) PROGRAM</a:t>
            </a:r>
            <a:endParaRPr lang="en-US" dirty="0"/>
          </a:p>
        </p:txBody>
      </p:sp>
      <p:sp>
        <p:nvSpPr>
          <p:cNvPr id="4" name="Slide Number Placeholder 3">
            <a:extLst>
              <a:ext uri="{FF2B5EF4-FFF2-40B4-BE49-F238E27FC236}">
                <a16:creationId xmlns:a16="http://schemas.microsoft.com/office/drawing/2014/main" id="{DD44F35F-80E2-6385-A68E-27622ADC31B0}"/>
              </a:ext>
            </a:extLst>
          </p:cNvPr>
          <p:cNvSpPr>
            <a:spLocks noGrp="1"/>
          </p:cNvSpPr>
          <p:nvPr>
            <p:ph type="sldNum" sz="quarter" idx="4"/>
          </p:nvPr>
        </p:nvSpPr>
        <p:spPr/>
        <p:txBody>
          <a:bodyPr/>
          <a:lstStyle/>
          <a:p>
            <a:fld id="{42782948-4DBE-204D-AB9E-B65E067054AE}" type="slidenum">
              <a:rPr lang="en-US" smtClean="0"/>
              <a:pPr/>
              <a:t>14</a:t>
            </a:fld>
            <a:endParaRPr lang="en-US"/>
          </a:p>
        </p:txBody>
      </p:sp>
      <p:sp>
        <p:nvSpPr>
          <p:cNvPr id="5" name="Title 4">
            <a:extLst>
              <a:ext uri="{FF2B5EF4-FFF2-40B4-BE49-F238E27FC236}">
                <a16:creationId xmlns:a16="http://schemas.microsoft.com/office/drawing/2014/main" id="{737998DF-6A58-95B9-2CFE-FAB84ED67811}"/>
              </a:ext>
            </a:extLst>
          </p:cNvPr>
          <p:cNvSpPr>
            <a:spLocks noGrp="1"/>
          </p:cNvSpPr>
          <p:nvPr>
            <p:ph type="title"/>
          </p:nvPr>
        </p:nvSpPr>
        <p:spPr/>
        <p:txBody>
          <a:bodyPr>
            <a:normAutofit/>
          </a:bodyPr>
          <a:lstStyle/>
          <a:p>
            <a:r>
              <a:rPr kumimoji="0" lang="fr-FR" sz="2800" b="1"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rPr>
              <a:t>Etape 3. </a:t>
            </a:r>
            <a:br>
              <a:rPr kumimoji="0" lang="fr-FR" sz="2800" b="1"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rPr>
            </a:br>
            <a:r>
              <a:rPr kumimoji="0" lang="fr-FR" sz="2800" b="1"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rPr>
              <a:t>      </a:t>
            </a:r>
            <a:r>
              <a:rPr kumimoji="0" lang="fr-FR" sz="28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Identifier et prioriser les éléments centraux  de la GAM</a:t>
            </a:r>
            <a:endParaRPr lang="fr-FR" sz="2800" b="1" dirty="0">
              <a:solidFill>
                <a:schemeClr val="tx1"/>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79ADA42F-47EC-AAFF-EC4C-68DB67874085}"/>
              </a:ext>
            </a:extLst>
          </p:cNvPr>
          <p:cNvPicPr>
            <a:picLocks noChangeAspect="1"/>
          </p:cNvPicPr>
          <p:nvPr/>
        </p:nvPicPr>
        <p:blipFill>
          <a:blip r:embed="rId3"/>
          <a:stretch>
            <a:fillRect/>
          </a:stretch>
        </p:blipFill>
        <p:spPr>
          <a:xfrm>
            <a:off x="7238195" y="1948934"/>
            <a:ext cx="4121104" cy="3857977"/>
          </a:xfrm>
          <a:prstGeom prst="rect">
            <a:avLst/>
          </a:prstGeom>
        </p:spPr>
      </p:pic>
      <p:sp>
        <p:nvSpPr>
          <p:cNvPr id="11" name="Espace réservé du contenu 10">
            <a:extLst>
              <a:ext uri="{FF2B5EF4-FFF2-40B4-BE49-F238E27FC236}">
                <a16:creationId xmlns:a16="http://schemas.microsoft.com/office/drawing/2014/main" id="{F9375D18-AC40-5E0E-6569-3B83B80879C6}"/>
              </a:ext>
            </a:extLst>
          </p:cNvPr>
          <p:cNvSpPr>
            <a:spLocks noGrp="1"/>
          </p:cNvSpPr>
          <p:nvPr>
            <p:ph idx="1"/>
          </p:nvPr>
        </p:nvSpPr>
        <p:spPr>
          <a:xfrm>
            <a:off x="914400" y="1800520"/>
            <a:ext cx="10363200" cy="4006391"/>
          </a:xfrm>
        </p:spPr>
        <p:txBody>
          <a:bodyPr>
            <a:normAutofit/>
          </a:bodyPr>
          <a:lstStyle/>
          <a:p>
            <a:pPr>
              <a:lnSpc>
                <a:spcPct val="150000"/>
              </a:lnSpc>
            </a:pPr>
            <a:r>
              <a:rPr lang="fr-FR" dirty="0"/>
              <a:t>1. Engagement de la direction</a:t>
            </a:r>
          </a:p>
          <a:p>
            <a:pPr>
              <a:lnSpc>
                <a:spcPct val="150000"/>
              </a:lnSpc>
            </a:pPr>
            <a:r>
              <a:rPr lang="fr-FR" dirty="0"/>
              <a:t>2. Redevabilité et responsabilité</a:t>
            </a:r>
          </a:p>
          <a:p>
            <a:pPr>
              <a:lnSpc>
                <a:spcPct val="150000"/>
              </a:lnSpc>
            </a:pPr>
            <a:r>
              <a:rPr lang="fr-FR" dirty="0"/>
              <a:t>3. Actions de bon usage des antimicrobien</a:t>
            </a:r>
          </a:p>
          <a:p>
            <a:pPr>
              <a:lnSpc>
                <a:spcPct val="150000"/>
              </a:lnSpc>
            </a:pPr>
            <a:r>
              <a:rPr lang="fr-FR" dirty="0"/>
              <a:t>4. Éducation et formation</a:t>
            </a:r>
          </a:p>
          <a:p>
            <a:pPr>
              <a:lnSpc>
                <a:spcPct val="150000"/>
              </a:lnSpc>
            </a:pPr>
            <a:r>
              <a:rPr lang="fr-FR" dirty="0"/>
              <a:t>5. Suivi et surveillance</a:t>
            </a:r>
          </a:p>
          <a:p>
            <a:pPr>
              <a:lnSpc>
                <a:spcPct val="150000"/>
              </a:lnSpc>
            </a:pPr>
            <a:r>
              <a:rPr lang="fr-FR" dirty="0"/>
              <a:t>6. Notifications et retour d’information</a:t>
            </a:r>
          </a:p>
        </p:txBody>
      </p:sp>
    </p:spTree>
    <p:extLst>
      <p:ext uri="{BB962C8B-B14F-4D97-AF65-F5344CB8AC3E}">
        <p14:creationId xmlns:p14="http://schemas.microsoft.com/office/powerpoint/2010/main" val="255561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CDAFF-2C34-B4ED-A47C-902442581DD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F73141-EC33-30A7-B928-C4BE8DF2E1FA}"/>
              </a:ext>
            </a:extLst>
          </p:cNvPr>
          <p:cNvSpPr>
            <a:spLocks noGrp="1"/>
          </p:cNvSpPr>
          <p:nvPr>
            <p:ph type="ftr" sz="quarter" idx="3"/>
          </p:nvPr>
        </p:nvSpPr>
        <p:spPr/>
        <p:txBody>
          <a:bodyPr/>
          <a:lstStyle/>
          <a:p>
            <a:r>
              <a:rPr lang="en-US"/>
              <a:t>USAID MEDICINES, TECHNOLOGIES, AND PHARMACEUTICAL SERVICES (MTaPS) PROGRAM</a:t>
            </a:r>
            <a:endParaRPr lang="en-US" dirty="0"/>
          </a:p>
        </p:txBody>
      </p:sp>
      <p:sp>
        <p:nvSpPr>
          <p:cNvPr id="4" name="Slide Number Placeholder 3">
            <a:extLst>
              <a:ext uri="{FF2B5EF4-FFF2-40B4-BE49-F238E27FC236}">
                <a16:creationId xmlns:a16="http://schemas.microsoft.com/office/drawing/2014/main" id="{E7821A14-B633-4004-BDC4-98A36F7FE57D}"/>
              </a:ext>
            </a:extLst>
          </p:cNvPr>
          <p:cNvSpPr>
            <a:spLocks noGrp="1"/>
          </p:cNvSpPr>
          <p:nvPr>
            <p:ph type="sldNum" sz="quarter" idx="4"/>
          </p:nvPr>
        </p:nvSpPr>
        <p:spPr/>
        <p:txBody>
          <a:bodyPr/>
          <a:lstStyle/>
          <a:p>
            <a:fld id="{42782948-4DBE-204D-AB9E-B65E067054AE}" type="slidenum">
              <a:rPr lang="en-US" smtClean="0"/>
              <a:pPr/>
              <a:t>15</a:t>
            </a:fld>
            <a:endParaRPr lang="en-US"/>
          </a:p>
        </p:txBody>
      </p:sp>
      <p:sp>
        <p:nvSpPr>
          <p:cNvPr id="5" name="Title 4">
            <a:extLst>
              <a:ext uri="{FF2B5EF4-FFF2-40B4-BE49-F238E27FC236}">
                <a16:creationId xmlns:a16="http://schemas.microsoft.com/office/drawing/2014/main" id="{E48B8207-01DC-556F-DA7F-5372565612B5}"/>
              </a:ext>
            </a:extLst>
          </p:cNvPr>
          <p:cNvSpPr>
            <a:spLocks noGrp="1"/>
          </p:cNvSpPr>
          <p:nvPr>
            <p:ph type="title"/>
          </p:nvPr>
        </p:nvSpPr>
        <p:spPr/>
        <p:txBody>
          <a:bodyPr>
            <a:normAutofit/>
          </a:bodyPr>
          <a:lstStyle/>
          <a:p>
            <a:r>
              <a:rPr kumimoji="0" lang="fr-FR" sz="2500" b="0" i="0" u="none" strike="noStrike" kern="1200" cap="none" spc="0" normalizeH="0" baseline="0" noProof="0" dirty="0">
                <a:ln>
                  <a:noFill/>
                </a:ln>
                <a:solidFill>
                  <a:srgbClr val="BA0C2F"/>
                </a:solidFill>
                <a:effectLst/>
                <a:uLnTx/>
                <a:uFillTx/>
                <a:latin typeface="Gill Sans MT"/>
                <a:ea typeface="+mj-ea"/>
              </a:rPr>
              <a:t>Etape 3. </a:t>
            </a:r>
            <a:r>
              <a:rPr lang="fr-FR" sz="2500" spc="0" dirty="0">
                <a:solidFill>
                  <a:schemeClr val="tx1"/>
                </a:solidFill>
                <a:latin typeface="Gill Sans MT"/>
              </a:rPr>
              <a:t>Identifier et prioriser les éléments centraux d’un programme de GAM</a:t>
            </a:r>
            <a:endParaRPr lang="fr-FR" dirty="0">
              <a:solidFill>
                <a:schemeClr val="tx1"/>
              </a:solidFill>
            </a:endParaRPr>
          </a:p>
        </p:txBody>
      </p:sp>
      <p:sp>
        <p:nvSpPr>
          <p:cNvPr id="6" name="Rectangle 5">
            <a:extLst>
              <a:ext uri="{FF2B5EF4-FFF2-40B4-BE49-F238E27FC236}">
                <a16:creationId xmlns:a16="http://schemas.microsoft.com/office/drawing/2014/main" id="{034185F8-1D21-6C40-0523-A716432D45F3}"/>
              </a:ext>
            </a:extLst>
          </p:cNvPr>
          <p:cNvSpPr/>
          <p:nvPr/>
        </p:nvSpPr>
        <p:spPr>
          <a:xfrm>
            <a:off x="840130" y="1676400"/>
            <a:ext cx="9199416" cy="1200329"/>
          </a:xfrm>
          <a:prstGeom prst="rect">
            <a:avLst/>
          </a:prstGeom>
        </p:spPr>
        <p:txBody>
          <a:bodyPr wrap="square">
            <a:spAutoFit/>
          </a:bodyPr>
          <a:lstStyle/>
          <a:p>
            <a:pPr marL="342900" indent="-342900">
              <a:buFont typeface="Wingdings" panose="05000000000000000000" pitchFamily="2" charset="2"/>
              <a:buChar char="§"/>
            </a:pPr>
            <a:r>
              <a:rPr lang="fr-FR" sz="2400" dirty="0">
                <a:solidFill>
                  <a:srgbClr val="6C6463"/>
                </a:solidFill>
                <a:latin typeface="Gill Sans MT"/>
              </a:rPr>
              <a:t>Prioriser les interventions de GAM qui renforceront les structures pour les programmes de GAM dans les établissements de santé ; </a:t>
            </a:r>
          </a:p>
          <a:p>
            <a:endParaRPr lang="fr-FR" sz="2400" dirty="0">
              <a:solidFill>
                <a:srgbClr val="6C6463"/>
              </a:solidFill>
              <a:latin typeface="Gill Sans MT"/>
            </a:endParaRPr>
          </a:p>
        </p:txBody>
      </p:sp>
      <p:pic>
        <p:nvPicPr>
          <p:cNvPr id="12" name="Image 11">
            <a:extLst>
              <a:ext uri="{FF2B5EF4-FFF2-40B4-BE49-F238E27FC236}">
                <a16:creationId xmlns:a16="http://schemas.microsoft.com/office/drawing/2014/main" id="{B2F6368D-D637-42F9-6967-7CE0EDCBDED0}"/>
              </a:ext>
            </a:extLst>
          </p:cNvPr>
          <p:cNvPicPr>
            <a:picLocks noChangeAspect="1"/>
          </p:cNvPicPr>
          <p:nvPr/>
        </p:nvPicPr>
        <p:blipFill>
          <a:blip r:embed="rId3"/>
          <a:stretch>
            <a:fillRect/>
          </a:stretch>
        </p:blipFill>
        <p:spPr>
          <a:xfrm>
            <a:off x="840130" y="2809188"/>
            <a:ext cx="10066682" cy="3091992"/>
          </a:xfrm>
          <a:prstGeom prst="rect">
            <a:avLst/>
          </a:prstGeom>
        </p:spPr>
      </p:pic>
    </p:spTree>
    <p:extLst>
      <p:ext uri="{BB962C8B-B14F-4D97-AF65-F5344CB8AC3E}">
        <p14:creationId xmlns:p14="http://schemas.microsoft.com/office/powerpoint/2010/main" val="202873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15274-9D10-EA9D-5293-7189D15AF04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01377F-3E0E-30F3-B5C2-4200F17D3E0A}"/>
              </a:ext>
            </a:extLst>
          </p:cNvPr>
          <p:cNvSpPr>
            <a:spLocks noGrp="1"/>
          </p:cNvSpPr>
          <p:nvPr>
            <p:ph type="ftr" sz="quarter" idx="3"/>
          </p:nvPr>
        </p:nvSpPr>
        <p:spPr/>
        <p:txBody>
          <a:bodyPr/>
          <a:lstStyle/>
          <a:p>
            <a:r>
              <a:rPr lang="en-US"/>
              <a:t>USAID MEDICINES, TECHNOLOGIES, AND PHARMACEUTICAL SERVICES (MTaPS) PROGRAM</a:t>
            </a:r>
            <a:endParaRPr lang="en-US" dirty="0"/>
          </a:p>
        </p:txBody>
      </p:sp>
      <p:sp>
        <p:nvSpPr>
          <p:cNvPr id="4" name="Slide Number Placeholder 3">
            <a:extLst>
              <a:ext uri="{FF2B5EF4-FFF2-40B4-BE49-F238E27FC236}">
                <a16:creationId xmlns:a16="http://schemas.microsoft.com/office/drawing/2014/main" id="{B081E03A-DFC0-BDD6-D045-2E93EC8626A3}"/>
              </a:ext>
            </a:extLst>
          </p:cNvPr>
          <p:cNvSpPr>
            <a:spLocks noGrp="1"/>
          </p:cNvSpPr>
          <p:nvPr>
            <p:ph type="sldNum" sz="quarter" idx="4"/>
          </p:nvPr>
        </p:nvSpPr>
        <p:spPr/>
        <p:txBody>
          <a:bodyPr/>
          <a:lstStyle/>
          <a:p>
            <a:fld id="{42782948-4DBE-204D-AB9E-B65E067054AE}" type="slidenum">
              <a:rPr lang="en-US" smtClean="0"/>
              <a:pPr/>
              <a:t>16</a:t>
            </a:fld>
            <a:endParaRPr lang="en-US"/>
          </a:p>
        </p:txBody>
      </p:sp>
      <p:sp>
        <p:nvSpPr>
          <p:cNvPr id="5" name="Title 4">
            <a:extLst>
              <a:ext uri="{FF2B5EF4-FFF2-40B4-BE49-F238E27FC236}">
                <a16:creationId xmlns:a16="http://schemas.microsoft.com/office/drawing/2014/main" id="{29732F17-E670-2269-ED26-B0C4072A41C5}"/>
              </a:ext>
            </a:extLst>
          </p:cNvPr>
          <p:cNvSpPr>
            <a:spLocks noGrp="1"/>
          </p:cNvSpPr>
          <p:nvPr>
            <p:ph type="title"/>
          </p:nvPr>
        </p:nvSpPr>
        <p:spPr/>
        <p:txBody>
          <a:bodyPr anchor="ctr">
            <a:normAutofit/>
          </a:bodyPr>
          <a:lstStyle/>
          <a:p>
            <a:r>
              <a:rPr kumimoji="0" lang="en-GB" sz="2800" b="1" u="none" strike="noStrike" kern="1200" cap="none" spc="0" normalizeH="0" baseline="0" noProof="0" dirty="0" err="1">
                <a:ln>
                  <a:noFill/>
                </a:ln>
                <a:solidFill>
                  <a:srgbClr val="BA0C2F"/>
                </a:solidFill>
                <a:effectLst/>
                <a:uLnTx/>
                <a:uFillTx/>
                <a:latin typeface="Arial" panose="020B0604020202020204" pitchFamily="34" charset="0"/>
                <a:cs typeface="Arial" panose="020B0604020202020204" pitchFamily="34" charset="0"/>
              </a:rPr>
              <a:t>Etape</a:t>
            </a:r>
            <a:r>
              <a:rPr kumimoji="0" lang="en-GB" sz="2800" b="1"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rPr>
              <a:t> 4. </a:t>
            </a:r>
            <a:r>
              <a:rPr kumimoji="0" lang="en-GB" sz="2800" b="1" u="none" strike="noStrike" kern="1200" cap="none" spc="0" normalizeH="0" baseline="0" noProof="0" dirty="0">
                <a:ln>
                  <a:noFill/>
                </a:ln>
                <a:solidFill>
                  <a:srgbClr val="002F6C"/>
                </a:solidFill>
                <a:effectLst/>
                <a:uLnTx/>
                <a:uFillTx/>
                <a:latin typeface="Arial" panose="020B0604020202020204" pitchFamily="34" charset="0"/>
                <a:cs typeface="Arial" panose="020B0604020202020204" pitchFamily="34" charset="0"/>
              </a:rPr>
              <a:t>Identifier les interventions de GAM</a:t>
            </a:r>
            <a:endParaRPr lang="fr-FR"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517A13B-E4EB-17DC-F993-8297D7882766}"/>
              </a:ext>
            </a:extLst>
          </p:cNvPr>
          <p:cNvSpPr/>
          <p:nvPr/>
        </p:nvSpPr>
        <p:spPr>
          <a:xfrm>
            <a:off x="840130" y="1676400"/>
            <a:ext cx="9897000" cy="2123658"/>
          </a:xfrm>
          <a:prstGeom prst="rect">
            <a:avLst/>
          </a:prstGeom>
        </p:spPr>
        <p:txBody>
          <a:bodyPr wrap="square">
            <a:spAutoFit/>
          </a:bodyPr>
          <a:lstStyle/>
          <a:p>
            <a:pPr marL="342900" lvl="0" indent="-342900">
              <a:lnSpc>
                <a:spcPct val="150000"/>
              </a:lnSpc>
              <a:buFont typeface="Wingdings" panose="05000000000000000000" pitchFamily="2" charset="2"/>
              <a:buChar char="§"/>
            </a:pPr>
            <a:r>
              <a:rPr lang="fr-FR" sz="2400" dirty="0"/>
              <a:t>Commencer par les interventions  de GAM les plus faciles à mettre en œuvre</a:t>
            </a:r>
          </a:p>
          <a:p>
            <a:pPr marL="342900" lvl="0" indent="-342900">
              <a:lnSpc>
                <a:spcPct val="150000"/>
              </a:lnSpc>
              <a:buFont typeface="Wingdings" panose="05000000000000000000" pitchFamily="2" charset="2"/>
              <a:buChar char="§"/>
            </a:pPr>
            <a:r>
              <a:rPr lang="fr-FR" sz="2400" dirty="0">
                <a:highlight>
                  <a:srgbClr val="FFFFFF"/>
                </a:highlight>
              </a:rPr>
              <a:t>Identifier : qui, quoi, où, comment et quand</a:t>
            </a:r>
          </a:p>
          <a:p>
            <a:endParaRPr lang="fr-FR" sz="2400" dirty="0">
              <a:solidFill>
                <a:srgbClr val="6C6463"/>
              </a:solidFill>
              <a:latin typeface="Gill Sans MT"/>
            </a:endParaRPr>
          </a:p>
        </p:txBody>
      </p:sp>
    </p:spTree>
    <p:extLst>
      <p:ext uri="{BB962C8B-B14F-4D97-AF65-F5344CB8AC3E}">
        <p14:creationId xmlns:p14="http://schemas.microsoft.com/office/powerpoint/2010/main" val="219378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FCD94-687C-729D-AD1B-72DFB349559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7BC0531-B344-7886-4C1B-5306294DD033}"/>
              </a:ext>
            </a:extLst>
          </p:cNvPr>
          <p:cNvSpPr>
            <a:spLocks noGrp="1"/>
          </p:cNvSpPr>
          <p:nvPr>
            <p:ph type="ftr" sz="quarter" idx="3"/>
          </p:nvPr>
        </p:nvSpPr>
        <p:spPr/>
        <p:txBody>
          <a:bodyPr/>
          <a:lstStyle/>
          <a:p>
            <a:r>
              <a:rPr lang="en-US"/>
              <a:t>USAID MEDICINES, TECHNOLOGIES, AND PHARMACEUTICAL SERVICES (MTaPS) PROGRAM</a:t>
            </a:r>
            <a:endParaRPr lang="en-US" dirty="0"/>
          </a:p>
        </p:txBody>
      </p:sp>
      <p:sp>
        <p:nvSpPr>
          <p:cNvPr id="4" name="Slide Number Placeholder 3">
            <a:extLst>
              <a:ext uri="{FF2B5EF4-FFF2-40B4-BE49-F238E27FC236}">
                <a16:creationId xmlns:a16="http://schemas.microsoft.com/office/drawing/2014/main" id="{821C6ADC-FF65-DCB7-D43A-87E8F760F39A}"/>
              </a:ext>
            </a:extLst>
          </p:cNvPr>
          <p:cNvSpPr>
            <a:spLocks noGrp="1"/>
          </p:cNvSpPr>
          <p:nvPr>
            <p:ph type="sldNum" sz="quarter" idx="4"/>
          </p:nvPr>
        </p:nvSpPr>
        <p:spPr/>
        <p:txBody>
          <a:bodyPr/>
          <a:lstStyle/>
          <a:p>
            <a:fld id="{42782948-4DBE-204D-AB9E-B65E067054AE}" type="slidenum">
              <a:rPr lang="en-US" smtClean="0"/>
              <a:pPr/>
              <a:t>17</a:t>
            </a:fld>
            <a:endParaRPr lang="en-US"/>
          </a:p>
        </p:txBody>
      </p:sp>
      <p:sp>
        <p:nvSpPr>
          <p:cNvPr id="5" name="Title 4">
            <a:extLst>
              <a:ext uri="{FF2B5EF4-FFF2-40B4-BE49-F238E27FC236}">
                <a16:creationId xmlns:a16="http://schemas.microsoft.com/office/drawing/2014/main" id="{02B0866A-A96B-A1B9-27C5-6D103028F844}"/>
              </a:ext>
            </a:extLst>
          </p:cNvPr>
          <p:cNvSpPr>
            <a:spLocks noGrp="1"/>
          </p:cNvSpPr>
          <p:nvPr>
            <p:ph type="title"/>
          </p:nvPr>
        </p:nvSpPr>
        <p:spPr/>
        <p:txBody>
          <a:bodyPr>
            <a:noAutofit/>
          </a:bodyPr>
          <a:lstStyle/>
          <a:p>
            <a:r>
              <a:rPr kumimoji="0" lang="fr-FR" sz="3200" b="1" u="none" strike="noStrike" kern="1200" cap="none" spc="0" normalizeH="0" baseline="0" noProof="0" dirty="0">
                <a:ln>
                  <a:noFill/>
                </a:ln>
                <a:solidFill>
                  <a:srgbClr val="BA0C2F"/>
                </a:solidFill>
                <a:effectLst/>
                <a:uLnTx/>
                <a:uFillTx/>
                <a:latin typeface="Arial Black" panose="020B0604020202020204" pitchFamily="34" charset="0"/>
                <a:cs typeface="Arial Black" panose="020B0604020202020204" pitchFamily="34" charset="0"/>
              </a:rPr>
              <a:t>Etape 5. </a:t>
            </a:r>
            <a:r>
              <a:rPr kumimoji="0" lang="fr-FR" sz="3200" b="1" u="none" strike="noStrike" kern="1200" cap="none" spc="0" normalizeH="0" baseline="0" noProof="0" dirty="0">
                <a:ln>
                  <a:noFill/>
                </a:ln>
                <a:solidFill>
                  <a:srgbClr val="002F6C"/>
                </a:solidFill>
                <a:effectLst/>
                <a:uLnTx/>
                <a:uFillTx/>
                <a:latin typeface="Arial Black" panose="020B0604020202020204" pitchFamily="34" charset="0"/>
                <a:cs typeface="Arial Black" panose="020B0604020202020204" pitchFamily="34" charset="0"/>
              </a:rPr>
              <a:t>Elaborer un plan d’action sur la GAM pour les établissements de santé   </a:t>
            </a:r>
            <a:endParaRPr lang="fr-FR" sz="3200" b="1" dirty="0">
              <a:latin typeface="Arial Black" panose="020B0604020202020204" pitchFamily="34" charset="0"/>
              <a:cs typeface="Arial Black" panose="020B0604020202020204" pitchFamily="34" charset="0"/>
            </a:endParaRPr>
          </a:p>
        </p:txBody>
      </p:sp>
      <p:sp>
        <p:nvSpPr>
          <p:cNvPr id="6" name="Rectangle 5">
            <a:extLst>
              <a:ext uri="{FF2B5EF4-FFF2-40B4-BE49-F238E27FC236}">
                <a16:creationId xmlns:a16="http://schemas.microsoft.com/office/drawing/2014/main" id="{77B5260F-4335-9AC6-6634-7E3DDEACFAAE}"/>
              </a:ext>
            </a:extLst>
          </p:cNvPr>
          <p:cNvSpPr/>
          <p:nvPr/>
        </p:nvSpPr>
        <p:spPr>
          <a:xfrm>
            <a:off x="840130" y="1676400"/>
            <a:ext cx="10198658" cy="4413068"/>
          </a:xfrm>
          <a:prstGeom prst="rect">
            <a:avLst/>
          </a:prstGeom>
        </p:spPr>
        <p:txBody>
          <a:bodyPr wrap="square">
            <a:spAutoFit/>
          </a:bodyPr>
          <a:lstStyle/>
          <a:p>
            <a:pPr marL="342900" indent="-342900">
              <a:lnSpc>
                <a:spcPct val="200000"/>
              </a:lnSpc>
              <a:buFont typeface="Wingdings" panose="05000000000000000000" pitchFamily="2" charset="2"/>
              <a:buChar char="§"/>
            </a:pPr>
            <a:r>
              <a:rPr lang="fr-FR" sz="2400" dirty="0"/>
              <a:t>Préciser les ressources humaines et financières qui sont requises.</a:t>
            </a:r>
          </a:p>
          <a:p>
            <a:pPr marL="342900" indent="-342900">
              <a:lnSpc>
                <a:spcPct val="200000"/>
              </a:lnSpc>
              <a:buFont typeface="Wingdings" panose="05000000000000000000" pitchFamily="2" charset="2"/>
              <a:buChar char="§"/>
            </a:pPr>
            <a:r>
              <a:rPr lang="fr-FR" sz="2400" dirty="0"/>
              <a:t>Déterminer les éléments centraux prioritaires à mettre en œuvre à court terme, y compris la responsabilité, le calendrier et les indicateurs.</a:t>
            </a:r>
          </a:p>
          <a:p>
            <a:pPr marL="342900" indent="-342900">
              <a:lnSpc>
                <a:spcPct val="200000"/>
              </a:lnSpc>
              <a:buFont typeface="Wingdings" panose="05000000000000000000" pitchFamily="2" charset="2"/>
              <a:buChar char="§"/>
            </a:pPr>
            <a:r>
              <a:rPr lang="fr-FR" sz="2400" dirty="0">
                <a:highlight>
                  <a:srgbClr val="FFFFFF"/>
                </a:highlight>
              </a:rPr>
              <a:t>Assurer l’engagement du leadership et la surveillance,  </a:t>
            </a:r>
          </a:p>
          <a:p>
            <a:pPr marL="342900" indent="-342900">
              <a:lnSpc>
                <a:spcPct val="200000"/>
              </a:lnSpc>
              <a:buFont typeface="Wingdings" panose="05000000000000000000" pitchFamily="2" charset="2"/>
              <a:buChar char="§"/>
            </a:pPr>
            <a:r>
              <a:rPr lang="fr-FR" sz="2400" dirty="0">
                <a:highlight>
                  <a:srgbClr val="FFFFFF"/>
                </a:highlight>
              </a:rPr>
              <a:t>Identifier les points à améliorer,  </a:t>
            </a:r>
          </a:p>
          <a:p>
            <a:pPr>
              <a:lnSpc>
                <a:spcPct val="200000"/>
              </a:lnSpc>
            </a:pPr>
            <a:endParaRPr lang="fr-FR" sz="2400" dirty="0">
              <a:solidFill>
                <a:srgbClr val="6C6463"/>
              </a:solidFill>
              <a:latin typeface="Gill Sans MT"/>
            </a:endParaRPr>
          </a:p>
        </p:txBody>
      </p:sp>
    </p:spTree>
    <p:extLst>
      <p:ext uri="{BB962C8B-B14F-4D97-AF65-F5344CB8AC3E}">
        <p14:creationId xmlns:p14="http://schemas.microsoft.com/office/powerpoint/2010/main" val="282707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A375D-5248-44E1-09FA-5687CA21F8E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F9DE76-32EA-2866-186D-3502027722AD}"/>
              </a:ext>
            </a:extLst>
          </p:cNvPr>
          <p:cNvSpPr>
            <a:spLocks noGrp="1"/>
          </p:cNvSpPr>
          <p:nvPr>
            <p:ph type="ftr" sz="quarter" idx="3"/>
          </p:nvPr>
        </p:nvSpPr>
        <p:spPr/>
        <p:txBody>
          <a:bodyPr/>
          <a:lstStyle/>
          <a:p>
            <a:r>
              <a:rPr lang="en-US"/>
              <a:t>USAID MEDICINES, TECHNOLOGIES, AND PHARMACEUTICAL SERVICES (MTaPS) PROGRAM</a:t>
            </a:r>
            <a:endParaRPr lang="en-US" dirty="0"/>
          </a:p>
        </p:txBody>
      </p:sp>
      <p:sp>
        <p:nvSpPr>
          <p:cNvPr id="4" name="Slide Number Placeholder 3">
            <a:extLst>
              <a:ext uri="{FF2B5EF4-FFF2-40B4-BE49-F238E27FC236}">
                <a16:creationId xmlns:a16="http://schemas.microsoft.com/office/drawing/2014/main" id="{5A9F6772-2BD8-5B01-425A-D3926A5E1397}"/>
              </a:ext>
            </a:extLst>
          </p:cNvPr>
          <p:cNvSpPr>
            <a:spLocks noGrp="1"/>
          </p:cNvSpPr>
          <p:nvPr>
            <p:ph type="sldNum" sz="quarter" idx="4"/>
          </p:nvPr>
        </p:nvSpPr>
        <p:spPr/>
        <p:txBody>
          <a:bodyPr/>
          <a:lstStyle/>
          <a:p>
            <a:fld id="{42782948-4DBE-204D-AB9E-B65E067054AE}" type="slidenum">
              <a:rPr lang="en-US" smtClean="0"/>
              <a:pPr/>
              <a:t>18</a:t>
            </a:fld>
            <a:endParaRPr lang="en-US"/>
          </a:p>
        </p:txBody>
      </p:sp>
      <p:sp>
        <p:nvSpPr>
          <p:cNvPr id="5" name="Title 4">
            <a:extLst>
              <a:ext uri="{FF2B5EF4-FFF2-40B4-BE49-F238E27FC236}">
                <a16:creationId xmlns:a16="http://schemas.microsoft.com/office/drawing/2014/main" id="{5AF0875A-60E1-D32C-9C38-B26750E66F2C}"/>
              </a:ext>
            </a:extLst>
          </p:cNvPr>
          <p:cNvSpPr>
            <a:spLocks noGrp="1"/>
          </p:cNvSpPr>
          <p:nvPr>
            <p:ph type="title"/>
          </p:nvPr>
        </p:nvSpPr>
        <p:spPr/>
        <p:txBody>
          <a:bodyPr anchor="ctr">
            <a:normAutofit/>
          </a:bodyPr>
          <a:lstStyle/>
          <a:p>
            <a:r>
              <a:rPr kumimoji="0" lang="fr-FR" sz="3200" b="1"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rPr>
              <a:t>Etape 6. </a:t>
            </a:r>
            <a:r>
              <a:rPr kumimoji="0" lang="fr-FR" sz="3200" b="1" u="none" strike="noStrike" kern="1200" cap="none" spc="0" normalizeH="0" baseline="0" noProof="0" dirty="0">
                <a:ln>
                  <a:noFill/>
                </a:ln>
                <a:solidFill>
                  <a:srgbClr val="002F6C"/>
                </a:solidFill>
                <a:effectLst/>
                <a:uLnTx/>
                <a:uFillTx/>
                <a:latin typeface="Arial" panose="020B0604020202020204" pitchFamily="34" charset="0"/>
                <a:cs typeface="Arial" panose="020B0604020202020204" pitchFamily="34" charset="0"/>
              </a:rPr>
              <a:t>Mettre en œuvre des interventions de GAM</a:t>
            </a:r>
            <a:endParaRPr lang="fr-FR" sz="3200" b="1"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99C1C38C-03FA-211A-6EB9-861C16B0C257}"/>
              </a:ext>
            </a:extLst>
          </p:cNvPr>
          <p:cNvPicPr>
            <a:picLocks noChangeAspect="1"/>
          </p:cNvPicPr>
          <p:nvPr/>
        </p:nvPicPr>
        <p:blipFill>
          <a:blip r:embed="rId3"/>
          <a:stretch>
            <a:fillRect/>
          </a:stretch>
        </p:blipFill>
        <p:spPr>
          <a:xfrm>
            <a:off x="1018096" y="1630837"/>
            <a:ext cx="9587060" cy="4571999"/>
          </a:xfrm>
          <a:prstGeom prst="rect">
            <a:avLst/>
          </a:prstGeom>
        </p:spPr>
      </p:pic>
    </p:spTree>
    <p:extLst>
      <p:ext uri="{BB962C8B-B14F-4D97-AF65-F5344CB8AC3E}">
        <p14:creationId xmlns:p14="http://schemas.microsoft.com/office/powerpoint/2010/main" val="141181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91EE5-D894-9A5C-2EF4-121C829F64E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BD0146-4E7A-C6FC-FD92-362C3ABD0899}"/>
              </a:ext>
            </a:extLst>
          </p:cNvPr>
          <p:cNvSpPr>
            <a:spLocks noGrp="1"/>
          </p:cNvSpPr>
          <p:nvPr>
            <p:ph type="ftr" sz="quarter" idx="3"/>
          </p:nvPr>
        </p:nvSpPr>
        <p:spPr/>
        <p:txBody>
          <a:bodyPr/>
          <a:lstStyle/>
          <a:p>
            <a:r>
              <a:rPr lang="en-US"/>
              <a:t>USAID MEDICINES, TECHNOLOGIES, AND PHARMACEUTICAL SERVICES (MTaPS) PROGRAM</a:t>
            </a:r>
            <a:endParaRPr lang="en-US" dirty="0"/>
          </a:p>
        </p:txBody>
      </p:sp>
      <p:sp>
        <p:nvSpPr>
          <p:cNvPr id="4" name="Slide Number Placeholder 3">
            <a:extLst>
              <a:ext uri="{FF2B5EF4-FFF2-40B4-BE49-F238E27FC236}">
                <a16:creationId xmlns:a16="http://schemas.microsoft.com/office/drawing/2014/main" id="{CEAA9D39-62DD-F803-183D-B73D8C75F0ED}"/>
              </a:ext>
            </a:extLst>
          </p:cNvPr>
          <p:cNvSpPr>
            <a:spLocks noGrp="1"/>
          </p:cNvSpPr>
          <p:nvPr>
            <p:ph type="sldNum" sz="quarter" idx="4"/>
          </p:nvPr>
        </p:nvSpPr>
        <p:spPr/>
        <p:txBody>
          <a:bodyPr/>
          <a:lstStyle/>
          <a:p>
            <a:fld id="{42782948-4DBE-204D-AB9E-B65E067054AE}" type="slidenum">
              <a:rPr lang="en-US" smtClean="0"/>
              <a:pPr/>
              <a:t>19</a:t>
            </a:fld>
            <a:endParaRPr lang="en-US"/>
          </a:p>
        </p:txBody>
      </p:sp>
      <p:sp>
        <p:nvSpPr>
          <p:cNvPr id="5" name="Title 4">
            <a:extLst>
              <a:ext uri="{FF2B5EF4-FFF2-40B4-BE49-F238E27FC236}">
                <a16:creationId xmlns:a16="http://schemas.microsoft.com/office/drawing/2014/main" id="{0E604FC6-8503-E131-C462-45B79145034C}"/>
              </a:ext>
            </a:extLst>
          </p:cNvPr>
          <p:cNvSpPr>
            <a:spLocks noGrp="1"/>
          </p:cNvSpPr>
          <p:nvPr>
            <p:ph type="title"/>
          </p:nvPr>
        </p:nvSpPr>
        <p:spPr/>
        <p:txBody>
          <a:bodyPr anchor="ctr">
            <a:noAutofit/>
          </a:bodyPr>
          <a:lstStyle/>
          <a:p>
            <a:r>
              <a:rPr kumimoji="0" lang="fr-FR" sz="3200" b="1"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rPr>
              <a:t>Etape 7. </a:t>
            </a:r>
            <a:r>
              <a:rPr kumimoji="0" lang="fr-FR" sz="3200" b="1" u="none" strike="noStrike" kern="1200" cap="none" spc="0" normalizeH="0" baseline="0" noProof="0" dirty="0">
                <a:ln>
                  <a:noFill/>
                </a:ln>
                <a:solidFill>
                  <a:srgbClr val="002F6C"/>
                </a:solidFill>
                <a:effectLst/>
                <a:uLnTx/>
                <a:uFillTx/>
                <a:latin typeface="Arial" panose="020B0604020202020204" pitchFamily="34" charset="0"/>
                <a:cs typeface="Arial" panose="020B0604020202020204" pitchFamily="34" charset="0"/>
              </a:rPr>
              <a:t>Suivi et évaluation des interventions de GAM</a:t>
            </a:r>
            <a:endParaRPr lang="fr-FR" sz="3200" b="1"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1170FFBE-E9BE-61D6-252B-D3E9BBA5D2C0}"/>
              </a:ext>
            </a:extLst>
          </p:cNvPr>
          <p:cNvPicPr>
            <a:picLocks noChangeAspect="1"/>
          </p:cNvPicPr>
          <p:nvPr/>
        </p:nvPicPr>
        <p:blipFill>
          <a:blip r:embed="rId3"/>
          <a:stretch>
            <a:fillRect/>
          </a:stretch>
        </p:blipFill>
        <p:spPr>
          <a:xfrm>
            <a:off x="108154" y="1655553"/>
            <a:ext cx="11814607" cy="2290713"/>
          </a:xfrm>
          <a:prstGeom prst="rect">
            <a:avLst/>
          </a:prstGeom>
        </p:spPr>
      </p:pic>
      <p:sp>
        <p:nvSpPr>
          <p:cNvPr id="9" name="ZoneTexte 8">
            <a:extLst>
              <a:ext uri="{FF2B5EF4-FFF2-40B4-BE49-F238E27FC236}">
                <a16:creationId xmlns:a16="http://schemas.microsoft.com/office/drawing/2014/main" id="{9DAE82A4-3449-2647-8EB7-D62F0D43A046}"/>
              </a:ext>
            </a:extLst>
          </p:cNvPr>
          <p:cNvSpPr txBox="1"/>
          <p:nvPr/>
        </p:nvSpPr>
        <p:spPr>
          <a:xfrm>
            <a:off x="914805" y="3689945"/>
            <a:ext cx="3004114" cy="1477328"/>
          </a:xfrm>
          <a:prstGeom prst="rect">
            <a:avLst/>
          </a:prstGeom>
          <a:noFill/>
        </p:spPr>
        <p:txBody>
          <a:bodyPr wrap="square">
            <a:spAutoFit/>
          </a:bodyPr>
          <a:lstStyle/>
          <a:p>
            <a:r>
              <a:rPr lang="fr-FR" b="1" dirty="0"/>
              <a:t>Utilisées pour évaluer la</a:t>
            </a:r>
          </a:p>
          <a:p>
            <a:r>
              <a:rPr lang="fr-FR" b="1" dirty="0"/>
              <a:t>Capacité des systèmes  dans un établissement</a:t>
            </a:r>
          </a:p>
          <a:p>
            <a:r>
              <a:rPr lang="fr-FR" b="1" dirty="0"/>
              <a:t>à mettre en œuvre la GAM</a:t>
            </a:r>
          </a:p>
        </p:txBody>
      </p:sp>
      <p:sp>
        <p:nvSpPr>
          <p:cNvPr id="11" name="ZoneTexte 10">
            <a:extLst>
              <a:ext uri="{FF2B5EF4-FFF2-40B4-BE49-F238E27FC236}">
                <a16:creationId xmlns:a16="http://schemas.microsoft.com/office/drawing/2014/main" id="{1528B31E-9C87-9E35-B878-B74E47C0778F}"/>
              </a:ext>
            </a:extLst>
          </p:cNvPr>
          <p:cNvSpPr txBox="1"/>
          <p:nvPr/>
        </p:nvSpPr>
        <p:spPr>
          <a:xfrm>
            <a:off x="4067718" y="3638152"/>
            <a:ext cx="3615127" cy="1477328"/>
          </a:xfrm>
          <a:prstGeom prst="rect">
            <a:avLst/>
          </a:prstGeom>
          <a:noFill/>
        </p:spPr>
        <p:txBody>
          <a:bodyPr wrap="square">
            <a:spAutoFit/>
          </a:bodyPr>
          <a:lstStyle/>
          <a:p>
            <a:pPr lvl="0">
              <a:buClr>
                <a:schemeClr val="dk1"/>
              </a:buClr>
              <a:buSzPts val="2600"/>
            </a:pPr>
            <a:r>
              <a:rPr lang="fr-FR" b="1" dirty="0">
                <a:solidFill>
                  <a:schemeClr val="dk1"/>
                </a:solidFill>
                <a:ea typeface="Arial"/>
                <a:cs typeface="Arial"/>
                <a:sym typeface="Arial"/>
              </a:rPr>
              <a:t>Déterminent dans quelle mesure l’intervention visant à modifier l’utilisation d’un antimicrobien a été mise en œuvre avec succès</a:t>
            </a:r>
            <a:r>
              <a:rPr lang="fr-FR" dirty="0">
                <a:solidFill>
                  <a:schemeClr val="dk1"/>
                </a:solidFill>
                <a:ea typeface="Arial"/>
                <a:cs typeface="Arial"/>
                <a:sym typeface="Arial"/>
              </a:rPr>
              <a:t>, </a:t>
            </a:r>
            <a:endParaRPr lang="fr-FR" dirty="0"/>
          </a:p>
        </p:txBody>
      </p:sp>
      <p:sp>
        <p:nvSpPr>
          <p:cNvPr id="13" name="ZoneTexte 12">
            <a:extLst>
              <a:ext uri="{FF2B5EF4-FFF2-40B4-BE49-F238E27FC236}">
                <a16:creationId xmlns:a16="http://schemas.microsoft.com/office/drawing/2014/main" id="{D98F3CCE-97B8-F251-0530-304C6B177398}"/>
              </a:ext>
            </a:extLst>
          </p:cNvPr>
          <p:cNvSpPr txBox="1"/>
          <p:nvPr/>
        </p:nvSpPr>
        <p:spPr>
          <a:xfrm>
            <a:off x="7494308" y="3730267"/>
            <a:ext cx="4494491" cy="2308324"/>
          </a:xfrm>
          <a:prstGeom prst="rect">
            <a:avLst/>
          </a:prstGeom>
          <a:noFill/>
        </p:spPr>
        <p:txBody>
          <a:bodyPr wrap="square">
            <a:spAutoFit/>
          </a:bodyPr>
          <a:lstStyle/>
          <a:p>
            <a:pPr marR="0" lvl="0" algn="l" rtl="0">
              <a:spcBef>
                <a:spcPts val="0"/>
              </a:spcBef>
              <a:spcAft>
                <a:spcPts val="0"/>
              </a:spcAft>
              <a:buClr>
                <a:schemeClr val="dk1"/>
              </a:buClr>
              <a:buSzPts val="2600"/>
            </a:pPr>
            <a:r>
              <a:rPr lang="fr-FR" sz="1600" b="1" dirty="0">
                <a:solidFill>
                  <a:schemeClr val="dk1"/>
                </a:solidFill>
                <a:latin typeface="Arial"/>
                <a:ea typeface="Arial"/>
                <a:cs typeface="Arial"/>
                <a:sym typeface="Arial"/>
              </a:rPr>
              <a:t>E</a:t>
            </a:r>
            <a:r>
              <a:rPr lang="fr-FR" sz="1600" b="1" i="0" u="none" strike="noStrike" cap="none" dirty="0">
                <a:solidFill>
                  <a:schemeClr val="dk1"/>
                </a:solidFill>
                <a:latin typeface="Arial"/>
                <a:ea typeface="Arial"/>
                <a:cs typeface="Arial"/>
                <a:sym typeface="Arial"/>
              </a:rPr>
              <a:t>xprime à quelle niveau les changements introduits ont réduit la résistance ou d’autres conséquences imprévues de l’utilisation des AM</a:t>
            </a:r>
            <a:endParaRPr lang="fr-FR" sz="1600" b="1" dirty="0"/>
          </a:p>
          <a:p>
            <a:pPr marL="228600" indent="-228600">
              <a:buClr>
                <a:schemeClr val="dk1"/>
              </a:buClr>
              <a:buSzPts val="2400"/>
            </a:pPr>
            <a:r>
              <a:rPr lang="fr-FR" sz="1600" dirty="0">
                <a:solidFill>
                  <a:schemeClr val="dk1"/>
                </a:solidFill>
                <a:ea typeface="Arial"/>
                <a:cs typeface="Arial"/>
                <a:sym typeface="Arial"/>
              </a:rPr>
              <a:t>Utilise les données de surveillance de la </a:t>
            </a:r>
          </a:p>
          <a:p>
            <a:pPr marL="228600" indent="-228600">
              <a:buClr>
                <a:schemeClr val="dk1"/>
              </a:buClr>
              <a:buSzPts val="2400"/>
            </a:pPr>
            <a:r>
              <a:rPr lang="fr-FR" sz="1600" dirty="0">
                <a:solidFill>
                  <a:schemeClr val="dk1"/>
                </a:solidFill>
                <a:ea typeface="Arial"/>
                <a:cs typeface="Arial"/>
                <a:sym typeface="Arial"/>
              </a:rPr>
              <a:t>consommation d’antimicrobiens,  enquête</a:t>
            </a:r>
          </a:p>
          <a:p>
            <a:pPr marL="228600" indent="-228600">
              <a:buClr>
                <a:schemeClr val="dk1"/>
              </a:buClr>
              <a:buSzPts val="2400"/>
            </a:pPr>
            <a:r>
              <a:rPr lang="fr-FR" sz="1600" dirty="0">
                <a:solidFill>
                  <a:schemeClr val="dk1"/>
                </a:solidFill>
                <a:ea typeface="Arial"/>
                <a:cs typeface="Arial"/>
                <a:sym typeface="Arial"/>
              </a:rPr>
              <a:t>de prévalence ponctuelle  </a:t>
            </a:r>
            <a:r>
              <a:rPr lang="fr-FR" sz="1600" dirty="0">
                <a:solidFill>
                  <a:schemeClr val="dk1"/>
                </a:solidFill>
                <a:latin typeface="Arial"/>
                <a:ea typeface="Arial"/>
                <a:cs typeface="Arial"/>
                <a:sym typeface="Arial"/>
              </a:rPr>
              <a:t>(Global PPS)/</a:t>
            </a:r>
            <a:r>
              <a:rPr lang="fr-FR" sz="1600" dirty="0">
                <a:solidFill>
                  <a:schemeClr val="dk1"/>
                </a:solidFill>
                <a:ea typeface="Arial"/>
                <a:cs typeface="Arial"/>
                <a:sym typeface="Arial"/>
              </a:rPr>
              <a:t> DDJ </a:t>
            </a:r>
          </a:p>
          <a:p>
            <a:pPr marL="228600" indent="-228600">
              <a:buClr>
                <a:schemeClr val="dk1"/>
              </a:buClr>
              <a:buSzPts val="2400"/>
            </a:pPr>
            <a:r>
              <a:rPr lang="fr-FR" sz="1600" dirty="0">
                <a:solidFill>
                  <a:schemeClr val="dk1"/>
                </a:solidFill>
                <a:ea typeface="Arial"/>
                <a:cs typeface="Arial"/>
                <a:sym typeface="Arial"/>
              </a:rPr>
              <a:t>par 100(0) patients-jours et/ou DDJ par admission.</a:t>
            </a:r>
            <a:endParaRPr lang="fr-FR" sz="16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889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38" y="304803"/>
            <a:ext cx="9894771" cy="1167738"/>
          </a:xfrm>
        </p:spPr>
        <p:txBody>
          <a:bodyPr anchor="ctr">
            <a:normAutofit/>
          </a:bodyPr>
          <a:lstStyle/>
          <a:p>
            <a:r>
              <a:rPr lang="en-US" sz="4000" b="1" dirty="0">
                <a:solidFill>
                  <a:srgbClr val="C00000"/>
                </a:solidFill>
                <a:latin typeface="Arial" panose="020B0604020202020204" pitchFamily="34" charset="0"/>
                <a:cs typeface="Arial" panose="020B0604020202020204" pitchFamily="34" charset="0"/>
              </a:rPr>
              <a:t>Objectifs</a:t>
            </a:r>
            <a:r>
              <a:rPr lang="en-US" sz="4000" dirty="0">
                <a:solidFill>
                  <a:schemeClr val="tx1"/>
                </a:solidFill>
              </a:rPr>
              <a:t>  </a:t>
            </a:r>
          </a:p>
        </p:txBody>
      </p:sp>
      <p:sp>
        <p:nvSpPr>
          <p:cNvPr id="3" name="Content Placeholder 2"/>
          <p:cNvSpPr>
            <a:spLocks noGrp="1"/>
          </p:cNvSpPr>
          <p:nvPr>
            <p:ph idx="1"/>
          </p:nvPr>
        </p:nvSpPr>
        <p:spPr>
          <a:xfrm>
            <a:off x="688848" y="1935304"/>
            <a:ext cx="10682328" cy="4168552"/>
          </a:xfrm>
        </p:spPr>
        <p:txBody>
          <a:bodyPr>
            <a:normAutofit fontScale="32500" lnSpcReduction="20000"/>
          </a:bodyPr>
          <a:lstStyle/>
          <a:p>
            <a:pPr marL="365760" indent="-365760">
              <a:lnSpc>
                <a:spcPct val="170000"/>
              </a:lnSpc>
              <a:spcBef>
                <a:spcPts val="0"/>
              </a:spcBef>
              <a:spcAft>
                <a:spcPts val="0"/>
              </a:spcAft>
              <a:buClr>
                <a:srgbClr val="C00000"/>
              </a:buClr>
              <a:buFont typeface="Wingdings" panose="05000000000000000000" pitchFamily="2" charset="2"/>
              <a:buChar char="§"/>
            </a:pPr>
            <a:r>
              <a:rPr lang="fr-FR" sz="8000" dirty="0">
                <a:solidFill>
                  <a:schemeClr val="tx1"/>
                </a:solidFill>
                <a:effectLst/>
                <a:ea typeface="Calibri" panose="020F0502020204030204" pitchFamily="34" charset="0"/>
                <a:cs typeface="Times New Roman" panose="02020603050405020304" pitchFamily="18" charset="0"/>
              </a:rPr>
              <a:t>Décrire les objectifs du bon usage des antimicrobiens </a:t>
            </a:r>
            <a:endParaRPr lang="en-US" sz="8000" dirty="0">
              <a:solidFill>
                <a:schemeClr val="tx1"/>
              </a:solidFill>
              <a:effectLst/>
              <a:ea typeface="Calibri" panose="020F0502020204030204" pitchFamily="34" charset="0"/>
              <a:cs typeface="Times New Roman" panose="02020603050405020304" pitchFamily="18" charset="0"/>
            </a:endParaRPr>
          </a:p>
          <a:p>
            <a:pPr marL="365760" indent="-365760">
              <a:lnSpc>
                <a:spcPct val="170000"/>
              </a:lnSpc>
              <a:spcBef>
                <a:spcPts val="0"/>
              </a:spcBef>
              <a:spcAft>
                <a:spcPts val="0"/>
              </a:spcAft>
              <a:buClr>
                <a:srgbClr val="C00000"/>
              </a:buClr>
              <a:buFont typeface="Wingdings" panose="05000000000000000000" pitchFamily="2" charset="2"/>
              <a:buChar char="§"/>
            </a:pPr>
            <a:r>
              <a:rPr lang="fr-FR" sz="8000" dirty="0">
                <a:solidFill>
                  <a:schemeClr val="tx1"/>
                </a:solidFill>
                <a:cs typeface="Times New Roman" panose="02020603050405020304" pitchFamily="18" charset="0"/>
              </a:rPr>
              <a:t>Décrire le processus de mise en œuvre de l'approche du bon usage des antimicrobiens dans les établissements de soins de santé</a:t>
            </a:r>
            <a:endParaRPr lang="en-US" sz="8000" dirty="0">
              <a:solidFill>
                <a:schemeClr val="tx1"/>
              </a:solidFill>
              <a:cs typeface="Times New Roman" panose="02020603050405020304" pitchFamily="18" charset="0"/>
            </a:endParaRPr>
          </a:p>
          <a:p>
            <a:pPr marL="365760" indent="-365760">
              <a:lnSpc>
                <a:spcPct val="170000"/>
              </a:lnSpc>
              <a:spcBef>
                <a:spcPts val="0"/>
              </a:spcBef>
              <a:spcAft>
                <a:spcPts val="0"/>
              </a:spcAft>
              <a:buClr>
                <a:srgbClr val="C00000"/>
              </a:buClr>
              <a:buFont typeface="Wingdings" panose="05000000000000000000" pitchFamily="2" charset="2"/>
              <a:buChar char="§"/>
            </a:pPr>
            <a:r>
              <a:rPr lang="fr-FR" sz="8000" dirty="0">
                <a:solidFill>
                  <a:schemeClr val="tx1"/>
                </a:solidFill>
                <a:cs typeface="Times New Roman" panose="02020603050405020304" pitchFamily="18" charset="0"/>
              </a:rPr>
              <a:t>Décrire les avantages du bon usage des antimicrobiens</a:t>
            </a:r>
            <a:endParaRPr lang="en-US" sz="8000" dirty="0">
              <a:solidFill>
                <a:schemeClr val="tx1"/>
              </a:solidFill>
              <a:cs typeface="Times New Roman" panose="02020603050405020304" pitchFamily="18" charset="0"/>
            </a:endParaRPr>
          </a:p>
          <a:p>
            <a:pPr marL="0" indent="0">
              <a:lnSpc>
                <a:spcPct val="170000"/>
              </a:lnSpc>
              <a:spcBef>
                <a:spcPts val="0"/>
              </a:spcBef>
              <a:spcAft>
                <a:spcPts val="0"/>
              </a:spcAft>
              <a:buClr>
                <a:srgbClr val="C00000"/>
              </a:buClr>
              <a:buNone/>
            </a:pPr>
            <a:br>
              <a:rPr lang="en-US" sz="7200" dirty="0">
                <a:cs typeface="Times New Roman" panose="02020603050405020304" pitchFamily="18" charset="0"/>
              </a:rPr>
            </a:br>
            <a:endParaRPr lang="en-US" sz="7200" dirty="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6619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EA09-0DFC-597E-D6FD-8E01DFE10E0E}"/>
              </a:ext>
            </a:extLst>
          </p:cNvPr>
          <p:cNvSpPr>
            <a:spLocks noGrp="1"/>
          </p:cNvSpPr>
          <p:nvPr>
            <p:ph type="title"/>
          </p:nvPr>
        </p:nvSpPr>
        <p:spPr>
          <a:xfrm>
            <a:off x="854393" y="773239"/>
            <a:ext cx="10058400" cy="3566160"/>
          </a:xfrm>
        </p:spPr>
        <p:txBody>
          <a:bodyPr anchor="ctr">
            <a:normAutofit/>
          </a:bodyPr>
          <a:lstStyle/>
          <a:p>
            <a:pPr marL="164465">
              <a:lnSpc>
                <a:spcPct val="107000"/>
              </a:lnSpc>
              <a:spcBef>
                <a:spcPts val="0"/>
              </a:spcBef>
              <a:spcAft>
                <a:spcPts val="0"/>
              </a:spcAft>
              <a:buClrTx/>
            </a:pPr>
            <a:r>
              <a:rPr lang="fr-FR" sz="4400" b="1" dirty="0">
                <a:solidFill>
                  <a:schemeClr val="accent2"/>
                </a:solidFill>
                <a:latin typeface="Arial Black" panose="020B0604020202020204" pitchFamily="34" charset="0"/>
                <a:ea typeface="Calibri" panose="020F0502020204030204" pitchFamily="34" charset="0"/>
                <a:cs typeface="Arial Black" panose="020B0604020202020204" pitchFamily="34" charset="0"/>
              </a:rPr>
              <a:t>Bon usage des antimicrobiens</a:t>
            </a:r>
            <a:endParaRPr lang="fr-FR" sz="4400" b="1" dirty="0">
              <a:solidFill>
                <a:schemeClr val="accent2"/>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0835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A26442-6B6D-4969-B680-17D69971862D}"/>
              </a:ext>
            </a:extLst>
          </p:cNvPr>
          <p:cNvSpPr>
            <a:spLocks noGrp="1"/>
          </p:cNvSpPr>
          <p:nvPr>
            <p:ph type="title"/>
          </p:nvPr>
        </p:nvSpPr>
        <p:spPr>
          <a:xfrm>
            <a:off x="1285462" y="391886"/>
            <a:ext cx="10058400" cy="1144164"/>
          </a:xfrm>
        </p:spPr>
        <p:txBody>
          <a:bodyPr anchor="b">
            <a:normAutofit/>
          </a:bodyPr>
          <a:lstStyle/>
          <a:p>
            <a:r>
              <a:rPr lang="en-US" sz="4400" b="0" dirty="0" err="1">
                <a:solidFill>
                  <a:schemeClr val="tx1"/>
                </a:solidFill>
                <a:cs typeface="+mj-cs"/>
              </a:rPr>
              <a:t>Utilisation</a:t>
            </a:r>
            <a:r>
              <a:rPr lang="en-US" sz="4400" b="0" dirty="0">
                <a:solidFill>
                  <a:schemeClr val="tx1"/>
                </a:solidFill>
                <a:cs typeface="+mj-cs"/>
              </a:rPr>
              <a:t> </a:t>
            </a:r>
            <a:r>
              <a:rPr lang="en-US" sz="4400" b="0" dirty="0" err="1">
                <a:solidFill>
                  <a:schemeClr val="tx1"/>
                </a:solidFill>
                <a:cs typeface="+mj-cs"/>
              </a:rPr>
              <a:t>appropriée</a:t>
            </a:r>
            <a:r>
              <a:rPr lang="en-US" sz="4400" b="0" dirty="0">
                <a:solidFill>
                  <a:schemeClr val="tx1"/>
                </a:solidFill>
                <a:cs typeface="+mj-cs"/>
              </a:rPr>
              <a:t> des </a:t>
            </a:r>
            <a:r>
              <a:rPr lang="en-US" sz="4400" b="0" dirty="0" err="1">
                <a:solidFill>
                  <a:schemeClr val="tx1"/>
                </a:solidFill>
                <a:cs typeface="+mj-cs"/>
              </a:rPr>
              <a:t>antibiotiques</a:t>
            </a:r>
            <a:endParaRPr lang="en-US" sz="4400" b="0" dirty="0">
              <a:solidFill>
                <a:schemeClr val="tx1"/>
              </a:solidFill>
              <a:cs typeface="+mj-cs"/>
            </a:endParaRPr>
          </a:p>
        </p:txBody>
      </p:sp>
      <p:sp>
        <p:nvSpPr>
          <p:cNvPr id="2" name="Content Placeholder 1">
            <a:extLst>
              <a:ext uri="{FF2B5EF4-FFF2-40B4-BE49-F238E27FC236}">
                <a16:creationId xmlns:a16="http://schemas.microsoft.com/office/drawing/2014/main" id="{C71CCEA5-2394-498F-9DA0-F283C27B5F83}"/>
              </a:ext>
            </a:extLst>
          </p:cNvPr>
          <p:cNvSpPr>
            <a:spLocks noGrp="1"/>
          </p:cNvSpPr>
          <p:nvPr>
            <p:ph type="body" sz="quarter" idx="12"/>
          </p:nvPr>
        </p:nvSpPr>
        <p:spPr>
          <a:xfrm>
            <a:off x="1066800" y="2063685"/>
            <a:ext cx="9813924" cy="4191000"/>
          </a:xfrm>
        </p:spPr>
        <p:txBody>
          <a:bodyPr/>
          <a:lstStyle/>
          <a:p>
            <a:pPr lvl="0" defTabSz="457200">
              <a:lnSpc>
                <a:spcPct val="150000"/>
              </a:lnSpc>
              <a:spcBef>
                <a:spcPct val="20000"/>
              </a:spcBef>
              <a:spcAft>
                <a:spcPts val="0"/>
              </a:spcAft>
              <a:buClr>
                <a:srgbClr val="C00000"/>
              </a:buClr>
              <a:buSzTx/>
              <a:buFont typeface="Wingdings" panose="05000000000000000000" pitchFamily="2" charset="2"/>
              <a:buChar char="§"/>
              <a:defRPr/>
            </a:pPr>
            <a:r>
              <a:rPr kumimoji="0" lang="fr-FR" sz="2200" b="0" i="0" u="none" strike="noStrike" kern="1200" cap="none" spc="0" normalizeH="0" baseline="0" noProof="0" dirty="0">
                <a:ln>
                  <a:noFill/>
                </a:ln>
                <a:solidFill>
                  <a:schemeClr val="tx1"/>
                </a:solidFill>
                <a:effectLst/>
                <a:uLnTx/>
                <a:uFillTx/>
                <a:ea typeface="+mn-ea"/>
                <a:cs typeface="+mn-cs"/>
              </a:rPr>
              <a:t>Prévient l'émergence et la propagation d'</a:t>
            </a:r>
            <a:r>
              <a:rPr lang="fr-FR" sz="2200" dirty="0">
                <a:solidFill>
                  <a:srgbClr val="C00000"/>
                </a:solidFill>
              </a:rPr>
              <a:t>organismes multirésistants,</a:t>
            </a:r>
            <a:endParaRPr kumimoji="0" lang="en-CA" sz="2200" b="0" i="0" u="none" strike="noStrike" kern="1200" cap="none" spc="0" normalizeH="0" baseline="0" noProof="0" dirty="0">
              <a:ln>
                <a:noFill/>
              </a:ln>
              <a:solidFill>
                <a:srgbClr val="C00000"/>
              </a:solidFill>
              <a:effectLst/>
              <a:uLnTx/>
              <a:uFillTx/>
              <a:ea typeface="+mn-ea"/>
              <a:cs typeface="+mn-cs"/>
            </a:endParaRPr>
          </a:p>
          <a:p>
            <a:pPr marR="0" lvl="0" algn="l" defTabSz="457200" rtl="0" eaLnBrk="1" fontAlgn="auto" latinLnBrk="0" hangingPunct="1">
              <a:lnSpc>
                <a:spcPct val="150000"/>
              </a:lnSpc>
              <a:spcBef>
                <a:spcPct val="20000"/>
              </a:spcBef>
              <a:spcAft>
                <a:spcPts val="0"/>
              </a:spcAft>
              <a:buClr>
                <a:srgbClr val="C00000"/>
              </a:buClr>
              <a:buSzTx/>
              <a:buFont typeface="Wingdings" panose="05000000000000000000" pitchFamily="2" charset="2"/>
              <a:buChar char="§"/>
              <a:tabLst/>
              <a:defRPr/>
            </a:pPr>
            <a:r>
              <a:rPr kumimoji="0" lang="fr-FR" sz="2200" b="0" i="0" u="none" strike="noStrike" kern="1200" cap="none" spc="0" normalizeH="0" baseline="0" noProof="0" dirty="0">
                <a:ln>
                  <a:noFill/>
                </a:ln>
                <a:solidFill>
                  <a:schemeClr val="tx1"/>
                </a:solidFill>
                <a:effectLst/>
                <a:uLnTx/>
                <a:uFillTx/>
                <a:ea typeface="+mn-ea"/>
                <a:cs typeface="+mn-cs"/>
              </a:rPr>
              <a:t>L'utilisation responsable des antibiotiques est essentielle pour préserver leur efficacité,</a:t>
            </a:r>
            <a:endParaRPr kumimoji="0" lang="en-CA" sz="2200" b="0" i="0" u="none" strike="noStrike" kern="1200" cap="none" spc="0" normalizeH="0" baseline="0" noProof="0" dirty="0">
              <a:ln>
                <a:noFill/>
              </a:ln>
              <a:solidFill>
                <a:schemeClr val="tx1"/>
              </a:solidFill>
              <a:effectLst/>
              <a:uLnTx/>
              <a:uFillTx/>
              <a:ea typeface="+mn-ea"/>
              <a:cs typeface="+mn-cs"/>
            </a:endParaRPr>
          </a:p>
          <a:p>
            <a:pPr lvl="0" defTabSz="457200">
              <a:lnSpc>
                <a:spcPct val="150000"/>
              </a:lnSpc>
              <a:spcBef>
                <a:spcPct val="20000"/>
              </a:spcBef>
              <a:spcAft>
                <a:spcPts val="0"/>
              </a:spcAft>
              <a:buClr>
                <a:srgbClr val="C00000"/>
              </a:buClr>
              <a:buSzTx/>
              <a:buFont typeface="Wingdings" panose="05000000000000000000" pitchFamily="2" charset="2"/>
              <a:buChar char="§"/>
              <a:defRPr/>
            </a:pPr>
            <a:r>
              <a:rPr lang="fr-FR" sz="2200" dirty="0">
                <a:solidFill>
                  <a:schemeClr val="tx1"/>
                </a:solidFill>
              </a:rPr>
              <a:t>Des études indiquent que 30 à 50 % des antibiotiques prescrits dans les hôpitaux sont inutiles ou inappropriés</a:t>
            </a:r>
            <a:r>
              <a:rPr lang="en-US" sz="2200" dirty="0">
                <a:solidFill>
                  <a:schemeClr val="tx1"/>
                </a:solidFill>
              </a:rPr>
              <a:t>.</a:t>
            </a:r>
          </a:p>
          <a:p>
            <a:pPr lvl="0" defTabSz="457200">
              <a:lnSpc>
                <a:spcPct val="150000"/>
              </a:lnSpc>
              <a:spcBef>
                <a:spcPct val="20000"/>
              </a:spcBef>
              <a:spcAft>
                <a:spcPts val="0"/>
              </a:spcAft>
              <a:buClr>
                <a:srgbClr val="C00000"/>
              </a:buClr>
              <a:buSzTx/>
              <a:buFont typeface="Wingdings" panose="05000000000000000000" pitchFamily="2" charset="2"/>
              <a:buChar char="§"/>
              <a:defRPr/>
            </a:pPr>
            <a:r>
              <a:rPr lang="fr-FR" sz="2200" dirty="0">
                <a:solidFill>
                  <a:schemeClr val="tx1"/>
                </a:solidFill>
              </a:rPr>
              <a:t>La sur-prescription et la mauvaise prescription contribuent aux défis croissants posés par les bactéries résistantes aux antibiotiques</a:t>
            </a:r>
            <a:r>
              <a:rPr lang="en-US" sz="2200" dirty="0">
                <a:solidFill>
                  <a:schemeClr val="tx1"/>
                </a:solidFill>
              </a:rPr>
              <a:t>.</a:t>
            </a:r>
            <a:endParaRPr lang="en-CA" sz="2200" dirty="0">
              <a:solidFill>
                <a:schemeClr val="tx1"/>
              </a:solidFill>
            </a:endParaRPr>
          </a:p>
          <a:p>
            <a:pPr>
              <a:lnSpc>
                <a:spcPct val="150000"/>
              </a:lnSpc>
            </a:pPr>
            <a:endParaRPr lang="en-US" dirty="0"/>
          </a:p>
        </p:txBody>
      </p:sp>
    </p:spTree>
    <p:extLst>
      <p:ext uri="{BB962C8B-B14F-4D97-AF65-F5344CB8AC3E}">
        <p14:creationId xmlns:p14="http://schemas.microsoft.com/office/powerpoint/2010/main" val="416813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EB3E8-7917-4164-99E5-120B23220AD4}"/>
              </a:ext>
            </a:extLst>
          </p:cNvPr>
          <p:cNvSpPr>
            <a:spLocks noGrp="1"/>
          </p:cNvSpPr>
          <p:nvPr>
            <p:ph type="title"/>
          </p:nvPr>
        </p:nvSpPr>
        <p:spPr>
          <a:xfrm>
            <a:off x="1066799" y="400131"/>
            <a:ext cx="10238509" cy="1143661"/>
          </a:xfrm>
        </p:spPr>
        <p:txBody>
          <a:bodyPr anchor="ctr">
            <a:normAutofit/>
          </a:bodyPr>
          <a:lstStyle/>
          <a:p>
            <a:r>
              <a:rPr lang="en-US" sz="3600" b="1" dirty="0">
                <a:solidFill>
                  <a:srgbClr val="C00000"/>
                </a:solidFill>
                <a:latin typeface="Arial" panose="020B0604020202020204" pitchFamily="34" charset="0"/>
                <a:cs typeface="Arial" panose="020B0604020202020204" pitchFamily="34" charset="0"/>
              </a:rPr>
              <a:t>Checklist pour le bon usage des </a:t>
            </a:r>
            <a:r>
              <a:rPr lang="en-US" sz="3600" b="1" dirty="0" err="1">
                <a:solidFill>
                  <a:srgbClr val="C00000"/>
                </a:solidFill>
                <a:latin typeface="Arial" panose="020B0604020202020204" pitchFamily="34" charset="0"/>
                <a:cs typeface="Arial" panose="020B0604020202020204" pitchFamily="34" charset="0"/>
              </a:rPr>
              <a:t>antimicrobiens</a:t>
            </a:r>
            <a:endParaRPr lang="en-US" sz="3600" b="1" dirty="0">
              <a:solidFill>
                <a:srgbClr val="C00000"/>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E764349D-38DA-4D75-A5DD-C8CD45B292C1}"/>
              </a:ext>
            </a:extLst>
          </p:cNvPr>
          <p:cNvSpPr>
            <a:spLocks noGrp="1"/>
          </p:cNvSpPr>
          <p:nvPr>
            <p:ph type="body" sz="quarter" idx="12"/>
          </p:nvPr>
        </p:nvSpPr>
        <p:spPr>
          <a:xfrm>
            <a:off x="1068621" y="1751733"/>
            <a:ext cx="10022931" cy="4126554"/>
          </a:xfrm>
          <a:ln>
            <a:solidFill>
              <a:schemeClr val="tx1"/>
            </a:solidFill>
          </a:ln>
        </p:spPr>
        <p:txBody>
          <a:bodyPr vert="horz" lIns="0" tIns="45720" rIns="0" bIns="45720" rtlCol="0" anchor="t">
            <a:normAutofit/>
          </a:bodyPr>
          <a:lstStyle/>
          <a:p>
            <a:pPr marL="457200" marR="0" lvl="0" indent="-457200" algn="l" defTabSz="457200" rtl="0" eaLnBrk="1" fontAlgn="auto" latinLnBrk="0" hangingPunct="1">
              <a:lnSpc>
                <a:spcPct val="150000"/>
              </a:lnSpc>
              <a:spcBef>
                <a:spcPct val="20000"/>
              </a:spcBef>
              <a:spcAft>
                <a:spcPts val="0"/>
              </a:spcAft>
              <a:buClr>
                <a:srgbClr val="C00000"/>
              </a:buClr>
              <a:buSzTx/>
              <a:buFont typeface="Wingdings" panose="05000000000000000000" pitchFamily="2" charset="2"/>
              <a:buChar char="§"/>
              <a:tabLst/>
              <a:defRPr/>
            </a:pPr>
            <a:r>
              <a:rPr lang="fr-FR" sz="2600" dirty="0">
                <a:solidFill>
                  <a:schemeClr val="tx1"/>
                </a:solidFill>
              </a:rPr>
              <a:t>L’</a:t>
            </a:r>
            <a:r>
              <a:rPr kumimoji="0" lang="fr-FR" sz="2600" b="0" i="0" u="none" strike="noStrike" kern="1200" cap="none" spc="0" normalizeH="0" baseline="0" noProof="0" dirty="0">
                <a:ln>
                  <a:noFill/>
                </a:ln>
                <a:solidFill>
                  <a:schemeClr val="tx1"/>
                </a:solidFill>
                <a:effectLst/>
                <a:uLnTx/>
                <a:uFillTx/>
                <a:ea typeface="+mn-ea"/>
                <a:cs typeface="+mn-cs"/>
              </a:rPr>
              <a:t>antimicrobien est</a:t>
            </a:r>
            <a:r>
              <a:rPr lang="fr-FR" sz="2600" dirty="0">
                <a:solidFill>
                  <a:schemeClr val="tx1"/>
                </a:solidFill>
              </a:rPr>
              <a:t>-il</a:t>
            </a:r>
            <a:r>
              <a:rPr kumimoji="0" lang="fr-FR" sz="2600" b="0" i="0" u="none" strike="noStrike" kern="1200" cap="none" spc="0" normalizeH="0" baseline="0" noProof="0" dirty="0">
                <a:ln>
                  <a:noFill/>
                </a:ln>
                <a:solidFill>
                  <a:schemeClr val="tx1"/>
                </a:solidFill>
                <a:effectLst/>
                <a:uLnTx/>
                <a:uFillTx/>
                <a:ea typeface="+mn-ea"/>
                <a:cs typeface="+mn-cs"/>
              </a:rPr>
              <a:t> </a:t>
            </a:r>
            <a:r>
              <a:rPr kumimoji="0" lang="fr-FR" sz="2600" b="0" i="0" u="none" strike="noStrike" kern="1200" cap="none" spc="0" normalizeH="0" baseline="0" noProof="0" dirty="0">
                <a:ln>
                  <a:noFill/>
                </a:ln>
                <a:solidFill>
                  <a:srgbClr val="C00000"/>
                </a:solidFill>
                <a:effectLst/>
                <a:uLnTx/>
                <a:uFillTx/>
                <a:ea typeface="+mn-ea"/>
                <a:cs typeface="+mn-cs"/>
              </a:rPr>
              <a:t>indiqué</a:t>
            </a:r>
            <a:r>
              <a:rPr kumimoji="0" lang="fr-FR" sz="2600" b="0" i="0" u="none" strike="noStrike" kern="1200" cap="none" spc="0" normalizeH="0" baseline="0" noProof="0" dirty="0">
                <a:ln>
                  <a:noFill/>
                </a:ln>
                <a:solidFill>
                  <a:srgbClr val="404040"/>
                </a:solidFill>
                <a:effectLst/>
                <a:uLnTx/>
                <a:uFillTx/>
                <a:ea typeface="+mn-ea"/>
                <a:cs typeface="+mn-cs"/>
              </a:rPr>
              <a:t>?</a:t>
            </a:r>
            <a:endParaRPr lang="fr-FR" sz="2600" b="0" i="0" u="none" strike="noStrike" kern="1200" cap="none" spc="0" normalizeH="0" baseline="0" noProof="0" dirty="0">
              <a:ln>
                <a:noFill/>
              </a:ln>
              <a:solidFill>
                <a:srgbClr val="404040"/>
              </a:solidFill>
              <a:effectLst/>
              <a:uLnTx/>
              <a:uFillTx/>
              <a:cs typeface="Arial"/>
            </a:endParaRPr>
          </a:p>
          <a:p>
            <a:pPr marL="457200" marR="0" lvl="0" indent="-457200" algn="l" defTabSz="457200" rtl="0" eaLnBrk="1" fontAlgn="auto" latinLnBrk="0" hangingPunct="1">
              <a:lnSpc>
                <a:spcPct val="150000"/>
              </a:lnSpc>
              <a:spcBef>
                <a:spcPct val="20000"/>
              </a:spcBef>
              <a:spcAft>
                <a:spcPts val="0"/>
              </a:spcAft>
              <a:buClr>
                <a:srgbClr val="C00000"/>
              </a:buClr>
              <a:buSzTx/>
              <a:buFont typeface="Wingdings" panose="05000000000000000000" pitchFamily="2" charset="2"/>
              <a:buChar char="§"/>
              <a:tabLst/>
              <a:defRPr/>
            </a:pPr>
            <a:r>
              <a:rPr kumimoji="0" lang="fr-FR" sz="2600" b="0" i="0" u="none" strike="noStrike" kern="1200" cap="none" spc="0" normalizeH="0" baseline="0" noProof="0" dirty="0">
                <a:ln>
                  <a:noFill/>
                </a:ln>
                <a:solidFill>
                  <a:schemeClr val="tx1"/>
                </a:solidFill>
                <a:effectLst/>
                <a:uLnTx/>
                <a:uFillTx/>
                <a:ea typeface="+mn-ea"/>
                <a:cs typeface="+mn-cs"/>
              </a:rPr>
              <a:t>Des cultures ont</a:t>
            </a:r>
            <a:r>
              <a:rPr lang="fr-FR" sz="2600" dirty="0">
                <a:solidFill>
                  <a:schemeClr val="tx1"/>
                </a:solidFill>
              </a:rPr>
              <a:t>-elles été</a:t>
            </a:r>
            <a:r>
              <a:rPr kumimoji="0" lang="fr-FR" sz="2600" b="0" i="0" u="none" strike="noStrike" kern="1200" cap="none" spc="0" normalizeH="0" baseline="0" noProof="0" dirty="0">
                <a:ln>
                  <a:noFill/>
                </a:ln>
                <a:solidFill>
                  <a:schemeClr val="tx1"/>
                </a:solidFill>
                <a:effectLst/>
                <a:uLnTx/>
                <a:uFillTx/>
                <a:ea typeface="+mn-ea"/>
                <a:cs typeface="+mn-cs"/>
              </a:rPr>
              <a:t> effectuées </a:t>
            </a:r>
            <a:r>
              <a:rPr kumimoji="0" lang="fr-FR" sz="2600" b="0" i="0" u="none" strike="noStrike" kern="1200" cap="none" spc="0" normalizeH="0" baseline="0" noProof="0" dirty="0">
                <a:ln>
                  <a:noFill/>
                </a:ln>
                <a:solidFill>
                  <a:srgbClr val="C00000"/>
                </a:solidFill>
                <a:effectLst/>
                <a:uLnTx/>
                <a:uFillTx/>
                <a:ea typeface="+mn-ea"/>
                <a:cs typeface="+mn-cs"/>
              </a:rPr>
              <a:t>avant </a:t>
            </a:r>
            <a:r>
              <a:rPr kumimoji="0" lang="fr-FR" sz="2600" b="0" i="0" u="none" strike="noStrike" kern="1200" cap="none" spc="0" normalizeH="0" baseline="0" noProof="0" dirty="0">
                <a:ln>
                  <a:noFill/>
                </a:ln>
                <a:solidFill>
                  <a:schemeClr val="tx1"/>
                </a:solidFill>
                <a:effectLst/>
                <a:uLnTx/>
                <a:uFillTx/>
                <a:ea typeface="+mn-ea"/>
                <a:cs typeface="+mn-cs"/>
              </a:rPr>
              <a:t>de commencer à administrer</a:t>
            </a:r>
            <a:r>
              <a:rPr lang="fr-FR" sz="2600" dirty="0">
                <a:solidFill>
                  <a:schemeClr val="tx1"/>
                </a:solidFill>
              </a:rPr>
              <a:t> l’</a:t>
            </a:r>
            <a:r>
              <a:rPr kumimoji="0" lang="fr-FR" sz="2600" b="0" i="0" u="none" strike="noStrike" kern="1200" cap="none" spc="0" normalizeH="0" baseline="0" noProof="0" dirty="0">
                <a:ln>
                  <a:noFill/>
                </a:ln>
                <a:solidFill>
                  <a:schemeClr val="tx1"/>
                </a:solidFill>
                <a:effectLst/>
                <a:uLnTx/>
                <a:uFillTx/>
                <a:ea typeface="+mn-ea"/>
                <a:cs typeface="+mn-cs"/>
              </a:rPr>
              <a:t>agent anti-infectieux?</a:t>
            </a:r>
            <a:endParaRPr lang="fr-FR" sz="2600" b="0" i="0" u="none" strike="noStrike" kern="1200" cap="none" spc="0" normalizeH="0" baseline="0" noProof="0" dirty="0">
              <a:ln>
                <a:noFill/>
              </a:ln>
              <a:solidFill>
                <a:schemeClr val="tx1"/>
              </a:solidFill>
              <a:effectLst/>
              <a:uLnTx/>
              <a:uFillTx/>
              <a:cs typeface="Arial"/>
            </a:endParaRPr>
          </a:p>
          <a:p>
            <a:pPr marL="457200" marR="0" lvl="0" indent="-457200" algn="l" defTabSz="457200" rtl="0" eaLnBrk="1" fontAlgn="auto" latinLnBrk="0" hangingPunct="1">
              <a:lnSpc>
                <a:spcPct val="150000"/>
              </a:lnSpc>
              <a:spcBef>
                <a:spcPct val="20000"/>
              </a:spcBef>
              <a:spcAft>
                <a:spcPts val="0"/>
              </a:spcAft>
              <a:buClr>
                <a:srgbClr val="C00000"/>
              </a:buClr>
              <a:buSzTx/>
              <a:buFont typeface="Wingdings" panose="05000000000000000000" pitchFamily="2" charset="2"/>
              <a:buChar char="§"/>
              <a:tabLst/>
              <a:defRPr/>
            </a:pPr>
            <a:r>
              <a:rPr kumimoji="0" lang="fr-FR" sz="2600" b="0" i="0" u="none" strike="noStrike" kern="1200" cap="none" spc="0" normalizeH="0" baseline="0" noProof="0" dirty="0">
                <a:ln>
                  <a:noFill/>
                </a:ln>
                <a:solidFill>
                  <a:schemeClr val="tx1"/>
                </a:solidFill>
                <a:effectLst/>
                <a:uLnTx/>
                <a:uFillTx/>
                <a:ea typeface="+mn-ea"/>
                <a:cs typeface="+mn-cs"/>
              </a:rPr>
              <a:t>S’agit</a:t>
            </a:r>
            <a:r>
              <a:rPr lang="fr-FR" sz="2600" dirty="0">
                <a:solidFill>
                  <a:schemeClr val="tx1"/>
                </a:solidFill>
              </a:rPr>
              <a:t>-il de l’anti-infectieux </a:t>
            </a:r>
            <a:r>
              <a:rPr lang="fr-FR" sz="2600" dirty="0">
                <a:solidFill>
                  <a:srgbClr val="C00000"/>
                </a:solidFill>
              </a:rPr>
              <a:t>le</a:t>
            </a:r>
            <a:r>
              <a:rPr kumimoji="0" lang="fr-FR" sz="2600" b="0" i="0" u="none" strike="noStrike" kern="1200" cap="none" spc="0" normalizeH="0" baseline="0" noProof="0" dirty="0">
                <a:ln>
                  <a:noFill/>
                </a:ln>
                <a:solidFill>
                  <a:srgbClr val="C00000"/>
                </a:solidFill>
                <a:effectLst/>
                <a:uLnTx/>
                <a:uFillTx/>
                <a:ea typeface="+mn-ea"/>
                <a:cs typeface="+mn-cs"/>
              </a:rPr>
              <a:t> plus appropriée</a:t>
            </a:r>
            <a:r>
              <a:rPr kumimoji="0" lang="fr-FR" sz="2600" b="0" i="0" u="none" strike="noStrike" kern="1200" cap="none" spc="0" normalizeH="0" baseline="0" noProof="0" dirty="0">
                <a:ln>
                  <a:noFill/>
                </a:ln>
                <a:solidFill>
                  <a:schemeClr val="tx1"/>
                </a:solidFill>
                <a:effectLst/>
                <a:uLnTx/>
                <a:uFillTx/>
                <a:ea typeface="+mn-ea"/>
                <a:cs typeface="+mn-cs"/>
              </a:rPr>
              <a:t>?</a:t>
            </a:r>
            <a:endParaRPr lang="fr-FR" sz="2600" b="0" i="0" u="none" strike="noStrike" kern="1200" cap="none" spc="0" normalizeH="0" baseline="0" noProof="0" dirty="0">
              <a:ln>
                <a:noFill/>
              </a:ln>
              <a:solidFill>
                <a:schemeClr val="tx1"/>
              </a:solidFill>
              <a:effectLst/>
              <a:uLnTx/>
              <a:uFillTx/>
              <a:cs typeface="Arial"/>
            </a:endParaRPr>
          </a:p>
          <a:p>
            <a:pPr marL="457200" marR="0" lvl="0" indent="-457200" algn="l" defTabSz="457200" rtl="0" eaLnBrk="1" fontAlgn="auto" latinLnBrk="0" hangingPunct="1">
              <a:lnSpc>
                <a:spcPct val="150000"/>
              </a:lnSpc>
              <a:spcBef>
                <a:spcPct val="20000"/>
              </a:spcBef>
              <a:spcAft>
                <a:spcPts val="0"/>
              </a:spcAft>
              <a:buClr>
                <a:srgbClr val="C00000"/>
              </a:buClr>
              <a:buSzTx/>
              <a:buFont typeface="Wingdings" panose="05000000000000000000" pitchFamily="2" charset="2"/>
              <a:buChar char="§"/>
              <a:tabLst/>
              <a:defRPr/>
            </a:pPr>
            <a:r>
              <a:rPr kumimoji="0" lang="fr-FR" sz="2600" b="0" i="0" u="none" strike="noStrike" kern="1200" cap="none" spc="0" normalizeH="0" baseline="0" noProof="0" dirty="0">
                <a:ln>
                  <a:noFill/>
                </a:ln>
                <a:solidFill>
                  <a:schemeClr val="tx1"/>
                </a:solidFill>
                <a:effectLst/>
                <a:uLnTx/>
                <a:uFillTx/>
                <a:ea typeface="+mn-ea"/>
                <a:cs typeface="+mn-cs"/>
              </a:rPr>
              <a:t>Un agent à</a:t>
            </a:r>
            <a:r>
              <a:rPr kumimoji="0" lang="fr-FR" sz="2600" b="0" i="0" u="none" strike="noStrike" kern="1200" cap="none" spc="0" normalizeH="0" baseline="0" noProof="0" dirty="0">
                <a:ln>
                  <a:noFill/>
                </a:ln>
                <a:solidFill>
                  <a:srgbClr val="404040"/>
                </a:solidFill>
                <a:effectLst/>
                <a:uLnTx/>
                <a:uFillTx/>
                <a:ea typeface="+mn-ea"/>
                <a:cs typeface="+mn-cs"/>
              </a:rPr>
              <a:t> </a:t>
            </a:r>
            <a:r>
              <a:rPr kumimoji="0" lang="fr-FR" sz="2600" b="0" i="0" u="none" strike="noStrike" kern="1200" cap="none" spc="0" normalizeH="0" baseline="0" noProof="0" dirty="0">
                <a:ln>
                  <a:noFill/>
                </a:ln>
                <a:solidFill>
                  <a:srgbClr val="C00000"/>
                </a:solidFill>
                <a:effectLst/>
                <a:uLnTx/>
                <a:uFillTx/>
                <a:ea typeface="+mn-ea"/>
                <a:cs typeface="+mn-cs"/>
              </a:rPr>
              <a:t>spectre plus étroit </a:t>
            </a:r>
            <a:r>
              <a:rPr kumimoji="0" lang="fr-FR" sz="2600" b="0" i="0" u="none" strike="noStrike" kern="1200" cap="none" spc="0" normalizeH="0" baseline="0" noProof="0" dirty="0">
                <a:ln>
                  <a:noFill/>
                </a:ln>
                <a:solidFill>
                  <a:schemeClr val="tx1"/>
                </a:solidFill>
                <a:effectLst/>
                <a:uLnTx/>
                <a:uFillTx/>
                <a:ea typeface="+mn-ea"/>
                <a:cs typeface="+mn-cs"/>
              </a:rPr>
              <a:t>sera-t-il efficace?</a:t>
            </a:r>
            <a:endParaRPr lang="fr-FR" sz="2600" b="0" i="0" u="none" strike="noStrike" kern="1200" cap="none" spc="0" normalizeH="0" baseline="0" noProof="0" dirty="0">
              <a:ln>
                <a:noFill/>
              </a:ln>
              <a:solidFill>
                <a:schemeClr val="tx1"/>
              </a:solidFill>
              <a:effectLst/>
              <a:uLnTx/>
              <a:uFillTx/>
              <a:cs typeface="Arial"/>
            </a:endParaRPr>
          </a:p>
          <a:p>
            <a:pPr marL="457200" marR="0" lvl="0" indent="-457200" algn="l" defTabSz="457200" rtl="0" eaLnBrk="1" fontAlgn="auto" latinLnBrk="0" hangingPunct="1">
              <a:lnSpc>
                <a:spcPct val="150000"/>
              </a:lnSpc>
              <a:spcBef>
                <a:spcPct val="20000"/>
              </a:spcBef>
              <a:spcAft>
                <a:spcPts val="0"/>
              </a:spcAft>
              <a:buClr>
                <a:srgbClr val="C00000"/>
              </a:buClr>
              <a:buSzTx/>
              <a:buFont typeface="Wingdings" panose="05000000000000000000" pitchFamily="2" charset="2"/>
              <a:buChar char="§"/>
              <a:tabLst/>
              <a:defRPr/>
            </a:pPr>
            <a:r>
              <a:rPr kumimoji="0" lang="fr-FR" sz="2600" b="0" i="0" u="none" strike="noStrike" kern="1200" cap="none" spc="0" normalizeH="0" baseline="0" noProof="0" dirty="0">
                <a:ln>
                  <a:noFill/>
                </a:ln>
                <a:solidFill>
                  <a:schemeClr val="tx1"/>
                </a:solidFill>
                <a:effectLst/>
                <a:uLnTx/>
                <a:uFillTx/>
                <a:ea typeface="+mn-ea"/>
                <a:cs typeface="+mn-cs"/>
              </a:rPr>
              <a:t>Une double </a:t>
            </a:r>
            <a:r>
              <a:rPr kumimoji="0" lang="fr-FR" sz="2600" b="0" i="0" u="none" strike="noStrike" kern="1200" cap="none" spc="0" normalizeH="0" baseline="0" noProof="0" dirty="0">
                <a:ln>
                  <a:noFill/>
                </a:ln>
                <a:solidFill>
                  <a:srgbClr val="C00000"/>
                </a:solidFill>
                <a:effectLst/>
                <a:uLnTx/>
                <a:uFillTx/>
                <a:ea typeface="+mn-ea"/>
                <a:cs typeface="+mn-cs"/>
              </a:rPr>
              <a:t>couverture </a:t>
            </a:r>
            <a:r>
              <a:rPr kumimoji="0" lang="fr-FR" sz="2600" i="0" u="none" strike="noStrike" kern="1200" cap="none" spc="0" normalizeH="0" baseline="0" noProof="0" dirty="0">
                <a:ln>
                  <a:noFill/>
                </a:ln>
                <a:solidFill>
                  <a:schemeClr val="tx1"/>
                </a:solidFill>
                <a:effectLst/>
                <a:uLnTx/>
                <a:uFillTx/>
                <a:ea typeface="+mn-ea"/>
                <a:cs typeface="+mn-cs"/>
              </a:rPr>
              <a:t>est-elle</a:t>
            </a:r>
            <a:r>
              <a:rPr kumimoji="0" lang="fr-FR" sz="2600" b="0" i="0" u="none" strike="noStrike" kern="1200" cap="none" spc="0" normalizeH="0" baseline="0" noProof="0" dirty="0">
                <a:ln>
                  <a:noFill/>
                </a:ln>
                <a:solidFill>
                  <a:srgbClr val="C00000"/>
                </a:solidFill>
                <a:effectLst/>
                <a:uLnTx/>
                <a:uFillTx/>
                <a:ea typeface="+mn-ea"/>
                <a:cs typeface="+mn-cs"/>
              </a:rPr>
              <a:t> indiquée</a:t>
            </a:r>
            <a:r>
              <a:rPr kumimoji="0" lang="fr-FR" sz="2600" b="0" i="0" u="none" strike="noStrike" kern="1200" cap="none" spc="0" normalizeH="0" baseline="0" noProof="0" dirty="0">
                <a:ln>
                  <a:noFill/>
                </a:ln>
                <a:solidFill>
                  <a:srgbClr val="404040"/>
                </a:solidFill>
                <a:effectLst/>
                <a:uLnTx/>
                <a:uFillTx/>
                <a:ea typeface="+mn-ea"/>
                <a:cs typeface="+mn-cs"/>
              </a:rPr>
              <a:t>?</a:t>
            </a:r>
            <a:endParaRPr lang="fr-FR" sz="2600" b="0" i="0" u="none" strike="noStrike" kern="1200" cap="none" spc="0" normalizeH="0" baseline="0" noProof="0" dirty="0">
              <a:ln>
                <a:noFill/>
              </a:ln>
              <a:solidFill>
                <a:srgbClr val="404040"/>
              </a:solidFill>
              <a:effectLst/>
              <a:uLnTx/>
              <a:uFillTx/>
              <a:cs typeface="Arial"/>
            </a:endParaRPr>
          </a:p>
          <a:p>
            <a:endParaRPr lang="en-US" dirty="0"/>
          </a:p>
        </p:txBody>
      </p:sp>
    </p:spTree>
    <p:extLst>
      <p:ext uri="{BB962C8B-B14F-4D97-AF65-F5344CB8AC3E}">
        <p14:creationId xmlns:p14="http://schemas.microsoft.com/office/powerpoint/2010/main" val="2704983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4BC37-827F-A277-98CA-AB72A9A9AF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407677-DC41-B89B-888E-F70648F0E50E}"/>
              </a:ext>
            </a:extLst>
          </p:cNvPr>
          <p:cNvSpPr>
            <a:spLocks noGrp="1"/>
          </p:cNvSpPr>
          <p:nvPr>
            <p:ph type="title"/>
          </p:nvPr>
        </p:nvSpPr>
        <p:spPr>
          <a:xfrm>
            <a:off x="1066800" y="400131"/>
            <a:ext cx="10163456" cy="1084285"/>
          </a:xfrm>
        </p:spPr>
        <p:txBody>
          <a:bodyPr anchor="ctr">
            <a:normAutofit/>
          </a:bodyPr>
          <a:lstStyle/>
          <a:p>
            <a:r>
              <a:rPr lang="en-US" b="1" dirty="0" err="1">
                <a:solidFill>
                  <a:srgbClr val="C00000"/>
                </a:solidFill>
                <a:latin typeface="Arial" panose="020B0604020202020204" pitchFamily="34" charset="0"/>
                <a:cs typeface="Arial" panose="020B0604020202020204" pitchFamily="34" charset="0"/>
              </a:rPr>
              <a:t>Défis</a:t>
            </a:r>
            <a:r>
              <a:rPr lang="en-US" b="1" dirty="0">
                <a:solidFill>
                  <a:srgbClr val="C00000"/>
                </a:solidFill>
                <a:latin typeface="Arial" panose="020B0604020202020204" pitchFamily="34" charset="0"/>
                <a:cs typeface="Arial" panose="020B0604020202020204" pitchFamily="34" charset="0"/>
              </a:rPr>
              <a:t> du bon usage des </a:t>
            </a:r>
            <a:r>
              <a:rPr lang="en-US" b="1" dirty="0" err="1">
                <a:solidFill>
                  <a:srgbClr val="C00000"/>
                </a:solidFill>
                <a:latin typeface="Arial" panose="020B0604020202020204" pitchFamily="34" charset="0"/>
                <a:cs typeface="Arial" panose="020B0604020202020204" pitchFamily="34" charset="0"/>
              </a:rPr>
              <a:t>antimicrobiens</a:t>
            </a:r>
            <a:endParaRPr lang="en-US" b="1" dirty="0">
              <a:solidFill>
                <a:srgbClr val="C0000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31135A2E-411C-A232-A0D9-762F27653F70}"/>
              </a:ext>
            </a:extLst>
          </p:cNvPr>
          <p:cNvSpPr txBox="1"/>
          <p:nvPr/>
        </p:nvSpPr>
        <p:spPr>
          <a:xfrm>
            <a:off x="1066800" y="1636847"/>
            <a:ext cx="10309761" cy="4467070"/>
          </a:xfrm>
          <a:prstGeom prst="rect">
            <a:avLst/>
          </a:prstGeom>
          <a:noFill/>
          <a:ln w="19050">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fr-FR" sz="2400" dirty="0"/>
              <a:t>Accessibilité géographique test de labo</a:t>
            </a:r>
          </a:p>
          <a:p>
            <a:pPr marL="285750" indent="-285750">
              <a:lnSpc>
                <a:spcPct val="150000"/>
              </a:lnSpc>
              <a:buFont typeface="Arial" panose="020B0604020202020204" pitchFamily="34" charset="0"/>
              <a:buChar char="•"/>
            </a:pPr>
            <a:r>
              <a:rPr lang="fr-FR" sz="2400" dirty="0"/>
              <a:t>Accessibilité financière test de labo: </a:t>
            </a:r>
            <a:r>
              <a:rPr lang="fr-FR" sz="2400" dirty="0" err="1"/>
              <a:t>T</a:t>
            </a:r>
            <a:r>
              <a:rPr lang="fr-TG" sz="2400" dirty="0"/>
              <a:t>est de laboratoire, Hémoculture, Antibiogramme</a:t>
            </a:r>
            <a:endParaRPr lang="fr-FR" sz="2400" dirty="0"/>
          </a:p>
          <a:p>
            <a:pPr marL="285750" indent="-285750">
              <a:lnSpc>
                <a:spcPct val="150000"/>
              </a:lnSpc>
              <a:buFont typeface="Arial" panose="020B0604020202020204" pitchFamily="34" charset="0"/>
              <a:buChar char="•"/>
            </a:pPr>
            <a:r>
              <a:rPr lang="fr-FR" sz="2400" dirty="0"/>
              <a:t>TAT long ,Quel Biomarqueur, PCT???</a:t>
            </a:r>
          </a:p>
          <a:p>
            <a:pPr marL="285750" indent="-285750">
              <a:lnSpc>
                <a:spcPct val="150000"/>
              </a:lnSpc>
              <a:buFont typeface="Arial" panose="020B0604020202020204" pitchFamily="34" charset="0"/>
              <a:buChar char="•"/>
            </a:pPr>
            <a:r>
              <a:rPr lang="fr-FR" sz="2400" dirty="0"/>
              <a:t>Bonne Interprétation des tests</a:t>
            </a:r>
          </a:p>
          <a:p>
            <a:pPr marL="285750" indent="-285750">
              <a:lnSpc>
                <a:spcPct val="150000"/>
              </a:lnSpc>
              <a:buFont typeface="Arial" panose="020B0604020202020204" pitchFamily="34" charset="0"/>
              <a:buChar char="•"/>
            </a:pPr>
            <a:r>
              <a:rPr lang="fr-TG" sz="2400" dirty="0"/>
              <a:t>Non maîtrise de  de l’ecologie microbienne</a:t>
            </a:r>
          </a:p>
          <a:p>
            <a:pPr marL="285750" indent="-285750">
              <a:lnSpc>
                <a:spcPct val="150000"/>
              </a:lnSpc>
              <a:buFont typeface="Arial" panose="020B0604020202020204" pitchFamily="34" charset="0"/>
              <a:buChar char="•"/>
            </a:pPr>
            <a:r>
              <a:rPr lang="fr-TG" sz="2400" dirty="0"/>
              <a:t>ordinogramme</a:t>
            </a:r>
          </a:p>
          <a:p>
            <a:pPr marL="285750" indent="-285750">
              <a:lnSpc>
                <a:spcPct val="150000"/>
              </a:lnSpc>
              <a:buFont typeface="Arial" panose="020B0604020202020204" pitchFamily="34" charset="0"/>
              <a:buChar char="•"/>
            </a:pPr>
            <a:r>
              <a:rPr lang="fr-FR" sz="2400" dirty="0"/>
              <a:t>G</a:t>
            </a:r>
            <a:r>
              <a:rPr lang="fr-TG" sz="2400" dirty="0"/>
              <a:t>uide antibiothérapie</a:t>
            </a:r>
          </a:p>
        </p:txBody>
      </p:sp>
    </p:spTree>
    <p:extLst>
      <p:ext uri="{BB962C8B-B14F-4D97-AF65-F5344CB8AC3E}">
        <p14:creationId xmlns:p14="http://schemas.microsoft.com/office/powerpoint/2010/main" val="149560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EAE9D-A246-47B2-96DA-7EFA5331A946}"/>
              </a:ext>
            </a:extLst>
          </p:cNvPr>
          <p:cNvSpPr>
            <a:spLocks noGrp="1"/>
          </p:cNvSpPr>
          <p:nvPr>
            <p:ph type="title"/>
          </p:nvPr>
        </p:nvSpPr>
        <p:spPr>
          <a:xfrm>
            <a:off x="30822" y="0"/>
            <a:ext cx="12263920" cy="1187195"/>
          </a:xfrm>
        </p:spPr>
        <p:txBody>
          <a:bodyPr/>
          <a:lstStyle/>
          <a:p>
            <a:r>
              <a:rPr lang="fr-FR" b="0" dirty="0">
                <a:solidFill>
                  <a:schemeClr val="tx1"/>
                </a:solidFill>
              </a:rPr>
              <a:t>Directives africaines sur le traitement antibiotique 2021</a:t>
            </a:r>
            <a:endParaRPr lang="en-US" b="0" dirty="0">
              <a:solidFill>
                <a:schemeClr val="tx1"/>
              </a:solidFill>
            </a:endParaRPr>
          </a:p>
        </p:txBody>
      </p:sp>
      <p:pic>
        <p:nvPicPr>
          <p:cNvPr id="9" name="Content Placeholder 8">
            <a:extLst>
              <a:ext uri="{FF2B5EF4-FFF2-40B4-BE49-F238E27FC236}">
                <a16:creationId xmlns:a16="http://schemas.microsoft.com/office/drawing/2014/main" id="{4251427B-A67A-44FC-95F1-3DB29A34F2CD}"/>
              </a:ext>
            </a:extLst>
          </p:cNvPr>
          <p:cNvPicPr>
            <a:picLocks noGrp="1" noChangeAspect="1"/>
          </p:cNvPicPr>
          <p:nvPr>
            <p:ph idx="4294967295"/>
          </p:nvPr>
        </p:nvPicPr>
        <p:blipFill>
          <a:blip r:embed="rId3"/>
          <a:stretch>
            <a:fillRect/>
          </a:stretch>
        </p:blipFill>
        <p:spPr>
          <a:xfrm>
            <a:off x="442661" y="1944057"/>
            <a:ext cx="2847975" cy="4030663"/>
          </a:xfrm>
          <a:prstGeom prst="rect">
            <a:avLst/>
          </a:prstGeom>
          <a:ln w="19050">
            <a:solidFill>
              <a:schemeClr val="tx1"/>
            </a:solidFill>
          </a:ln>
          <a:effectLst>
            <a:outerShdw blurRad="50800" dist="38100" dir="18900000" algn="bl" rotWithShape="0">
              <a:prstClr val="black">
                <a:alpha val="40000"/>
              </a:prstClr>
            </a:outerShdw>
          </a:effectLst>
        </p:spPr>
      </p:pic>
      <p:sp>
        <p:nvSpPr>
          <p:cNvPr id="11" name="TextBox 10">
            <a:extLst>
              <a:ext uri="{FF2B5EF4-FFF2-40B4-BE49-F238E27FC236}">
                <a16:creationId xmlns:a16="http://schemas.microsoft.com/office/drawing/2014/main" id="{232E1DD9-DB52-4686-B4BF-A5AF5FFBCE3E}"/>
              </a:ext>
            </a:extLst>
          </p:cNvPr>
          <p:cNvSpPr txBox="1"/>
          <p:nvPr/>
        </p:nvSpPr>
        <p:spPr>
          <a:xfrm>
            <a:off x="1158876" y="6100178"/>
            <a:ext cx="722564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a:solidFill>
                  <a:srgbClr val="002060"/>
                </a:solidFill>
                <a:latin typeface="Calibri" panose="020F0502020204030204"/>
              </a:rPr>
              <a:t>Source: </a:t>
            </a:r>
            <a:r>
              <a:rPr lang="en-US" sz="1100" i="1">
                <a:solidFill>
                  <a:srgbClr val="002060"/>
                </a:solidFill>
                <a:latin typeface="Calibri" panose="020F0502020204030204"/>
                <a:hlinkClick r:id="rId4"/>
              </a:rPr>
              <a:t>https://africaguidelines.onehealthtrust.org/wp-content/uploads/2021/11/Guidelines_Adults_Peds_English.pdf</a:t>
            </a:r>
            <a:r>
              <a:rPr lang="en-US" sz="1100" i="1">
                <a:solidFill>
                  <a:srgbClr val="002060"/>
                </a:solidFill>
                <a:latin typeface="Calibri" panose="020F0502020204030204"/>
              </a:rPr>
              <a:t> </a:t>
            </a:r>
          </a:p>
        </p:txBody>
      </p:sp>
      <p:pic>
        <p:nvPicPr>
          <p:cNvPr id="16" name="Picture 15">
            <a:extLst>
              <a:ext uri="{FF2B5EF4-FFF2-40B4-BE49-F238E27FC236}">
                <a16:creationId xmlns:a16="http://schemas.microsoft.com/office/drawing/2014/main" id="{B9E3AFC6-7674-4BD4-9F47-1F1B033EFD9E}"/>
              </a:ext>
            </a:extLst>
          </p:cNvPr>
          <p:cNvPicPr>
            <a:picLocks noChangeAspect="1"/>
          </p:cNvPicPr>
          <p:nvPr/>
        </p:nvPicPr>
        <p:blipFill>
          <a:blip r:embed="rId5"/>
          <a:stretch>
            <a:fillRect/>
          </a:stretch>
        </p:blipFill>
        <p:spPr>
          <a:xfrm>
            <a:off x="3553041" y="1944057"/>
            <a:ext cx="2542959" cy="4030662"/>
          </a:xfrm>
          <a:prstGeom prst="rect">
            <a:avLst/>
          </a:prstGeom>
          <a:ln w="19050">
            <a:solidFill>
              <a:schemeClr val="tx1"/>
            </a:solidFill>
          </a:ln>
          <a:effectLst>
            <a:outerShdw blurRad="50800" dist="38100" dir="18900000" algn="bl" rotWithShape="0">
              <a:prstClr val="black">
                <a:alpha val="40000"/>
              </a:prstClr>
            </a:outerShdw>
          </a:effectLst>
        </p:spPr>
      </p:pic>
      <p:pic>
        <p:nvPicPr>
          <p:cNvPr id="2" name="Picture 2" descr="Guide AWaRe (Accès, À surveiller, Réserve) de l'OMS sur les antibiotiques -  infographies">
            <a:extLst>
              <a:ext uri="{FF2B5EF4-FFF2-40B4-BE49-F238E27FC236}">
                <a16:creationId xmlns:a16="http://schemas.microsoft.com/office/drawing/2014/main" id="{5639F197-5C0C-433E-CEEE-FF8EFEC97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0423" y="1772238"/>
            <a:ext cx="5220533" cy="429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F0937D8E-2847-BEDE-F469-7586B4812347}"/>
              </a:ext>
            </a:extLst>
          </p:cNvPr>
          <p:cNvPicPr>
            <a:picLocks noGrp="1" noChangeAspect="1"/>
          </p:cNvPicPr>
          <p:nvPr>
            <p:ph idx="1"/>
          </p:nvPr>
        </p:nvPicPr>
        <p:blipFill>
          <a:blip r:embed="rId3"/>
          <a:stretch>
            <a:fillRect/>
          </a:stretch>
        </p:blipFill>
        <p:spPr>
          <a:xfrm>
            <a:off x="1223158" y="1801708"/>
            <a:ext cx="8677300" cy="3494687"/>
          </a:xfrm>
        </p:spPr>
      </p:pic>
      <p:sp>
        <p:nvSpPr>
          <p:cNvPr id="4" name="Espace réservé du numéro de diapositive 3">
            <a:extLst>
              <a:ext uri="{FF2B5EF4-FFF2-40B4-BE49-F238E27FC236}">
                <a16:creationId xmlns:a16="http://schemas.microsoft.com/office/drawing/2014/main" id="{6B4E4A08-9AD5-688E-E9D0-5B7C5A10EAFF}"/>
              </a:ext>
            </a:extLst>
          </p:cNvPr>
          <p:cNvSpPr>
            <a:spLocks noGrp="1"/>
          </p:cNvSpPr>
          <p:nvPr>
            <p:ph type="sldNum" sz="quarter" idx="12"/>
          </p:nvPr>
        </p:nvSpPr>
        <p:spPr/>
        <p:txBody>
          <a:bodyPr/>
          <a:lstStyle/>
          <a:p>
            <a:fld id="{307D6B72-08B6-4686-8EFF-7CB88E3945DA}" type="slidenum">
              <a:rPr lang="fr-FR" smtClean="0"/>
              <a:t>25</a:t>
            </a:fld>
            <a:endParaRPr lang="fr-FR"/>
          </a:p>
        </p:txBody>
      </p:sp>
      <p:sp>
        <p:nvSpPr>
          <p:cNvPr id="3" name="ZoneTexte 2">
            <a:extLst>
              <a:ext uri="{FF2B5EF4-FFF2-40B4-BE49-F238E27FC236}">
                <a16:creationId xmlns:a16="http://schemas.microsoft.com/office/drawing/2014/main" id="{BE757CD5-2488-D12C-29DA-EE95092F3106}"/>
              </a:ext>
            </a:extLst>
          </p:cNvPr>
          <p:cNvSpPr txBox="1"/>
          <p:nvPr/>
        </p:nvSpPr>
        <p:spPr>
          <a:xfrm>
            <a:off x="408496" y="213131"/>
            <a:ext cx="11265030" cy="1323439"/>
          </a:xfrm>
          <a:prstGeom prst="rect">
            <a:avLst/>
          </a:prstGeom>
          <a:noFill/>
        </p:spPr>
        <p:txBody>
          <a:bodyPr wrap="square">
            <a:spAutoFit/>
          </a:bodyPr>
          <a:lstStyle/>
          <a:p>
            <a:pPr lvl="1">
              <a:buClr>
                <a:srgbClr val="C00000"/>
              </a:buClr>
            </a:pPr>
            <a:r>
              <a:rPr lang="fr-FR" sz="4000" dirty="0">
                <a:solidFill>
                  <a:schemeClr val="tx1"/>
                </a:solidFill>
              </a:rPr>
              <a:t>Guides de l’antibiothérapie chez l’adulte, chez l’enfant au TOGO (2024)</a:t>
            </a:r>
            <a:endParaRPr lang="en-US" sz="4000" dirty="0">
              <a:solidFill>
                <a:schemeClr val="tx1"/>
              </a:solidFill>
            </a:endParaRPr>
          </a:p>
        </p:txBody>
      </p:sp>
    </p:spTree>
    <p:extLst>
      <p:ext uri="{BB962C8B-B14F-4D97-AF65-F5344CB8AC3E}">
        <p14:creationId xmlns:p14="http://schemas.microsoft.com/office/powerpoint/2010/main" val="1640284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2FC4D55-8979-DC4B-BDE8-944569B92607}"/>
              </a:ext>
            </a:extLst>
          </p:cNvPr>
          <p:cNvSpPr txBox="1">
            <a:spLocks/>
          </p:cNvSpPr>
          <p:nvPr/>
        </p:nvSpPr>
        <p:spPr>
          <a:xfrm>
            <a:off x="1097279" y="1845734"/>
            <a:ext cx="493776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p:txBody>
      </p:sp>
      <p:sp>
        <p:nvSpPr>
          <p:cNvPr id="5" name="Content Placeholder 3">
            <a:extLst>
              <a:ext uri="{FF2B5EF4-FFF2-40B4-BE49-F238E27FC236}">
                <a16:creationId xmlns:a16="http://schemas.microsoft.com/office/drawing/2014/main" id="{F8E4D1C6-9D73-524C-80E3-8CFB8C81664A}"/>
              </a:ext>
            </a:extLst>
          </p:cNvPr>
          <p:cNvSpPr txBox="1">
            <a:spLocks/>
          </p:cNvSpPr>
          <p:nvPr/>
        </p:nvSpPr>
        <p:spPr>
          <a:xfrm>
            <a:off x="6217920" y="1845735"/>
            <a:ext cx="493776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p:txBody>
      </p:sp>
      <p:sp>
        <p:nvSpPr>
          <p:cNvPr id="6" name="Content Placeholder 5">
            <a:extLst>
              <a:ext uri="{FF2B5EF4-FFF2-40B4-BE49-F238E27FC236}">
                <a16:creationId xmlns:a16="http://schemas.microsoft.com/office/drawing/2014/main" id="{DE41012A-D3D4-7FFA-7FED-6D5DB8D93050}"/>
              </a:ext>
            </a:extLst>
          </p:cNvPr>
          <p:cNvSpPr>
            <a:spLocks noGrp="1"/>
          </p:cNvSpPr>
          <p:nvPr>
            <p:ph type="body" sz="quarter" idx="12"/>
          </p:nvPr>
        </p:nvSpPr>
        <p:spPr>
          <a:xfrm>
            <a:off x="700087" y="1914525"/>
            <a:ext cx="10455273" cy="4191000"/>
          </a:xfrm>
        </p:spPr>
        <p:txBody>
          <a:bodyPr vert="horz" lIns="0" tIns="45720" rIns="0" bIns="45720" rtlCol="0" anchor="t">
            <a:normAutofit/>
          </a:bodyPr>
          <a:lstStyle/>
          <a:p>
            <a:pPr algn="l">
              <a:buClr>
                <a:srgbClr val="C00000"/>
              </a:buClr>
              <a:buFont typeface="Wingdings" panose="05000000000000000000" pitchFamily="2" charset="2"/>
              <a:buChar char="§"/>
            </a:pPr>
            <a:r>
              <a:rPr lang="en-US" sz="2000" b="1" i="0" dirty="0">
                <a:solidFill>
                  <a:schemeClr val="tx1"/>
                </a:solidFill>
                <a:effectLst/>
              </a:rPr>
              <a:t>Prevention des infections:</a:t>
            </a:r>
            <a:r>
              <a:rPr lang="en-US" sz="2000" b="0" i="0" dirty="0">
                <a:solidFill>
                  <a:schemeClr val="tx1"/>
                </a:solidFill>
                <a:effectLst/>
              </a:rPr>
              <a:t> </a:t>
            </a:r>
            <a:r>
              <a:rPr lang="fr-FR" sz="2000" b="0" i="0" dirty="0">
                <a:solidFill>
                  <a:schemeClr val="tx1"/>
                </a:solidFill>
                <a:effectLst/>
              </a:rPr>
              <a:t>Les mesures de PCI, telles que l'hygiène des mains et les protocoles d'isolement, contribuent à réduire la propagation des infections dans les établissements de soins de santé. En prévenant les infections, la PCI contribue indirectement aux efforts de GAM en réduisant la nécessité d'un traitement antimicrobien</a:t>
            </a:r>
            <a:r>
              <a:rPr lang="en-US" sz="2000" b="0" i="0" dirty="0">
                <a:solidFill>
                  <a:schemeClr val="tx1"/>
                </a:solidFill>
                <a:effectLst/>
              </a:rPr>
              <a:t>.</a:t>
            </a:r>
          </a:p>
          <a:p>
            <a:pPr>
              <a:buClr>
                <a:srgbClr val="C00000"/>
              </a:buClr>
              <a:buFont typeface="Wingdings" panose="05000000000000000000" pitchFamily="2" charset="2"/>
              <a:buChar char="§"/>
            </a:pPr>
            <a:r>
              <a:rPr lang="en-US" sz="2000" b="1" i="0" dirty="0">
                <a:solidFill>
                  <a:schemeClr val="tx1"/>
                </a:solidFill>
                <a:effectLst/>
              </a:rPr>
              <a:t>Prescription </a:t>
            </a:r>
            <a:r>
              <a:rPr lang="en-US" sz="2000" b="1" i="0" dirty="0" err="1">
                <a:solidFill>
                  <a:schemeClr val="tx1"/>
                </a:solidFill>
                <a:effectLst/>
              </a:rPr>
              <a:t>d’antibiotique</a:t>
            </a:r>
            <a:r>
              <a:rPr lang="en-US" sz="2000" b="1" i="0" dirty="0">
                <a:solidFill>
                  <a:schemeClr val="tx1"/>
                </a:solidFill>
                <a:effectLst/>
              </a:rPr>
              <a:t>:</a:t>
            </a:r>
            <a:r>
              <a:rPr lang="en-US" sz="2000" b="0" i="0" dirty="0">
                <a:solidFill>
                  <a:schemeClr val="tx1"/>
                </a:solidFill>
                <a:effectLst/>
              </a:rPr>
              <a:t> </a:t>
            </a:r>
            <a:r>
              <a:rPr lang="fr-FR" sz="2000" b="0" i="0" dirty="0">
                <a:solidFill>
                  <a:schemeClr val="tx1"/>
                </a:solidFill>
                <a:effectLst/>
              </a:rPr>
              <a:t>Les programmes GAM travaillent en étroite collaboration avec les équipes PCI pour promouvoir la prescription rationnelle d'antibiotiques. La PCI peut aider à identifier la source et la cause des infections avec plus de précision, ce qui permet de cibler l'antibiothérapie</a:t>
            </a:r>
            <a:r>
              <a:rPr lang="en-US" sz="2000" b="0" i="0" dirty="0">
                <a:solidFill>
                  <a:schemeClr val="tx1"/>
                </a:solidFill>
                <a:effectLst/>
              </a:rPr>
              <a:t>.</a:t>
            </a:r>
            <a:endParaRPr lang="en-US" sz="2000" b="0" i="0" dirty="0">
              <a:solidFill>
                <a:schemeClr val="tx1"/>
              </a:solidFill>
              <a:effectLst/>
              <a:cs typeface="Arial"/>
            </a:endParaRPr>
          </a:p>
          <a:p>
            <a:pPr algn="l">
              <a:buClr>
                <a:srgbClr val="C00000"/>
              </a:buClr>
              <a:buFont typeface="Wingdings" panose="05000000000000000000" pitchFamily="2" charset="2"/>
              <a:buChar char="§"/>
            </a:pPr>
            <a:r>
              <a:rPr lang="fr-FR" sz="2000" b="1" i="0" dirty="0">
                <a:solidFill>
                  <a:schemeClr val="tx1"/>
                </a:solidFill>
                <a:effectLst/>
              </a:rPr>
              <a:t>Prévenir les infections associées aux soins de santé (IAS)</a:t>
            </a:r>
            <a:r>
              <a:rPr lang="en-US" sz="2000" b="1" i="0" dirty="0">
                <a:solidFill>
                  <a:schemeClr val="tx1"/>
                </a:solidFill>
                <a:effectLst/>
              </a:rPr>
              <a:t>:</a:t>
            </a:r>
            <a:r>
              <a:rPr lang="en-US" sz="2000" b="0" i="0" dirty="0">
                <a:solidFill>
                  <a:schemeClr val="tx1"/>
                </a:solidFill>
                <a:effectLst/>
              </a:rPr>
              <a:t> </a:t>
            </a:r>
            <a:r>
              <a:rPr lang="fr-FR" sz="2000" b="0" i="0" dirty="0">
                <a:solidFill>
                  <a:schemeClr val="tx1"/>
                </a:solidFill>
                <a:effectLst/>
              </a:rPr>
              <a:t>La PCI et la GAM visent toutes deux à réduire l'incidence des infections nosocomiales. La PCI se concentre sur la prévention de ces infections, tandis que la GAM permet de s'assurer que les antibiotiques appropriés sont prescrits pour traiter les infections nosocomiales lorsqu'elles se produisent.  </a:t>
            </a:r>
            <a:endParaRPr lang="en-US" sz="2000" b="0" i="0" dirty="0">
              <a:solidFill>
                <a:schemeClr val="tx1"/>
              </a:solidFill>
              <a:effectLst/>
            </a:endParaRPr>
          </a:p>
        </p:txBody>
      </p:sp>
      <p:sp>
        <p:nvSpPr>
          <p:cNvPr id="10" name="Title 9">
            <a:extLst>
              <a:ext uri="{FF2B5EF4-FFF2-40B4-BE49-F238E27FC236}">
                <a16:creationId xmlns:a16="http://schemas.microsoft.com/office/drawing/2014/main" id="{B5ACE11A-7014-91AC-0414-5652AFAC2A3F}"/>
              </a:ext>
            </a:extLst>
          </p:cNvPr>
          <p:cNvSpPr>
            <a:spLocks noGrp="1"/>
          </p:cNvSpPr>
          <p:nvPr>
            <p:ph type="title"/>
          </p:nvPr>
        </p:nvSpPr>
        <p:spPr>
          <a:xfrm>
            <a:off x="700088" y="391887"/>
            <a:ext cx="10455274" cy="1109044"/>
          </a:xfrm>
        </p:spPr>
        <p:txBody>
          <a:bodyPr>
            <a:normAutofit fontScale="90000"/>
          </a:bodyPr>
          <a:lstStyle/>
          <a:p>
            <a:r>
              <a:rPr lang="fr-FR" dirty="0">
                <a:solidFill>
                  <a:schemeClr val="tx1"/>
                </a:solidFill>
              </a:rPr>
              <a:t>Relation entre la prévention et le contrôle des infections (PCI) et la GAM</a:t>
            </a:r>
            <a:endParaRPr lang="en-US" dirty="0">
              <a:solidFill>
                <a:schemeClr val="tx1"/>
              </a:solidFill>
            </a:endParaRPr>
          </a:p>
        </p:txBody>
      </p:sp>
    </p:spTree>
    <p:extLst>
      <p:ext uri="{BB962C8B-B14F-4D97-AF65-F5344CB8AC3E}">
        <p14:creationId xmlns:p14="http://schemas.microsoft.com/office/powerpoint/2010/main" val="902612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CF3D0-F208-FCAD-620A-6C0B39EE6C7B}"/>
              </a:ext>
            </a:extLst>
          </p:cNvPr>
          <p:cNvSpPr>
            <a:spLocks noGrp="1"/>
          </p:cNvSpPr>
          <p:nvPr>
            <p:ph type="title"/>
          </p:nvPr>
        </p:nvSpPr>
        <p:spPr>
          <a:xfrm>
            <a:off x="1066800" y="201908"/>
            <a:ext cx="10058400" cy="1101133"/>
          </a:xfrm>
        </p:spPr>
        <p:txBody>
          <a:bodyPr/>
          <a:lstStyle/>
          <a:p>
            <a:r>
              <a:rPr lang="fr-FR" b="0">
                <a:solidFill>
                  <a:schemeClr val="tx1"/>
                </a:solidFill>
                <a:cs typeface="+mj-cs"/>
              </a:rPr>
              <a:t>Points clés de la gestion des antimicrobiens</a:t>
            </a:r>
            <a:endParaRPr lang="en-US" b="0">
              <a:solidFill>
                <a:schemeClr val="tx1"/>
              </a:solidFill>
              <a:cs typeface="+mj-cs"/>
            </a:endParaRPr>
          </a:p>
        </p:txBody>
      </p:sp>
      <p:sp>
        <p:nvSpPr>
          <p:cNvPr id="2" name="Content Placeholder 1">
            <a:extLst>
              <a:ext uri="{FF2B5EF4-FFF2-40B4-BE49-F238E27FC236}">
                <a16:creationId xmlns:a16="http://schemas.microsoft.com/office/drawing/2014/main" id="{08B2119A-0E84-2C78-76F7-DE92E5CD0ED0}"/>
              </a:ext>
            </a:extLst>
          </p:cNvPr>
          <p:cNvSpPr>
            <a:spLocks noGrp="1"/>
          </p:cNvSpPr>
          <p:nvPr>
            <p:ph type="body" sz="quarter" idx="12"/>
          </p:nvPr>
        </p:nvSpPr>
        <p:spPr>
          <a:xfrm>
            <a:off x="680301" y="1904214"/>
            <a:ext cx="10831397" cy="4055441"/>
          </a:xfrm>
          <a:solidFill>
            <a:schemeClr val="bg1"/>
          </a:solidFill>
        </p:spPr>
        <p:txBody>
          <a:bodyPr>
            <a:normAutofit/>
          </a:bodyPr>
          <a:lstStyle/>
          <a:p>
            <a:pPr marL="457200" indent="-457200">
              <a:buClr>
                <a:srgbClr val="C00000"/>
              </a:buClr>
              <a:buFont typeface="Wingdings" panose="05000000000000000000" pitchFamily="2" charset="2"/>
              <a:buChar char="§"/>
            </a:pPr>
            <a:r>
              <a:rPr lang="fr-FR" sz="2000" dirty="0">
                <a:solidFill>
                  <a:schemeClr val="tx1"/>
                </a:solidFill>
              </a:rPr>
              <a:t>Les objectifs du BUA comprennent l'amélioration des résultats pour les patients en réduisant les taux d'infection, en améliorant la sécurité des patients et en réduisant la RAM grâce à une utilisation prudente des antimicrobiens</a:t>
            </a:r>
            <a:r>
              <a:rPr lang="en-US" sz="2000" dirty="0">
                <a:solidFill>
                  <a:schemeClr val="tx1"/>
                </a:solidFill>
              </a:rPr>
              <a:t>.</a:t>
            </a:r>
          </a:p>
          <a:p>
            <a:pPr marL="457200" indent="-457200">
              <a:buClr>
                <a:srgbClr val="C00000"/>
              </a:buClr>
              <a:buFont typeface="Wingdings" panose="05000000000000000000" pitchFamily="2" charset="2"/>
              <a:buChar char="§"/>
            </a:pPr>
            <a:r>
              <a:rPr lang="fr-FR" sz="2000" dirty="0">
                <a:solidFill>
                  <a:schemeClr val="tx1"/>
                </a:solidFill>
              </a:rPr>
              <a:t>Le pipeline de développement d'antibiotiques reste faible et la recherche doit se poursuivre</a:t>
            </a:r>
            <a:r>
              <a:rPr lang="en-US" sz="2000" dirty="0">
                <a:solidFill>
                  <a:schemeClr val="tx1"/>
                </a:solidFill>
              </a:rPr>
              <a:t>.</a:t>
            </a:r>
          </a:p>
          <a:p>
            <a:pPr marL="457200" indent="-457200">
              <a:buClr>
                <a:srgbClr val="C00000"/>
              </a:buClr>
              <a:buFont typeface="Wingdings" panose="05000000000000000000" pitchFamily="2" charset="2"/>
              <a:buChar char="§"/>
            </a:pPr>
            <a:r>
              <a:rPr lang="fr-FR" sz="2000" dirty="0">
                <a:solidFill>
                  <a:schemeClr val="tx1"/>
                </a:solidFill>
              </a:rPr>
              <a:t>Le BUA fonctionne lorsqu’il est correctement mise en œuvre  </a:t>
            </a:r>
            <a:endParaRPr lang="en-US" sz="2000" dirty="0">
              <a:solidFill>
                <a:schemeClr val="tx1"/>
              </a:solidFill>
            </a:endParaRPr>
          </a:p>
          <a:p>
            <a:pPr marL="457200" indent="-457200">
              <a:buClr>
                <a:srgbClr val="C00000"/>
              </a:buClr>
              <a:buFont typeface="Wingdings" panose="05000000000000000000" pitchFamily="2" charset="2"/>
              <a:buChar char="§"/>
            </a:pPr>
            <a:r>
              <a:rPr lang="fr-FR" sz="2000" dirty="0">
                <a:solidFill>
                  <a:schemeClr val="tx1"/>
                </a:solidFill>
              </a:rPr>
              <a:t>Une politique et un programme nationaux de la GAM sont nécessaires et doivent émaner du Ministère de la Santé</a:t>
            </a:r>
            <a:r>
              <a:rPr lang="en-US" sz="2000" dirty="0">
                <a:solidFill>
                  <a:schemeClr val="tx1"/>
                </a:solidFill>
              </a:rPr>
              <a:t>.</a:t>
            </a:r>
          </a:p>
          <a:p>
            <a:pPr marL="457200" indent="-457200">
              <a:buClr>
                <a:srgbClr val="C00000"/>
              </a:buClr>
              <a:buFont typeface="Wingdings" panose="05000000000000000000" pitchFamily="2" charset="2"/>
              <a:buChar char="§"/>
            </a:pPr>
            <a:r>
              <a:rPr lang="en-US" sz="2000" dirty="0">
                <a:solidFill>
                  <a:schemeClr val="tx1"/>
                </a:solidFill>
              </a:rPr>
              <a:t>Pour le bon usage des AM, il </a:t>
            </a:r>
            <a:r>
              <a:rPr lang="en-US" sz="2000" dirty="0" err="1">
                <a:solidFill>
                  <a:schemeClr val="tx1"/>
                </a:solidFill>
              </a:rPr>
              <a:t>existe</a:t>
            </a:r>
            <a:r>
              <a:rPr lang="en-US" sz="2000" dirty="0">
                <a:solidFill>
                  <a:schemeClr val="tx1"/>
                </a:solidFill>
              </a:rPr>
              <a:t> des </a:t>
            </a:r>
            <a:r>
              <a:rPr lang="en-US" sz="2000" dirty="0" err="1">
                <a:solidFill>
                  <a:schemeClr val="tx1"/>
                </a:solidFill>
              </a:rPr>
              <a:t>outils</a:t>
            </a:r>
            <a:endParaRPr lang="en-US" sz="2000" dirty="0">
              <a:solidFill>
                <a:schemeClr val="tx1"/>
              </a:solidFill>
            </a:endParaRPr>
          </a:p>
          <a:p>
            <a:pPr lvl="1">
              <a:buClr>
                <a:srgbClr val="C00000"/>
              </a:buClr>
              <a:buFont typeface="Arial" panose="020B0604020202020204" pitchFamily="34" charset="0"/>
              <a:buChar char="•"/>
            </a:pPr>
            <a:r>
              <a:rPr lang="fr-FR" sz="2000" dirty="0">
                <a:solidFill>
                  <a:schemeClr val="tx1"/>
                </a:solidFill>
              </a:rPr>
              <a:t>Les nouvelles </a:t>
            </a:r>
            <a:r>
              <a:rPr lang="fr-FR" sz="2000" i="1" dirty="0">
                <a:solidFill>
                  <a:schemeClr val="tx1"/>
                </a:solidFill>
              </a:rPr>
              <a:t>Directives Africaines sur le Traitement Antibiotique</a:t>
            </a:r>
            <a:r>
              <a:rPr lang="fr-FR" sz="2000" dirty="0">
                <a:solidFill>
                  <a:schemeClr val="tx1"/>
                </a:solidFill>
              </a:rPr>
              <a:t> (2021), la classification AWARE de l’OMS</a:t>
            </a:r>
          </a:p>
          <a:p>
            <a:pPr lvl="1">
              <a:buClr>
                <a:srgbClr val="C00000"/>
              </a:buClr>
              <a:buFont typeface="Arial" panose="020B0604020202020204" pitchFamily="34" charset="0"/>
              <a:buChar char="•"/>
            </a:pPr>
            <a:r>
              <a:rPr lang="fr-FR" sz="2000" dirty="0">
                <a:solidFill>
                  <a:schemeClr val="tx1"/>
                </a:solidFill>
              </a:rPr>
              <a:t>Guide de l’antibiothérapie chez l’adulte au TOGO (2024), chez l’enfant au Togo</a:t>
            </a:r>
            <a:endParaRPr lang="en-US" sz="2000" dirty="0">
              <a:solidFill>
                <a:schemeClr val="tx1"/>
              </a:solidFill>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516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968DA-98B2-8F6D-9A43-75268EC6AF42}"/>
              </a:ext>
            </a:extLst>
          </p:cNvPr>
          <p:cNvSpPr>
            <a:spLocks noGrp="1"/>
          </p:cNvSpPr>
          <p:nvPr>
            <p:ph type="title"/>
          </p:nvPr>
        </p:nvSpPr>
        <p:spPr>
          <a:xfrm>
            <a:off x="932198" y="286603"/>
            <a:ext cx="10058400" cy="927835"/>
          </a:xfrm>
        </p:spPr>
        <p:txBody>
          <a:bodyPr/>
          <a:lstStyle/>
          <a:p>
            <a:r>
              <a:rPr lang="en-US" dirty="0" err="1">
                <a:cs typeface="Arial"/>
              </a:rPr>
              <a:t>Références</a:t>
            </a:r>
            <a:endParaRPr lang="en-US" dirty="0" err="1"/>
          </a:p>
        </p:txBody>
      </p:sp>
      <p:sp>
        <p:nvSpPr>
          <p:cNvPr id="2" name="Rectangle 1">
            <a:extLst>
              <a:ext uri="{FF2B5EF4-FFF2-40B4-BE49-F238E27FC236}">
                <a16:creationId xmlns:a16="http://schemas.microsoft.com/office/drawing/2014/main" id="{5BAF7630-B756-31B7-74CF-20F9821A8992}"/>
              </a:ext>
            </a:extLst>
          </p:cNvPr>
          <p:cNvSpPr/>
          <p:nvPr/>
        </p:nvSpPr>
        <p:spPr>
          <a:xfrm>
            <a:off x="1097280" y="1600200"/>
            <a:ext cx="10161270" cy="2989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D325AF70-BDCE-7F40-3C4B-3D5C30149190}"/>
              </a:ext>
            </a:extLst>
          </p:cNvPr>
          <p:cNvSpPr>
            <a:spLocks noGrp="1"/>
          </p:cNvSpPr>
          <p:nvPr>
            <p:ph type="body" sz="quarter" idx="12"/>
          </p:nvPr>
        </p:nvSpPr>
        <p:spPr>
          <a:xfrm>
            <a:off x="932198" y="1513369"/>
            <a:ext cx="10326352" cy="4744556"/>
          </a:xfrm>
        </p:spPr>
        <p:txBody>
          <a:bodyPr vert="horz" lIns="0" tIns="45720" rIns="0" bIns="45720" rtlCol="0" anchor="t">
            <a:normAutofit/>
          </a:bodyPr>
          <a:lstStyle/>
          <a:p>
            <a:pPr marL="457200" indent="-457200">
              <a:buClr>
                <a:srgbClr val="C00000"/>
              </a:buClr>
              <a:buFont typeface="Wingdings" pitchFamily="2" charset="2"/>
              <a:buChar char="§"/>
            </a:pPr>
            <a:r>
              <a:rPr lang="en-US" sz="1600" b="0" i="0" dirty="0">
                <a:solidFill>
                  <a:schemeClr val="tx1"/>
                </a:solidFill>
                <a:effectLst/>
              </a:rPr>
              <a:t>World Health Organization. “Infection Prevention and Control Assessment Framework at the Facility Level.” World Health Organization, November 6, 2018</a:t>
            </a:r>
            <a:r>
              <a:rPr lang="en-US" sz="1600" b="0" i="0" dirty="0">
                <a:solidFill>
                  <a:srgbClr val="0D0D0D"/>
                </a:solidFill>
                <a:effectLst/>
              </a:rPr>
              <a:t>. </a:t>
            </a:r>
            <a:r>
              <a:rPr lang="en-US" sz="1600" b="0" i="0" dirty="0">
                <a:solidFill>
                  <a:srgbClr val="0D0D0D"/>
                </a:solidFill>
                <a:effectLst/>
                <a:hlinkClick r:id="rId3"/>
              </a:rPr>
              <a:t>https://www.who.int/publications/i/item/WHO-HIS-SDS-2018.9</a:t>
            </a:r>
            <a:r>
              <a:rPr lang="en-US" sz="1600" b="0" i="0" dirty="0">
                <a:solidFill>
                  <a:srgbClr val="0D0D0D"/>
                </a:solidFill>
                <a:effectLst/>
              </a:rPr>
              <a:t>.</a:t>
            </a:r>
          </a:p>
          <a:p>
            <a:pPr marL="457200" indent="-457200">
              <a:buClr>
                <a:srgbClr val="C00000"/>
              </a:buClr>
              <a:buFont typeface="Wingdings" pitchFamily="2" charset="2"/>
              <a:buChar char="§"/>
            </a:pPr>
            <a:r>
              <a:rPr lang="en-US" sz="1600" b="0" i="0" dirty="0">
                <a:solidFill>
                  <a:srgbClr val="0D0D0D"/>
                </a:solidFill>
                <a:effectLst/>
              </a:rPr>
              <a:t>World Health Organization. “Core Components for IPC.” World Health Organization (website). Accessed November 27, 2023. </a:t>
            </a:r>
            <a:r>
              <a:rPr lang="en-US" sz="1600" b="0" i="0" dirty="0">
                <a:solidFill>
                  <a:srgbClr val="0D0D0D"/>
                </a:solidFill>
                <a:effectLst/>
                <a:hlinkClick r:id="rId4"/>
              </a:rPr>
              <a:t>https://www.who.int/teams/integrated-health-services/infection-prevention-control/core-components</a:t>
            </a:r>
            <a:r>
              <a:rPr lang="en-US" sz="1600" b="0" i="0" dirty="0">
                <a:solidFill>
                  <a:srgbClr val="0D0D0D"/>
                </a:solidFill>
                <a:effectLst/>
              </a:rPr>
              <a:t>.</a:t>
            </a:r>
          </a:p>
          <a:p>
            <a:pPr marL="457200" indent="-457200">
              <a:buClr>
                <a:srgbClr val="C00000"/>
              </a:buClr>
              <a:buFont typeface="Wingdings,Sans-Serif" pitchFamily="2" charset="2"/>
              <a:buChar char="§"/>
            </a:pPr>
            <a:r>
              <a:rPr lang="en-US" sz="1600" dirty="0">
                <a:solidFill>
                  <a:srgbClr val="0D0D0D"/>
                </a:solidFill>
                <a:ea typeface="Calibri" panose="020F0502020204030204" pitchFamily="34" charset="0"/>
                <a:cs typeface="Calibri" panose="020F0502020204030204" pitchFamily="34" charset="0"/>
              </a:rPr>
              <a:t>World Health Organization. “WHO Policy Guidance on Integrated Antimicrobial Stewardship Activities.” Self-paced course. World Health Organization, 2021. </a:t>
            </a:r>
            <a:r>
              <a:rPr lang="en-US" sz="1600" dirty="0">
                <a:solidFill>
                  <a:srgbClr val="000000"/>
                </a:solidFill>
                <a:ea typeface="Calibri" panose="020F0502020204030204" pitchFamily="34" charset="0"/>
                <a:cs typeface="Calibri" panose="020F0502020204030204" pitchFamily="34" charset="0"/>
                <a:hlinkClick r:id="rId5"/>
              </a:rPr>
              <a:t>https://openwho.org/courses/policy-guidance-on-AMS</a:t>
            </a:r>
            <a:r>
              <a:rPr lang="en-US" sz="1600" dirty="0">
                <a:solidFill>
                  <a:srgbClr val="0D0D0D"/>
                </a:solidFill>
                <a:ea typeface="Calibri" panose="020F0502020204030204" pitchFamily="34" charset="0"/>
                <a:cs typeface="Calibri" panose="020F0502020204030204" pitchFamily="34" charset="0"/>
              </a:rPr>
              <a:t>.</a:t>
            </a:r>
          </a:p>
          <a:p>
            <a:pPr>
              <a:buClr>
                <a:srgbClr val="C00000"/>
              </a:buClr>
              <a:buFont typeface="Wingdings" panose="05000000000000000000" pitchFamily="2" charset="2"/>
              <a:buChar char="§"/>
            </a:pPr>
            <a:r>
              <a:rPr lang="en-US" sz="1400" dirty="0">
                <a:solidFill>
                  <a:srgbClr val="0D0D0D"/>
                </a:solidFill>
              </a:rPr>
              <a:t>World Health Organization. “2021 ‎</a:t>
            </a:r>
            <a:r>
              <a:rPr lang="en-US" sz="1400" dirty="0" err="1">
                <a:solidFill>
                  <a:srgbClr val="0D0D0D"/>
                </a:solidFill>
              </a:rPr>
              <a:t>AWaRe</a:t>
            </a:r>
            <a:r>
              <a:rPr lang="en-US" sz="1400" dirty="0">
                <a:solidFill>
                  <a:srgbClr val="0D0D0D"/>
                </a:solidFill>
              </a:rPr>
              <a:t> Classification‎.” World Health Organization, September 30, 2021. </a:t>
            </a:r>
            <a:r>
              <a:rPr lang="en-US" sz="1400" dirty="0">
                <a:solidFill>
                  <a:srgbClr val="0D0D0D"/>
                </a:solidFill>
                <a:hlinkClick r:id="rId6"/>
              </a:rPr>
              <a:t>https://www.who.int/publications/i/item/2021-aware-classification</a:t>
            </a:r>
            <a:r>
              <a:rPr lang="en-US" sz="1400" dirty="0">
                <a:solidFill>
                  <a:srgbClr val="0D0D0D"/>
                </a:solidFill>
              </a:rPr>
              <a:t>.</a:t>
            </a:r>
            <a:endParaRPr lang="en-GB" sz="1400" dirty="0">
              <a:solidFill>
                <a:schemeClr val="tx1"/>
              </a:solidFill>
              <a:ea typeface="Times New Roman" panose="02020603050405020304" pitchFamily="18" charset="0"/>
            </a:endParaRPr>
          </a:p>
          <a:p>
            <a:pPr>
              <a:buClr>
                <a:srgbClr val="C00000"/>
              </a:buClr>
              <a:buChar char="§"/>
            </a:pPr>
            <a:endParaRPr lang="en-US" sz="1400" u="none" strike="noStrike" dirty="0">
              <a:solidFill>
                <a:srgbClr val="0D0D0D"/>
              </a:solidFill>
              <a:effectLst/>
              <a:latin typeface="Helvetica Neue"/>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US" dirty="0">
              <a:cs typeface="Arial"/>
            </a:endParaRPr>
          </a:p>
        </p:txBody>
      </p:sp>
    </p:spTree>
    <p:extLst>
      <p:ext uri="{BB962C8B-B14F-4D97-AF65-F5344CB8AC3E}">
        <p14:creationId xmlns:p14="http://schemas.microsoft.com/office/powerpoint/2010/main" val="367343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663416-6837-1676-3484-F54561F6BF0B}"/>
              </a:ext>
            </a:extLst>
          </p:cNvPr>
          <p:cNvSpPr>
            <a:spLocks noGrp="1"/>
          </p:cNvSpPr>
          <p:nvPr>
            <p:ph type="title"/>
          </p:nvPr>
        </p:nvSpPr>
        <p:spPr/>
        <p:txBody>
          <a:bodyPr anchor="ctr">
            <a:normAutofit/>
          </a:bodyPr>
          <a:lstStyle/>
          <a:p>
            <a:r>
              <a:rPr lang="fr-FR" sz="4000" dirty="0">
                <a:solidFill>
                  <a:srgbClr val="C00000"/>
                </a:solidFill>
                <a:latin typeface="Arial Black" panose="020B0A04020102020204" pitchFamily="34" charset="0"/>
              </a:rPr>
              <a:t>Introduction</a:t>
            </a:r>
          </a:p>
        </p:txBody>
      </p:sp>
      <p:sp>
        <p:nvSpPr>
          <p:cNvPr id="3" name="Espace réservé du contenu 2">
            <a:extLst>
              <a:ext uri="{FF2B5EF4-FFF2-40B4-BE49-F238E27FC236}">
                <a16:creationId xmlns:a16="http://schemas.microsoft.com/office/drawing/2014/main" id="{1D0CBA9D-75BC-0BF5-0435-EAA8B93F383C}"/>
              </a:ext>
            </a:extLst>
          </p:cNvPr>
          <p:cNvSpPr>
            <a:spLocks noGrp="1"/>
          </p:cNvSpPr>
          <p:nvPr>
            <p:ph idx="1"/>
          </p:nvPr>
        </p:nvSpPr>
        <p:spPr/>
        <p:txBody>
          <a:bodyPr>
            <a:normAutofit/>
          </a:bodyPr>
          <a:lstStyle/>
          <a:p>
            <a:pPr>
              <a:lnSpc>
                <a:spcPct val="150000"/>
              </a:lnSpc>
            </a:pPr>
            <a:r>
              <a:rPr lang="fr-FR" sz="2400" dirty="0"/>
              <a:t>Les microbes, en particulier les bactéries, sont devenus de plus en plus résistants à divers antimicrobiens</a:t>
            </a:r>
          </a:p>
          <a:p>
            <a:pPr>
              <a:lnSpc>
                <a:spcPct val="150000"/>
              </a:lnSpc>
            </a:pPr>
            <a:r>
              <a:rPr lang="fr-FR" sz="2400" dirty="0"/>
              <a:t>Des initiatives politiques de lutte contre la RAM, reconnaissent que l’usage abusif et le mauvais usage des antimicrobiens sont les principaux responsables du développement de la résistance</a:t>
            </a:r>
          </a:p>
        </p:txBody>
      </p:sp>
      <p:sp>
        <p:nvSpPr>
          <p:cNvPr id="4" name="Espace réservé du numéro de diapositive 3">
            <a:extLst>
              <a:ext uri="{FF2B5EF4-FFF2-40B4-BE49-F238E27FC236}">
                <a16:creationId xmlns:a16="http://schemas.microsoft.com/office/drawing/2014/main" id="{7832765B-920A-C00B-82A6-F08CFFB81293}"/>
              </a:ext>
            </a:extLst>
          </p:cNvPr>
          <p:cNvSpPr>
            <a:spLocks noGrp="1"/>
          </p:cNvSpPr>
          <p:nvPr>
            <p:ph type="sldNum" sz="quarter" idx="12"/>
          </p:nvPr>
        </p:nvSpPr>
        <p:spPr/>
        <p:txBody>
          <a:bodyPr/>
          <a:lstStyle/>
          <a:p>
            <a:fld id="{307D6B72-08B6-4686-8EFF-7CB88E3945DA}" type="slidenum">
              <a:rPr lang="fr-FR" smtClean="0"/>
              <a:t>3</a:t>
            </a:fld>
            <a:endParaRPr lang="fr-FR"/>
          </a:p>
        </p:txBody>
      </p:sp>
    </p:spTree>
    <p:extLst>
      <p:ext uri="{BB962C8B-B14F-4D97-AF65-F5344CB8AC3E}">
        <p14:creationId xmlns:p14="http://schemas.microsoft.com/office/powerpoint/2010/main" val="316270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2C566F9-49D5-716F-A3CC-7C57F2F8DCB6}"/>
              </a:ext>
            </a:extLst>
          </p:cNvPr>
          <p:cNvSpPr>
            <a:spLocks noGrp="1"/>
          </p:cNvSpPr>
          <p:nvPr>
            <p:ph idx="1"/>
          </p:nvPr>
        </p:nvSpPr>
        <p:spPr>
          <a:xfrm>
            <a:off x="564921" y="1305726"/>
            <a:ext cx="10647562" cy="941501"/>
          </a:xfrm>
        </p:spPr>
        <p:txBody>
          <a:bodyPr>
            <a:normAutofit lnSpcReduction="10000"/>
          </a:bodyPr>
          <a:lstStyle/>
          <a:p>
            <a:pPr marL="0" indent="0">
              <a:lnSpc>
                <a:spcPct val="150000"/>
              </a:lnSpc>
              <a:buNone/>
            </a:pPr>
            <a:r>
              <a:rPr lang="fr-FR" dirty="0">
                <a:latin typeface="Arial" panose="020B0604020202020204" pitchFamily="34" charset="0"/>
                <a:cs typeface="Arial" panose="020B0604020202020204" pitchFamily="34" charset="0"/>
              </a:rPr>
              <a:t>Plan d’action mondial pour combattre la RAM, définit  06 objectifs pour l’établissement par les pays de plans d’action nationaux (PAN) </a:t>
            </a:r>
          </a:p>
        </p:txBody>
      </p:sp>
      <p:sp>
        <p:nvSpPr>
          <p:cNvPr id="5" name="ZoneTexte 4">
            <a:extLst>
              <a:ext uri="{FF2B5EF4-FFF2-40B4-BE49-F238E27FC236}">
                <a16:creationId xmlns:a16="http://schemas.microsoft.com/office/drawing/2014/main" id="{49B680C6-BD22-16BB-9AFD-DB038E1ECF84}"/>
              </a:ext>
            </a:extLst>
          </p:cNvPr>
          <p:cNvSpPr txBox="1"/>
          <p:nvPr/>
        </p:nvSpPr>
        <p:spPr>
          <a:xfrm>
            <a:off x="646283" y="5090348"/>
            <a:ext cx="4880987" cy="646331"/>
          </a:xfrm>
          <a:prstGeom prst="rect">
            <a:avLst/>
          </a:prstGeom>
          <a:noFill/>
          <a:ln w="28575">
            <a:solidFill>
              <a:schemeClr val="bg2"/>
            </a:solidFill>
          </a:ln>
        </p:spPr>
        <p:txBody>
          <a:bodyPr wrap="square">
            <a:spAutoFit/>
          </a:bodyPr>
          <a:lstStyle/>
          <a:p>
            <a:r>
              <a:rPr lang="fr-FR" dirty="0"/>
              <a:t>5 : Dégager les arguments économiques en faveur d’investissements durables</a:t>
            </a:r>
          </a:p>
        </p:txBody>
      </p:sp>
      <p:sp>
        <p:nvSpPr>
          <p:cNvPr id="7" name="ZoneTexte 6">
            <a:extLst>
              <a:ext uri="{FF2B5EF4-FFF2-40B4-BE49-F238E27FC236}">
                <a16:creationId xmlns:a16="http://schemas.microsoft.com/office/drawing/2014/main" id="{7135FD3D-5098-B23C-6779-FF966E46A06B}"/>
              </a:ext>
            </a:extLst>
          </p:cNvPr>
          <p:cNvSpPr txBox="1"/>
          <p:nvPr/>
        </p:nvSpPr>
        <p:spPr>
          <a:xfrm>
            <a:off x="6276868" y="3928521"/>
            <a:ext cx="3805813" cy="923330"/>
          </a:xfrm>
          <a:prstGeom prst="rect">
            <a:avLst/>
          </a:prstGeom>
          <a:solidFill>
            <a:schemeClr val="accent1">
              <a:lumMod val="60000"/>
              <a:lumOff val="40000"/>
            </a:schemeClr>
          </a:solidFill>
          <a:ln w="38100">
            <a:solidFill>
              <a:srgbClr val="C00000"/>
            </a:solidFill>
          </a:ln>
        </p:spPr>
        <p:txBody>
          <a:bodyPr wrap="square">
            <a:spAutoFit/>
          </a:bodyPr>
          <a:lstStyle/>
          <a:p>
            <a:r>
              <a:rPr lang="fr-FR" b="1" dirty="0">
                <a:solidFill>
                  <a:schemeClr val="bg1">
                    <a:lumMod val="85000"/>
                  </a:schemeClr>
                </a:solidFill>
              </a:rPr>
              <a:t>4 :</a:t>
            </a:r>
            <a:r>
              <a:rPr lang="fr-FR" b="1" dirty="0"/>
              <a:t> </a:t>
            </a:r>
            <a:r>
              <a:rPr lang="fr-FR" b="1" dirty="0">
                <a:solidFill>
                  <a:schemeClr val="bg1">
                    <a:lumMod val="85000"/>
                  </a:schemeClr>
                </a:solidFill>
              </a:rPr>
              <a:t>Optimiser l’usage des médicaments antimicrobiens en santé humaine et animale</a:t>
            </a:r>
          </a:p>
        </p:txBody>
      </p:sp>
      <p:sp>
        <p:nvSpPr>
          <p:cNvPr id="9" name="ZoneTexte 8">
            <a:extLst>
              <a:ext uri="{FF2B5EF4-FFF2-40B4-BE49-F238E27FC236}">
                <a16:creationId xmlns:a16="http://schemas.microsoft.com/office/drawing/2014/main" id="{ED34E3C9-D097-4E8A-42E5-367EDD1FE65B}"/>
              </a:ext>
            </a:extLst>
          </p:cNvPr>
          <p:cNvSpPr txBox="1"/>
          <p:nvPr/>
        </p:nvSpPr>
        <p:spPr>
          <a:xfrm>
            <a:off x="646283" y="3926839"/>
            <a:ext cx="4880987" cy="923330"/>
          </a:xfrm>
          <a:prstGeom prst="rect">
            <a:avLst/>
          </a:prstGeom>
          <a:noFill/>
          <a:ln w="28575">
            <a:solidFill>
              <a:schemeClr val="bg2"/>
            </a:solidFill>
          </a:ln>
        </p:spPr>
        <p:txBody>
          <a:bodyPr wrap="square">
            <a:spAutoFit/>
          </a:bodyPr>
          <a:lstStyle/>
          <a:p>
            <a:r>
              <a:rPr lang="fr-FR" dirty="0"/>
              <a:t>3 : Réduire l’incidence des infections par des mesures efficaces d’assainissement, d’hygiène et de prévention des infections</a:t>
            </a:r>
          </a:p>
        </p:txBody>
      </p:sp>
      <p:sp>
        <p:nvSpPr>
          <p:cNvPr id="11" name="ZoneTexte 10">
            <a:extLst>
              <a:ext uri="{FF2B5EF4-FFF2-40B4-BE49-F238E27FC236}">
                <a16:creationId xmlns:a16="http://schemas.microsoft.com/office/drawing/2014/main" id="{C61A5F3C-FEA8-BCB6-41A6-954188822A5F}"/>
              </a:ext>
            </a:extLst>
          </p:cNvPr>
          <p:cNvSpPr txBox="1"/>
          <p:nvPr/>
        </p:nvSpPr>
        <p:spPr>
          <a:xfrm>
            <a:off x="6276867" y="2535320"/>
            <a:ext cx="3805813" cy="923330"/>
          </a:xfrm>
          <a:prstGeom prst="rect">
            <a:avLst/>
          </a:prstGeom>
          <a:noFill/>
          <a:ln w="28575">
            <a:solidFill>
              <a:schemeClr val="bg2"/>
            </a:solidFill>
          </a:ln>
        </p:spPr>
        <p:txBody>
          <a:bodyPr wrap="square">
            <a:spAutoFit/>
          </a:bodyPr>
          <a:lstStyle/>
          <a:p>
            <a:r>
              <a:rPr lang="fr-FR" dirty="0"/>
              <a:t>2 : Renforcer les connaissances et les bases factuelles par la surveillance et la recherche</a:t>
            </a:r>
          </a:p>
        </p:txBody>
      </p:sp>
      <p:sp>
        <p:nvSpPr>
          <p:cNvPr id="13" name="ZoneTexte 12">
            <a:extLst>
              <a:ext uri="{FF2B5EF4-FFF2-40B4-BE49-F238E27FC236}">
                <a16:creationId xmlns:a16="http://schemas.microsoft.com/office/drawing/2014/main" id="{E6FDFE5A-72BE-5D2C-F01C-5E154C4B5416}"/>
              </a:ext>
            </a:extLst>
          </p:cNvPr>
          <p:cNvSpPr txBox="1"/>
          <p:nvPr/>
        </p:nvSpPr>
        <p:spPr>
          <a:xfrm>
            <a:off x="646283" y="2514238"/>
            <a:ext cx="4880987" cy="1200329"/>
          </a:xfrm>
          <a:prstGeom prst="rect">
            <a:avLst/>
          </a:prstGeom>
          <a:noFill/>
          <a:ln w="28575">
            <a:solidFill>
              <a:schemeClr val="bg2"/>
            </a:solidFill>
          </a:ln>
        </p:spPr>
        <p:txBody>
          <a:bodyPr wrap="square">
            <a:spAutoFit/>
          </a:bodyPr>
          <a:lstStyle/>
          <a:p>
            <a:r>
              <a:rPr lang="fr-FR" dirty="0"/>
              <a:t>1 : Mieux faire connaître et comprendre le problème de la RAM grâce à une communication, une éducation et une formation efficace</a:t>
            </a:r>
          </a:p>
        </p:txBody>
      </p:sp>
      <p:sp>
        <p:nvSpPr>
          <p:cNvPr id="15" name="TextBox 12">
            <a:extLst>
              <a:ext uri="{FF2B5EF4-FFF2-40B4-BE49-F238E27FC236}">
                <a16:creationId xmlns:a16="http://schemas.microsoft.com/office/drawing/2014/main" id="{5668412E-E410-200B-DA54-57CB38A90FB7}"/>
              </a:ext>
            </a:extLst>
          </p:cNvPr>
          <p:cNvSpPr txBox="1"/>
          <p:nvPr/>
        </p:nvSpPr>
        <p:spPr>
          <a:xfrm>
            <a:off x="324489" y="6287726"/>
            <a:ext cx="10821143" cy="384721"/>
          </a:xfrm>
          <a:prstGeom prst="rect">
            <a:avLst/>
          </a:prstGeom>
          <a:solidFill>
            <a:schemeClr val="bg1">
              <a:lumMod val="85000"/>
            </a:schemeClr>
          </a:solidFill>
          <a:ln w="19050">
            <a:solidFill>
              <a:srgbClr val="002060"/>
            </a:solidFill>
          </a:ln>
        </p:spPr>
        <p:txBody>
          <a:bodyPr wrap="square" lIns="91440" tIns="45720" rIns="91440" bIns="45720" rtlCol="0" anchor="t">
            <a:spAutoFit/>
          </a:bodyPr>
          <a:lstStyle/>
          <a:p>
            <a:pPr defTabSz="914400">
              <a:defRPr/>
            </a:pPr>
            <a:r>
              <a:rPr lang="en-US" sz="900" b="0" i="0" dirty="0">
                <a:solidFill>
                  <a:srgbClr val="0D0D0D"/>
                </a:solidFill>
                <a:effectLst/>
              </a:rPr>
              <a:t>Source: World Health Organization.</a:t>
            </a:r>
            <a:r>
              <a:rPr lang="en-US" sz="900" dirty="0">
                <a:solidFill>
                  <a:srgbClr val="0D0D0D"/>
                </a:solidFill>
              </a:rPr>
              <a:t> "</a:t>
            </a:r>
            <a:r>
              <a:rPr lang="en-US" sz="900" b="0" dirty="0">
                <a:solidFill>
                  <a:srgbClr val="0D0D0D"/>
                </a:solidFill>
                <a:effectLst/>
              </a:rPr>
              <a:t>Antimicrobial Stewardship </a:t>
            </a:r>
            <a:r>
              <a:rPr lang="en-US" sz="900" b="0" dirty="0" err="1">
                <a:solidFill>
                  <a:srgbClr val="0D0D0D"/>
                </a:solidFill>
                <a:effectLst/>
              </a:rPr>
              <a:t>Programmes</a:t>
            </a:r>
            <a:r>
              <a:rPr lang="en-US" sz="900" b="0" dirty="0">
                <a:solidFill>
                  <a:srgbClr val="0D0D0D"/>
                </a:solidFill>
                <a:effectLst/>
              </a:rPr>
              <a:t> in Health-Care Facilities in Low- and Middle-Income Countries: A WHO Practical Toolkit</a:t>
            </a:r>
            <a:r>
              <a:rPr lang="en-US" sz="900" dirty="0">
                <a:solidFill>
                  <a:srgbClr val="0D0D0D"/>
                </a:solidFill>
              </a:rPr>
              <a:t>."</a:t>
            </a:r>
            <a:r>
              <a:rPr lang="en-US" sz="900" b="0" i="0" dirty="0">
                <a:solidFill>
                  <a:srgbClr val="0D0D0D"/>
                </a:solidFill>
                <a:effectLst/>
              </a:rPr>
              <a:t> World Health Organization, 2019. </a:t>
            </a:r>
            <a:r>
              <a:rPr lang="en-US" sz="900" b="0" i="0" dirty="0">
                <a:solidFill>
                  <a:srgbClr val="0D0D0D"/>
                </a:solidFill>
                <a:effectLst/>
                <a:hlinkClick r:id="rId3"/>
              </a:rPr>
              <a:t>https://iris.who.int/handle/10665/329404</a:t>
            </a:r>
            <a:r>
              <a:rPr lang="en-US" sz="1000" b="0" i="0" dirty="0">
                <a:solidFill>
                  <a:srgbClr val="0D0D0D"/>
                </a:solidFill>
                <a:effectLst/>
                <a:latin typeface="Helvetica Neue"/>
              </a:rPr>
              <a:t>.</a:t>
            </a:r>
            <a:endParaRPr kumimoji="0" lang="en-US" sz="1000" b="0" u="none" strike="noStrike" kern="1200" cap="none" spc="0" normalizeH="0" baseline="0" noProof="0" dirty="0">
              <a:ln>
                <a:noFill/>
              </a:ln>
              <a:solidFill>
                <a:srgbClr val="002060"/>
              </a:solidFill>
              <a:effectLst/>
              <a:uLnTx/>
              <a:uFillTx/>
              <a:latin typeface="Helvetica Neue"/>
            </a:endParaRPr>
          </a:p>
        </p:txBody>
      </p:sp>
      <p:sp>
        <p:nvSpPr>
          <p:cNvPr id="17" name="Espace réservé du numéro de diapositive 16">
            <a:extLst>
              <a:ext uri="{FF2B5EF4-FFF2-40B4-BE49-F238E27FC236}">
                <a16:creationId xmlns:a16="http://schemas.microsoft.com/office/drawing/2014/main" id="{EC89B0E9-95AE-1159-CCCD-56858E2AE89C}"/>
              </a:ext>
            </a:extLst>
          </p:cNvPr>
          <p:cNvSpPr>
            <a:spLocks noGrp="1"/>
          </p:cNvSpPr>
          <p:nvPr>
            <p:ph type="sldNum" sz="quarter" idx="12"/>
          </p:nvPr>
        </p:nvSpPr>
        <p:spPr/>
        <p:txBody>
          <a:bodyPr/>
          <a:lstStyle/>
          <a:p>
            <a:fld id="{307D6B72-08B6-4686-8EFF-7CB88E3945DA}" type="slidenum">
              <a:rPr lang="fr-FR" smtClean="0"/>
              <a:t>4</a:t>
            </a:fld>
            <a:endParaRPr lang="fr-FR"/>
          </a:p>
        </p:txBody>
      </p:sp>
      <p:sp>
        <p:nvSpPr>
          <p:cNvPr id="8" name="Titre 1">
            <a:extLst>
              <a:ext uri="{FF2B5EF4-FFF2-40B4-BE49-F238E27FC236}">
                <a16:creationId xmlns:a16="http://schemas.microsoft.com/office/drawing/2014/main" id="{72D79C19-47E5-FECA-9D7D-87F00068DDBE}"/>
              </a:ext>
            </a:extLst>
          </p:cNvPr>
          <p:cNvSpPr>
            <a:spLocks noGrp="1"/>
          </p:cNvSpPr>
          <p:nvPr>
            <p:ph type="title"/>
          </p:nvPr>
        </p:nvSpPr>
        <p:spPr>
          <a:xfrm>
            <a:off x="498070" y="161307"/>
            <a:ext cx="10058400" cy="1240707"/>
          </a:xfrm>
        </p:spPr>
        <p:txBody>
          <a:bodyPr anchor="ctr">
            <a:normAutofit/>
          </a:bodyPr>
          <a:lstStyle/>
          <a:p>
            <a:r>
              <a:rPr lang="fr-FR" sz="3600" b="1" dirty="0">
                <a:solidFill>
                  <a:srgbClr val="C00000"/>
                </a:solidFill>
                <a:latin typeface="Arial Black" panose="020B0604020202020204" pitchFamily="34" charset="0"/>
                <a:cs typeface="Arial Black" panose="020B0604020202020204" pitchFamily="34" charset="0"/>
              </a:rPr>
              <a:t>Introduction</a:t>
            </a:r>
          </a:p>
        </p:txBody>
      </p:sp>
      <p:sp>
        <p:nvSpPr>
          <p:cNvPr id="2" name="ZoneTexte 1">
            <a:extLst>
              <a:ext uri="{FF2B5EF4-FFF2-40B4-BE49-F238E27FC236}">
                <a16:creationId xmlns:a16="http://schemas.microsoft.com/office/drawing/2014/main" id="{206CCD3C-DFD9-2711-1DD1-774FC332274A}"/>
              </a:ext>
            </a:extLst>
          </p:cNvPr>
          <p:cNvSpPr txBox="1"/>
          <p:nvPr/>
        </p:nvSpPr>
        <p:spPr>
          <a:xfrm>
            <a:off x="6276867" y="5169469"/>
            <a:ext cx="3805813" cy="369332"/>
          </a:xfrm>
          <a:prstGeom prst="rect">
            <a:avLst/>
          </a:prstGeom>
          <a:noFill/>
          <a:ln w="28575">
            <a:solidFill>
              <a:schemeClr val="bg2"/>
            </a:solidFill>
          </a:ln>
        </p:spPr>
        <p:txBody>
          <a:bodyPr wrap="square">
            <a:spAutoFit/>
          </a:bodyPr>
          <a:lstStyle/>
          <a:p>
            <a:r>
              <a:rPr lang="fr-FR" dirty="0"/>
              <a:t>6 : Gouvernance</a:t>
            </a:r>
          </a:p>
        </p:txBody>
      </p:sp>
    </p:spTree>
    <p:extLst>
      <p:ext uri="{BB962C8B-B14F-4D97-AF65-F5344CB8AC3E}">
        <p14:creationId xmlns:p14="http://schemas.microsoft.com/office/powerpoint/2010/main" val="255128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1CA69-1A8D-4283-A0D1-CAD2D4CCAB58}"/>
              </a:ext>
            </a:extLst>
          </p:cNvPr>
          <p:cNvPicPr>
            <a:picLocks noChangeAspect="1"/>
          </p:cNvPicPr>
          <p:nvPr/>
        </p:nvPicPr>
        <p:blipFill>
          <a:blip r:embed="rId3"/>
          <a:stretch>
            <a:fillRect/>
          </a:stretch>
        </p:blipFill>
        <p:spPr>
          <a:xfrm>
            <a:off x="519405" y="281770"/>
            <a:ext cx="10750417" cy="2525372"/>
          </a:xfrm>
          <a:prstGeom prst="rect">
            <a:avLst/>
          </a:prstGeom>
        </p:spPr>
      </p:pic>
      <p:sp>
        <p:nvSpPr>
          <p:cNvPr id="4" name="TextBox 3">
            <a:extLst>
              <a:ext uri="{FF2B5EF4-FFF2-40B4-BE49-F238E27FC236}">
                <a16:creationId xmlns:a16="http://schemas.microsoft.com/office/drawing/2014/main" id="{0FF318C3-E685-4467-BD91-9388C0346BA0}"/>
              </a:ext>
            </a:extLst>
          </p:cNvPr>
          <p:cNvSpPr txBox="1"/>
          <p:nvPr/>
        </p:nvSpPr>
        <p:spPr>
          <a:xfrm>
            <a:off x="519405" y="2760559"/>
            <a:ext cx="10750417" cy="2870786"/>
          </a:xfrm>
          <a:prstGeom prst="rect">
            <a:avLst/>
          </a:prstGeom>
          <a:noFill/>
        </p:spPr>
        <p:txBody>
          <a:bodyPr wrap="square" lIns="91440" tIns="45720" rIns="91440" bIns="45720" anchor="t">
            <a:spAutoFit/>
          </a:bodyPr>
          <a:lstStyle/>
          <a:p>
            <a:pPr defTabSz="914400">
              <a:lnSpc>
                <a:spcPct val="150000"/>
              </a:lnSpc>
              <a:defRPr/>
            </a:pPr>
            <a:r>
              <a:rPr lang="fr-FR" sz="2400" dirty="0">
                <a:latin typeface="Arial"/>
              </a:rPr>
              <a:t>Le bon usage des a</a:t>
            </a:r>
            <a:r>
              <a:rPr kumimoji="0" lang="fr-FR" sz="2400" b="0" i="0" u="none" strike="noStrike" kern="1200" cap="none" spc="0" normalizeH="0" baseline="0" noProof="0" dirty="0">
                <a:ln>
                  <a:noFill/>
                </a:ln>
                <a:effectLst/>
                <a:uLnTx/>
                <a:uFillTx/>
                <a:latin typeface="Arial"/>
                <a:ea typeface="+mn-ea"/>
                <a:cs typeface="+mn-cs"/>
              </a:rPr>
              <a:t>ntimicrobiens fait </a:t>
            </a:r>
            <a:r>
              <a:rPr lang="fr-FR" sz="2400" dirty="0">
                <a:latin typeface="Arial"/>
              </a:rPr>
              <a:t>référence</a:t>
            </a:r>
            <a:r>
              <a:rPr kumimoji="0" lang="fr-FR" sz="2400" b="0" i="0" u="none" strike="noStrike" kern="1200" cap="none" spc="0" normalizeH="0" baseline="0" noProof="0" dirty="0">
                <a:ln>
                  <a:noFill/>
                </a:ln>
                <a:effectLst/>
                <a:uLnTx/>
                <a:uFillTx/>
                <a:latin typeface="Arial"/>
                <a:ea typeface="+mn-ea"/>
                <a:cs typeface="+mn-cs"/>
              </a:rPr>
              <a:t> à</a:t>
            </a:r>
            <a:r>
              <a:rPr lang="fr-FR" sz="2400" dirty="0">
                <a:latin typeface="Arial"/>
              </a:rPr>
              <a:t> </a:t>
            </a:r>
            <a:r>
              <a:rPr kumimoji="0" lang="fr-FR" sz="2400" b="0" i="0" u="none" strike="noStrike" kern="1200" cap="none" spc="0" normalizeH="0" baseline="0" noProof="0" dirty="0">
                <a:ln>
                  <a:noFill/>
                </a:ln>
                <a:effectLst/>
                <a:uLnTx/>
                <a:uFillTx/>
                <a:latin typeface="Arial"/>
                <a:ea typeface="+mn-ea"/>
                <a:cs typeface="+mn-cs"/>
              </a:rPr>
              <a:t> des </a:t>
            </a:r>
            <a:r>
              <a:rPr lang="fr-FR" sz="2400" b="1" dirty="0">
                <a:solidFill>
                  <a:srgbClr val="C00000"/>
                </a:solidFill>
              </a:rPr>
              <a:t>interventions </a:t>
            </a:r>
            <a:r>
              <a:rPr kumimoji="0" lang="fr-FR" sz="2400" b="1" i="0" u="none" strike="noStrike" kern="1200" cap="none" spc="0" normalizeH="0" baseline="0" noProof="0" dirty="0">
                <a:ln>
                  <a:noFill/>
                </a:ln>
                <a:solidFill>
                  <a:srgbClr val="C00000"/>
                </a:solidFill>
                <a:effectLst/>
                <a:uLnTx/>
                <a:uFillTx/>
                <a:latin typeface="Arial"/>
                <a:ea typeface="+mn-ea"/>
                <a:cs typeface="+mn-cs"/>
              </a:rPr>
              <a:t>coordonnées </a:t>
            </a:r>
            <a:r>
              <a:rPr kumimoji="0" lang="fr-FR" sz="2400" b="0" i="0" u="none" strike="noStrike" kern="1200" cap="none" spc="0" normalizeH="0" baseline="0" noProof="0" dirty="0">
                <a:ln>
                  <a:noFill/>
                </a:ln>
                <a:effectLst/>
                <a:uLnTx/>
                <a:uFillTx/>
                <a:latin typeface="Arial"/>
                <a:ea typeface="+mn-ea"/>
                <a:cs typeface="+mn-cs"/>
              </a:rPr>
              <a:t>conçues pour:</a:t>
            </a:r>
            <a:r>
              <a:rPr lang="fr-FR" sz="2400" dirty="0">
                <a:latin typeface="Arial"/>
                <a:cs typeface="Arial"/>
              </a:rPr>
              <a:t> </a:t>
            </a:r>
            <a:r>
              <a:rPr kumimoji="0" lang="fr-FR" sz="2400" b="0" i="0" u="none" strike="noStrike" kern="1200" cap="none" spc="0" normalizeH="0" baseline="0" noProof="0" dirty="0">
                <a:ln>
                  <a:noFill/>
                </a:ln>
                <a:effectLst/>
                <a:uLnTx/>
                <a:uFillTx/>
                <a:latin typeface="Arial"/>
                <a:ea typeface="+mn-ea"/>
                <a:cs typeface="+mn-cs"/>
              </a:rPr>
              <a:t>“Améliorer et mesurer </a:t>
            </a:r>
            <a:r>
              <a:rPr lang="fr-FR" sz="2400" dirty="0">
                <a:solidFill>
                  <a:srgbClr val="C00000"/>
                </a:solidFill>
                <a:latin typeface="Arial"/>
              </a:rPr>
              <a:t> </a:t>
            </a:r>
            <a:r>
              <a:rPr kumimoji="0" lang="fr-FR" sz="2400" b="0" i="0" u="none" strike="noStrike" kern="1200" cap="none" spc="0" normalizeH="0" baseline="0" noProof="0" dirty="0">
                <a:ln>
                  <a:noFill/>
                </a:ln>
                <a:solidFill>
                  <a:srgbClr val="C00000"/>
                </a:solidFill>
                <a:effectLst/>
                <a:uLnTx/>
                <a:uFillTx/>
                <a:latin typeface="Arial"/>
                <a:ea typeface="+mn-ea"/>
                <a:cs typeface="+mn-cs"/>
              </a:rPr>
              <a:t>l’utilisation appropriée des</a:t>
            </a:r>
            <a:r>
              <a:rPr lang="fr-FR" sz="2400" dirty="0">
                <a:solidFill>
                  <a:srgbClr val="C00000"/>
                </a:solidFill>
                <a:latin typeface="Arial"/>
              </a:rPr>
              <a:t> </a:t>
            </a:r>
            <a:r>
              <a:rPr kumimoji="0" lang="fr-FR" sz="2400" b="0" i="0" u="none" strike="noStrike" kern="1200" cap="none" spc="0" normalizeH="0" baseline="0" noProof="0" dirty="0">
                <a:ln>
                  <a:noFill/>
                </a:ln>
                <a:solidFill>
                  <a:srgbClr val="C00000"/>
                </a:solidFill>
                <a:effectLst/>
                <a:uLnTx/>
                <a:uFillTx/>
                <a:latin typeface="Arial"/>
                <a:ea typeface="+mn-ea"/>
                <a:cs typeface="+mn-cs"/>
              </a:rPr>
              <a:t>agents antimicrobiens </a:t>
            </a:r>
            <a:r>
              <a:rPr kumimoji="0" lang="fr-FR" sz="2400" b="0" i="0" u="none" strike="noStrike" kern="1200" cap="none" spc="0" normalizeH="0" baseline="0" noProof="0" dirty="0">
                <a:ln>
                  <a:noFill/>
                </a:ln>
                <a:solidFill>
                  <a:srgbClr val="313233"/>
                </a:solidFill>
                <a:effectLst/>
                <a:uLnTx/>
                <a:uFillTx/>
                <a:latin typeface="Arial"/>
                <a:ea typeface="+mn-ea"/>
                <a:cs typeface="+mn-cs"/>
              </a:rPr>
              <a:t>en encourageant la </a:t>
            </a:r>
            <a:r>
              <a:rPr lang="fr-FR" sz="2400" dirty="0">
                <a:solidFill>
                  <a:srgbClr val="313233"/>
                </a:solidFill>
                <a:latin typeface="Arial"/>
              </a:rPr>
              <a:t>sélection</a:t>
            </a:r>
            <a:r>
              <a:rPr kumimoji="0" lang="fr-FR" sz="2400" b="0" i="0" u="none" strike="noStrike" kern="1200" cap="none" spc="0" normalizeH="0" baseline="0" noProof="0" dirty="0">
                <a:ln>
                  <a:noFill/>
                </a:ln>
                <a:solidFill>
                  <a:srgbClr val="313233"/>
                </a:solidFill>
                <a:effectLst/>
                <a:uLnTx/>
                <a:uFillTx/>
                <a:latin typeface="Arial"/>
                <a:ea typeface="+mn-ea"/>
                <a:cs typeface="+mn-cs"/>
              </a:rPr>
              <a:t> d’un </a:t>
            </a:r>
            <a:r>
              <a:rPr lang="fr-FR" sz="2400" dirty="0">
                <a:solidFill>
                  <a:srgbClr val="313233"/>
                </a:solidFill>
                <a:latin typeface="Arial"/>
              </a:rPr>
              <a:t>régime</a:t>
            </a:r>
            <a:r>
              <a:rPr kumimoji="0" lang="fr-FR" sz="2400" b="0" i="0" u="none" strike="noStrike" kern="1200" cap="none" spc="0" normalizeH="0" baseline="0" noProof="0" dirty="0">
                <a:ln>
                  <a:noFill/>
                </a:ln>
                <a:solidFill>
                  <a:srgbClr val="313233"/>
                </a:solidFill>
                <a:effectLst/>
                <a:uLnTx/>
                <a:uFillTx/>
                <a:latin typeface="Arial"/>
                <a:ea typeface="+mn-ea"/>
                <a:cs typeface="+mn-cs"/>
              </a:rPr>
              <a:t> médicamenteux optimal, y compris la posologie, la durée du traitement et la </a:t>
            </a:r>
            <a:r>
              <a:rPr lang="fr-FR" sz="2400" dirty="0">
                <a:solidFill>
                  <a:srgbClr val="313233"/>
                </a:solidFill>
                <a:latin typeface="Arial"/>
              </a:rPr>
              <a:t>voie</a:t>
            </a:r>
            <a:r>
              <a:rPr kumimoji="0" lang="fr-FR" sz="2400" b="0" i="0" u="none" strike="noStrike" kern="1200" cap="none" spc="0" normalizeH="0" baseline="0" noProof="0" dirty="0">
                <a:ln>
                  <a:noFill/>
                </a:ln>
                <a:solidFill>
                  <a:srgbClr val="313233"/>
                </a:solidFill>
                <a:effectLst/>
                <a:uLnTx/>
                <a:uFillTx/>
                <a:latin typeface="Arial"/>
                <a:ea typeface="+mn-ea"/>
                <a:cs typeface="+mn-cs"/>
              </a:rPr>
              <a:t> d’administration.”</a:t>
            </a:r>
            <a:endParaRPr lang="fr-FR" sz="2400" b="0" i="0" u="none" strike="noStrike" kern="1200" cap="none" spc="0" normalizeH="0" baseline="0" noProof="0" dirty="0">
              <a:ln>
                <a:noFill/>
              </a:ln>
              <a:solidFill>
                <a:srgbClr val="313233"/>
              </a:solidFill>
              <a:effectLst/>
              <a:uLnTx/>
              <a:uFillTx/>
              <a:latin typeface="Arial"/>
              <a:cs typeface="Arial"/>
            </a:endParaRPr>
          </a:p>
        </p:txBody>
      </p:sp>
      <p:sp>
        <p:nvSpPr>
          <p:cNvPr id="3" name="TextBox 2">
            <a:extLst>
              <a:ext uri="{FF2B5EF4-FFF2-40B4-BE49-F238E27FC236}">
                <a16:creationId xmlns:a16="http://schemas.microsoft.com/office/drawing/2014/main" id="{02152DD3-D535-C2D9-EDB4-2A2CA213C954}"/>
              </a:ext>
            </a:extLst>
          </p:cNvPr>
          <p:cNvSpPr txBox="1"/>
          <p:nvPr/>
        </p:nvSpPr>
        <p:spPr>
          <a:xfrm>
            <a:off x="519405" y="5702778"/>
            <a:ext cx="11047161"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dirty="0">
                <a:solidFill>
                  <a:srgbClr val="0D0D0D"/>
                </a:solidFill>
                <a:effectLst/>
              </a:rPr>
              <a:t>Source: </a:t>
            </a:r>
            <a:r>
              <a:rPr lang="en-US" sz="900" b="0" i="0" dirty="0">
                <a:solidFill>
                  <a:srgbClr val="0D0D0D"/>
                </a:solidFill>
                <a:effectLst/>
              </a:rPr>
              <a:t>Fishman, Neil. “Policy Statement on Antimicrobial Stewardship by the Society for Healthcare Epidemiology of America (SHEA), the Infectious Diseases Society of America (IDSA), and the Pediatric Infectious Diseases Society (PIDS).” </a:t>
            </a:r>
            <a:r>
              <a:rPr lang="en-US" sz="900" b="0" i="1" dirty="0">
                <a:solidFill>
                  <a:srgbClr val="0D0D0D"/>
                </a:solidFill>
                <a:effectLst/>
              </a:rPr>
              <a:t>Infection Control and Hospital Epidemiology: The Official Journal of the Society of Hospital Epidemiologists of America</a:t>
            </a:r>
            <a:r>
              <a:rPr lang="en-US" sz="900" b="0" i="0" dirty="0">
                <a:solidFill>
                  <a:srgbClr val="0D0D0D"/>
                </a:solidFill>
                <a:effectLst/>
              </a:rPr>
              <a:t> 33, no. 4 (April 2012): 322–27. </a:t>
            </a:r>
            <a:r>
              <a:rPr lang="en-US" sz="900" b="0" i="0" dirty="0">
                <a:solidFill>
                  <a:srgbClr val="0D0D0D"/>
                </a:solidFill>
                <a:effectLst/>
                <a:hlinkClick r:id="rId4"/>
              </a:rPr>
              <a:t>https://doi.org/10.1086/665010</a:t>
            </a:r>
            <a:r>
              <a:rPr lang="en-US" sz="900" b="0" i="0" dirty="0">
                <a:solidFill>
                  <a:srgbClr val="0D0D0D"/>
                </a:solidFill>
                <a:effectLst/>
              </a:rPr>
              <a:t>. </a:t>
            </a:r>
            <a:endParaRPr kumimoji="0" lang="en-US" sz="900" b="0" i="1" u="none" strike="noStrike" kern="1200" cap="none" spc="0" normalizeH="0" baseline="0" noProof="0" dirty="0">
              <a:ln>
                <a:noFill/>
              </a:ln>
              <a:solidFill>
                <a:srgbClr val="002060"/>
              </a:solidFill>
              <a:effectLst/>
              <a:uLnTx/>
              <a:uFillTx/>
              <a:ea typeface="+mn-ea"/>
              <a:cs typeface="+mn-cs"/>
            </a:endParaRPr>
          </a:p>
        </p:txBody>
      </p:sp>
    </p:spTree>
    <p:extLst>
      <p:ext uri="{BB962C8B-B14F-4D97-AF65-F5344CB8AC3E}">
        <p14:creationId xmlns:p14="http://schemas.microsoft.com/office/powerpoint/2010/main" val="275165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81F6B4B4-3243-42A9-AFFD-66AF008BCB78}"/>
              </a:ext>
            </a:extLst>
          </p:cNvPr>
          <p:cNvSpPr>
            <a:spLocks noGrp="1"/>
          </p:cNvSpPr>
          <p:nvPr>
            <p:ph type="title"/>
          </p:nvPr>
        </p:nvSpPr>
        <p:spPr>
          <a:xfrm>
            <a:off x="657225" y="286603"/>
            <a:ext cx="10901363" cy="1450757"/>
          </a:xfrm>
        </p:spPr>
        <p:txBody>
          <a:bodyPr vert="horz" lIns="91440" tIns="45720" rIns="91440" bIns="45720" rtlCol="0" anchor="ctr">
            <a:normAutofit/>
          </a:bodyPr>
          <a:lstStyle/>
          <a:p>
            <a:r>
              <a:rPr lang="en-US" b="1" dirty="0">
                <a:solidFill>
                  <a:schemeClr val="tx1"/>
                </a:solidFill>
                <a:latin typeface="Arial" panose="020B0604020202020204" pitchFamily="34" charset="0"/>
                <a:cs typeface="Arial" panose="020B0604020202020204" pitchFamily="34" charset="0"/>
              </a:rPr>
              <a:t>Objectifs de la gestion des </a:t>
            </a:r>
            <a:r>
              <a:rPr lang="en-US" b="1" dirty="0" err="1">
                <a:solidFill>
                  <a:schemeClr val="tx1"/>
                </a:solidFill>
                <a:latin typeface="Arial" panose="020B0604020202020204" pitchFamily="34" charset="0"/>
                <a:cs typeface="Arial" panose="020B0604020202020204" pitchFamily="34" charset="0"/>
              </a:rPr>
              <a:t>antimicrobiens</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1">
            <a:extLst>
              <a:ext uri="{FF2B5EF4-FFF2-40B4-BE49-F238E27FC236}">
                <a16:creationId xmlns:a16="http://schemas.microsoft.com/office/drawing/2014/main" id="{33FC9119-1146-4080-A83C-D1B6A85AF859}"/>
              </a:ext>
            </a:extLst>
          </p:cNvPr>
          <p:cNvGraphicFramePr>
            <a:graphicFrameLocks/>
          </p:cNvGraphicFramePr>
          <p:nvPr>
            <p:extLst>
              <p:ext uri="{D42A27DB-BD31-4B8C-83A1-F6EECF244321}">
                <p14:modId xmlns:p14="http://schemas.microsoft.com/office/powerpoint/2010/main" val="2789330243"/>
              </p:ext>
            </p:extLst>
          </p:nvPr>
        </p:nvGraphicFramePr>
        <p:xfrm>
          <a:off x="1097279" y="1923069"/>
          <a:ext cx="9846611" cy="404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E98B991-479F-4E23-8568-3708017C1AC7}"/>
              </a:ext>
            </a:extLst>
          </p:cNvPr>
          <p:cNvSpPr txBox="1"/>
          <p:nvPr/>
        </p:nvSpPr>
        <p:spPr>
          <a:xfrm>
            <a:off x="1097280" y="5938750"/>
            <a:ext cx="10058400" cy="288412"/>
          </a:xfrm>
          <a:prstGeom prst="rect">
            <a:avLst/>
          </a:prstGeom>
          <a:solidFill>
            <a:schemeClr val="bg1">
              <a:lumMod val="85000"/>
            </a:schemeClr>
          </a:solidFill>
          <a:ln w="12700">
            <a:solidFill>
              <a:srgbClr val="002060"/>
            </a:solidFill>
          </a:ln>
        </p:spPr>
        <p:txBody>
          <a:bodyPr wrap="square" rtlCol="0">
            <a:spAutoFit/>
          </a:bodyPr>
          <a:lstStyle/>
          <a:p>
            <a:pPr defTabSz="416052">
              <a:spcAft>
                <a:spcPts val="600"/>
              </a:spcAft>
              <a:defRPr/>
            </a:pPr>
            <a:r>
              <a:rPr lang="en-US" sz="1274" b="1" kern="1200" dirty="0">
                <a:solidFill>
                  <a:srgbClr val="0D0D0D"/>
                </a:solidFill>
                <a:latin typeface="Helvetica Neue" panose="02000503000000020004" pitchFamily="2" charset="0"/>
                <a:ea typeface="+mn-ea"/>
                <a:cs typeface="+mn-cs"/>
              </a:rPr>
              <a:t>Source:</a:t>
            </a:r>
            <a:r>
              <a:rPr lang="en-US" sz="1274" kern="1200" dirty="0">
                <a:solidFill>
                  <a:srgbClr val="0D0D0D"/>
                </a:solidFill>
                <a:latin typeface="Helvetica Neue" panose="02000503000000020004" pitchFamily="2" charset="0"/>
                <a:ea typeface="+mn-ea"/>
                <a:cs typeface="+mn-cs"/>
              </a:rPr>
              <a:t> Kenya Ministry of Health. “National Antimicrobial Stewardship Guidelines for Health Care Settings in Kenya,” March 2020. </a:t>
            </a:r>
            <a:endParaRPr kumimoji="0" lang="en-US" sz="1400" b="0" i="1"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401506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A5098-0DCB-0BB4-E47F-BB592103D5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428436-F23D-F801-B5C4-0C4A835FDCDB}"/>
              </a:ext>
            </a:extLst>
          </p:cNvPr>
          <p:cNvSpPr>
            <a:spLocks noGrp="1"/>
          </p:cNvSpPr>
          <p:nvPr>
            <p:ph type="title"/>
          </p:nvPr>
        </p:nvSpPr>
        <p:spPr>
          <a:xfrm>
            <a:off x="938509" y="401774"/>
            <a:ext cx="10058400" cy="1133406"/>
          </a:xfrm>
        </p:spPr>
        <p:txBody>
          <a:bodyPr/>
          <a:lstStyle/>
          <a:p>
            <a:r>
              <a:rPr lang="en-US" b="1" dirty="0">
                <a:solidFill>
                  <a:schemeClr val="tx1"/>
                </a:solidFill>
                <a:latin typeface="Arial Black" panose="020B0604020202020204" pitchFamily="34" charset="0"/>
                <a:cs typeface="Arial Black" panose="020B0604020202020204" pitchFamily="34" charset="0"/>
              </a:rPr>
              <a:t>I</a:t>
            </a:r>
            <a:r>
              <a:rPr lang="fr-FR" b="1" dirty="0" err="1">
                <a:solidFill>
                  <a:prstClr val="black"/>
                </a:solidFill>
                <a:latin typeface="Arial Black" panose="020B0604020202020204" pitchFamily="34" charset="0"/>
                <a:cs typeface="Arial Black" panose="020B0604020202020204" pitchFamily="34" charset="0"/>
              </a:rPr>
              <a:t>ntérêts</a:t>
            </a:r>
            <a:endParaRPr lang="en-US" b="0" dirty="0">
              <a:solidFill>
                <a:schemeClr val="tx1"/>
              </a:solidFill>
              <a:cs typeface="+mj-cs"/>
            </a:endParaRPr>
          </a:p>
        </p:txBody>
      </p:sp>
      <p:sp>
        <p:nvSpPr>
          <p:cNvPr id="2" name="Content Placeholder 1">
            <a:extLst>
              <a:ext uri="{FF2B5EF4-FFF2-40B4-BE49-F238E27FC236}">
                <a16:creationId xmlns:a16="http://schemas.microsoft.com/office/drawing/2014/main" id="{3AE5B785-7AFA-772D-B928-EF3185754CE3}"/>
              </a:ext>
            </a:extLst>
          </p:cNvPr>
          <p:cNvSpPr>
            <a:spLocks noGrp="1"/>
          </p:cNvSpPr>
          <p:nvPr>
            <p:ph type="body" sz="quarter" idx="12"/>
          </p:nvPr>
        </p:nvSpPr>
        <p:spPr>
          <a:xfrm>
            <a:off x="938509" y="1954488"/>
            <a:ext cx="9629045" cy="3935035"/>
          </a:xfrm>
        </p:spPr>
        <p:txBody>
          <a:bodyPr vert="horz" lIns="0" tIns="45720" rIns="0" bIns="45720" rtlCol="0" anchor="t">
            <a:normAutofit fontScale="92500" lnSpcReduction="20000"/>
          </a:bodyPr>
          <a:lstStyle/>
          <a:p>
            <a:pPr marR="0" lvl="0" algn="l" defTabSz="457200" rtl="0" eaLnBrk="1" fontAlgn="auto" latinLnBrk="0" hangingPunct="1">
              <a:lnSpc>
                <a:spcPct val="150000"/>
              </a:lnSpc>
              <a:spcBef>
                <a:spcPct val="20000"/>
              </a:spcBef>
              <a:spcAft>
                <a:spcPts val="0"/>
              </a:spcAft>
              <a:buClr>
                <a:srgbClr val="C00000"/>
              </a:buClr>
              <a:buSzTx/>
              <a:buFont typeface="Wingdings" panose="05000000000000000000" pitchFamily="2" charset="2"/>
              <a:buChar char="§"/>
              <a:tabLst/>
              <a:defRPr/>
            </a:pPr>
            <a:r>
              <a:rPr kumimoji="0" lang="fr-FR" sz="26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Santé publique </a:t>
            </a:r>
            <a:r>
              <a:rPr kumimoji="0" lang="fr-FR" sz="2600" b="0" i="0" u="none" strike="noStrike" kern="1200" cap="none" spc="0" normalizeH="0" baseline="0" noProof="0" dirty="0">
                <a:ln>
                  <a:noFill/>
                </a:ln>
                <a:solidFill>
                  <a:srgbClr val="404040"/>
                </a:solidFill>
                <a:effectLst/>
                <a:uLnTx/>
                <a:uFillTx/>
                <a:latin typeface="Arial" panose="020B0604020202020204" pitchFamily="34" charset="0"/>
                <a:cs typeface="Arial" panose="020B0604020202020204" pitchFamily="34" charset="0"/>
              </a:rPr>
              <a:t> </a:t>
            </a:r>
            <a:endParaRPr kumimoji="0" lang="fr-FR"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685800" lvl="1" indent="-228600">
              <a:lnSpc>
                <a:spcPct val="150000"/>
              </a:lnSpc>
              <a:spcBef>
                <a:spcPts val="500"/>
              </a:spcBef>
              <a:spcAft>
                <a:spcPts val="0"/>
              </a:spcAft>
              <a:buClrTx/>
              <a:buFont typeface="Arial" panose="020B0604020202020204" pitchFamily="34" charset="0"/>
              <a:buChar char="•"/>
            </a:pPr>
            <a:r>
              <a:rPr lang="fr-FR" sz="2200" dirty="0">
                <a:solidFill>
                  <a:prstClr val="black"/>
                </a:solidFill>
                <a:latin typeface="Arial" panose="020B0604020202020204" pitchFamily="34" charset="0"/>
                <a:cs typeface="Arial" panose="020B0604020202020204" pitchFamily="34" charset="0"/>
              </a:rPr>
              <a:t>Minimiser les événements indésirables</a:t>
            </a:r>
          </a:p>
          <a:p>
            <a:pPr marL="685800" lvl="1" indent="-228600">
              <a:lnSpc>
                <a:spcPct val="150000"/>
              </a:lnSpc>
              <a:spcBef>
                <a:spcPts val="500"/>
              </a:spcBef>
              <a:spcAft>
                <a:spcPts val="0"/>
              </a:spcAft>
              <a:buClrTx/>
              <a:buFont typeface="Arial" panose="020B0604020202020204" pitchFamily="34" charset="0"/>
              <a:buChar char="•"/>
            </a:pPr>
            <a:r>
              <a:rPr lang="fr-FR" sz="2200" dirty="0">
                <a:solidFill>
                  <a:schemeClr val="tx1"/>
                </a:solidFill>
                <a:latin typeface="Arial" panose="020B0604020202020204" pitchFamily="34" charset="0"/>
                <a:cs typeface="Arial" panose="020B0604020202020204" pitchFamily="34" charset="0"/>
              </a:rPr>
              <a:t>Diminuer le risque de développement de la résistance aux antimicrobiens</a:t>
            </a:r>
            <a:endParaRPr lang="en-GB" sz="2200" u="sng" dirty="0">
              <a:solidFill>
                <a:schemeClr val="tx1"/>
              </a:solidFill>
              <a:latin typeface="Arial" panose="020B0604020202020204" pitchFamily="34" charset="0"/>
              <a:cs typeface="Arial" panose="020B0604020202020204" pitchFamily="34" charset="0"/>
            </a:endParaRPr>
          </a:p>
          <a:p>
            <a:pPr marL="685800" lvl="1" indent="-228600">
              <a:lnSpc>
                <a:spcPct val="150000"/>
              </a:lnSpc>
              <a:spcBef>
                <a:spcPts val="500"/>
              </a:spcBef>
              <a:spcAft>
                <a:spcPts val="0"/>
              </a:spcAft>
              <a:buClrTx/>
              <a:buFont typeface="Arial" panose="020B0604020202020204" pitchFamily="34" charset="0"/>
              <a:buChar char="•"/>
            </a:pPr>
            <a:r>
              <a:rPr lang="fr-FR" sz="2200" dirty="0">
                <a:solidFill>
                  <a:schemeClr val="tx1"/>
                </a:solidFill>
                <a:latin typeface="Arial" panose="020B0604020202020204" pitchFamily="34" charset="0"/>
                <a:cs typeface="Arial" panose="020B0604020202020204" pitchFamily="34" charset="0"/>
              </a:rPr>
              <a:t>L'utilisation responsable des antibiotiques, essentielle pour préserver leur efficacité pour les générations futures</a:t>
            </a:r>
            <a:endParaRPr lang="fr-FR"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R="0" lvl="0" algn="l" defTabSz="457200" rtl="0" eaLnBrk="1" fontAlgn="auto" latinLnBrk="0" hangingPunct="1">
              <a:lnSpc>
                <a:spcPct val="150000"/>
              </a:lnSpc>
              <a:spcBef>
                <a:spcPct val="20000"/>
              </a:spcBef>
              <a:spcAft>
                <a:spcPts val="0"/>
              </a:spcAft>
              <a:buClr>
                <a:srgbClr val="C00000"/>
              </a:buClr>
              <a:buSzTx/>
              <a:buFont typeface="Wingdings" panose="05000000000000000000" pitchFamily="2" charset="2"/>
              <a:buChar char="§"/>
              <a:tabLst/>
              <a:defRPr/>
            </a:pPr>
            <a:r>
              <a:rPr kumimoji="0" lang="fr-FR" sz="26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Socio-économique</a:t>
            </a:r>
          </a:p>
          <a:p>
            <a:pPr marL="685800" lvl="1" indent="-228600">
              <a:lnSpc>
                <a:spcPct val="150000"/>
              </a:lnSpc>
              <a:spcBef>
                <a:spcPts val="500"/>
              </a:spcBef>
              <a:spcAft>
                <a:spcPts val="0"/>
              </a:spcAft>
              <a:buClrTx/>
              <a:buFont typeface="Arial" panose="020B0604020202020204" pitchFamily="34" charset="0"/>
              <a:buChar char="•"/>
            </a:pPr>
            <a:r>
              <a:rPr lang="fr-FR" sz="2200" dirty="0">
                <a:solidFill>
                  <a:prstClr val="black"/>
                </a:solidFill>
                <a:latin typeface="Arial" panose="020B0604020202020204" pitchFamily="34" charset="0"/>
                <a:cs typeface="Arial" panose="020B0604020202020204" pitchFamily="34" charset="0"/>
              </a:rPr>
              <a:t>Réduire les coûts liés au traitement</a:t>
            </a:r>
          </a:p>
          <a:p>
            <a:pPr marL="685800" lvl="1" indent="-228600">
              <a:lnSpc>
                <a:spcPct val="150000"/>
              </a:lnSpc>
              <a:spcBef>
                <a:spcPts val="500"/>
              </a:spcBef>
              <a:spcAft>
                <a:spcPts val="0"/>
              </a:spcAft>
              <a:buClrTx/>
              <a:buFont typeface="Arial" panose="020B0604020202020204" pitchFamily="34" charset="0"/>
              <a:buChar char="•"/>
            </a:pPr>
            <a:r>
              <a:rPr lang="fr-FR" sz="2200" dirty="0">
                <a:solidFill>
                  <a:prstClr val="black"/>
                </a:solidFill>
                <a:latin typeface="Arial" panose="020B0604020202020204" pitchFamily="34" charset="0"/>
                <a:cs typeface="Arial" panose="020B0604020202020204" pitchFamily="34" charset="0"/>
              </a:rPr>
              <a:t>Limiter la surutilisation et l’utilisation inappropriée</a:t>
            </a: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2DD3E29-E6D7-B07B-C0B2-BF414DB932F6}"/>
              </a:ext>
            </a:extLst>
          </p:cNvPr>
          <p:cNvPicPr>
            <a:picLocks noChangeAspect="1"/>
          </p:cNvPicPr>
          <p:nvPr/>
        </p:nvPicPr>
        <p:blipFill>
          <a:blip r:embed="rId3"/>
          <a:stretch>
            <a:fillRect/>
          </a:stretch>
        </p:blipFill>
        <p:spPr>
          <a:xfrm>
            <a:off x="7307765" y="62290"/>
            <a:ext cx="3535942" cy="1616890"/>
          </a:xfrm>
          <a:prstGeom prst="rect">
            <a:avLst/>
          </a:prstGeom>
        </p:spPr>
      </p:pic>
      <p:pic>
        <p:nvPicPr>
          <p:cNvPr id="7" name="Picture 6">
            <a:extLst>
              <a:ext uri="{FF2B5EF4-FFF2-40B4-BE49-F238E27FC236}">
                <a16:creationId xmlns:a16="http://schemas.microsoft.com/office/drawing/2014/main" id="{45B30BB3-B404-BC14-EAC7-7EAC110AFF1B}"/>
              </a:ext>
            </a:extLst>
          </p:cNvPr>
          <p:cNvPicPr>
            <a:picLocks noChangeAspect="1"/>
          </p:cNvPicPr>
          <p:nvPr/>
        </p:nvPicPr>
        <p:blipFill>
          <a:blip r:embed="rId4"/>
          <a:stretch>
            <a:fillRect/>
          </a:stretch>
        </p:blipFill>
        <p:spPr>
          <a:xfrm>
            <a:off x="-4715298" y="747336"/>
            <a:ext cx="4254644" cy="2334377"/>
          </a:xfrm>
          <a:prstGeom prst="rect">
            <a:avLst/>
          </a:prstGeom>
        </p:spPr>
      </p:pic>
    </p:spTree>
    <p:extLst>
      <p:ext uri="{BB962C8B-B14F-4D97-AF65-F5344CB8AC3E}">
        <p14:creationId xmlns:p14="http://schemas.microsoft.com/office/powerpoint/2010/main" val="269713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1E98D-7506-4E58-B336-B3E528236EAB}"/>
              </a:ext>
            </a:extLst>
          </p:cNvPr>
          <p:cNvSpPr>
            <a:spLocks noGrp="1"/>
          </p:cNvSpPr>
          <p:nvPr>
            <p:ph type="title"/>
          </p:nvPr>
        </p:nvSpPr>
        <p:spPr>
          <a:xfrm>
            <a:off x="1125561" y="191074"/>
            <a:ext cx="10556004" cy="1181785"/>
          </a:xfrm>
        </p:spPr>
        <p:txBody>
          <a:bodyPr>
            <a:noAutofit/>
          </a:bodyPr>
          <a:lstStyle/>
          <a:p>
            <a:pPr algn="ctr"/>
            <a:r>
              <a:rPr lang="fr-FR" b="0" dirty="0">
                <a:solidFill>
                  <a:schemeClr val="tx1"/>
                </a:solidFill>
                <a:cs typeface="+mj-cs"/>
              </a:rPr>
              <a:t>Qui est responsable de la gestion des antimicrobiens (GAM)</a:t>
            </a:r>
            <a:r>
              <a:rPr lang="en-US" b="0" dirty="0">
                <a:solidFill>
                  <a:schemeClr val="tx1"/>
                </a:solidFill>
                <a:cs typeface="+mj-cs"/>
              </a:rPr>
              <a:t>?</a:t>
            </a:r>
          </a:p>
        </p:txBody>
      </p:sp>
      <p:sp>
        <p:nvSpPr>
          <p:cNvPr id="9" name="ZoneTexte 8">
            <a:extLst>
              <a:ext uri="{FF2B5EF4-FFF2-40B4-BE49-F238E27FC236}">
                <a16:creationId xmlns:a16="http://schemas.microsoft.com/office/drawing/2014/main" id="{BCB73F66-A6AB-C52D-8185-B4A44DF1932E}"/>
              </a:ext>
            </a:extLst>
          </p:cNvPr>
          <p:cNvSpPr txBox="1"/>
          <p:nvPr/>
        </p:nvSpPr>
        <p:spPr>
          <a:xfrm>
            <a:off x="3130826" y="1617300"/>
            <a:ext cx="7502841" cy="523220"/>
          </a:xfrm>
          <a:prstGeom prst="rect">
            <a:avLst/>
          </a:prstGeom>
          <a:noFill/>
        </p:spPr>
        <p:txBody>
          <a:bodyPr wrap="square">
            <a:spAutoFit/>
          </a:bodyPr>
          <a:lstStyle/>
          <a:p>
            <a:pPr algn="l" rtl="0" eaLnBrk="0" fontAlgn="base" hangingPunct="0">
              <a:spcBef>
                <a:spcPts val="480"/>
              </a:spcBef>
              <a:buClrTx/>
              <a:buSzPts val="2000"/>
            </a:pPr>
            <a:r>
              <a:rPr lang="fr-FR" sz="2800" b="1" dirty="0">
                <a:solidFill>
                  <a:srgbClr val="000000"/>
                </a:solidFill>
                <a:effectLst/>
                <a:latin typeface="Arial" panose="020B0604020202020204" pitchFamily="34" charset="0"/>
                <a:ea typeface="ＭＳ Ｐゴシック" panose="020B0600070205080204" pitchFamily="34" charset="-128"/>
                <a:cs typeface="ＭＳ Ｐゴシック" panose="020B0600070205080204" pitchFamily="34" charset="-128"/>
              </a:rPr>
              <a:t>Cela concerne tout le monde!</a:t>
            </a:r>
            <a:endParaRPr lang="fr-FR" sz="2800" b="1" dirty="0">
              <a:effectLst/>
            </a:endParaRPr>
          </a:p>
        </p:txBody>
      </p:sp>
      <p:pic>
        <p:nvPicPr>
          <p:cNvPr id="10" name="Shape 463">
            <a:extLst>
              <a:ext uri="{FF2B5EF4-FFF2-40B4-BE49-F238E27FC236}">
                <a16:creationId xmlns:a16="http://schemas.microsoft.com/office/drawing/2014/main" id="{034C03A8-E769-D8CA-FEDD-3B303E4726A9}"/>
              </a:ext>
            </a:extLst>
          </p:cNvPr>
          <p:cNvPicPr preferRelativeResize="0">
            <a:picLocks/>
          </p:cNvPicPr>
          <p:nvPr/>
        </p:nvPicPr>
        <p:blipFill rotWithShape="1">
          <a:blip r:embed="rId3">
            <a:alphaModFix/>
          </a:blip>
          <a:srcRect t="18551"/>
          <a:stretch/>
        </p:blipFill>
        <p:spPr>
          <a:xfrm>
            <a:off x="773595" y="2225361"/>
            <a:ext cx="10246339" cy="3613676"/>
          </a:xfrm>
          <a:prstGeom prst="rect">
            <a:avLst/>
          </a:prstGeom>
          <a:noFill/>
          <a:ln>
            <a:noFill/>
          </a:ln>
        </p:spPr>
      </p:pic>
    </p:spTree>
    <p:extLst>
      <p:ext uri="{BB962C8B-B14F-4D97-AF65-F5344CB8AC3E}">
        <p14:creationId xmlns:p14="http://schemas.microsoft.com/office/powerpoint/2010/main" val="322281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EA09-0DFC-597E-D6FD-8E01DFE10E0E}"/>
              </a:ext>
            </a:extLst>
          </p:cNvPr>
          <p:cNvSpPr>
            <a:spLocks noGrp="1"/>
          </p:cNvSpPr>
          <p:nvPr>
            <p:ph type="title"/>
          </p:nvPr>
        </p:nvSpPr>
        <p:spPr>
          <a:xfrm>
            <a:off x="1097280" y="758952"/>
            <a:ext cx="10620238" cy="3566160"/>
          </a:xfrm>
        </p:spPr>
        <p:txBody>
          <a:bodyPr anchor="ctr">
            <a:normAutofit/>
          </a:bodyPr>
          <a:lstStyle/>
          <a:p>
            <a:pPr>
              <a:lnSpc>
                <a:spcPct val="100000"/>
              </a:lnSpc>
              <a:spcBef>
                <a:spcPts val="0"/>
              </a:spcBef>
              <a:spcAft>
                <a:spcPts val="0"/>
              </a:spcAft>
              <a:buClr>
                <a:srgbClr val="C00000"/>
              </a:buClr>
            </a:pPr>
            <a:r>
              <a:rPr lang="fr-FR" sz="4000" dirty="0">
                <a:solidFill>
                  <a:srgbClr val="C00000"/>
                </a:solidFill>
                <a:cs typeface="Times New Roman" panose="02020603050405020304" pitchFamily="18" charset="0"/>
              </a:rPr>
              <a:t>Processus de mise en œuvre de l'approche de la gestion des antimicrobiens dans les établissements de soins de santé</a:t>
            </a:r>
            <a:endParaRPr lang="en-US" sz="40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72340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60ea5e-3a4e-4734-8259-90559821b696">
      <UserInfo>
        <DisplayName>Manise Pierre</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6811785319FB40A6DF6297EB230FD2" ma:contentTypeVersion="6" ma:contentTypeDescription="Create a new document." ma:contentTypeScope="" ma:versionID="85ff8225a03fa2bda9436e9761deb011">
  <xsd:schema xmlns:xsd="http://www.w3.org/2001/XMLSchema" xmlns:xs="http://www.w3.org/2001/XMLSchema" xmlns:p="http://schemas.microsoft.com/office/2006/metadata/properties" xmlns:ns2="12fae0ac-081d-47cf-8f51-4d5d062794f4" xmlns:ns3="fd60ea5e-3a4e-4734-8259-90559821b696" targetNamespace="http://schemas.microsoft.com/office/2006/metadata/properties" ma:root="true" ma:fieldsID="56c6d52af97bad9d7e804caef7c52e51" ns2:_="" ns3:_="">
    <xsd:import namespace="12fae0ac-081d-47cf-8f51-4d5d062794f4"/>
    <xsd:import namespace="fd60ea5e-3a4e-4734-8259-90559821b69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ae0ac-081d-47cf-8f51-4d5d062794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60ea5e-3a4e-4734-8259-90559821b69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D90B0C-B788-423B-9F9B-E339890386E6}">
  <ds:schemaRefs>
    <ds:schemaRef ds:uri="12fae0ac-081d-47cf-8f51-4d5d062794f4"/>
    <ds:schemaRef ds:uri="fd60ea5e-3a4e-4734-8259-90559821b6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B8BCF5E-E46B-4D64-9FAF-791C8D9A48C2}">
  <ds:schemaRefs>
    <ds:schemaRef ds:uri="12fae0ac-081d-47cf-8f51-4d5d062794f4"/>
    <ds:schemaRef ds:uri="fd60ea5e-3a4e-4734-8259-90559821b6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50A0B0-46CF-4C7B-9075-7779F51DFC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5879</TotalTime>
  <Words>2386</Words>
  <Application>Microsoft Macintosh PowerPoint</Application>
  <PresentationFormat>Grand écran</PresentationFormat>
  <Paragraphs>230</Paragraphs>
  <Slides>28</Slides>
  <Notes>26</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9" baseType="lpstr">
      <vt:lpstr>Arial</vt:lpstr>
      <vt:lpstr>Arial Black</vt:lpstr>
      <vt:lpstr>Calibri</vt:lpstr>
      <vt:lpstr>Courier New</vt:lpstr>
      <vt:lpstr>Gill Sans MT</vt:lpstr>
      <vt:lpstr>Helvetica Neue</vt:lpstr>
      <vt:lpstr>Times New Roman</vt:lpstr>
      <vt:lpstr>Wingdings</vt:lpstr>
      <vt:lpstr>Wingdings,Sans-Serif</vt:lpstr>
      <vt:lpstr>Retrospect</vt:lpstr>
      <vt:lpstr>think-cell Slide</vt:lpstr>
      <vt:lpstr>Bon Usage des Antimicrobiens (BUA) : Programmes des hôpitaux locaux et défis opérationnels au Togo </vt:lpstr>
      <vt:lpstr>Objectifs  </vt:lpstr>
      <vt:lpstr>Introduction</vt:lpstr>
      <vt:lpstr>Introduction</vt:lpstr>
      <vt:lpstr>Présentation PowerPoint</vt:lpstr>
      <vt:lpstr>Objectifs de la gestion des antimicrobiens</vt:lpstr>
      <vt:lpstr>Intérêts</vt:lpstr>
      <vt:lpstr>Qui est responsable de la gestion des antimicrobiens (GAM)?</vt:lpstr>
      <vt:lpstr>Processus de mise en œuvre de l'approche de la gestion des antimicrobiens dans les établissements de soins de santé</vt:lpstr>
      <vt:lpstr>Outils de base régionaux de l'OMS pour les programmes de la GAM dans les PRFI</vt:lpstr>
      <vt:lpstr>Étapes pour le développement d’un programme de GAM dans un établissement de soins de santé</vt:lpstr>
      <vt:lpstr>Etape 1. Effectuer une analyse situationnelle/FFOM sur la GAM au niveau de l’établissement</vt:lpstr>
      <vt:lpstr>Etape 2. Etablir une structure durable de gouvernance de GAM</vt:lpstr>
      <vt:lpstr>Etape 3.        Identifier et prioriser les éléments centraux  de la GAM</vt:lpstr>
      <vt:lpstr>Etape 3. Identifier et prioriser les éléments centraux d’un programme de GAM</vt:lpstr>
      <vt:lpstr>Etape 4. Identifier les interventions de GAM</vt:lpstr>
      <vt:lpstr>Etape 5. Elaborer un plan d’action sur la GAM pour les établissements de santé   </vt:lpstr>
      <vt:lpstr>Etape 6. Mettre en œuvre des interventions de GAM</vt:lpstr>
      <vt:lpstr>Etape 7. Suivi et évaluation des interventions de GAM</vt:lpstr>
      <vt:lpstr>Bon usage des antimicrobiens</vt:lpstr>
      <vt:lpstr>Utilisation appropriée des antibiotiques</vt:lpstr>
      <vt:lpstr>Checklist pour le bon usage des antimicrobiens</vt:lpstr>
      <vt:lpstr>Défis du bon usage des antimicrobiens</vt:lpstr>
      <vt:lpstr>Directives africaines sur le traitement antibiotique 2021</vt:lpstr>
      <vt:lpstr>Présentation PowerPoint</vt:lpstr>
      <vt:lpstr>Relation entre la prévention et le contrôle des infections (PCI) et la GAM</vt:lpstr>
      <vt:lpstr>Points clés de la gestion des antimicrobiens</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Microsoft Office User</cp:lastModifiedBy>
  <cp:revision>47</cp:revision>
  <dcterms:created xsi:type="dcterms:W3CDTF">2017-06-25T02:05:31Z</dcterms:created>
  <dcterms:modified xsi:type="dcterms:W3CDTF">2026-01-13T12:53:08Z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0x010100F96811785319FB40A6DF6297EB230FD2</vt:lpwstr>
  </property>
</Properties>
</file>