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603" r:id="rId3"/>
    <p:sldId id="605" r:id="rId4"/>
    <p:sldId id="606" r:id="rId5"/>
    <p:sldId id="629" r:id="rId6"/>
    <p:sldId id="619" r:id="rId7"/>
    <p:sldId id="608" r:id="rId8"/>
    <p:sldId id="609" r:id="rId9"/>
    <p:sldId id="626" r:id="rId10"/>
    <p:sldId id="628" r:id="rId11"/>
    <p:sldId id="505" r:id="rId12"/>
    <p:sldId id="546" r:id="rId13"/>
    <p:sldId id="547" r:id="rId14"/>
    <p:sldId id="616" r:id="rId15"/>
    <p:sldId id="559" r:id="rId16"/>
    <p:sldId id="560" r:id="rId17"/>
    <p:sldId id="561" r:id="rId18"/>
    <p:sldId id="602" r:id="rId19"/>
    <p:sldId id="576" r:id="rId20"/>
    <p:sldId id="304" r:id="rId21"/>
    <p:sldId id="306" r:id="rId22"/>
    <p:sldId id="353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26B4A4-803D-419B-A8D6-C42ED9F2CC47}" type="doc">
      <dgm:prSet loTypeId="urn:microsoft.com/office/officeart/2005/8/layout/vList2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fr-FR"/>
        </a:p>
      </dgm:t>
    </dgm:pt>
    <dgm:pt modelId="{F4A41478-DFE6-4423-861F-33817D0D2B91}">
      <dgm:prSet phldrT="[Texte]" custT="1"/>
      <dgm:spPr/>
      <dgm:t>
        <a:bodyPr/>
        <a:lstStyle/>
        <a:p>
          <a:r>
            <a:rPr lang="fr-FR" sz="2500" dirty="0"/>
            <a:t>Renforcer l’équipement des laboratoires</a:t>
          </a:r>
        </a:p>
      </dgm:t>
    </dgm:pt>
    <dgm:pt modelId="{7FB7EC68-2019-4A30-A5C6-CD31953D9299}" type="parTrans" cxnId="{D4521805-1D7B-49D3-B3F4-FB2D5CF5CCE7}">
      <dgm:prSet/>
      <dgm:spPr/>
      <dgm:t>
        <a:bodyPr/>
        <a:lstStyle/>
        <a:p>
          <a:endParaRPr lang="fr-FR"/>
        </a:p>
      </dgm:t>
    </dgm:pt>
    <dgm:pt modelId="{7D488927-8125-4E8B-8E5C-8E1F322DCD1B}" type="sibTrans" cxnId="{D4521805-1D7B-49D3-B3F4-FB2D5CF5CCE7}">
      <dgm:prSet/>
      <dgm:spPr/>
      <dgm:t>
        <a:bodyPr/>
        <a:lstStyle/>
        <a:p>
          <a:endParaRPr lang="fr-FR"/>
        </a:p>
      </dgm:t>
    </dgm:pt>
    <dgm:pt modelId="{30B2F464-CE79-407D-BDB5-1B1E769B602E}">
      <dgm:prSet phldrT="[Texte]" custT="1"/>
      <dgm:spPr/>
      <dgm:t>
        <a:bodyPr/>
        <a:lstStyle/>
        <a:p>
          <a:r>
            <a:rPr lang="fr-FR" sz="2000" b="1" dirty="0"/>
            <a:t>Réhabilitation</a:t>
          </a:r>
          <a:r>
            <a:rPr lang="fr-FR" sz="2000" dirty="0"/>
            <a:t> de matériel de seconde main</a:t>
          </a:r>
        </a:p>
      </dgm:t>
    </dgm:pt>
    <dgm:pt modelId="{77F14CEC-238C-4915-BECB-1E74FDDB81AA}" type="parTrans" cxnId="{697A2DB1-3BD7-47D0-8B9A-AAA9B2D3400A}">
      <dgm:prSet/>
      <dgm:spPr/>
      <dgm:t>
        <a:bodyPr/>
        <a:lstStyle/>
        <a:p>
          <a:endParaRPr lang="fr-FR"/>
        </a:p>
      </dgm:t>
    </dgm:pt>
    <dgm:pt modelId="{DA94E19C-48AA-4D7F-B3D7-F847F59CDC51}" type="sibTrans" cxnId="{697A2DB1-3BD7-47D0-8B9A-AAA9B2D3400A}">
      <dgm:prSet/>
      <dgm:spPr/>
      <dgm:t>
        <a:bodyPr/>
        <a:lstStyle/>
        <a:p>
          <a:endParaRPr lang="fr-FR"/>
        </a:p>
      </dgm:t>
    </dgm:pt>
    <dgm:pt modelId="{FFCE33C4-5AF6-4CE7-9B37-56FDC69206C6}">
      <dgm:prSet phldrT="[Texte]" custT="1"/>
      <dgm:spPr/>
      <dgm:t>
        <a:bodyPr/>
        <a:lstStyle/>
        <a:p>
          <a:r>
            <a:rPr lang="fr-FR" sz="2500" dirty="0"/>
            <a:t>Former le personnel </a:t>
          </a:r>
        </a:p>
      </dgm:t>
    </dgm:pt>
    <dgm:pt modelId="{9959CAE1-F95F-4B84-86DE-FD81FBB0E1C5}" type="parTrans" cxnId="{167D5554-3F44-4B40-92B2-6919CBDD6323}">
      <dgm:prSet/>
      <dgm:spPr/>
      <dgm:t>
        <a:bodyPr/>
        <a:lstStyle/>
        <a:p>
          <a:endParaRPr lang="fr-FR"/>
        </a:p>
      </dgm:t>
    </dgm:pt>
    <dgm:pt modelId="{8760281D-344D-4CA4-9830-1099EFA62AA4}" type="sibTrans" cxnId="{167D5554-3F44-4B40-92B2-6919CBDD6323}">
      <dgm:prSet/>
      <dgm:spPr/>
      <dgm:t>
        <a:bodyPr/>
        <a:lstStyle/>
        <a:p>
          <a:endParaRPr lang="fr-FR"/>
        </a:p>
      </dgm:t>
    </dgm:pt>
    <dgm:pt modelId="{DA82E09A-C22C-42F4-B840-68784CE24DDA}">
      <dgm:prSet phldrT="[Texte]" custT="1"/>
      <dgm:spPr/>
      <dgm:t>
        <a:bodyPr/>
        <a:lstStyle/>
        <a:p>
          <a:r>
            <a:rPr lang="fr-FR" sz="2000" dirty="0"/>
            <a:t>Aux techniques </a:t>
          </a:r>
          <a:r>
            <a:rPr lang="fr-FR" sz="2000" b="1" dirty="0"/>
            <a:t>d’analyses médicales </a:t>
          </a:r>
        </a:p>
      </dgm:t>
    </dgm:pt>
    <dgm:pt modelId="{6460B2AA-F3E8-4238-AC49-403BE619C62A}" type="parTrans" cxnId="{53A6A62C-D616-4212-A58A-B4CBD5FAEFBB}">
      <dgm:prSet/>
      <dgm:spPr/>
      <dgm:t>
        <a:bodyPr/>
        <a:lstStyle/>
        <a:p>
          <a:endParaRPr lang="fr-FR"/>
        </a:p>
      </dgm:t>
    </dgm:pt>
    <dgm:pt modelId="{7860721B-E37B-457D-A49C-A123B0ADD509}" type="sibTrans" cxnId="{53A6A62C-D616-4212-A58A-B4CBD5FAEFBB}">
      <dgm:prSet/>
      <dgm:spPr/>
      <dgm:t>
        <a:bodyPr/>
        <a:lstStyle/>
        <a:p>
          <a:endParaRPr lang="fr-FR"/>
        </a:p>
      </dgm:t>
    </dgm:pt>
    <dgm:pt modelId="{A68AB78B-0277-4084-ABA0-957CC43C8F18}">
      <dgm:prSet phldrT="[Texte]" custT="1"/>
      <dgm:spPr/>
      <dgm:t>
        <a:bodyPr/>
        <a:lstStyle/>
        <a:p>
          <a:r>
            <a:rPr lang="fr-FR" sz="2000" b="1" dirty="0"/>
            <a:t>Acquisition</a:t>
          </a:r>
          <a:r>
            <a:rPr lang="fr-FR" sz="2000" dirty="0"/>
            <a:t> de matériel neuf et subventionné</a:t>
          </a:r>
        </a:p>
      </dgm:t>
    </dgm:pt>
    <dgm:pt modelId="{3595D360-DBAD-4804-A1EB-BE7E3ADE2581}" type="parTrans" cxnId="{FB30D5B3-1DC8-46CF-BA41-05E1D6959B47}">
      <dgm:prSet/>
      <dgm:spPr/>
      <dgm:t>
        <a:bodyPr/>
        <a:lstStyle/>
        <a:p>
          <a:endParaRPr lang="fr-FR"/>
        </a:p>
      </dgm:t>
    </dgm:pt>
    <dgm:pt modelId="{BC0B3A73-0D52-4CEC-976A-98626DF5A581}" type="sibTrans" cxnId="{FB30D5B3-1DC8-46CF-BA41-05E1D6959B47}">
      <dgm:prSet/>
      <dgm:spPr/>
      <dgm:t>
        <a:bodyPr/>
        <a:lstStyle/>
        <a:p>
          <a:endParaRPr lang="fr-FR"/>
        </a:p>
      </dgm:t>
    </dgm:pt>
    <dgm:pt modelId="{F198EAC4-E60A-442E-9A90-97D1166998BF}">
      <dgm:prSet phldrT="[Texte]" custT="1"/>
      <dgm:spPr/>
      <dgm:t>
        <a:bodyPr/>
        <a:lstStyle/>
        <a:p>
          <a:r>
            <a:rPr lang="fr-FR" sz="2000" dirty="0"/>
            <a:t>A la </a:t>
          </a:r>
          <a:r>
            <a:rPr lang="fr-FR" sz="2000" b="1" dirty="0"/>
            <a:t>gestion </a:t>
          </a:r>
          <a:r>
            <a:rPr lang="fr-FR" sz="2000" dirty="0"/>
            <a:t>du laboratoire</a:t>
          </a:r>
        </a:p>
      </dgm:t>
    </dgm:pt>
    <dgm:pt modelId="{32AF968C-A5C0-41F1-8065-154958BF475F}" type="parTrans" cxnId="{1A05772B-6466-4879-A3F5-9AEA912A1B20}">
      <dgm:prSet/>
      <dgm:spPr/>
      <dgm:t>
        <a:bodyPr/>
        <a:lstStyle/>
        <a:p>
          <a:endParaRPr lang="fr-FR"/>
        </a:p>
      </dgm:t>
    </dgm:pt>
    <dgm:pt modelId="{CDEFDC1D-24B2-4885-A99D-5309D215EBC6}" type="sibTrans" cxnId="{1A05772B-6466-4879-A3F5-9AEA912A1B20}">
      <dgm:prSet/>
      <dgm:spPr/>
      <dgm:t>
        <a:bodyPr/>
        <a:lstStyle/>
        <a:p>
          <a:endParaRPr lang="fr-FR"/>
        </a:p>
      </dgm:t>
    </dgm:pt>
    <dgm:pt modelId="{B8280B0A-E89E-41C8-B241-6B962900A176}">
      <dgm:prSet phldrT="[Texte]" custT="1"/>
      <dgm:spPr/>
      <dgm:t>
        <a:bodyPr/>
        <a:lstStyle/>
        <a:p>
          <a:r>
            <a:rPr lang="fr-FR" sz="2000" dirty="0"/>
            <a:t>A la </a:t>
          </a:r>
          <a:r>
            <a:rPr lang="fr-FR" sz="2000" b="1" dirty="0"/>
            <a:t>qualité</a:t>
          </a:r>
          <a:r>
            <a:rPr lang="fr-FR" sz="2000" dirty="0"/>
            <a:t> du laboratoire</a:t>
          </a:r>
        </a:p>
      </dgm:t>
    </dgm:pt>
    <dgm:pt modelId="{9C53F369-5EBD-4843-A574-3919004821C5}" type="parTrans" cxnId="{73D73DAC-F196-47C7-8558-81312134697A}">
      <dgm:prSet/>
      <dgm:spPr/>
      <dgm:t>
        <a:bodyPr/>
        <a:lstStyle/>
        <a:p>
          <a:endParaRPr lang="fr-FR"/>
        </a:p>
      </dgm:t>
    </dgm:pt>
    <dgm:pt modelId="{6A96E9AF-2C22-40A6-B271-66525C571AFD}" type="sibTrans" cxnId="{73D73DAC-F196-47C7-8558-81312134697A}">
      <dgm:prSet/>
      <dgm:spPr/>
      <dgm:t>
        <a:bodyPr/>
        <a:lstStyle/>
        <a:p>
          <a:endParaRPr lang="fr-FR"/>
        </a:p>
      </dgm:t>
    </dgm:pt>
    <dgm:pt modelId="{E7EA3431-B2C0-4075-8509-4769240632A5}">
      <dgm:prSet phldrT="[Texte]" custT="1"/>
      <dgm:spPr/>
      <dgm:t>
        <a:bodyPr/>
        <a:lstStyle/>
        <a:p>
          <a:endParaRPr lang="fr-FR" sz="1000" dirty="0"/>
        </a:p>
      </dgm:t>
    </dgm:pt>
    <dgm:pt modelId="{54E8C066-AFBB-4EFC-844A-B501FC797B07}" type="parTrans" cxnId="{E9D8F03C-D0EA-49E4-9774-D18C73134256}">
      <dgm:prSet/>
      <dgm:spPr/>
      <dgm:t>
        <a:bodyPr/>
        <a:lstStyle/>
        <a:p>
          <a:endParaRPr lang="fr-FR"/>
        </a:p>
      </dgm:t>
    </dgm:pt>
    <dgm:pt modelId="{1D16FE36-088E-48AB-A17D-FB2869299675}" type="sibTrans" cxnId="{E9D8F03C-D0EA-49E4-9774-D18C73134256}">
      <dgm:prSet/>
      <dgm:spPr/>
      <dgm:t>
        <a:bodyPr/>
        <a:lstStyle/>
        <a:p>
          <a:endParaRPr lang="fr-FR"/>
        </a:p>
      </dgm:t>
    </dgm:pt>
    <dgm:pt modelId="{37E70022-E173-4CF9-B107-131B76C74588}">
      <dgm:prSet phldrT="[Texte]" custT="1"/>
      <dgm:spPr/>
      <dgm:t>
        <a:bodyPr/>
        <a:lstStyle/>
        <a:p>
          <a:endParaRPr lang="fr-FR" sz="1000" dirty="0"/>
        </a:p>
      </dgm:t>
    </dgm:pt>
    <dgm:pt modelId="{1C3D4976-4026-40E4-978D-5B6716A6484A}" type="parTrans" cxnId="{5634427F-A264-43EC-A1F2-73B349817EA4}">
      <dgm:prSet/>
      <dgm:spPr/>
      <dgm:t>
        <a:bodyPr/>
        <a:lstStyle/>
        <a:p>
          <a:endParaRPr lang="fr-FR"/>
        </a:p>
      </dgm:t>
    </dgm:pt>
    <dgm:pt modelId="{A4C6C927-7EBA-4400-8D89-C0D2F076D95A}" type="sibTrans" cxnId="{5634427F-A264-43EC-A1F2-73B349817EA4}">
      <dgm:prSet/>
      <dgm:spPr/>
      <dgm:t>
        <a:bodyPr/>
        <a:lstStyle/>
        <a:p>
          <a:endParaRPr lang="fr-FR"/>
        </a:p>
      </dgm:t>
    </dgm:pt>
    <dgm:pt modelId="{05732603-A859-45EF-906D-8A73AF5B3FAF}">
      <dgm:prSet phldrT="[Texte]" custT="1"/>
      <dgm:spPr/>
      <dgm:t>
        <a:bodyPr/>
        <a:lstStyle/>
        <a:p>
          <a:endParaRPr lang="fr-FR" sz="2000" dirty="0"/>
        </a:p>
      </dgm:t>
    </dgm:pt>
    <dgm:pt modelId="{12F58FD4-1A9C-4504-844F-EDE9B1DCDA58}" type="parTrans" cxnId="{F700D724-0065-4CFD-86AD-AB9C0CF16CC5}">
      <dgm:prSet/>
      <dgm:spPr/>
      <dgm:t>
        <a:bodyPr/>
        <a:lstStyle/>
        <a:p>
          <a:endParaRPr lang="fr-FR"/>
        </a:p>
      </dgm:t>
    </dgm:pt>
    <dgm:pt modelId="{8ACE07D9-2F29-438C-924F-0557AAACD03D}" type="sibTrans" cxnId="{F700D724-0065-4CFD-86AD-AB9C0CF16CC5}">
      <dgm:prSet/>
      <dgm:spPr/>
      <dgm:t>
        <a:bodyPr/>
        <a:lstStyle/>
        <a:p>
          <a:endParaRPr lang="fr-FR"/>
        </a:p>
      </dgm:t>
    </dgm:pt>
    <dgm:pt modelId="{4A5DE742-BA7B-4ECD-A0D5-147E6399F793}">
      <dgm:prSet phldrT="[Texte]" custT="1"/>
      <dgm:spPr/>
      <dgm:t>
        <a:bodyPr/>
        <a:lstStyle/>
        <a:p>
          <a:endParaRPr lang="fr-FR" sz="2000" dirty="0"/>
        </a:p>
      </dgm:t>
    </dgm:pt>
    <dgm:pt modelId="{85E56664-A611-476A-8850-4FC35F01258B}" type="parTrans" cxnId="{DC2C6B8A-CD95-4F69-AECF-2F323B64C343}">
      <dgm:prSet/>
      <dgm:spPr/>
      <dgm:t>
        <a:bodyPr/>
        <a:lstStyle/>
        <a:p>
          <a:endParaRPr lang="fr-FR"/>
        </a:p>
      </dgm:t>
    </dgm:pt>
    <dgm:pt modelId="{C8A33F45-650D-4E54-87BF-18466202D3F5}" type="sibTrans" cxnId="{DC2C6B8A-CD95-4F69-AECF-2F323B64C343}">
      <dgm:prSet/>
      <dgm:spPr/>
      <dgm:t>
        <a:bodyPr/>
        <a:lstStyle/>
        <a:p>
          <a:endParaRPr lang="fr-FR"/>
        </a:p>
      </dgm:t>
    </dgm:pt>
    <dgm:pt modelId="{90F14C44-A07E-4EE1-AF54-87EB27824099}">
      <dgm:prSet phldrT="[Texte]" custT="1"/>
      <dgm:spPr/>
      <dgm:t>
        <a:bodyPr/>
        <a:lstStyle/>
        <a:p>
          <a:r>
            <a:rPr lang="fr-FR" sz="2000" b="1" dirty="0"/>
            <a:t>Récupération</a:t>
          </a:r>
          <a:r>
            <a:rPr lang="fr-FR" sz="2000" dirty="0"/>
            <a:t> de matériel de seconde main</a:t>
          </a:r>
        </a:p>
      </dgm:t>
    </dgm:pt>
    <dgm:pt modelId="{A08BBB40-F4BE-464E-9986-B481D27214DF}" type="parTrans" cxnId="{DC1983F9-21C4-424A-AE07-D7231495B018}">
      <dgm:prSet/>
      <dgm:spPr/>
      <dgm:t>
        <a:bodyPr/>
        <a:lstStyle/>
        <a:p>
          <a:endParaRPr lang="fr-FR"/>
        </a:p>
      </dgm:t>
    </dgm:pt>
    <dgm:pt modelId="{C4DE8325-C03A-4ED5-9D6C-A30967E8540C}" type="sibTrans" cxnId="{DC1983F9-21C4-424A-AE07-D7231495B018}">
      <dgm:prSet/>
      <dgm:spPr/>
      <dgm:t>
        <a:bodyPr/>
        <a:lstStyle/>
        <a:p>
          <a:endParaRPr lang="fr-FR"/>
        </a:p>
      </dgm:t>
    </dgm:pt>
    <dgm:pt modelId="{DA1E989F-4FBB-4A22-A145-E636EE694223}">
      <dgm:prSet phldrT="[Texte]" custT="1"/>
      <dgm:spPr/>
      <dgm:t>
        <a:bodyPr/>
        <a:lstStyle/>
        <a:p>
          <a:r>
            <a:rPr lang="fr-FR" sz="2000" b="1" dirty="0"/>
            <a:t>Distribution</a:t>
          </a:r>
          <a:r>
            <a:rPr lang="fr-FR" sz="2000" dirty="0"/>
            <a:t> et </a:t>
          </a:r>
          <a:r>
            <a:rPr lang="fr-FR" sz="2000" b="1" dirty="0"/>
            <a:t>installation</a:t>
          </a:r>
          <a:r>
            <a:rPr lang="fr-FR" sz="2000" dirty="0"/>
            <a:t> du matériel</a:t>
          </a:r>
        </a:p>
      </dgm:t>
    </dgm:pt>
    <dgm:pt modelId="{B1B89727-876B-44C2-B724-C0CE01AF32EF}" type="parTrans" cxnId="{85D05ED6-24CD-4953-A784-9EEBC8944DF2}">
      <dgm:prSet/>
      <dgm:spPr/>
      <dgm:t>
        <a:bodyPr/>
        <a:lstStyle/>
        <a:p>
          <a:endParaRPr lang="fr-FR"/>
        </a:p>
      </dgm:t>
    </dgm:pt>
    <dgm:pt modelId="{26B1D616-F1BA-43AD-9A8B-5FF3DC2EAB14}" type="sibTrans" cxnId="{85D05ED6-24CD-4953-A784-9EEBC8944DF2}">
      <dgm:prSet/>
      <dgm:spPr/>
      <dgm:t>
        <a:bodyPr/>
        <a:lstStyle/>
        <a:p>
          <a:endParaRPr lang="fr-FR"/>
        </a:p>
      </dgm:t>
    </dgm:pt>
    <dgm:pt modelId="{6C870CBB-CA87-4A69-9921-E6B81FFB66DE}" type="pres">
      <dgm:prSet presAssocID="{F526B4A4-803D-419B-A8D6-C42ED9F2CC47}" presName="linear" presStyleCnt="0">
        <dgm:presLayoutVars>
          <dgm:animLvl val="lvl"/>
          <dgm:resizeHandles val="exact"/>
        </dgm:presLayoutVars>
      </dgm:prSet>
      <dgm:spPr/>
    </dgm:pt>
    <dgm:pt modelId="{6CEE91A3-B8F6-4221-97F8-23896FA7F26F}" type="pres">
      <dgm:prSet presAssocID="{F4A41478-DFE6-4423-861F-33817D0D2B91}" presName="parentText" presStyleLbl="node1" presStyleIdx="0" presStyleCnt="2" custScaleY="51500" custLinFactNeighborY="-569">
        <dgm:presLayoutVars>
          <dgm:chMax val="0"/>
          <dgm:bulletEnabled val="1"/>
        </dgm:presLayoutVars>
      </dgm:prSet>
      <dgm:spPr/>
    </dgm:pt>
    <dgm:pt modelId="{B2197241-8E97-4448-AA9A-BA61373A5DCB}" type="pres">
      <dgm:prSet presAssocID="{F4A41478-DFE6-4423-861F-33817D0D2B91}" presName="childText" presStyleLbl="revTx" presStyleIdx="0" presStyleCnt="2" custScaleY="86194">
        <dgm:presLayoutVars>
          <dgm:bulletEnabled val="1"/>
        </dgm:presLayoutVars>
      </dgm:prSet>
      <dgm:spPr/>
    </dgm:pt>
    <dgm:pt modelId="{D11CF0A9-9B12-4AC4-9865-BD68812FDC7E}" type="pres">
      <dgm:prSet presAssocID="{FFCE33C4-5AF6-4CE7-9B37-56FDC69206C6}" presName="parentText" presStyleLbl="node1" presStyleIdx="1" presStyleCnt="2" custScaleY="50636" custLinFactNeighborY="4286">
        <dgm:presLayoutVars>
          <dgm:chMax val="0"/>
          <dgm:bulletEnabled val="1"/>
        </dgm:presLayoutVars>
      </dgm:prSet>
      <dgm:spPr/>
    </dgm:pt>
    <dgm:pt modelId="{A5245FEA-4FAF-48E7-BDA4-B9961C289FA2}" type="pres">
      <dgm:prSet presAssocID="{FFCE33C4-5AF6-4CE7-9B37-56FDC69206C6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9C736502-E0D3-4532-9395-DC12689CEC30}" type="presOf" srcId="{A68AB78B-0277-4084-ABA0-957CC43C8F18}" destId="{B2197241-8E97-4448-AA9A-BA61373A5DCB}" srcOrd="0" destOrd="3" presId="urn:microsoft.com/office/officeart/2005/8/layout/vList2"/>
    <dgm:cxn modelId="{D4521805-1D7B-49D3-B3F4-FB2D5CF5CCE7}" srcId="{F526B4A4-803D-419B-A8D6-C42ED9F2CC47}" destId="{F4A41478-DFE6-4423-861F-33817D0D2B91}" srcOrd="0" destOrd="0" parTransId="{7FB7EC68-2019-4A30-A5C6-CD31953D9299}" sibTransId="{7D488927-8125-4E8B-8E5C-8E1F322DCD1B}"/>
    <dgm:cxn modelId="{13624211-F348-4E39-B204-65FFC55BB1D7}" type="presOf" srcId="{4A5DE742-BA7B-4ECD-A0D5-147E6399F793}" destId="{B2197241-8E97-4448-AA9A-BA61373A5DCB}" srcOrd="0" destOrd="5" presId="urn:microsoft.com/office/officeart/2005/8/layout/vList2"/>
    <dgm:cxn modelId="{F700D724-0065-4CFD-86AD-AB9C0CF16CC5}" srcId="{F4A41478-DFE6-4423-861F-33817D0D2B91}" destId="{05732603-A859-45EF-906D-8A73AF5B3FAF}" srcOrd="6" destOrd="0" parTransId="{12F58FD4-1A9C-4504-844F-EDE9B1DCDA58}" sibTransId="{8ACE07D9-2F29-438C-924F-0557AAACD03D}"/>
    <dgm:cxn modelId="{1A05772B-6466-4879-A3F5-9AEA912A1B20}" srcId="{FFCE33C4-5AF6-4CE7-9B37-56FDC69206C6}" destId="{F198EAC4-E60A-442E-9A90-97D1166998BF}" srcOrd="2" destOrd="0" parTransId="{32AF968C-A5C0-41F1-8065-154958BF475F}" sibTransId="{CDEFDC1D-24B2-4885-A99D-5309D215EBC6}"/>
    <dgm:cxn modelId="{53A6A62C-D616-4212-A58A-B4CBD5FAEFBB}" srcId="{FFCE33C4-5AF6-4CE7-9B37-56FDC69206C6}" destId="{DA82E09A-C22C-42F4-B840-68784CE24DDA}" srcOrd="1" destOrd="0" parTransId="{6460B2AA-F3E8-4238-AC49-403BE619C62A}" sibTransId="{7860721B-E37B-457D-A49C-A123B0ADD509}"/>
    <dgm:cxn modelId="{E9D8F03C-D0EA-49E4-9774-D18C73134256}" srcId="{FFCE33C4-5AF6-4CE7-9B37-56FDC69206C6}" destId="{E7EA3431-B2C0-4075-8509-4769240632A5}" srcOrd="0" destOrd="0" parTransId="{54E8C066-AFBB-4EFC-844A-B501FC797B07}" sibTransId="{1D16FE36-088E-48AB-A17D-FB2869299675}"/>
    <dgm:cxn modelId="{3B446945-CAFE-4206-A632-02F73E97634E}" type="presOf" srcId="{B8280B0A-E89E-41C8-B241-6B962900A176}" destId="{A5245FEA-4FAF-48E7-BDA4-B9961C289FA2}" srcOrd="0" destOrd="3" presId="urn:microsoft.com/office/officeart/2005/8/layout/vList2"/>
    <dgm:cxn modelId="{3572F066-D1FB-47F9-B5F9-1A1A3EBC1274}" type="presOf" srcId="{F526B4A4-803D-419B-A8D6-C42ED9F2CC47}" destId="{6C870CBB-CA87-4A69-9921-E6B81FFB66DE}" srcOrd="0" destOrd="0" presId="urn:microsoft.com/office/officeart/2005/8/layout/vList2"/>
    <dgm:cxn modelId="{2A9BBB67-F935-4040-A2B8-5C5045AAF50C}" type="presOf" srcId="{F198EAC4-E60A-442E-9A90-97D1166998BF}" destId="{A5245FEA-4FAF-48E7-BDA4-B9961C289FA2}" srcOrd="0" destOrd="2" presId="urn:microsoft.com/office/officeart/2005/8/layout/vList2"/>
    <dgm:cxn modelId="{E40EFC51-64F1-4447-9E9C-47B1B6A1CA0F}" type="presOf" srcId="{E7EA3431-B2C0-4075-8509-4769240632A5}" destId="{A5245FEA-4FAF-48E7-BDA4-B9961C289FA2}" srcOrd="0" destOrd="0" presId="urn:microsoft.com/office/officeart/2005/8/layout/vList2"/>
    <dgm:cxn modelId="{167D5554-3F44-4B40-92B2-6919CBDD6323}" srcId="{F526B4A4-803D-419B-A8D6-C42ED9F2CC47}" destId="{FFCE33C4-5AF6-4CE7-9B37-56FDC69206C6}" srcOrd="1" destOrd="0" parTransId="{9959CAE1-F95F-4B84-86DE-FD81FBB0E1C5}" sibTransId="{8760281D-344D-4CA4-9830-1099EFA62AA4}"/>
    <dgm:cxn modelId="{09232D76-5B64-4A53-B6EF-C6D0A84FDCC8}" type="presOf" srcId="{05732603-A859-45EF-906D-8A73AF5B3FAF}" destId="{B2197241-8E97-4448-AA9A-BA61373A5DCB}" srcOrd="0" destOrd="6" presId="urn:microsoft.com/office/officeart/2005/8/layout/vList2"/>
    <dgm:cxn modelId="{CC764A5A-5899-4221-810C-DB8810278349}" type="presOf" srcId="{DA1E989F-4FBB-4A22-A145-E636EE694223}" destId="{B2197241-8E97-4448-AA9A-BA61373A5DCB}" srcOrd="0" destOrd="4" presId="urn:microsoft.com/office/officeart/2005/8/layout/vList2"/>
    <dgm:cxn modelId="{5634427F-A264-43EC-A1F2-73B349817EA4}" srcId="{F4A41478-DFE6-4423-861F-33817D0D2B91}" destId="{37E70022-E173-4CF9-B107-131B76C74588}" srcOrd="0" destOrd="0" parTransId="{1C3D4976-4026-40E4-978D-5B6716A6484A}" sibTransId="{A4C6C927-7EBA-4400-8D89-C0D2F076D95A}"/>
    <dgm:cxn modelId="{DC2C6B8A-CD95-4F69-AECF-2F323B64C343}" srcId="{F4A41478-DFE6-4423-861F-33817D0D2B91}" destId="{4A5DE742-BA7B-4ECD-A0D5-147E6399F793}" srcOrd="5" destOrd="0" parTransId="{85E56664-A611-476A-8850-4FC35F01258B}" sibTransId="{C8A33F45-650D-4E54-87BF-18466202D3F5}"/>
    <dgm:cxn modelId="{B6F9CC96-D784-4CE2-9EC8-FC230F4DF025}" type="presOf" srcId="{F4A41478-DFE6-4423-861F-33817D0D2B91}" destId="{6CEE91A3-B8F6-4221-97F8-23896FA7F26F}" srcOrd="0" destOrd="0" presId="urn:microsoft.com/office/officeart/2005/8/layout/vList2"/>
    <dgm:cxn modelId="{73D73DAC-F196-47C7-8558-81312134697A}" srcId="{FFCE33C4-5AF6-4CE7-9B37-56FDC69206C6}" destId="{B8280B0A-E89E-41C8-B241-6B962900A176}" srcOrd="3" destOrd="0" parTransId="{9C53F369-5EBD-4843-A574-3919004821C5}" sibTransId="{6A96E9AF-2C22-40A6-B271-66525C571AFD}"/>
    <dgm:cxn modelId="{697A2DB1-3BD7-47D0-8B9A-AAA9B2D3400A}" srcId="{F4A41478-DFE6-4423-861F-33817D0D2B91}" destId="{30B2F464-CE79-407D-BDB5-1B1E769B602E}" srcOrd="2" destOrd="0" parTransId="{77F14CEC-238C-4915-BECB-1E74FDDB81AA}" sibTransId="{DA94E19C-48AA-4D7F-B3D7-F847F59CDC51}"/>
    <dgm:cxn modelId="{FB30D5B3-1DC8-46CF-BA41-05E1D6959B47}" srcId="{F4A41478-DFE6-4423-861F-33817D0D2B91}" destId="{A68AB78B-0277-4084-ABA0-957CC43C8F18}" srcOrd="3" destOrd="0" parTransId="{3595D360-DBAD-4804-A1EB-BE7E3ADE2581}" sibTransId="{BC0B3A73-0D52-4CEC-976A-98626DF5A581}"/>
    <dgm:cxn modelId="{DFF2C9B6-F40E-4F46-B011-0BB045E2225B}" type="presOf" srcId="{90F14C44-A07E-4EE1-AF54-87EB27824099}" destId="{B2197241-8E97-4448-AA9A-BA61373A5DCB}" srcOrd="0" destOrd="1" presId="urn:microsoft.com/office/officeart/2005/8/layout/vList2"/>
    <dgm:cxn modelId="{C5A876BB-B16E-4F9F-AFA5-99504D2BE7A4}" type="presOf" srcId="{37E70022-E173-4CF9-B107-131B76C74588}" destId="{B2197241-8E97-4448-AA9A-BA61373A5DCB}" srcOrd="0" destOrd="0" presId="urn:microsoft.com/office/officeart/2005/8/layout/vList2"/>
    <dgm:cxn modelId="{84C254D2-A1DD-468D-934D-8FB66C25B3B8}" type="presOf" srcId="{DA82E09A-C22C-42F4-B840-68784CE24DDA}" destId="{A5245FEA-4FAF-48E7-BDA4-B9961C289FA2}" srcOrd="0" destOrd="1" presId="urn:microsoft.com/office/officeart/2005/8/layout/vList2"/>
    <dgm:cxn modelId="{85D05ED6-24CD-4953-A784-9EEBC8944DF2}" srcId="{F4A41478-DFE6-4423-861F-33817D0D2B91}" destId="{DA1E989F-4FBB-4A22-A145-E636EE694223}" srcOrd="4" destOrd="0" parTransId="{B1B89727-876B-44C2-B724-C0CE01AF32EF}" sibTransId="{26B1D616-F1BA-43AD-9A8B-5FF3DC2EAB14}"/>
    <dgm:cxn modelId="{9A6397E4-86AB-4414-95A2-D273690A0425}" type="presOf" srcId="{30B2F464-CE79-407D-BDB5-1B1E769B602E}" destId="{B2197241-8E97-4448-AA9A-BA61373A5DCB}" srcOrd="0" destOrd="2" presId="urn:microsoft.com/office/officeart/2005/8/layout/vList2"/>
    <dgm:cxn modelId="{1559B4EA-6AB8-4586-BC56-9F63649249AB}" type="presOf" srcId="{FFCE33C4-5AF6-4CE7-9B37-56FDC69206C6}" destId="{D11CF0A9-9B12-4AC4-9865-BD68812FDC7E}" srcOrd="0" destOrd="0" presId="urn:microsoft.com/office/officeart/2005/8/layout/vList2"/>
    <dgm:cxn modelId="{DC1983F9-21C4-424A-AE07-D7231495B018}" srcId="{F4A41478-DFE6-4423-861F-33817D0D2B91}" destId="{90F14C44-A07E-4EE1-AF54-87EB27824099}" srcOrd="1" destOrd="0" parTransId="{A08BBB40-F4BE-464E-9986-B481D27214DF}" sibTransId="{C4DE8325-C03A-4ED5-9D6C-A30967E8540C}"/>
    <dgm:cxn modelId="{0A0E9A61-4DD5-4CB6-8E68-EB2BBD6570BF}" type="presParOf" srcId="{6C870CBB-CA87-4A69-9921-E6B81FFB66DE}" destId="{6CEE91A3-B8F6-4221-97F8-23896FA7F26F}" srcOrd="0" destOrd="0" presId="urn:microsoft.com/office/officeart/2005/8/layout/vList2"/>
    <dgm:cxn modelId="{85DD2E16-5C62-4865-A16F-15569CDED336}" type="presParOf" srcId="{6C870CBB-CA87-4A69-9921-E6B81FFB66DE}" destId="{B2197241-8E97-4448-AA9A-BA61373A5DCB}" srcOrd="1" destOrd="0" presId="urn:microsoft.com/office/officeart/2005/8/layout/vList2"/>
    <dgm:cxn modelId="{8F439A20-49FA-41FC-BADF-1508071C2350}" type="presParOf" srcId="{6C870CBB-CA87-4A69-9921-E6B81FFB66DE}" destId="{D11CF0A9-9B12-4AC4-9865-BD68812FDC7E}" srcOrd="2" destOrd="0" presId="urn:microsoft.com/office/officeart/2005/8/layout/vList2"/>
    <dgm:cxn modelId="{C8EECB11-C3EB-40CA-B65E-4D81BD70591E}" type="presParOf" srcId="{6C870CBB-CA87-4A69-9921-E6B81FFB66DE}" destId="{A5245FEA-4FAF-48E7-BDA4-B9961C289FA2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8E4FB3-8615-4FDD-97BF-1C023F552CA3}" type="doc">
      <dgm:prSet loTypeId="urn:microsoft.com/office/officeart/2005/8/layout/radial3" loCatId="cycle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154960EF-8379-4246-B748-7FC42F32E7A6}">
      <dgm:prSet phldrT="[Texte]"/>
      <dgm:spPr/>
      <dgm:t>
        <a:bodyPr/>
        <a:lstStyle/>
        <a:p>
          <a:r>
            <a:rPr lang="fr-FR" dirty="0"/>
            <a:t>Formation</a:t>
          </a:r>
        </a:p>
      </dgm:t>
    </dgm:pt>
    <dgm:pt modelId="{3DFA9C8C-615B-42BF-9C68-5AF64D0465C3}" type="parTrans" cxnId="{270161B8-C023-41DB-A2F6-6C44CB0DB31F}">
      <dgm:prSet/>
      <dgm:spPr/>
      <dgm:t>
        <a:bodyPr/>
        <a:lstStyle/>
        <a:p>
          <a:endParaRPr lang="fr-FR"/>
        </a:p>
      </dgm:t>
    </dgm:pt>
    <dgm:pt modelId="{E8F3BB24-FCD3-4FE5-97B5-31F1E36FC2C5}" type="sibTrans" cxnId="{270161B8-C023-41DB-A2F6-6C44CB0DB31F}">
      <dgm:prSet/>
      <dgm:spPr/>
      <dgm:t>
        <a:bodyPr/>
        <a:lstStyle/>
        <a:p>
          <a:endParaRPr lang="fr-FR"/>
        </a:p>
      </dgm:t>
    </dgm:pt>
    <dgm:pt modelId="{D5DB2554-BADE-4984-B00F-6214D2D18F5D}">
      <dgm:prSet phldrT="[Texte]"/>
      <dgm:spPr/>
      <dgm:t>
        <a:bodyPr/>
        <a:lstStyle/>
        <a:p>
          <a:r>
            <a:rPr lang="fr-FR" dirty="0"/>
            <a:t>Utilisation des appareils</a:t>
          </a:r>
        </a:p>
      </dgm:t>
    </dgm:pt>
    <dgm:pt modelId="{5FB1FCC1-633C-4CDA-AA94-90D2D0F0A804}" type="parTrans" cxnId="{B0C79206-9DBB-4B00-9915-ABAEFCEE501C}">
      <dgm:prSet/>
      <dgm:spPr/>
      <dgm:t>
        <a:bodyPr/>
        <a:lstStyle/>
        <a:p>
          <a:endParaRPr lang="fr-FR"/>
        </a:p>
      </dgm:t>
    </dgm:pt>
    <dgm:pt modelId="{6E5498F0-5720-475E-9288-93E7CD078E5D}" type="sibTrans" cxnId="{B0C79206-9DBB-4B00-9915-ABAEFCEE501C}">
      <dgm:prSet/>
      <dgm:spPr/>
      <dgm:t>
        <a:bodyPr/>
        <a:lstStyle/>
        <a:p>
          <a:endParaRPr lang="fr-FR"/>
        </a:p>
      </dgm:t>
    </dgm:pt>
    <dgm:pt modelId="{751D13C7-A611-42C7-9684-4DB4E89A1B1B}">
      <dgm:prSet phldrT="[Texte]"/>
      <dgm:spPr/>
      <dgm:t>
        <a:bodyPr/>
        <a:lstStyle/>
        <a:p>
          <a:r>
            <a:rPr lang="fr-FR" dirty="0"/>
            <a:t>Techniques d’analyses médicales</a:t>
          </a:r>
        </a:p>
      </dgm:t>
    </dgm:pt>
    <dgm:pt modelId="{E7A0BE97-82F4-407B-A87C-79DCF672C3EE}" type="parTrans" cxnId="{313C4D88-1C74-4B8E-8124-1FAA5CF24B39}">
      <dgm:prSet/>
      <dgm:spPr/>
      <dgm:t>
        <a:bodyPr/>
        <a:lstStyle/>
        <a:p>
          <a:endParaRPr lang="fr-FR"/>
        </a:p>
      </dgm:t>
    </dgm:pt>
    <dgm:pt modelId="{8664D352-A605-4A57-B27F-1B271ABD2809}" type="sibTrans" cxnId="{313C4D88-1C74-4B8E-8124-1FAA5CF24B39}">
      <dgm:prSet/>
      <dgm:spPr/>
      <dgm:t>
        <a:bodyPr/>
        <a:lstStyle/>
        <a:p>
          <a:endParaRPr lang="fr-FR"/>
        </a:p>
      </dgm:t>
    </dgm:pt>
    <dgm:pt modelId="{6DFD1B94-7C0B-4F01-A2CD-B5B09403349A}">
      <dgm:prSet phldrT="[Texte]"/>
      <dgm:spPr/>
      <dgm:t>
        <a:bodyPr/>
        <a:lstStyle/>
        <a:p>
          <a:r>
            <a:rPr lang="fr-FR" dirty="0"/>
            <a:t>Gestion du laboratoire</a:t>
          </a:r>
        </a:p>
      </dgm:t>
    </dgm:pt>
    <dgm:pt modelId="{05416A13-97D1-4691-88A9-4B3302AB1F1A}" type="parTrans" cxnId="{B4A3C020-922F-4703-B04F-0DDACD5CD461}">
      <dgm:prSet/>
      <dgm:spPr/>
      <dgm:t>
        <a:bodyPr/>
        <a:lstStyle/>
        <a:p>
          <a:endParaRPr lang="fr-FR"/>
        </a:p>
      </dgm:t>
    </dgm:pt>
    <dgm:pt modelId="{53E26686-1931-44C1-BDD8-79E231D9BD0F}" type="sibTrans" cxnId="{B4A3C020-922F-4703-B04F-0DDACD5CD461}">
      <dgm:prSet/>
      <dgm:spPr/>
      <dgm:t>
        <a:bodyPr/>
        <a:lstStyle/>
        <a:p>
          <a:endParaRPr lang="fr-FR"/>
        </a:p>
      </dgm:t>
    </dgm:pt>
    <dgm:pt modelId="{52B7A919-C65D-4C86-8688-0BB2FA454E97}">
      <dgm:prSet phldrT="[Texte]"/>
      <dgm:spPr/>
      <dgm:t>
        <a:bodyPr/>
        <a:lstStyle/>
        <a:p>
          <a:r>
            <a:rPr lang="fr-FR" dirty="0"/>
            <a:t>Assurance qualité</a:t>
          </a:r>
        </a:p>
      </dgm:t>
    </dgm:pt>
    <dgm:pt modelId="{48CC83E4-BC1A-44A7-8C61-8A91BA0A117D}" type="parTrans" cxnId="{3E6D4F30-422D-433A-BF56-DFE93941164C}">
      <dgm:prSet/>
      <dgm:spPr/>
      <dgm:t>
        <a:bodyPr/>
        <a:lstStyle/>
        <a:p>
          <a:endParaRPr lang="fr-FR"/>
        </a:p>
      </dgm:t>
    </dgm:pt>
    <dgm:pt modelId="{6780DE36-BE83-4643-B174-ED043F6F37DB}" type="sibTrans" cxnId="{3E6D4F30-422D-433A-BF56-DFE93941164C}">
      <dgm:prSet/>
      <dgm:spPr/>
      <dgm:t>
        <a:bodyPr/>
        <a:lstStyle/>
        <a:p>
          <a:endParaRPr lang="fr-FR"/>
        </a:p>
      </dgm:t>
    </dgm:pt>
    <dgm:pt modelId="{C76EDF73-F122-4595-8071-1A5A57445499}" type="pres">
      <dgm:prSet presAssocID="{BB8E4FB3-8615-4FDD-97BF-1C023F552CA3}" presName="composite" presStyleCnt="0">
        <dgm:presLayoutVars>
          <dgm:chMax val="1"/>
          <dgm:dir/>
          <dgm:resizeHandles val="exact"/>
        </dgm:presLayoutVars>
      </dgm:prSet>
      <dgm:spPr/>
    </dgm:pt>
    <dgm:pt modelId="{6CBFE753-CAAE-4376-A931-B05A64271CD5}" type="pres">
      <dgm:prSet presAssocID="{BB8E4FB3-8615-4FDD-97BF-1C023F552CA3}" presName="radial" presStyleCnt="0">
        <dgm:presLayoutVars>
          <dgm:animLvl val="ctr"/>
        </dgm:presLayoutVars>
      </dgm:prSet>
      <dgm:spPr/>
    </dgm:pt>
    <dgm:pt modelId="{D7C101BC-2DDA-4243-A4F5-16B315CBD6EF}" type="pres">
      <dgm:prSet presAssocID="{154960EF-8379-4246-B748-7FC42F32E7A6}" presName="centerShape" presStyleLbl="vennNode1" presStyleIdx="0" presStyleCnt="5" custLinFactNeighborX="1171" custLinFactNeighborY="18898"/>
      <dgm:spPr/>
    </dgm:pt>
    <dgm:pt modelId="{A7929D70-5A3D-4E27-97A4-CA710B0331AB}" type="pres">
      <dgm:prSet presAssocID="{D5DB2554-BADE-4984-B00F-6214D2D18F5D}" presName="node" presStyleLbl="vennNode1" presStyleIdx="1" presStyleCnt="5" custScaleX="152734" custScaleY="116163" custRadScaleRad="61302" custRadScaleInc="1799">
        <dgm:presLayoutVars>
          <dgm:bulletEnabled val="1"/>
        </dgm:presLayoutVars>
      </dgm:prSet>
      <dgm:spPr/>
    </dgm:pt>
    <dgm:pt modelId="{C090F146-F7DD-4C70-9FDC-0C1F01E16270}" type="pres">
      <dgm:prSet presAssocID="{751D13C7-A611-42C7-9684-4DB4E89A1B1B}" presName="node" presStyleLbl="vennNode1" presStyleIdx="2" presStyleCnt="5" custScaleX="137508" custScaleY="116755" custRadScaleRad="108049" custRadScaleInc="-468">
        <dgm:presLayoutVars>
          <dgm:bulletEnabled val="1"/>
        </dgm:presLayoutVars>
      </dgm:prSet>
      <dgm:spPr/>
    </dgm:pt>
    <dgm:pt modelId="{DFFDB3DE-B608-490F-B5EA-01740B95DD47}" type="pres">
      <dgm:prSet presAssocID="{6DFD1B94-7C0B-4F01-A2CD-B5B09403349A}" presName="node" presStyleLbl="vennNode1" presStyleIdx="3" presStyleCnt="5" custScaleX="127431" custScaleY="132116" custRadScaleRad="116319" custRadScaleInc="-33307">
        <dgm:presLayoutVars>
          <dgm:bulletEnabled val="1"/>
        </dgm:presLayoutVars>
      </dgm:prSet>
      <dgm:spPr/>
    </dgm:pt>
    <dgm:pt modelId="{1A620EBB-6EDC-4F00-908E-A75DDF747774}" type="pres">
      <dgm:prSet presAssocID="{52B7A919-C65D-4C86-8688-0BB2FA454E97}" presName="node" presStyleLbl="vennNode1" presStyleIdx="4" presStyleCnt="5" custScaleX="149555" custScaleY="92330" custRadScaleRad="102901" custRadScaleInc="-631">
        <dgm:presLayoutVars>
          <dgm:bulletEnabled val="1"/>
        </dgm:presLayoutVars>
      </dgm:prSet>
      <dgm:spPr/>
    </dgm:pt>
  </dgm:ptLst>
  <dgm:cxnLst>
    <dgm:cxn modelId="{B0C79206-9DBB-4B00-9915-ABAEFCEE501C}" srcId="{154960EF-8379-4246-B748-7FC42F32E7A6}" destId="{D5DB2554-BADE-4984-B00F-6214D2D18F5D}" srcOrd="0" destOrd="0" parTransId="{5FB1FCC1-633C-4CDA-AA94-90D2D0F0A804}" sibTransId="{6E5498F0-5720-475E-9288-93E7CD078E5D}"/>
    <dgm:cxn modelId="{B4A3C020-922F-4703-B04F-0DDACD5CD461}" srcId="{154960EF-8379-4246-B748-7FC42F32E7A6}" destId="{6DFD1B94-7C0B-4F01-A2CD-B5B09403349A}" srcOrd="2" destOrd="0" parTransId="{05416A13-97D1-4691-88A9-4B3302AB1F1A}" sibTransId="{53E26686-1931-44C1-BDD8-79E231D9BD0F}"/>
    <dgm:cxn modelId="{3E6D4F30-422D-433A-BF56-DFE93941164C}" srcId="{154960EF-8379-4246-B748-7FC42F32E7A6}" destId="{52B7A919-C65D-4C86-8688-0BB2FA454E97}" srcOrd="3" destOrd="0" parTransId="{48CC83E4-BC1A-44A7-8C61-8A91BA0A117D}" sibTransId="{6780DE36-BE83-4643-B174-ED043F6F37DB}"/>
    <dgm:cxn modelId="{5D32A936-D645-4043-A8D9-57D3F8027FA7}" type="presOf" srcId="{52B7A919-C65D-4C86-8688-0BB2FA454E97}" destId="{1A620EBB-6EDC-4F00-908E-A75DDF747774}" srcOrd="0" destOrd="0" presId="urn:microsoft.com/office/officeart/2005/8/layout/radial3"/>
    <dgm:cxn modelId="{313C4D88-1C74-4B8E-8124-1FAA5CF24B39}" srcId="{154960EF-8379-4246-B748-7FC42F32E7A6}" destId="{751D13C7-A611-42C7-9684-4DB4E89A1B1B}" srcOrd="1" destOrd="0" parTransId="{E7A0BE97-82F4-407B-A87C-79DCF672C3EE}" sibTransId="{8664D352-A605-4A57-B27F-1B271ABD2809}"/>
    <dgm:cxn modelId="{51C5AF96-C44E-4CD2-8A12-C123450E5B62}" type="presOf" srcId="{751D13C7-A611-42C7-9684-4DB4E89A1B1B}" destId="{C090F146-F7DD-4C70-9FDC-0C1F01E16270}" srcOrd="0" destOrd="0" presId="urn:microsoft.com/office/officeart/2005/8/layout/radial3"/>
    <dgm:cxn modelId="{98A177A8-4E63-46D2-BA94-0C4107E53D9D}" type="presOf" srcId="{6DFD1B94-7C0B-4F01-A2CD-B5B09403349A}" destId="{DFFDB3DE-B608-490F-B5EA-01740B95DD47}" srcOrd="0" destOrd="0" presId="urn:microsoft.com/office/officeart/2005/8/layout/radial3"/>
    <dgm:cxn modelId="{D556FCA8-B3CA-47AB-B85F-68946C07C89B}" type="presOf" srcId="{D5DB2554-BADE-4984-B00F-6214D2D18F5D}" destId="{A7929D70-5A3D-4E27-97A4-CA710B0331AB}" srcOrd="0" destOrd="0" presId="urn:microsoft.com/office/officeart/2005/8/layout/radial3"/>
    <dgm:cxn modelId="{270161B8-C023-41DB-A2F6-6C44CB0DB31F}" srcId="{BB8E4FB3-8615-4FDD-97BF-1C023F552CA3}" destId="{154960EF-8379-4246-B748-7FC42F32E7A6}" srcOrd="0" destOrd="0" parTransId="{3DFA9C8C-615B-42BF-9C68-5AF64D0465C3}" sibTransId="{E8F3BB24-FCD3-4FE5-97B5-31F1E36FC2C5}"/>
    <dgm:cxn modelId="{8B51ABED-8842-4B8B-A87E-CA5CD29A0BC3}" type="presOf" srcId="{154960EF-8379-4246-B748-7FC42F32E7A6}" destId="{D7C101BC-2DDA-4243-A4F5-16B315CBD6EF}" srcOrd="0" destOrd="0" presId="urn:microsoft.com/office/officeart/2005/8/layout/radial3"/>
    <dgm:cxn modelId="{9EFF44F9-7BF5-4CDD-BDE1-A2B274AC3C2F}" type="presOf" srcId="{BB8E4FB3-8615-4FDD-97BF-1C023F552CA3}" destId="{C76EDF73-F122-4595-8071-1A5A57445499}" srcOrd="0" destOrd="0" presId="urn:microsoft.com/office/officeart/2005/8/layout/radial3"/>
    <dgm:cxn modelId="{7E7294B0-AB11-4F9A-B8BC-19B06DB52F6E}" type="presParOf" srcId="{C76EDF73-F122-4595-8071-1A5A57445499}" destId="{6CBFE753-CAAE-4376-A931-B05A64271CD5}" srcOrd="0" destOrd="0" presId="urn:microsoft.com/office/officeart/2005/8/layout/radial3"/>
    <dgm:cxn modelId="{97FD3C48-241E-42A2-8FF4-3439944349A9}" type="presParOf" srcId="{6CBFE753-CAAE-4376-A931-B05A64271CD5}" destId="{D7C101BC-2DDA-4243-A4F5-16B315CBD6EF}" srcOrd="0" destOrd="0" presId="urn:microsoft.com/office/officeart/2005/8/layout/radial3"/>
    <dgm:cxn modelId="{859F44F5-C5BB-46E9-98D3-2F04C0B35636}" type="presParOf" srcId="{6CBFE753-CAAE-4376-A931-B05A64271CD5}" destId="{A7929D70-5A3D-4E27-97A4-CA710B0331AB}" srcOrd="1" destOrd="0" presId="urn:microsoft.com/office/officeart/2005/8/layout/radial3"/>
    <dgm:cxn modelId="{677639C4-7B50-417F-8222-99CADC0DC233}" type="presParOf" srcId="{6CBFE753-CAAE-4376-A931-B05A64271CD5}" destId="{C090F146-F7DD-4C70-9FDC-0C1F01E16270}" srcOrd="2" destOrd="0" presId="urn:microsoft.com/office/officeart/2005/8/layout/radial3"/>
    <dgm:cxn modelId="{960F4EB1-F7CE-43AD-AFA5-D6C9742E1A49}" type="presParOf" srcId="{6CBFE753-CAAE-4376-A931-B05A64271CD5}" destId="{DFFDB3DE-B608-490F-B5EA-01740B95DD47}" srcOrd="3" destOrd="0" presId="urn:microsoft.com/office/officeart/2005/8/layout/radial3"/>
    <dgm:cxn modelId="{42D0080E-66AC-4797-9441-E021C9367C73}" type="presParOf" srcId="{6CBFE753-CAAE-4376-A931-B05A64271CD5}" destId="{1A620EBB-6EDC-4F00-908E-A75DDF747774}" srcOrd="4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EE91A3-B8F6-4221-97F8-23896FA7F26F}">
      <dsp:nvSpPr>
        <dsp:cNvPr id="0" name=""/>
        <dsp:cNvSpPr/>
      </dsp:nvSpPr>
      <dsp:spPr>
        <a:xfrm>
          <a:off x="0" y="150490"/>
          <a:ext cx="5822123" cy="61640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Renforcer l’équipement des laboratoires</a:t>
          </a:r>
        </a:p>
      </dsp:txBody>
      <dsp:txXfrm>
        <a:off x="30091" y="180581"/>
        <a:ext cx="5761941" cy="556226"/>
      </dsp:txXfrm>
    </dsp:sp>
    <dsp:sp modelId="{B2197241-8E97-4448-AA9A-BA61373A5DCB}">
      <dsp:nvSpPr>
        <dsp:cNvPr id="0" name=""/>
        <dsp:cNvSpPr/>
      </dsp:nvSpPr>
      <dsp:spPr>
        <a:xfrm>
          <a:off x="0" y="779324"/>
          <a:ext cx="5822123" cy="1882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852" tIns="12700" rIns="71120" bIns="127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fr-FR" sz="1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000" b="1" kern="1200" dirty="0"/>
            <a:t>Récupération</a:t>
          </a:r>
          <a:r>
            <a:rPr lang="fr-FR" sz="2000" kern="1200" dirty="0"/>
            <a:t> de matériel de seconde main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000" b="1" kern="1200" dirty="0"/>
            <a:t>Réhabilitation</a:t>
          </a:r>
          <a:r>
            <a:rPr lang="fr-FR" sz="2000" kern="1200" dirty="0"/>
            <a:t> de matériel de seconde main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000" b="1" kern="1200" dirty="0"/>
            <a:t>Acquisition</a:t>
          </a:r>
          <a:r>
            <a:rPr lang="fr-FR" sz="2000" kern="1200" dirty="0"/>
            <a:t> de matériel neuf et subventionné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000" b="1" kern="1200" dirty="0"/>
            <a:t>Distribution</a:t>
          </a:r>
          <a:r>
            <a:rPr lang="fr-FR" sz="2000" kern="1200" dirty="0"/>
            <a:t> et </a:t>
          </a:r>
          <a:r>
            <a:rPr lang="fr-FR" sz="2000" b="1" kern="1200" dirty="0"/>
            <a:t>installation</a:t>
          </a:r>
          <a:r>
            <a:rPr lang="fr-FR" sz="2000" kern="1200" dirty="0"/>
            <a:t> du matériel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fr-F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fr-FR" sz="2000" kern="1200" dirty="0"/>
        </a:p>
      </dsp:txBody>
      <dsp:txXfrm>
        <a:off x="0" y="779324"/>
        <a:ext cx="5822123" cy="1882291"/>
      </dsp:txXfrm>
    </dsp:sp>
    <dsp:sp modelId="{D11CF0A9-9B12-4AC4-9865-BD68812FDC7E}">
      <dsp:nvSpPr>
        <dsp:cNvPr id="0" name=""/>
        <dsp:cNvSpPr/>
      </dsp:nvSpPr>
      <dsp:spPr>
        <a:xfrm>
          <a:off x="0" y="2711251"/>
          <a:ext cx="5822123" cy="606067"/>
        </a:xfrm>
        <a:prstGeom prst="roundRect">
          <a:avLst/>
        </a:prstGeom>
        <a:gradFill rotWithShape="0">
          <a:gsLst>
            <a:gs pos="0">
              <a:schemeClr val="accent3">
                <a:hueOff val="4117163"/>
                <a:satOff val="24712"/>
                <a:lumOff val="1882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117163"/>
                <a:satOff val="24712"/>
                <a:lumOff val="1882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117163"/>
                <a:satOff val="24712"/>
                <a:lumOff val="1882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Former le personnel </a:t>
          </a:r>
        </a:p>
      </dsp:txBody>
      <dsp:txXfrm>
        <a:off x="29586" y="2740837"/>
        <a:ext cx="5762951" cy="546895"/>
      </dsp:txXfrm>
    </dsp:sp>
    <dsp:sp modelId="{A5245FEA-4FAF-48E7-BDA4-B9961C289FA2}">
      <dsp:nvSpPr>
        <dsp:cNvPr id="0" name=""/>
        <dsp:cNvSpPr/>
      </dsp:nvSpPr>
      <dsp:spPr>
        <a:xfrm>
          <a:off x="0" y="3267683"/>
          <a:ext cx="5822123" cy="11580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852" tIns="12700" rIns="71120" bIns="127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fr-FR" sz="1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000" kern="1200" dirty="0"/>
            <a:t>Aux techniques </a:t>
          </a:r>
          <a:r>
            <a:rPr lang="fr-FR" sz="2000" b="1" kern="1200" dirty="0"/>
            <a:t>d’analyses médicales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000" kern="1200" dirty="0"/>
            <a:t>A la </a:t>
          </a:r>
          <a:r>
            <a:rPr lang="fr-FR" sz="2000" b="1" kern="1200" dirty="0"/>
            <a:t>gestion </a:t>
          </a:r>
          <a:r>
            <a:rPr lang="fr-FR" sz="2000" kern="1200" dirty="0"/>
            <a:t>du laboratoire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000" kern="1200" dirty="0"/>
            <a:t>A la </a:t>
          </a:r>
          <a:r>
            <a:rPr lang="fr-FR" sz="2000" b="1" kern="1200" dirty="0"/>
            <a:t>qualité</a:t>
          </a:r>
          <a:r>
            <a:rPr lang="fr-FR" sz="2000" kern="1200" dirty="0"/>
            <a:t> du laboratoire</a:t>
          </a:r>
        </a:p>
      </dsp:txBody>
      <dsp:txXfrm>
        <a:off x="0" y="3267683"/>
        <a:ext cx="5822123" cy="11580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C101BC-2DDA-4243-A4F5-16B315CBD6EF}">
      <dsp:nvSpPr>
        <dsp:cNvPr id="0" name=""/>
        <dsp:cNvSpPr/>
      </dsp:nvSpPr>
      <dsp:spPr>
        <a:xfrm>
          <a:off x="1989202" y="1414780"/>
          <a:ext cx="2254249" cy="2254249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Formation</a:t>
          </a:r>
        </a:p>
      </dsp:txBody>
      <dsp:txXfrm>
        <a:off x="2319329" y="1744907"/>
        <a:ext cx="1593995" cy="1593995"/>
      </dsp:txXfrm>
    </dsp:sp>
    <dsp:sp modelId="{A7929D70-5A3D-4E27-97A4-CA710B0331AB}">
      <dsp:nvSpPr>
        <dsp:cNvPr id="0" name=""/>
        <dsp:cNvSpPr/>
      </dsp:nvSpPr>
      <dsp:spPr>
        <a:xfrm>
          <a:off x="2246622" y="432820"/>
          <a:ext cx="1721503" cy="1309302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1649984"/>
                <a:satOff val="-7300"/>
                <a:lumOff val="-12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1649984"/>
                <a:satOff val="-7300"/>
                <a:lumOff val="-12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1649984"/>
                <a:satOff val="-7300"/>
                <a:lumOff val="-12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Utilisation des appareils</a:t>
          </a:r>
        </a:p>
      </dsp:txBody>
      <dsp:txXfrm>
        <a:off x="2498730" y="624563"/>
        <a:ext cx="1217287" cy="925816"/>
      </dsp:txXfrm>
    </dsp:sp>
    <dsp:sp modelId="{C090F146-F7DD-4C70-9FDC-0C1F01E16270}">
      <dsp:nvSpPr>
        <dsp:cNvPr id="0" name=""/>
        <dsp:cNvSpPr/>
      </dsp:nvSpPr>
      <dsp:spPr>
        <a:xfrm>
          <a:off x="3893157" y="1317399"/>
          <a:ext cx="1549887" cy="1315974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3299968"/>
                <a:satOff val="-14601"/>
                <a:lumOff val="-24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3299968"/>
                <a:satOff val="-14601"/>
                <a:lumOff val="-24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3299968"/>
                <a:satOff val="-14601"/>
                <a:lumOff val="-24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Techniques d’analyses médicales</a:t>
          </a:r>
        </a:p>
      </dsp:txBody>
      <dsp:txXfrm>
        <a:off x="4120133" y="1510119"/>
        <a:ext cx="1095935" cy="930534"/>
      </dsp:txXfrm>
    </dsp:sp>
    <dsp:sp modelId="{DFFDB3DE-B608-490F-B5EA-01740B95DD47}">
      <dsp:nvSpPr>
        <dsp:cNvPr id="0" name=""/>
        <dsp:cNvSpPr/>
      </dsp:nvSpPr>
      <dsp:spPr>
        <a:xfrm>
          <a:off x="3216982" y="2710526"/>
          <a:ext cx="1436306" cy="1489112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4949952"/>
                <a:satOff val="-21901"/>
                <a:lumOff val="-36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4949952"/>
                <a:satOff val="-21901"/>
                <a:lumOff val="-36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4949952"/>
                <a:satOff val="-21901"/>
                <a:lumOff val="-36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Gestion du laboratoire</a:t>
          </a:r>
        </a:p>
      </dsp:txBody>
      <dsp:txXfrm>
        <a:off x="3427324" y="2928601"/>
        <a:ext cx="1015622" cy="1052962"/>
      </dsp:txXfrm>
    </dsp:sp>
    <dsp:sp modelId="{1A620EBB-6EDC-4F00-908E-A75DDF747774}">
      <dsp:nvSpPr>
        <dsp:cNvPr id="0" name=""/>
        <dsp:cNvSpPr/>
      </dsp:nvSpPr>
      <dsp:spPr>
        <a:xfrm>
          <a:off x="728561" y="1481682"/>
          <a:ext cx="1685671" cy="1040674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6599937"/>
                <a:satOff val="-29202"/>
                <a:lumOff val="-49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6599937"/>
                <a:satOff val="-29202"/>
                <a:lumOff val="-49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6599937"/>
                <a:satOff val="-29202"/>
                <a:lumOff val="-49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Assurance qualité</a:t>
          </a:r>
        </a:p>
      </dsp:txBody>
      <dsp:txXfrm>
        <a:off x="975422" y="1634085"/>
        <a:ext cx="1191949" cy="7358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832F9-B793-48E0-9F24-9309E170D728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5B576-9992-4970-A82C-8813D713EF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1307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D85DE-1ABB-4F76-BF9E-215401D9516C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6630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47F8F-1B24-4F51-86CC-ECA31918884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667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B9BCEA-82B8-C324-0CF1-28E28DE4F5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C203B16-275F-10FE-B6BB-DEFEE11F3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CDF44-6DF9-B442-0585-5A9928CA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99821-C570-4CE1-B67A-94F10AAF80B4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5E0CC4-473E-5CFF-425C-D35B80519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5CB55F-90E4-5680-7ADD-9DFA181FD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9A742-091E-407A-A42F-8AA4449606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34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05AC67-F382-1CE9-6083-F8CF576B4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1E97B9D-7360-06FD-FFEB-85EC12D8A8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9541F4-00C9-5C3E-AAC6-C89702B98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99821-C570-4CE1-B67A-94F10AAF80B4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7E56D3-A475-3DBB-CA60-05C59D72A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AD0B0E-CABB-1737-A513-81B908A34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9A742-091E-407A-A42F-8AA4449606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2606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8743B18-9A15-3685-1398-56BEACB687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72154B1-486C-2C49-66BD-06D51AD7B4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28DF90-7738-A3C1-5242-01B744088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99821-C570-4CE1-B67A-94F10AAF80B4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D4917A-AC3C-0AB6-FE2B-DC16C1E5C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D29313-495C-AB02-34D8-6F4C7D64A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9A742-091E-407A-A42F-8AA4449606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1064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FCA834-462F-313D-D58D-CBBAC20B8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33B2BB-E804-893F-E61F-1041B276D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CC726B-BEA9-BC3A-81E7-9A0670DE2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99821-C570-4CE1-B67A-94F10AAF80B4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729C87-15AB-089D-914C-46D7B2B5D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496BA8-9937-C2E2-6EBC-375FCF924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9A742-091E-407A-A42F-8AA4449606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1707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2538F2-1B7D-8940-F880-EBDAC333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D0CE2C-B29E-B900-2819-4EB810E56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9A1288-CB2D-84BC-23D3-4F90202B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99821-C570-4CE1-B67A-94F10AAF80B4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B76E9C-D94B-7BF6-B4B2-39853E644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3970B1-CE77-BCD2-1A77-BE3E852E8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9A742-091E-407A-A42F-8AA4449606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4480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1AA538-5436-E510-09F0-0789C3C6C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567454-59FA-064B-9B3C-0CC87F7EBE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0E1CAC1-B453-7A2E-CADA-C1007906BA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2EC08B8-A4A7-4D17-5A7A-D915BBE67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99821-C570-4CE1-B67A-94F10AAF80B4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5C2E28C-8AC4-3AD5-F1B0-7C34716BD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1283017-6E2B-B27F-7058-1EA42CAD1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9A742-091E-407A-A42F-8AA4449606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1197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D749D7-D4C7-2D72-D281-CE14A30F5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F37E601-6394-A04D-6542-392F5D866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550C826-BF14-3B46-943C-BF74D6D68A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C6B1836-0B93-2FCA-8391-6943315799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3498041-55B0-C906-6737-D7E8AB9DC7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446E15C-73F4-EDF6-95AE-8A15528D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99821-C570-4CE1-B67A-94F10AAF80B4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A81D018-C2A5-936D-4AE9-28B98891D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47F9A1B-C2F2-C2E8-845F-BDCEB00B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9A742-091E-407A-A42F-8AA4449606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810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C0E58C-7902-E4E4-7AF0-EA387A477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8A3E99E-4BD6-CA77-BB68-2CCA50FA5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99821-C570-4CE1-B67A-94F10AAF80B4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118365B-1C84-C3F2-819E-D52918A28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B4CA0D2-42C7-A8DC-C9A9-08012C7AC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9A742-091E-407A-A42F-8AA4449606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8176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D6F8796-403F-4A60-9F14-F62E439B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99821-C570-4CE1-B67A-94F10AAF80B4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66BAFC9-CEEF-790B-188C-DD57094E8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407F9E-C75B-D4A2-AA66-1A5A2D7C5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9A742-091E-407A-A42F-8AA4449606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0000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A757E6-BE17-9635-0016-86B3528BD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F02D08-FAE7-5424-81BD-732A0478C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F51BC6E-3723-6EA7-5012-89D6DA7E3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E35E4EF-A68C-200C-468D-477FF5640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99821-C570-4CE1-B67A-94F10AAF80B4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CD5E9FD-68F3-6BBC-C3B0-5C20ADA44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C396C4-17A9-8955-5293-7DFB93B2E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9A742-091E-407A-A42F-8AA4449606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386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EFCFF1-D60D-6A0C-D9F4-4DDCB891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CC5EECA-1FC1-1145-150F-C6218A09BE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B9D782F-F98B-F6F6-E2EA-E0F490C06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5BE0212-7E18-7AA7-9D79-2CCF511E3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99821-C570-4CE1-B67A-94F10AAF80B4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D935FBD-CAB7-03BA-C3EE-42B56F6BB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5212E3E-D6AF-93B4-0709-6C162F8E9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9A742-091E-407A-A42F-8AA4449606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6850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6AE0117-3CA3-C7B8-34E3-276123D3B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B06B7B-6877-48FF-A4C8-560471D7D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2F60A7-AD31-0078-0A90-845A5C31A8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999821-C570-4CE1-B67A-94F10AAF80B4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7FAF46-8E2E-57C5-33CD-B167438A7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475250-4512-B7B0-4B37-0E0EF5E73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B9A742-091E-407A-A42F-8AA4449606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715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2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1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6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5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9A4F0E-ACCE-7953-89ED-03D6A0F9CF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232" y="769143"/>
            <a:ext cx="10789920" cy="3126550"/>
          </a:xfrm>
        </p:spPr>
        <p:txBody>
          <a:bodyPr>
            <a:normAutofit fontScale="90000"/>
          </a:bodyPr>
          <a:lstStyle/>
          <a:p>
            <a:r>
              <a:rPr lang="fr-FR" dirty="0"/>
              <a:t>Mise en place et développement de la Biologie Médicale </a:t>
            </a:r>
            <a:br>
              <a:rPr lang="fr-FR" dirty="0"/>
            </a:br>
            <a:br>
              <a:rPr lang="fr-FR" dirty="0"/>
            </a:br>
            <a:r>
              <a:rPr lang="fr-FR" sz="4900" dirty="0"/>
              <a:t>Dans les pays PRFI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BB6C39E-C57D-F7AB-0E7A-949B4DA27E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25582"/>
            <a:ext cx="9144000" cy="1655762"/>
          </a:xfrm>
        </p:spPr>
        <p:txBody>
          <a:bodyPr/>
          <a:lstStyle/>
          <a:p>
            <a:r>
              <a:rPr lang="fr-FR" b="1" dirty="0"/>
              <a:t>Dr Julie Lourtet</a:t>
            </a:r>
          </a:p>
          <a:p>
            <a:r>
              <a:rPr lang="fr-FR" b="1" dirty="0"/>
              <a:t>Biologistes Sans Frontières</a:t>
            </a:r>
          </a:p>
          <a:p>
            <a:r>
              <a:rPr lang="fr-FR" b="1" dirty="0"/>
              <a:t>Janvier 2026</a:t>
            </a:r>
          </a:p>
        </p:txBody>
      </p:sp>
      <p:pic>
        <p:nvPicPr>
          <p:cNvPr id="4" name="Image 3" descr="logo_BSF1.jpg">
            <a:extLst>
              <a:ext uri="{FF2B5EF4-FFF2-40B4-BE49-F238E27FC236}">
                <a16:creationId xmlns:a16="http://schemas.microsoft.com/office/drawing/2014/main" id="{A3D020DA-1DFE-C963-7F4C-992439AC80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0"/>
          <a:stretch>
            <a:fillRect/>
          </a:stretch>
        </p:blipFill>
        <p:spPr bwMode="auto">
          <a:xfrm>
            <a:off x="9523536" y="2606297"/>
            <a:ext cx="1955232" cy="82270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 rotWithShape="0">
              <a:srgbClr val="808080">
                <a:alpha val="31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165D65D-EDBC-121B-46E7-78F68CE57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82" y="2674919"/>
            <a:ext cx="2781300" cy="16478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01C6CB1-873E-232E-F93D-CDC270E10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76" y="5707645"/>
            <a:ext cx="2162048" cy="102412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BFFDE5A-166F-F169-730E-2F134EBDC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1281" y="5076012"/>
            <a:ext cx="1689354" cy="168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46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2029" y="6240674"/>
            <a:ext cx="1158691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err="1"/>
              <a:t>Messacar</a:t>
            </a:r>
            <a:r>
              <a:rPr lang="fr-FR" sz="1050" dirty="0"/>
              <a:t> K, Parker SK, Todd JK, </a:t>
            </a:r>
            <a:r>
              <a:rPr lang="fr-FR" sz="1050" dirty="0" err="1"/>
              <a:t>Dominguez</a:t>
            </a:r>
            <a:r>
              <a:rPr lang="fr-FR" sz="1050" dirty="0"/>
              <a:t> SR. </a:t>
            </a:r>
            <a:r>
              <a:rPr lang="fr-FR" sz="1050" dirty="0" err="1"/>
              <a:t>Implementation</a:t>
            </a:r>
            <a:r>
              <a:rPr lang="fr-FR" sz="1050" dirty="0"/>
              <a:t> of Rapid </a:t>
            </a:r>
            <a:r>
              <a:rPr lang="fr-FR" sz="1050" dirty="0" err="1"/>
              <a:t>Molecular</a:t>
            </a:r>
            <a:r>
              <a:rPr lang="fr-FR" sz="1050" dirty="0"/>
              <a:t> </a:t>
            </a:r>
            <a:r>
              <a:rPr lang="fr-FR" sz="1050" dirty="0" err="1"/>
              <a:t>Infectious</a:t>
            </a:r>
            <a:r>
              <a:rPr lang="fr-FR" sz="1050" dirty="0"/>
              <a:t> </a:t>
            </a:r>
            <a:r>
              <a:rPr lang="fr-FR" sz="1050" dirty="0" err="1"/>
              <a:t>Disease</a:t>
            </a:r>
            <a:r>
              <a:rPr lang="fr-FR" sz="1050" dirty="0"/>
              <a:t> Diagnostics: the </a:t>
            </a:r>
            <a:r>
              <a:rPr lang="fr-FR" sz="1050" dirty="0" err="1"/>
              <a:t>Role</a:t>
            </a:r>
            <a:r>
              <a:rPr lang="fr-FR" sz="1050" dirty="0"/>
              <a:t> of Diagnostic and </a:t>
            </a:r>
            <a:r>
              <a:rPr lang="fr-FR" sz="1050" dirty="0" err="1"/>
              <a:t>Antimicrobial</a:t>
            </a:r>
            <a:r>
              <a:rPr lang="fr-FR" sz="1050" dirty="0"/>
              <a:t> </a:t>
            </a:r>
            <a:r>
              <a:rPr lang="fr-FR" sz="1050" dirty="0" err="1"/>
              <a:t>Stewardship</a:t>
            </a:r>
            <a:r>
              <a:rPr lang="fr-FR" sz="1050" dirty="0"/>
              <a:t>. J Clin </a:t>
            </a:r>
            <a:r>
              <a:rPr lang="fr-FR" sz="1050" dirty="0" err="1"/>
              <a:t>Microbiol</a:t>
            </a:r>
            <a:r>
              <a:rPr lang="fr-FR" sz="1050" dirty="0"/>
              <a:t>. 2017</a:t>
            </a:r>
          </a:p>
          <a:p>
            <a:r>
              <a:rPr lang="fr-FR" sz="1050" dirty="0"/>
              <a:t>Bauer KA, Perez KK, Forrest GN, Goff DA. </a:t>
            </a:r>
            <a:r>
              <a:rPr lang="fr-FR" sz="1050" dirty="0" err="1"/>
              <a:t>Review</a:t>
            </a:r>
            <a:r>
              <a:rPr lang="fr-FR" sz="1050" dirty="0"/>
              <a:t> of </a:t>
            </a:r>
            <a:r>
              <a:rPr lang="fr-FR" sz="1050" dirty="0" err="1"/>
              <a:t>rapid</a:t>
            </a:r>
            <a:r>
              <a:rPr lang="fr-FR" sz="1050" dirty="0"/>
              <a:t> diagnostic tests </a:t>
            </a:r>
            <a:r>
              <a:rPr lang="fr-FR" sz="1050" dirty="0" err="1"/>
              <a:t>used</a:t>
            </a:r>
            <a:r>
              <a:rPr lang="fr-FR" sz="1050" dirty="0"/>
              <a:t> by </a:t>
            </a:r>
            <a:r>
              <a:rPr lang="fr-FR" sz="1050" dirty="0" err="1"/>
              <a:t>antimicrobial</a:t>
            </a:r>
            <a:r>
              <a:rPr lang="fr-FR" sz="1050" dirty="0"/>
              <a:t> </a:t>
            </a:r>
            <a:r>
              <a:rPr lang="fr-FR" sz="1050" dirty="0" err="1"/>
              <a:t>stewardship</a:t>
            </a:r>
            <a:r>
              <a:rPr lang="fr-FR" sz="1050" dirty="0"/>
              <a:t> programs. </a:t>
            </a:r>
          </a:p>
          <a:p>
            <a:r>
              <a:rPr lang="fr-FR" sz="1050" dirty="0"/>
              <a:t>Clin Infect Dis. 2014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92" y="3169067"/>
            <a:ext cx="4838640" cy="205296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62029" y="1268147"/>
            <a:ext cx="6149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TESTS DE DIAGNOSTIC RAPIDES</a:t>
            </a:r>
          </a:p>
          <a:p>
            <a:pPr marL="457200" indent="-457200">
              <a:buAutoNum type="arabicParenR"/>
            </a:pPr>
            <a:r>
              <a:rPr lang="fr-FR" sz="2400" dirty="0"/>
              <a:t>Intérêt si PEC rapide</a:t>
            </a:r>
          </a:p>
          <a:p>
            <a:pPr marL="457200" indent="-457200">
              <a:buAutoNum type="arabicParenR"/>
            </a:pPr>
            <a:r>
              <a:rPr lang="fr-FR" sz="2400" dirty="0"/>
              <a:t>Cadrer l’indication du test</a:t>
            </a:r>
          </a:p>
          <a:p>
            <a:pPr marL="457200" indent="-457200">
              <a:buAutoNum type="arabicParenR"/>
            </a:pPr>
            <a:r>
              <a:rPr lang="fr-FR" sz="2400" dirty="0"/>
              <a:t>Adapter les prescriptions au résultat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9F7673B-73E5-D1C5-0853-77579615462D}"/>
              </a:ext>
            </a:extLst>
          </p:cNvPr>
          <p:cNvSpPr txBox="1"/>
          <p:nvPr/>
        </p:nvSpPr>
        <p:spPr>
          <a:xfrm>
            <a:off x="259292" y="5460444"/>
            <a:ext cx="9613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La formation est un enjeu majeur +++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3A1B6A-29DF-A625-C9AF-D03B35ABB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244" y="746125"/>
            <a:ext cx="4550225" cy="4006914"/>
          </a:xfrm>
          <a:prstGeom prst="rect">
            <a:avLst/>
          </a:prstGeom>
        </p:spPr>
      </p:pic>
      <p:pic>
        <p:nvPicPr>
          <p:cNvPr id="5" name="Image 4" descr="logo_BSF1.jpg">
            <a:extLst>
              <a:ext uri="{FF2B5EF4-FFF2-40B4-BE49-F238E27FC236}">
                <a16:creationId xmlns:a16="http://schemas.microsoft.com/office/drawing/2014/main" id="{4CB39085-F449-7DC3-FE8D-A1286858F4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15860"/>
          <a:stretch/>
        </p:blipFill>
        <p:spPr>
          <a:xfrm>
            <a:off x="162029" y="190762"/>
            <a:ext cx="1698625" cy="7461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0252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9EA19A9-EFBE-4826-804D-CF995AB31BEB}"/>
              </a:ext>
            </a:extLst>
          </p:cNvPr>
          <p:cNvCxnSpPr/>
          <p:nvPr/>
        </p:nvCxnSpPr>
        <p:spPr>
          <a:xfrm>
            <a:off x="1524000" y="1021421"/>
            <a:ext cx="91440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logo_BSF1.jpg">
            <a:extLst>
              <a:ext uri="{FF2B5EF4-FFF2-40B4-BE49-F238E27FC236}">
                <a16:creationId xmlns:a16="http://schemas.microsoft.com/office/drawing/2014/main" id="{9C421DA3-F538-4814-A3E0-C270B2E899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15860"/>
          <a:stretch/>
        </p:blipFill>
        <p:spPr>
          <a:xfrm>
            <a:off x="1847851" y="260351"/>
            <a:ext cx="1698625" cy="7461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24582" name="ZoneTexte 8">
            <a:extLst>
              <a:ext uri="{FF2B5EF4-FFF2-40B4-BE49-F238E27FC236}">
                <a16:creationId xmlns:a16="http://schemas.microsoft.com/office/drawing/2014/main" id="{CD70C7AF-B04D-491C-A7ED-FBD5A3F6F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1624" y="5003656"/>
            <a:ext cx="3799153" cy="1169551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5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b="1" dirty="0"/>
              <a:t>Mission exploratoire </a:t>
            </a:r>
            <a:r>
              <a:rPr lang="fr-FR" altLang="fr-FR" sz="2000" dirty="0"/>
              <a:t>de 2 experts biologistes/techniciens avec réalisation d’un audit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500" dirty="0"/>
          </a:p>
        </p:txBody>
      </p:sp>
      <p:pic>
        <p:nvPicPr>
          <p:cNvPr id="25" name="Picture 3" descr="P1010267">
            <a:extLst>
              <a:ext uri="{FF2B5EF4-FFF2-40B4-BE49-F238E27FC236}">
                <a16:creationId xmlns:a16="http://schemas.microsoft.com/office/drawing/2014/main" id="{302367F3-5CAD-4B43-8DD5-44A77E5E3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2" b="32828"/>
          <a:stretch>
            <a:fillRect/>
          </a:stretch>
        </p:blipFill>
        <p:spPr bwMode="auto">
          <a:xfrm>
            <a:off x="8331200" y="1990725"/>
            <a:ext cx="1905000" cy="1779588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14">
            <a:extLst>
              <a:ext uri="{FF2B5EF4-FFF2-40B4-BE49-F238E27FC236}">
                <a16:creationId xmlns:a16="http://schemas.microsoft.com/office/drawing/2014/main" id="{B4BCDF59-F462-46CD-A888-2958BFF69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744" y="1217613"/>
            <a:ext cx="1462088" cy="19431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CA1A2C9-0F68-4C56-B79C-D33428404961}"/>
              </a:ext>
            </a:extLst>
          </p:cNvPr>
          <p:cNvSpPr txBox="1"/>
          <p:nvPr/>
        </p:nvSpPr>
        <p:spPr>
          <a:xfrm>
            <a:off x="3770554" y="1208128"/>
            <a:ext cx="5111750" cy="7831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2000" b="1" dirty="0">
                <a:solidFill>
                  <a:schemeClr val="bg1"/>
                </a:solidFill>
                <a:cs typeface="Arial" charset="0"/>
              </a:rPr>
              <a:t>Evaluation de la nécessité d’une intervention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C450E7E-1ED5-434C-A9B8-FF45FBD8CECB}"/>
              </a:ext>
            </a:extLst>
          </p:cNvPr>
          <p:cNvSpPr txBox="1"/>
          <p:nvPr/>
        </p:nvSpPr>
        <p:spPr>
          <a:xfrm>
            <a:off x="6326429" y="4264395"/>
            <a:ext cx="3799153" cy="7831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fr-FR" sz="2000" dirty="0">
                <a:solidFill>
                  <a:schemeClr val="bg1"/>
                </a:solidFill>
                <a:cs typeface="Arial" charset="0"/>
              </a:rPr>
              <a:t>Ciblage du cadre de l’intervention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DC5DF01-FF1B-469A-82AE-B43D631857F3}"/>
              </a:ext>
            </a:extLst>
          </p:cNvPr>
          <p:cNvSpPr txBox="1"/>
          <p:nvPr/>
        </p:nvSpPr>
        <p:spPr>
          <a:xfrm>
            <a:off x="6672263" y="2333887"/>
            <a:ext cx="1349375" cy="100488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endParaRPr lang="fr-FR" sz="800" dirty="0">
              <a:solidFill>
                <a:schemeClr val="bg1"/>
              </a:solidFill>
              <a:cs typeface="Arial" charset="0"/>
            </a:endParaRPr>
          </a:p>
          <a:p>
            <a:pPr eaLnBrk="1" hangingPunct="1">
              <a:defRPr/>
            </a:pPr>
            <a:endParaRPr lang="fr-FR" sz="700" dirty="0">
              <a:solidFill>
                <a:schemeClr val="bg1"/>
              </a:solidFill>
              <a:cs typeface="Arial" charset="0"/>
            </a:endParaRPr>
          </a:p>
          <a:p>
            <a:pPr eaLnBrk="1" hangingPunct="1">
              <a:defRPr/>
            </a:pPr>
            <a:r>
              <a:rPr lang="fr-FR" sz="2000" dirty="0">
                <a:solidFill>
                  <a:schemeClr val="bg1"/>
                </a:solidFill>
                <a:cs typeface="Arial" charset="0"/>
              </a:rPr>
              <a:t>Intervenir</a:t>
            </a:r>
          </a:p>
          <a:p>
            <a:pPr eaLnBrk="1" hangingPunct="1">
              <a:defRPr/>
            </a:pPr>
            <a:endParaRPr lang="fr-FR" sz="1000" dirty="0">
              <a:solidFill>
                <a:schemeClr val="bg1"/>
              </a:solidFill>
              <a:cs typeface="Arial" charset="0"/>
            </a:endParaRPr>
          </a:p>
          <a:p>
            <a:pPr eaLnBrk="1" hangingPunct="1">
              <a:defRPr/>
            </a:pPr>
            <a:endParaRPr lang="fr-FR" sz="8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31A10E9F-6CE5-4134-9C92-7663B7A8C6A0}"/>
              </a:ext>
            </a:extLst>
          </p:cNvPr>
          <p:cNvSpPr txBox="1"/>
          <p:nvPr/>
        </p:nvSpPr>
        <p:spPr>
          <a:xfrm>
            <a:off x="3546476" y="2364717"/>
            <a:ext cx="1370013" cy="105568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rgbClr val="C00000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endParaRPr lang="fr-FR" sz="800" dirty="0">
              <a:solidFill>
                <a:schemeClr val="bg1"/>
              </a:solidFill>
              <a:cs typeface="Arial" charset="0"/>
            </a:endParaRPr>
          </a:p>
          <a:p>
            <a:pPr algn="ctr" eaLnBrk="1" hangingPunct="1">
              <a:defRPr/>
            </a:pPr>
            <a:r>
              <a:rPr lang="fr-FR" sz="2000" dirty="0">
                <a:solidFill>
                  <a:schemeClr val="bg1"/>
                </a:solidFill>
                <a:cs typeface="Arial" charset="0"/>
              </a:rPr>
              <a:t>Ne pas intervenir</a:t>
            </a:r>
          </a:p>
          <a:p>
            <a:pPr eaLnBrk="1" hangingPunct="1">
              <a:defRPr/>
            </a:pPr>
            <a:endParaRPr lang="fr-FR" sz="800" dirty="0">
              <a:solidFill>
                <a:schemeClr val="bg1"/>
              </a:solidFill>
              <a:cs typeface="Arial" charset="0"/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B1233DF2-9D0E-4C40-93F6-12FC46CB8D74}"/>
              </a:ext>
            </a:extLst>
          </p:cNvPr>
          <p:cNvCxnSpPr>
            <a:cxnSpLocks/>
          </p:cNvCxnSpPr>
          <p:nvPr/>
        </p:nvCxnSpPr>
        <p:spPr>
          <a:xfrm flipH="1">
            <a:off x="4187826" y="1680348"/>
            <a:ext cx="284163" cy="46754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9A148E8C-AC25-4A57-AB98-068B8B701050}"/>
              </a:ext>
            </a:extLst>
          </p:cNvPr>
          <p:cNvCxnSpPr>
            <a:cxnSpLocks/>
          </p:cNvCxnSpPr>
          <p:nvPr/>
        </p:nvCxnSpPr>
        <p:spPr>
          <a:xfrm>
            <a:off x="7088459" y="1680348"/>
            <a:ext cx="231504" cy="51199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7CDD8B5E-0625-4FB6-8FA4-353C18D3DE69}"/>
              </a:ext>
            </a:extLst>
          </p:cNvPr>
          <p:cNvCxnSpPr>
            <a:cxnSpLocks/>
          </p:cNvCxnSpPr>
          <p:nvPr/>
        </p:nvCxnSpPr>
        <p:spPr>
          <a:xfrm>
            <a:off x="7346950" y="3429002"/>
            <a:ext cx="0" cy="6889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2" name="Rectangle 17">
            <a:extLst>
              <a:ext uri="{FF2B5EF4-FFF2-40B4-BE49-F238E27FC236}">
                <a16:creationId xmlns:a16="http://schemas.microsoft.com/office/drawing/2014/main" id="{5590E416-68DC-4CAA-A1C3-B4C11F536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9909" y="3546199"/>
            <a:ext cx="3994150" cy="253915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  <a:buNone/>
            </a:pPr>
            <a:r>
              <a:rPr lang="fr-FR" altLang="fr-FR" sz="1800" dirty="0"/>
              <a:t>- Si la structure n’ est </a:t>
            </a:r>
            <a:r>
              <a:rPr lang="fr-FR" altLang="fr-FR" sz="1800" b="1" dirty="0"/>
              <a:t>pas dotée de l’équipement minimum </a:t>
            </a:r>
            <a:r>
              <a:rPr lang="fr-FR" altLang="fr-FR" sz="1800" dirty="0"/>
              <a:t>(locaux, personnel de base …)</a:t>
            </a:r>
          </a:p>
          <a:p>
            <a:pPr>
              <a:spcBef>
                <a:spcPts val="600"/>
              </a:spcBef>
              <a:buNone/>
            </a:pPr>
            <a:r>
              <a:rPr lang="fr-FR" altLang="fr-FR" sz="1800" dirty="0"/>
              <a:t>- Si la structure est instable ou </a:t>
            </a:r>
            <a:r>
              <a:rPr lang="fr-FR" altLang="fr-FR" sz="1800" b="1" dirty="0"/>
              <a:t>mal gérée </a:t>
            </a:r>
          </a:p>
          <a:p>
            <a:pPr>
              <a:spcBef>
                <a:spcPts val="600"/>
              </a:spcBef>
              <a:buNone/>
            </a:pPr>
            <a:r>
              <a:rPr lang="fr-FR" altLang="fr-FR" sz="1800" dirty="0"/>
              <a:t>- S’il y a un </a:t>
            </a:r>
            <a:r>
              <a:rPr lang="fr-FR" altLang="fr-FR" sz="1800" b="1" dirty="0"/>
              <a:t>danger local </a:t>
            </a:r>
            <a:r>
              <a:rPr lang="fr-FR" altLang="fr-FR" sz="1800" dirty="0"/>
              <a:t>pour nos intervenants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fr-FR" altLang="fr-FR" sz="1800" dirty="0"/>
              <a:t> S’il n’existe </a:t>
            </a:r>
            <a:r>
              <a:rPr lang="fr-FR" altLang="fr-FR" sz="1800" b="1" dirty="0"/>
              <a:t>pas un réel besoin ou demandes non adaptées (NGS)</a:t>
            </a: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4A587427-3797-464D-952F-002174E0D81A}"/>
              </a:ext>
            </a:extLst>
          </p:cNvPr>
          <p:cNvSpPr txBox="1">
            <a:spLocks/>
          </p:cNvSpPr>
          <p:nvPr/>
        </p:nvSpPr>
        <p:spPr bwMode="auto">
          <a:xfrm>
            <a:off x="3319464" y="345281"/>
            <a:ext cx="601393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 dirty="0">
                <a:solidFill>
                  <a:srgbClr val="3C2BA5"/>
                </a:solidFill>
              </a:rPr>
              <a:t>Méthodologie : nos choix</a:t>
            </a:r>
            <a:endParaRPr lang="fr-FR" altLang="fr-FR" sz="4000" b="1" dirty="0">
              <a:solidFill>
                <a:srgbClr val="3C2BA5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7B9AC92-515D-8343-B47E-28B423C04B52}"/>
              </a:ext>
            </a:extLst>
          </p:cNvPr>
          <p:cNvSpPr txBox="1"/>
          <p:nvPr/>
        </p:nvSpPr>
        <p:spPr>
          <a:xfrm>
            <a:off x="3726695" y="6372264"/>
            <a:ext cx="463530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altLang="fr-FR" b="1" dirty="0">
                <a:solidFill>
                  <a:srgbClr val="FF0000"/>
                </a:solidFill>
              </a:rPr>
              <a:t>Une biologie non maitrisée est dangereuse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EEEE56D-DCDE-4332-8EB2-36B219140A79}"/>
              </a:ext>
            </a:extLst>
          </p:cNvPr>
          <p:cNvCxnSpPr/>
          <p:nvPr/>
        </p:nvCxnSpPr>
        <p:spPr>
          <a:xfrm>
            <a:off x="1524000" y="1196975"/>
            <a:ext cx="91440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logo_BSF1.jpg">
            <a:extLst>
              <a:ext uri="{FF2B5EF4-FFF2-40B4-BE49-F238E27FC236}">
                <a16:creationId xmlns:a16="http://schemas.microsoft.com/office/drawing/2014/main" id="{DC18C84A-A134-47E6-AF83-905AD44C3E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15860"/>
          <a:stretch/>
        </p:blipFill>
        <p:spPr>
          <a:xfrm>
            <a:off x="1703389" y="234951"/>
            <a:ext cx="1698625" cy="7461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0F4E7A10-00E4-447E-B403-9439BEA349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8221522"/>
              </p:ext>
            </p:extLst>
          </p:nvPr>
        </p:nvGraphicFramePr>
        <p:xfrm>
          <a:off x="734124" y="1924050"/>
          <a:ext cx="5822124" cy="4588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5608" name="Groupe 25">
            <a:extLst>
              <a:ext uri="{FF2B5EF4-FFF2-40B4-BE49-F238E27FC236}">
                <a16:creationId xmlns:a16="http://schemas.microsoft.com/office/drawing/2014/main" id="{1C36F3D4-586F-42F9-B371-D68116C8F5C8}"/>
              </a:ext>
            </a:extLst>
          </p:cNvPr>
          <p:cNvGrpSpPr>
            <a:grpSpLocks/>
          </p:cNvGrpSpPr>
          <p:nvPr/>
        </p:nvGrpSpPr>
        <p:grpSpPr bwMode="auto">
          <a:xfrm>
            <a:off x="7386638" y="3525838"/>
            <a:ext cx="1662112" cy="1663700"/>
            <a:chOff x="7355508" y="1196753"/>
            <a:chExt cx="1661492" cy="1662856"/>
          </a:xfrm>
        </p:grpSpPr>
        <p:pic>
          <p:nvPicPr>
            <p:cNvPr id="25614" name="Image 7">
              <a:extLst>
                <a:ext uri="{FF2B5EF4-FFF2-40B4-BE49-F238E27FC236}">
                  <a16:creationId xmlns:a16="http://schemas.microsoft.com/office/drawing/2014/main" id="{AFD40DA4-3929-4BAF-848E-9325A577D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5508" y="1196753"/>
              <a:ext cx="1661492" cy="1247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5" name="Text Box 18">
              <a:extLst>
                <a:ext uri="{FF2B5EF4-FFF2-40B4-BE49-F238E27FC236}">
                  <a16:creationId xmlns:a16="http://schemas.microsoft.com/office/drawing/2014/main" id="{82FFA277-8AA5-4ABD-BED5-D5FA39E2B0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7935" y="2492896"/>
              <a:ext cx="11525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800"/>
                <a:t>Haïti 2012</a:t>
              </a:r>
            </a:p>
          </p:txBody>
        </p:sp>
      </p:grpSp>
      <p:grpSp>
        <p:nvGrpSpPr>
          <p:cNvPr id="25609" name="Groupe 28">
            <a:extLst>
              <a:ext uri="{FF2B5EF4-FFF2-40B4-BE49-F238E27FC236}">
                <a16:creationId xmlns:a16="http://schemas.microsoft.com/office/drawing/2014/main" id="{1EE09855-CD41-42E4-8B27-2256601C2D3F}"/>
              </a:ext>
            </a:extLst>
          </p:cNvPr>
          <p:cNvGrpSpPr>
            <a:grpSpLocks/>
          </p:cNvGrpSpPr>
          <p:nvPr/>
        </p:nvGrpSpPr>
        <p:grpSpPr bwMode="auto">
          <a:xfrm>
            <a:off x="8859839" y="4435476"/>
            <a:ext cx="1773237" cy="1508125"/>
            <a:chOff x="5586426" y="2606197"/>
            <a:chExt cx="1773238" cy="1507055"/>
          </a:xfrm>
        </p:grpSpPr>
        <p:pic>
          <p:nvPicPr>
            <p:cNvPr id="25612" name="Image 12" descr="DSC_3955.JPG">
              <a:extLst>
                <a:ext uri="{FF2B5EF4-FFF2-40B4-BE49-F238E27FC236}">
                  <a16:creationId xmlns:a16="http://schemas.microsoft.com/office/drawing/2014/main" id="{2702F43B-F107-49B9-BE78-3ABF04FED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3094" y="2606197"/>
              <a:ext cx="1659902" cy="1110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3" name="Text Box 19">
              <a:extLst>
                <a:ext uri="{FF2B5EF4-FFF2-40B4-BE49-F238E27FC236}">
                  <a16:creationId xmlns:a16="http://schemas.microsoft.com/office/drawing/2014/main" id="{6027D947-17B9-4B61-A11D-CD65578937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6426" y="3743364"/>
              <a:ext cx="1773238" cy="36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800"/>
                <a:t>Cameroun 2014</a:t>
              </a:r>
            </a:p>
          </p:txBody>
        </p:sp>
      </p:grpSp>
      <p:pic>
        <p:nvPicPr>
          <p:cNvPr id="25610" name="Picture 4" descr="https://biologiesansfrontieres.org/wp-content/uploads/2017/04/materiel-05.jpg">
            <a:extLst>
              <a:ext uri="{FF2B5EF4-FFF2-40B4-BE49-F238E27FC236}">
                <a16:creationId xmlns:a16="http://schemas.microsoft.com/office/drawing/2014/main" id="{979507D7-85AE-49C2-A857-11CF02A69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51" y="1249364"/>
            <a:ext cx="159861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6" descr="https://biologiesansfrontieres.org/wp-content/uploads/2017/04/materiel-01.jpg">
            <a:extLst>
              <a:ext uri="{FF2B5EF4-FFF2-40B4-BE49-F238E27FC236}">
                <a16:creationId xmlns:a16="http://schemas.microsoft.com/office/drawing/2014/main" id="{81120B67-1BCB-4761-8048-89F5EF093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951" y="2135189"/>
            <a:ext cx="1660525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0C282AA0-9A22-4BCF-B69A-3125A65E7112}"/>
              </a:ext>
            </a:extLst>
          </p:cNvPr>
          <p:cNvSpPr txBox="1">
            <a:spLocks/>
          </p:cNvSpPr>
          <p:nvPr/>
        </p:nvSpPr>
        <p:spPr bwMode="auto">
          <a:xfrm>
            <a:off x="3319464" y="345281"/>
            <a:ext cx="333312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 dirty="0">
                <a:solidFill>
                  <a:srgbClr val="3C2BA5"/>
                </a:solidFill>
              </a:rPr>
              <a:t>Ses actions</a:t>
            </a:r>
            <a:endParaRPr lang="fr-FR" altLang="fr-FR" sz="4000" b="1" dirty="0">
              <a:solidFill>
                <a:srgbClr val="3C2BA5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33926BB-1A18-4627-948D-2D4C194D702B}"/>
              </a:ext>
            </a:extLst>
          </p:cNvPr>
          <p:cNvCxnSpPr/>
          <p:nvPr/>
        </p:nvCxnSpPr>
        <p:spPr>
          <a:xfrm>
            <a:off x="1524000" y="1196975"/>
            <a:ext cx="91440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logo_BSF1.jpg">
            <a:extLst>
              <a:ext uri="{FF2B5EF4-FFF2-40B4-BE49-F238E27FC236}">
                <a16:creationId xmlns:a16="http://schemas.microsoft.com/office/drawing/2014/main" id="{B85BCA05-A3D5-4C8B-974E-50DE16FCB7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15860"/>
          <a:stretch/>
        </p:blipFill>
        <p:spPr>
          <a:xfrm>
            <a:off x="1703389" y="234951"/>
            <a:ext cx="1698625" cy="7461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9AC7C56F-5350-49FC-BEEC-AEB3BAAC1C30}"/>
              </a:ext>
            </a:extLst>
          </p:cNvPr>
          <p:cNvGraphicFramePr/>
          <p:nvPr/>
        </p:nvGraphicFramePr>
        <p:xfrm>
          <a:off x="2232248" y="136307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7655" name="Image 21">
            <a:extLst>
              <a:ext uri="{FF2B5EF4-FFF2-40B4-BE49-F238E27FC236}">
                <a16:creationId xmlns:a16="http://schemas.microsoft.com/office/drawing/2014/main" id="{D161311E-F6E1-4D2D-A62D-973CB80E50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93" y="2892771"/>
            <a:ext cx="1416050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Image 22">
            <a:extLst>
              <a:ext uri="{FF2B5EF4-FFF2-40B4-BE49-F238E27FC236}">
                <a16:creationId xmlns:a16="http://schemas.microsoft.com/office/drawing/2014/main" id="{4B2A97C4-5579-4AC8-BC02-36AFD698A9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868" y="1369205"/>
            <a:ext cx="1273175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6">
            <a:extLst>
              <a:ext uri="{FF2B5EF4-FFF2-40B4-BE49-F238E27FC236}">
                <a16:creationId xmlns:a16="http://schemas.microsoft.com/office/drawing/2014/main" id="{D14E5C3E-93A8-4F38-AB2F-7950F248A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343026"/>
            <a:ext cx="1884362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9" name="Image 24">
            <a:extLst>
              <a:ext uri="{FF2B5EF4-FFF2-40B4-BE49-F238E27FC236}">
                <a16:creationId xmlns:a16="http://schemas.microsoft.com/office/drawing/2014/main" id="{F5EA77FB-699D-41FB-BD51-344F643E6B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638" y="4995937"/>
            <a:ext cx="2011363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E88D86B9-3CE0-40F1-AA88-F849B1EB5C7E}"/>
              </a:ext>
            </a:extLst>
          </p:cNvPr>
          <p:cNvSpPr txBox="1">
            <a:spLocks/>
          </p:cNvSpPr>
          <p:nvPr/>
        </p:nvSpPr>
        <p:spPr bwMode="auto">
          <a:xfrm>
            <a:off x="3353560" y="353939"/>
            <a:ext cx="731444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100" dirty="0">
                <a:solidFill>
                  <a:srgbClr val="3C2BA5"/>
                </a:solidFill>
              </a:rPr>
              <a:t>Transfert de compétences </a:t>
            </a:r>
            <a:r>
              <a:rPr lang="fr-FR" altLang="fr-FR" sz="3100" b="1" dirty="0">
                <a:solidFill>
                  <a:srgbClr val="3C2BA5"/>
                </a:solidFill>
              </a:rPr>
              <a:t>: notre expertise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7E0D3B8-9884-6C4E-B487-7270E6FFC1EF}"/>
              </a:ext>
            </a:extLst>
          </p:cNvPr>
          <p:cNvSpPr/>
          <p:nvPr/>
        </p:nvSpPr>
        <p:spPr>
          <a:xfrm>
            <a:off x="3077707" y="4177328"/>
            <a:ext cx="1711747" cy="13996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Formation Théorique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7A532BF-199C-D851-8FD5-253590824494}"/>
              </a:ext>
            </a:extLst>
          </p:cNvPr>
          <p:cNvGrpSpPr/>
          <p:nvPr/>
        </p:nvGrpSpPr>
        <p:grpSpPr>
          <a:xfrm>
            <a:off x="8970519" y="3868812"/>
            <a:ext cx="2254249" cy="2254249"/>
            <a:chOff x="1989201" y="1299221"/>
            <a:chExt cx="2254249" cy="2254249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4F823245-7222-B521-4A4B-7C93A57EA2EA}"/>
                </a:ext>
              </a:extLst>
            </p:cNvPr>
            <p:cNvSpPr/>
            <p:nvPr/>
          </p:nvSpPr>
          <p:spPr>
            <a:xfrm>
              <a:off x="1989201" y="1299221"/>
              <a:ext cx="2254249" cy="2254249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6" name="Ellipse 4">
              <a:extLst>
                <a:ext uri="{FF2B5EF4-FFF2-40B4-BE49-F238E27FC236}">
                  <a16:creationId xmlns:a16="http://schemas.microsoft.com/office/drawing/2014/main" id="{0DFB56C3-06E3-2886-C8C4-CF2935CAA6C5}"/>
                </a:ext>
              </a:extLst>
            </p:cNvPr>
            <p:cNvSpPr txBox="1"/>
            <p:nvPr/>
          </p:nvSpPr>
          <p:spPr>
            <a:xfrm>
              <a:off x="2319329" y="1744907"/>
              <a:ext cx="1593995" cy="15939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kern="1200" dirty="0"/>
                <a:t>Lien avec les médecins prescripteurs</a:t>
              </a:r>
            </a:p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kern="1200" dirty="0"/>
                <a:t>Dossiers cliniques </a:t>
              </a:r>
            </a:p>
          </p:txBody>
        </p:sp>
      </p:grpSp>
      <p:sp>
        <p:nvSpPr>
          <p:cNvPr id="8" name="Flèche : double flèche horizontale 7">
            <a:extLst>
              <a:ext uri="{FF2B5EF4-FFF2-40B4-BE49-F238E27FC236}">
                <a16:creationId xmlns:a16="http://schemas.microsoft.com/office/drawing/2014/main" id="{E2EB2F2C-7C03-D8F6-E997-DE5555C5DBF5}"/>
              </a:ext>
            </a:extLst>
          </p:cNvPr>
          <p:cNvSpPr/>
          <p:nvPr/>
        </p:nvSpPr>
        <p:spPr>
          <a:xfrm rot="567341">
            <a:off x="7282906" y="4197373"/>
            <a:ext cx="1508760" cy="577552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Une image contenant intérieur, plafond, sol, mur&#10;&#10;Le contenu généré par l’IA peut être incorrect.">
            <a:extLst>
              <a:ext uri="{FF2B5EF4-FFF2-40B4-BE49-F238E27FC236}">
                <a16:creationId xmlns:a16="http://schemas.microsoft.com/office/drawing/2014/main" id="{5CAEBCEF-4045-CDCB-6D64-4DB1FED349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59937" y="5136069"/>
            <a:ext cx="1839752" cy="137981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6CFA00-FC5D-8C7E-8221-3DF495515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628" y="332468"/>
            <a:ext cx="10515600" cy="1325563"/>
          </a:xfrm>
        </p:spPr>
        <p:txBody>
          <a:bodyPr/>
          <a:lstStyle/>
          <a:p>
            <a:pPr algn="ctr"/>
            <a:r>
              <a:rPr lang="fr-FR" sz="3600" dirty="0">
                <a:solidFill>
                  <a:srgbClr val="0070C0"/>
                </a:solidFill>
              </a:rPr>
              <a:t>Disponibilité des agents de santé pour 1000 habitants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32659CF-8578-B071-61CA-5F3735C2B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9273" y="1372816"/>
            <a:ext cx="10484309" cy="5485184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9AEFB0D-F255-DDE8-2B3A-607A0B409CE8}"/>
              </a:ext>
            </a:extLst>
          </p:cNvPr>
          <p:cNvSpPr/>
          <p:nvPr/>
        </p:nvSpPr>
        <p:spPr>
          <a:xfrm>
            <a:off x="6417129" y="4065814"/>
            <a:ext cx="1012371" cy="21390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5D54217-D3CB-8E50-D9A6-2BE1D163CF15}"/>
              </a:ext>
            </a:extLst>
          </p:cNvPr>
          <p:cNvSpPr txBox="1"/>
          <p:nvPr/>
        </p:nvSpPr>
        <p:spPr>
          <a:xfrm>
            <a:off x="310243" y="6319157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OMS 2018</a:t>
            </a:r>
          </a:p>
        </p:txBody>
      </p:sp>
    </p:spTree>
    <p:extLst>
      <p:ext uri="{BB962C8B-B14F-4D97-AF65-F5344CB8AC3E}">
        <p14:creationId xmlns:p14="http://schemas.microsoft.com/office/powerpoint/2010/main" val="4057484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9EA19A9-EFBE-4826-804D-CF995AB31BEB}"/>
              </a:ext>
            </a:extLst>
          </p:cNvPr>
          <p:cNvCxnSpPr/>
          <p:nvPr/>
        </p:nvCxnSpPr>
        <p:spPr>
          <a:xfrm>
            <a:off x="1524000" y="1021421"/>
            <a:ext cx="91440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logo_BSF1.jpg">
            <a:extLst>
              <a:ext uri="{FF2B5EF4-FFF2-40B4-BE49-F238E27FC236}">
                <a16:creationId xmlns:a16="http://schemas.microsoft.com/office/drawing/2014/main" id="{9C421DA3-F538-4814-A3E0-C270B2E899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15860"/>
          <a:stretch/>
        </p:blipFill>
        <p:spPr>
          <a:xfrm>
            <a:off x="1847851" y="260351"/>
            <a:ext cx="1698625" cy="7461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id="{4A587427-3797-464D-952F-002174E0D81A}"/>
              </a:ext>
            </a:extLst>
          </p:cNvPr>
          <p:cNvSpPr txBox="1">
            <a:spLocks/>
          </p:cNvSpPr>
          <p:nvPr/>
        </p:nvSpPr>
        <p:spPr bwMode="auto">
          <a:xfrm>
            <a:off x="3319464" y="345281"/>
            <a:ext cx="601393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 b="1" dirty="0">
                <a:solidFill>
                  <a:srgbClr val="3C2BA5"/>
                </a:solidFill>
              </a:rPr>
              <a:t>Méthodologie : Organisation de l’aide</a:t>
            </a:r>
            <a:endParaRPr lang="fr-FR" altLang="fr-FR" b="1" dirty="0">
              <a:solidFill>
                <a:srgbClr val="3C2BA5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EDD1948-66E6-AB4A-B59D-AE5C7CEFAD66}"/>
              </a:ext>
            </a:extLst>
          </p:cNvPr>
          <p:cNvSpPr txBox="1"/>
          <p:nvPr/>
        </p:nvSpPr>
        <p:spPr>
          <a:xfrm>
            <a:off x="1952979" y="1091808"/>
            <a:ext cx="8094133" cy="12003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2400" b="1" dirty="0">
                <a:solidFill>
                  <a:schemeClr val="bg1"/>
                </a:solidFill>
                <a:cs typeface="Arial" charset="0"/>
              </a:rPr>
              <a:t>Première  étape: </a:t>
            </a:r>
          </a:p>
          <a:p>
            <a:pPr algn="ctr" eaLnBrk="1" hangingPunct="1">
              <a:defRPr/>
            </a:pPr>
            <a:r>
              <a:rPr lang="fr-FR" sz="2400" b="1" dirty="0">
                <a:solidFill>
                  <a:schemeClr val="bg1"/>
                </a:solidFill>
                <a:cs typeface="Arial" charset="0"/>
              </a:rPr>
              <a:t>définition précise de la 1</a:t>
            </a:r>
            <a:r>
              <a:rPr lang="fr-FR" sz="2400" b="1" baseline="30000" dirty="0">
                <a:solidFill>
                  <a:schemeClr val="bg1"/>
                </a:solidFill>
                <a:cs typeface="Arial" charset="0"/>
              </a:rPr>
              <a:t>ère</a:t>
            </a:r>
            <a:r>
              <a:rPr lang="fr-FR" sz="2400" b="1" dirty="0">
                <a:solidFill>
                  <a:schemeClr val="bg1"/>
                </a:solidFill>
                <a:cs typeface="Arial" charset="0"/>
              </a:rPr>
              <a:t> mission pour une préparation optimale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9CDB22-4388-FA44-AB12-752058DFB856}"/>
              </a:ext>
            </a:extLst>
          </p:cNvPr>
          <p:cNvSpPr/>
          <p:nvPr/>
        </p:nvSpPr>
        <p:spPr>
          <a:xfrm>
            <a:off x="1952978" y="2563111"/>
            <a:ext cx="7191272" cy="28315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fr-FR" altLang="fr-FR" sz="2000" dirty="0">
                <a:ea typeface="ＭＳ Ｐゴシック" pitchFamily="34" charset="-128"/>
              </a:rPr>
              <a:t>Qu’attendent les demandeurs de cette mission? </a:t>
            </a:r>
            <a:endParaRPr lang="fr-FR" altLang="fr-FR" sz="2000" b="1" dirty="0">
              <a:ea typeface="ＭＳ Ｐゴシック" pitchFamily="34" charset="-128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fr-FR" altLang="fr-FR" sz="2000" b="1" dirty="0">
                <a:ea typeface="ＭＳ Ｐゴシック" pitchFamily="34" charset="-128"/>
              </a:rPr>
              <a:t>-     Soutien en équipement: </a:t>
            </a:r>
            <a:r>
              <a:rPr lang="fr-FR" altLang="fr-FR" sz="2000" b="1" dirty="0">
                <a:solidFill>
                  <a:srgbClr val="FF0000"/>
                </a:solidFill>
                <a:ea typeface="ＭＳ Ｐゴシック" pitchFamily="34" charset="-128"/>
              </a:rPr>
              <a:t>Evaluation des besoins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fr-FR" altLang="fr-FR" sz="2000" b="1" dirty="0">
                <a:ea typeface="ＭＳ Ｐゴシック" pitchFamily="34" charset="-128"/>
              </a:rPr>
              <a:t>Formations</a:t>
            </a:r>
            <a:r>
              <a:rPr lang="fr-FR" altLang="fr-FR" sz="2000" dirty="0">
                <a:ea typeface="ＭＳ Ｐゴシック" pitchFamily="34" charset="-128"/>
              </a:rPr>
              <a:t>: aux  techniques de Biochimie puis Hématologie puis Bactériologie et Parasitologie 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fr-FR" altLang="fr-FR" sz="2000" dirty="0">
                <a:ea typeface="ＭＳ Ｐゴシック" pitchFamily="34" charset="-128"/>
              </a:rPr>
              <a:t>Formation à la </a:t>
            </a:r>
            <a:r>
              <a:rPr lang="fr-FR" altLang="fr-FR" sz="2000" b="1" dirty="0">
                <a:solidFill>
                  <a:srgbClr val="FF0000"/>
                </a:solidFill>
                <a:ea typeface="ＭＳ Ｐゴシック" pitchFamily="34" charset="-128"/>
              </a:rPr>
              <a:t>gestion</a:t>
            </a:r>
            <a:r>
              <a:rPr lang="fr-FR" altLang="fr-FR" sz="2000" dirty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fr-FR" altLang="fr-FR" sz="2000" dirty="0">
                <a:ea typeface="ＭＳ Ｐゴシック" pitchFamily="34" charset="-128"/>
              </a:rPr>
              <a:t>d’un laboratoire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fr-FR" altLang="fr-FR" sz="2000" dirty="0">
                <a:ea typeface="ＭＳ Ｐゴシック" pitchFamily="34" charset="-128"/>
              </a:rPr>
              <a:t>Formation à la </a:t>
            </a:r>
            <a:r>
              <a:rPr lang="fr-FR" altLang="fr-FR" sz="2000" b="1" dirty="0">
                <a:solidFill>
                  <a:srgbClr val="FF0000"/>
                </a:solidFill>
                <a:ea typeface="ＭＳ Ｐゴシック" pitchFamily="34" charset="-128"/>
              </a:rPr>
              <a:t>« démarche qualité »</a:t>
            </a:r>
          </a:p>
          <a:p>
            <a:pPr>
              <a:spcBef>
                <a:spcPts val="600"/>
              </a:spcBef>
            </a:pPr>
            <a:endParaRPr lang="fr-FR" altLang="fr-FR" dirty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pic>
        <p:nvPicPr>
          <p:cNvPr id="20" name="Image 2" descr="7-19 Labo 42.JPG">
            <a:extLst>
              <a:ext uri="{FF2B5EF4-FFF2-40B4-BE49-F238E27FC236}">
                <a16:creationId xmlns:a16="http://schemas.microsoft.com/office/drawing/2014/main" id="{45BE2EFA-4F02-9A4B-A496-7B4263F44B5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416801" y="4417882"/>
            <a:ext cx="2972747" cy="223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349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9EA19A9-EFBE-4826-804D-CF995AB31BEB}"/>
              </a:ext>
            </a:extLst>
          </p:cNvPr>
          <p:cNvCxnSpPr/>
          <p:nvPr/>
        </p:nvCxnSpPr>
        <p:spPr>
          <a:xfrm>
            <a:off x="1524000" y="1021421"/>
            <a:ext cx="91440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logo_BSF1.jpg">
            <a:extLst>
              <a:ext uri="{FF2B5EF4-FFF2-40B4-BE49-F238E27FC236}">
                <a16:creationId xmlns:a16="http://schemas.microsoft.com/office/drawing/2014/main" id="{9C421DA3-F538-4814-A3E0-C270B2E899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15860"/>
          <a:stretch/>
        </p:blipFill>
        <p:spPr>
          <a:xfrm>
            <a:off x="1847851" y="260351"/>
            <a:ext cx="1698625" cy="7461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id="{4A587427-3797-464D-952F-002174E0D81A}"/>
              </a:ext>
            </a:extLst>
          </p:cNvPr>
          <p:cNvSpPr txBox="1">
            <a:spLocks/>
          </p:cNvSpPr>
          <p:nvPr/>
        </p:nvSpPr>
        <p:spPr bwMode="auto">
          <a:xfrm>
            <a:off x="3319464" y="345281"/>
            <a:ext cx="601393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 b="1" dirty="0">
                <a:solidFill>
                  <a:srgbClr val="3C2BA5"/>
                </a:solidFill>
              </a:rPr>
              <a:t>Méthodologie : Organisation de l’aide</a:t>
            </a:r>
            <a:endParaRPr lang="fr-FR" altLang="fr-FR" b="1" dirty="0">
              <a:solidFill>
                <a:srgbClr val="3C2BA5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00D6F26-1424-6144-9461-AD1769E86558}"/>
              </a:ext>
            </a:extLst>
          </p:cNvPr>
          <p:cNvSpPr txBox="1"/>
          <p:nvPr/>
        </p:nvSpPr>
        <p:spPr>
          <a:xfrm>
            <a:off x="2428369" y="1121300"/>
            <a:ext cx="7335263" cy="4001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2000" b="1" dirty="0">
                <a:solidFill>
                  <a:schemeClr val="bg1"/>
                </a:solidFill>
                <a:cs typeface="Arial" charset="0"/>
              </a:rPr>
              <a:t>Deuxième étape: réalisation d’un audit sur place Observation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4AB59E-0591-2244-93F9-E9EBDE8C50C2}"/>
              </a:ext>
            </a:extLst>
          </p:cNvPr>
          <p:cNvSpPr/>
          <p:nvPr/>
        </p:nvSpPr>
        <p:spPr>
          <a:xfrm>
            <a:off x="1840912" y="1542769"/>
            <a:ext cx="8510176" cy="17697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FontTx/>
              <a:buChar char="-"/>
            </a:pPr>
            <a:endParaRPr lang="fr-FR" altLang="fr-FR" sz="500" dirty="0">
              <a:ea typeface="ＭＳ Ｐゴシック" pitchFamily="34" charset="-128"/>
            </a:endParaRPr>
          </a:p>
          <a:p>
            <a:pPr>
              <a:spcBef>
                <a:spcPct val="0"/>
              </a:spcBef>
            </a:pPr>
            <a:r>
              <a:rPr lang="fr-FR" altLang="fr-FR" dirty="0">
                <a:ea typeface="ＭＳ Ｐゴシック" pitchFamily="34" charset="-128"/>
              </a:rPr>
              <a:t>Mission courte (7-10j) : un junior et un senior</a:t>
            </a:r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fr-FR" altLang="fr-FR" dirty="0">
                <a:ea typeface="ＭＳ Ｐゴシック" pitchFamily="34" charset="-128"/>
              </a:rPr>
              <a:t>Evaluer sur place les </a:t>
            </a:r>
            <a:r>
              <a:rPr lang="fr-FR" altLang="fr-FR" b="1" dirty="0">
                <a:solidFill>
                  <a:srgbClr val="FF0000"/>
                </a:solidFill>
                <a:ea typeface="ＭＳ Ｐゴシック" pitchFamily="34" charset="-128"/>
              </a:rPr>
              <a:t>besoins</a:t>
            </a:r>
            <a:r>
              <a:rPr lang="fr-FR" altLang="fr-FR" b="1" dirty="0">
                <a:ea typeface="ＭＳ Ｐゴシック" pitchFamily="34" charset="-128"/>
              </a:rPr>
              <a:t> </a:t>
            </a:r>
            <a:r>
              <a:rPr lang="fr-FR" altLang="fr-FR" dirty="0">
                <a:ea typeface="ＭＳ Ｐゴシック" pitchFamily="34" charset="-128"/>
              </a:rPr>
              <a:t>et les </a:t>
            </a:r>
            <a:r>
              <a:rPr lang="fr-FR" altLang="fr-FR" b="1" dirty="0">
                <a:solidFill>
                  <a:srgbClr val="FF0000"/>
                </a:solidFill>
                <a:ea typeface="ＭＳ Ｐゴシック" pitchFamily="34" charset="-128"/>
              </a:rPr>
              <a:t>moyens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</a:pPr>
            <a:r>
              <a:rPr lang="fr-FR" altLang="fr-FR" dirty="0">
                <a:ea typeface="ＭＳ Ｐゴシック" pitchFamily="34" charset="-128"/>
              </a:rPr>
              <a:t>-</a:t>
            </a:r>
            <a:r>
              <a:rPr lang="fr-FR" altLang="fr-FR" b="1" dirty="0">
                <a:solidFill>
                  <a:srgbClr val="FF0000"/>
                </a:solidFill>
                <a:ea typeface="ＭＳ Ｐゴシック" pitchFamily="34" charset="-128"/>
              </a:rPr>
              <a:t>    </a:t>
            </a:r>
            <a:r>
              <a:rPr lang="fr-FR" altLang="fr-FR" dirty="0">
                <a:ea typeface="ＭＳ Ｐゴシック" pitchFamily="34" charset="-128"/>
              </a:rPr>
              <a:t>Rencontrer les </a:t>
            </a:r>
            <a:r>
              <a:rPr lang="fr-FR" altLang="fr-FR" b="1" dirty="0">
                <a:solidFill>
                  <a:srgbClr val="FF0000"/>
                </a:solidFill>
                <a:ea typeface="ＭＳ Ｐゴシック" pitchFamily="34" charset="-128"/>
              </a:rPr>
              <a:t>partenaires locaux </a:t>
            </a:r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fr-FR" altLang="fr-FR" dirty="0">
                <a:ea typeface="ＭＳ Ｐゴシック" pitchFamily="34" charset="-128"/>
              </a:rPr>
              <a:t>Rencontrer les </a:t>
            </a:r>
            <a:r>
              <a:rPr lang="fr-FR" altLang="fr-FR" b="1" dirty="0">
                <a:solidFill>
                  <a:srgbClr val="FF0000"/>
                </a:solidFill>
                <a:ea typeface="ＭＳ Ｐゴシック" pitchFamily="34" charset="-128"/>
              </a:rPr>
              <a:t>autorités locales </a:t>
            </a:r>
            <a:r>
              <a:rPr lang="fr-FR" altLang="fr-FR" dirty="0">
                <a:ea typeface="ＭＳ Ｐゴシック" pitchFamily="34" charset="-128"/>
              </a:rPr>
              <a:t>et présenter le projet afin de s’assurer de leur soutien</a:t>
            </a:r>
          </a:p>
          <a:p>
            <a:pPr marL="285750" indent="-285750">
              <a:spcBef>
                <a:spcPct val="0"/>
              </a:spcBef>
              <a:buFontTx/>
              <a:buChar char="-"/>
            </a:pPr>
            <a:endParaRPr lang="fr-FR" altLang="fr-FR" sz="500" dirty="0">
              <a:ea typeface="ＭＳ Ｐゴシック" pitchFamily="34" charset="-128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6759A63-EB82-514D-8580-8A8D4BA14E47}"/>
              </a:ext>
            </a:extLst>
          </p:cNvPr>
          <p:cNvSpPr txBox="1"/>
          <p:nvPr/>
        </p:nvSpPr>
        <p:spPr>
          <a:xfrm>
            <a:off x="2611607" y="3684946"/>
            <a:ext cx="6586323" cy="44267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2000" b="1" dirty="0">
                <a:solidFill>
                  <a:schemeClr val="bg1"/>
                </a:solidFill>
                <a:cs typeface="Arial" charset="0"/>
              </a:rPr>
              <a:t>Troisième étape: Mise en œuvre du projet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BF1853F-566E-904A-B4D4-579BA4778400}"/>
              </a:ext>
            </a:extLst>
          </p:cNvPr>
          <p:cNvSpPr txBox="1"/>
          <p:nvPr/>
        </p:nvSpPr>
        <p:spPr>
          <a:xfrm>
            <a:off x="1938590" y="4254031"/>
            <a:ext cx="8314820" cy="12003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fr-FR" altLang="fr-FR" dirty="0">
                <a:ea typeface="ＭＳ Ｐゴシック" pitchFamily="34" charset="-128"/>
              </a:rPr>
              <a:t>Plusieurs missions de </a:t>
            </a:r>
            <a:r>
              <a:rPr lang="fr-FR" altLang="fr-FR" b="1" dirty="0">
                <a:solidFill>
                  <a:srgbClr val="FF0000"/>
                </a:solidFill>
                <a:ea typeface="ＭＳ Ｐゴシック" pitchFamily="34" charset="-128"/>
              </a:rPr>
              <a:t>10 à 15 jours </a:t>
            </a:r>
            <a:r>
              <a:rPr lang="fr-FR" altLang="fr-FR" dirty="0">
                <a:solidFill>
                  <a:srgbClr val="FF0000"/>
                </a:solidFill>
                <a:ea typeface="ＭＳ Ｐゴシック" pitchFamily="34" charset="-128"/>
              </a:rPr>
              <a:t>: 1/an </a:t>
            </a:r>
            <a:r>
              <a:rPr lang="fr-FR" altLang="fr-FR" dirty="0">
                <a:ea typeface="ＭＳ Ｐゴシック" pitchFamily="34" charset="-128"/>
              </a:rPr>
              <a:t>afin d’assurer le suivi des différents objectifs prédéfinis</a:t>
            </a:r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fr-FR" altLang="fr-FR" b="1" dirty="0">
                <a:solidFill>
                  <a:srgbClr val="FF0000"/>
                </a:solidFill>
                <a:ea typeface="ＭＳ Ｐゴシック" pitchFamily="34" charset="-128"/>
              </a:rPr>
              <a:t>Plusieurs binômes pour la même mission </a:t>
            </a:r>
            <a:r>
              <a:rPr lang="fr-FR" altLang="fr-FR" dirty="0">
                <a:ea typeface="ＭＳ Ｐゴシック" pitchFamily="34" charset="-128"/>
              </a:rPr>
              <a:t>mais un </a:t>
            </a:r>
            <a:r>
              <a:rPr lang="fr-FR" altLang="fr-FR" b="1" dirty="0">
                <a:ea typeface="ＭＳ Ｐゴシック" pitchFamily="34" charset="-128"/>
              </a:rPr>
              <a:t>référent</a:t>
            </a:r>
            <a:r>
              <a:rPr lang="fr-FR" altLang="fr-FR" dirty="0">
                <a:ea typeface="ＭＳ Ｐゴシック" pitchFamily="34" charset="-128"/>
              </a:rPr>
              <a:t> projet assure le </a:t>
            </a:r>
            <a:r>
              <a:rPr lang="fr-FR" altLang="fr-FR" b="1" dirty="0">
                <a:ea typeface="ＭＳ Ｐゴシック" pitchFamily="34" charset="-128"/>
              </a:rPr>
              <a:t>suivi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60B3C83-8A93-6940-AA7F-7F60513612E1}"/>
              </a:ext>
            </a:extLst>
          </p:cNvPr>
          <p:cNvSpPr txBox="1"/>
          <p:nvPr/>
        </p:nvSpPr>
        <p:spPr>
          <a:xfrm>
            <a:off x="1847850" y="5836579"/>
            <a:ext cx="8314820" cy="70788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altLang="fr-FR" sz="2000" dirty="0">
                <a:solidFill>
                  <a:srgbClr val="0070C0"/>
                </a:solidFill>
                <a:ea typeface="ＭＳ Ｐゴシック" pitchFamily="34" charset="-128"/>
              </a:rPr>
              <a:t>Objectif : « Développer pour ne plus assister » </a:t>
            </a:r>
          </a:p>
          <a:p>
            <a:pPr algn="ctr">
              <a:spcBef>
                <a:spcPct val="0"/>
              </a:spcBef>
            </a:pPr>
            <a:r>
              <a:rPr lang="fr-FR" altLang="fr-FR" sz="2000" b="1" dirty="0">
                <a:solidFill>
                  <a:srgbClr val="0070C0"/>
                </a:solidFill>
                <a:ea typeface="ＭＳ Ｐゴシック" pitchFamily="34" charset="-128"/>
              </a:rPr>
              <a:t>Obtenir l’autonomie</a:t>
            </a:r>
            <a:r>
              <a:rPr lang="fr-FR" altLang="fr-FR" sz="2000" dirty="0">
                <a:solidFill>
                  <a:srgbClr val="0070C0"/>
                </a:solidFill>
                <a:ea typeface="ＭＳ Ｐゴシック" pitchFamily="34" charset="-128"/>
              </a:rPr>
              <a:t> de la structure locale tant technique que financière</a:t>
            </a:r>
          </a:p>
        </p:txBody>
      </p:sp>
      <p:sp>
        <p:nvSpPr>
          <p:cNvPr id="6" name="Flèche vers le bas 5">
            <a:extLst>
              <a:ext uri="{FF2B5EF4-FFF2-40B4-BE49-F238E27FC236}">
                <a16:creationId xmlns:a16="http://schemas.microsoft.com/office/drawing/2014/main" id="{E5435D2B-0EA0-3E46-9F6C-934E472CFBD3}"/>
              </a:ext>
            </a:extLst>
          </p:cNvPr>
          <p:cNvSpPr/>
          <p:nvPr/>
        </p:nvSpPr>
        <p:spPr>
          <a:xfrm>
            <a:off x="5452534" y="5283425"/>
            <a:ext cx="452235" cy="5531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4063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9EA19A9-EFBE-4826-804D-CF995AB31BEB}"/>
              </a:ext>
            </a:extLst>
          </p:cNvPr>
          <p:cNvCxnSpPr/>
          <p:nvPr/>
        </p:nvCxnSpPr>
        <p:spPr>
          <a:xfrm>
            <a:off x="1524000" y="1021421"/>
            <a:ext cx="91440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logo_BSF1.jpg">
            <a:extLst>
              <a:ext uri="{FF2B5EF4-FFF2-40B4-BE49-F238E27FC236}">
                <a16:creationId xmlns:a16="http://schemas.microsoft.com/office/drawing/2014/main" id="{9C421DA3-F538-4814-A3E0-C270B2E899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15860"/>
          <a:stretch/>
        </p:blipFill>
        <p:spPr>
          <a:xfrm>
            <a:off x="1847851" y="260351"/>
            <a:ext cx="1698625" cy="7461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id="{4A587427-3797-464D-952F-002174E0D81A}"/>
              </a:ext>
            </a:extLst>
          </p:cNvPr>
          <p:cNvSpPr txBox="1">
            <a:spLocks/>
          </p:cNvSpPr>
          <p:nvPr/>
        </p:nvSpPr>
        <p:spPr bwMode="auto">
          <a:xfrm>
            <a:off x="3546476" y="345281"/>
            <a:ext cx="601393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b="1" dirty="0">
                <a:solidFill>
                  <a:schemeClr val="accent6">
                    <a:lumMod val="50000"/>
                  </a:schemeClr>
                </a:solidFill>
              </a:rPr>
              <a:t>Spécificité de BSF dans les PFMR: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09CABB7-69A8-584B-9C3D-75FA6DD28DC4}"/>
              </a:ext>
            </a:extLst>
          </p:cNvPr>
          <p:cNvSpPr txBox="1"/>
          <p:nvPr/>
        </p:nvSpPr>
        <p:spPr>
          <a:xfrm>
            <a:off x="3807178" y="1249023"/>
            <a:ext cx="4577644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b="1" dirty="0">
                <a:solidFill>
                  <a:schemeClr val="bg1"/>
                </a:solidFill>
                <a:cs typeface="Arial" charset="0"/>
              </a:rPr>
              <a:t>Bonne connaissance du terrain</a:t>
            </a:r>
          </a:p>
        </p:txBody>
      </p:sp>
      <p:sp>
        <p:nvSpPr>
          <p:cNvPr id="19" name="ZoneTexte 2">
            <a:extLst>
              <a:ext uri="{FF2B5EF4-FFF2-40B4-BE49-F238E27FC236}">
                <a16:creationId xmlns:a16="http://schemas.microsoft.com/office/drawing/2014/main" id="{5EF4F0BE-6AC6-8046-A33D-C6284C10C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9423" y="4686046"/>
            <a:ext cx="7992533" cy="9810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80010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2" eaLnBrk="1" hangingPunct="1">
              <a:spcBef>
                <a:spcPct val="0"/>
              </a:spcBef>
              <a:buFontTx/>
              <a:buNone/>
            </a:pPr>
            <a:endParaRPr lang="fr-FR" altLang="fr-FR" sz="375" b="1" u="sng" dirty="0">
              <a:solidFill>
                <a:srgbClr val="3C2BA5"/>
              </a:solidFill>
              <a:sym typeface="Wingdings" panose="05000000000000000000" pitchFamily="2" charset="2"/>
            </a:endParaRPr>
          </a:p>
          <a:p>
            <a:pPr marL="0" lvl="2" indent="0">
              <a:spcBef>
                <a:spcPct val="0"/>
              </a:spcBef>
              <a:buNone/>
            </a:pPr>
            <a:r>
              <a:rPr lang="fr-FR" altLang="fr-FR" sz="1800" b="1" i="1" dirty="0">
                <a:solidFill>
                  <a:srgbClr val="3C2BA5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Prise en compte des évolutions des techniques de biologie  </a:t>
            </a:r>
          </a:p>
          <a:p>
            <a:pPr lvl="3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sym typeface="Wingdings" panose="05000000000000000000" pitchFamily="2" charset="2"/>
              </a:rPr>
              <a:t>Des techniques manuelles vers l’automatisation</a:t>
            </a:r>
          </a:p>
          <a:p>
            <a:pPr lvl="3">
              <a:spcBef>
                <a:spcPct val="0"/>
              </a:spcBef>
              <a:buNone/>
            </a:pPr>
            <a:r>
              <a:rPr lang="fr-FR" altLang="fr-FR" sz="1800" dirty="0">
                <a:sym typeface="Wingdings" panose="05000000000000000000" pitchFamily="2" charset="2"/>
              </a:rPr>
              <a:t>Mais:  microscope   &lt; -&gt; test de diagnostic rapide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FF51DC2-5D5B-2049-BCEF-F74740C57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5685" y="1806333"/>
            <a:ext cx="8515250" cy="25853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0975" indent="84138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2" eaLnBrk="1" hangingPunct="1">
              <a:spcBef>
                <a:spcPct val="0"/>
              </a:spcBef>
              <a:buNone/>
              <a:defRPr/>
            </a:pPr>
            <a:r>
              <a:rPr lang="fr-FR" altLang="fr-FR" sz="1800" b="1" i="1" dirty="0">
                <a:solidFill>
                  <a:srgbClr val="3C2BA5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Problèmes posés par le transfert des compétences dans les PED</a:t>
            </a:r>
          </a:p>
          <a:p>
            <a:pPr marL="0" lvl="2" eaLnBrk="1" hangingPunct="1">
              <a:spcBef>
                <a:spcPct val="0"/>
              </a:spcBef>
              <a:buNone/>
              <a:defRPr/>
            </a:pPr>
            <a:endParaRPr lang="fr-FR" altLang="fr-FR" sz="1800" b="1" i="1" dirty="0">
              <a:sym typeface="Wingdings" panose="05000000000000000000" pitchFamily="2" charset="2"/>
            </a:endParaRPr>
          </a:p>
          <a:p>
            <a:pPr lvl="3" eaLnBrk="1" hangingPunct="1">
              <a:spcBef>
                <a:spcPct val="0"/>
              </a:spcBef>
              <a:buFontTx/>
              <a:buChar char="-"/>
              <a:defRPr/>
            </a:pPr>
            <a:r>
              <a:rPr lang="fr-FR" altLang="fr-FR" sz="1800" dirty="0">
                <a:sym typeface="Wingdings" panose="05000000000000000000" pitchFamily="2" charset="2"/>
              </a:rPr>
              <a:t>Technique adaptée ? tests rapides ou automate ? Car: maintenance, consommables, SAV, coupures d’électricité…..</a:t>
            </a:r>
          </a:p>
          <a:p>
            <a:pPr lvl="3" eaLnBrk="1" hangingPunct="1">
              <a:spcBef>
                <a:spcPct val="0"/>
              </a:spcBef>
              <a:buFontTx/>
              <a:buChar char="-"/>
              <a:defRPr/>
            </a:pPr>
            <a:r>
              <a:rPr lang="fr-FR" altLang="fr-FR" sz="1800" dirty="0">
                <a:sym typeface="Wingdings" panose="05000000000000000000" pitchFamily="2" charset="2"/>
              </a:rPr>
              <a:t> Coût acceptable pour la structure ?   </a:t>
            </a:r>
          </a:p>
          <a:p>
            <a:pPr lvl="3" eaLnBrk="1" hangingPunct="1">
              <a:spcBef>
                <a:spcPct val="0"/>
              </a:spcBef>
              <a:buFontTx/>
              <a:buChar char="-"/>
              <a:defRPr/>
            </a:pPr>
            <a:r>
              <a:rPr lang="fr-FR" altLang="fr-FR" sz="1800" dirty="0">
                <a:sym typeface="Wingdings" panose="05000000000000000000" pitchFamily="2" charset="2"/>
              </a:rPr>
              <a:t> Personnel formé à l’utilisation et à la maintenance ? </a:t>
            </a:r>
          </a:p>
          <a:p>
            <a:pPr lvl="3" eaLnBrk="1" hangingPunct="1">
              <a:spcBef>
                <a:spcPct val="0"/>
              </a:spcBef>
              <a:buFontTx/>
              <a:buChar char="-"/>
              <a:defRPr/>
            </a:pPr>
            <a:r>
              <a:rPr lang="fr-FR" altLang="fr-FR" sz="1800" dirty="0">
                <a:sym typeface="Wingdings" panose="05000000000000000000" pitchFamily="2" charset="2"/>
              </a:rPr>
              <a:t>Actualisation des connaissances</a:t>
            </a:r>
          </a:p>
          <a:p>
            <a:pPr lvl="3" eaLnBrk="1" hangingPunct="1">
              <a:spcBef>
                <a:spcPct val="0"/>
              </a:spcBef>
              <a:buFontTx/>
              <a:buChar char="-"/>
              <a:defRPr/>
            </a:pPr>
            <a:r>
              <a:rPr lang="fr-FR" altLang="fr-FR" sz="1800" dirty="0">
                <a:sym typeface="Wingdings" panose="05000000000000000000" pitchFamily="2" charset="2"/>
              </a:rPr>
              <a:t>Ne pas céder aux demandes inadaptées (trop technologiques ou inadaptées au contexte)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138FF83-B3BF-8D4C-96B7-8942C2995492}"/>
              </a:ext>
            </a:extLst>
          </p:cNvPr>
          <p:cNvSpPr txBox="1"/>
          <p:nvPr/>
        </p:nvSpPr>
        <p:spPr>
          <a:xfrm>
            <a:off x="1835346" y="6312664"/>
            <a:ext cx="8987140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La demande d’automates pourtant légitime n’est pas toujours la bonne réponse </a:t>
            </a:r>
          </a:p>
        </p:txBody>
      </p:sp>
      <p:sp>
        <p:nvSpPr>
          <p:cNvPr id="5" name="Flèche vers le bas 4">
            <a:extLst>
              <a:ext uri="{FF2B5EF4-FFF2-40B4-BE49-F238E27FC236}">
                <a16:creationId xmlns:a16="http://schemas.microsoft.com/office/drawing/2014/main" id="{A40803F8-B650-4B41-B58D-B11EDDD81A7B}"/>
              </a:ext>
            </a:extLst>
          </p:cNvPr>
          <p:cNvSpPr/>
          <p:nvPr/>
        </p:nvSpPr>
        <p:spPr>
          <a:xfrm>
            <a:off x="5734754" y="5757931"/>
            <a:ext cx="270934" cy="4638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EB9AB16E-4EB4-1B4D-A1C1-7EC4BE359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260351"/>
            <a:ext cx="984647" cy="131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11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D323F44C-5FEA-4A06-9C79-3A042C3EF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742" y="70423"/>
            <a:ext cx="8893175" cy="64878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b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altLang="fr-F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ea typeface="Verdana" pitchFamily="34" charset="0"/>
                <a:cs typeface="Verdana" pitchFamily="34" charset="0"/>
              </a:rPr>
              <a:t>Centre de Santé à </a:t>
            </a:r>
            <a:r>
              <a:rPr lang="fr-FR" altLang="fr-FR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ea typeface="Verdana" pitchFamily="34" charset="0"/>
                <a:cs typeface="Verdana" pitchFamily="34" charset="0"/>
              </a:rPr>
              <a:t>Kouroukoro</a:t>
            </a:r>
            <a:r>
              <a:rPr lang="fr-FR" altLang="fr-F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ea typeface="Verdana" pitchFamily="34" charset="0"/>
                <a:cs typeface="Verdana" pitchFamily="34" charset="0"/>
              </a:rPr>
              <a:t>, TCHAD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F8BD86-9E4A-405F-B2EC-500C3E7D7C52}"/>
              </a:ext>
            </a:extLst>
          </p:cNvPr>
          <p:cNvSpPr/>
          <p:nvPr/>
        </p:nvSpPr>
        <p:spPr>
          <a:xfrm>
            <a:off x="204303" y="1027713"/>
            <a:ext cx="11748051" cy="384252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76239" lvl="2" defTabSz="914377">
              <a:lnSpc>
                <a:spcPct val="120000"/>
              </a:lnSpc>
              <a:spcAft>
                <a:spcPct val="20000"/>
              </a:spcAft>
              <a:defRPr/>
            </a:pPr>
            <a:r>
              <a:rPr lang="fr-FR" altLang="fr-FR" sz="1600" b="1" dirty="0">
                <a:solidFill>
                  <a:srgbClr val="2F86A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5 Interventions depuis 2018, date de la création</a:t>
            </a:r>
            <a:r>
              <a:rPr lang="fr-FR" altLang="fr-FR" sz="1600" b="1" dirty="0">
                <a:solidFill>
                  <a:srgbClr val="2F86A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fr-FR" altLang="fr-FR" sz="1600" b="1" dirty="0">
                <a:solidFill>
                  <a:srgbClr val="2F86A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révision de toutes les techniques effectuées au laboratoire et  formations diverses: gestion des CQI, les cellules sanguines</a:t>
            </a:r>
          </a:p>
          <a:p>
            <a:pPr marL="476239" lvl="2" defTabSz="914377">
              <a:lnSpc>
                <a:spcPct val="120000"/>
              </a:lnSpc>
              <a:spcAft>
                <a:spcPct val="20000"/>
              </a:spcAft>
              <a:defRPr/>
            </a:pPr>
            <a:r>
              <a:rPr lang="fr-FR" altLang="fr-FR" sz="1600" b="1" dirty="0">
                <a:solidFill>
                  <a:srgbClr val="2F86A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Microbiologie: les frottis vaginaux, sérologie de la syphilis, palu, cytologie urinaire</a:t>
            </a:r>
          </a:p>
          <a:p>
            <a:pPr marL="476239" lvl="2" defTabSz="914377">
              <a:lnSpc>
                <a:spcPct val="120000"/>
              </a:lnSpc>
              <a:spcAft>
                <a:spcPct val="20000"/>
              </a:spcAft>
              <a:defRPr/>
            </a:pPr>
            <a:r>
              <a:rPr lang="fr-FR" altLang="fr-FR" sz="1600" b="1" dirty="0">
                <a:solidFill>
                  <a:srgbClr val="2F86A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Automates: Numération sanguine, spectrophotomètre</a:t>
            </a:r>
          </a:p>
          <a:p>
            <a:pPr marL="704832" lvl="2" indent="-228594" defTabSz="914377">
              <a:lnSpc>
                <a:spcPct val="120000"/>
              </a:lnSpc>
              <a:spcAft>
                <a:spcPct val="20000"/>
              </a:spcAft>
              <a:buFont typeface="Wingdings" panose="05000000000000000000" pitchFamily="2" charset="2"/>
              <a:buChar char="§"/>
              <a:defRPr/>
            </a:pPr>
            <a:endParaRPr lang="fr-FR" altLang="fr-FR" sz="1400" b="1" cap="all" dirty="0">
              <a:solidFill>
                <a:srgbClr val="2F86A9"/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marL="933427" lvl="3" defTabSz="914377">
              <a:lnSpc>
                <a:spcPct val="150000"/>
              </a:lnSpc>
              <a:spcAft>
                <a:spcPct val="20000"/>
              </a:spcAft>
              <a:defRPr/>
            </a:pPr>
            <a:endParaRPr lang="fr-FR" altLang="fr-FR" sz="1867" b="1" cap="all" dirty="0">
              <a:solidFill>
                <a:srgbClr val="2F86A9"/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marL="1162022" lvl="3" indent="-228594" defTabSz="914377">
              <a:lnSpc>
                <a:spcPct val="150000"/>
              </a:lnSpc>
              <a:spcAft>
                <a:spcPct val="20000"/>
              </a:spcAft>
              <a:buFont typeface="Wingdings" panose="05000000000000000000" pitchFamily="2" charset="2"/>
              <a:buChar char="q"/>
              <a:defRPr/>
            </a:pPr>
            <a:endParaRPr lang="fr-FR" altLang="fr-FR" sz="1867" b="1" cap="all" dirty="0">
              <a:solidFill>
                <a:srgbClr val="2F86A9"/>
              </a:solidFill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marL="933427" lvl="3" defTabSz="914377">
              <a:lnSpc>
                <a:spcPct val="150000"/>
              </a:lnSpc>
              <a:spcAft>
                <a:spcPct val="20000"/>
              </a:spcAft>
              <a:defRPr/>
            </a:pPr>
            <a:endParaRPr lang="fr-FR" altLang="fr-FR" sz="1867" b="1" cap="all" dirty="0">
              <a:solidFill>
                <a:srgbClr val="2F86A9"/>
              </a:solidFill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marL="0" lvl="1" defTabSz="914377">
              <a:lnSpc>
                <a:spcPct val="150000"/>
              </a:lnSpc>
              <a:spcAft>
                <a:spcPct val="20000"/>
              </a:spcAft>
              <a:defRPr/>
            </a:pPr>
            <a:r>
              <a:rPr lang="fr-FR" altLang="fr-FR" sz="1400" dirty="0">
                <a:solidFill>
                  <a:srgbClr val="2C7AE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   </a:t>
            </a:r>
          </a:p>
          <a:p>
            <a:pPr marL="1085824" lvl="4">
              <a:defRPr/>
            </a:pPr>
            <a:endParaRPr lang="fr-FR" sz="1867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0A3DF06-3B2F-4D3A-9D57-9A43C0F4F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D7C12C15-851F-4D49-BDD8-BE8A5EB74EC7}" type="slidenum">
              <a:rPr lang="fr-FR" sz="1000">
                <a:solidFill>
                  <a:srgbClr val="000000"/>
                </a:solidFill>
                <a:latin typeface="Twentieth Century"/>
                <a:sym typeface="Twentieth Century"/>
              </a:rPr>
              <a:pPr defTabSz="914377">
                <a:defRPr/>
              </a:pPr>
              <a:t>18</a:t>
            </a:fld>
            <a:endParaRPr lang="fr-FR" sz="1000">
              <a:solidFill>
                <a:srgbClr val="000000"/>
              </a:solidFill>
              <a:latin typeface="Twentieth Century"/>
              <a:sym typeface="Twentieth Century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37" y="2683674"/>
            <a:ext cx="2511703" cy="188377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2823" y="2915050"/>
            <a:ext cx="3785021" cy="309758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77" y="4822209"/>
            <a:ext cx="2538463" cy="155214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1" y="2656557"/>
            <a:ext cx="2371297" cy="177847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4622042"/>
            <a:ext cx="2371299" cy="1734308"/>
          </a:xfrm>
          <a:prstGeom prst="rect">
            <a:avLst/>
          </a:prstGeom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38587659-4EAA-A1F5-B494-4B8C17EBD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8746" y="136525"/>
            <a:ext cx="8893175" cy="64878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b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altLang="fr-F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ea typeface="Verdana" pitchFamily="34" charset="0"/>
                <a:cs typeface="Verdana" pitchFamily="34" charset="0"/>
              </a:rPr>
              <a:t>Centre de Santé à </a:t>
            </a:r>
            <a:r>
              <a:rPr lang="fr-FR" altLang="fr-FR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ea typeface="Verdana" pitchFamily="34" charset="0"/>
                <a:cs typeface="Verdana" pitchFamily="34" charset="0"/>
              </a:rPr>
              <a:t>Kouroukoro</a:t>
            </a:r>
            <a:r>
              <a:rPr lang="fr-FR" altLang="fr-FR" sz="2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ea typeface="Verdana" pitchFamily="34" charset="0"/>
                <a:cs typeface="Verdana" pitchFamily="34" charset="0"/>
              </a:rPr>
              <a:t>, TCHAD</a:t>
            </a:r>
            <a:endParaRPr lang="fr-FR" altLang="fr-FR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2920172-F24F-CE36-C2D3-A814615D7A3F}"/>
              </a:ext>
            </a:extLst>
          </p:cNvPr>
          <p:cNvSpPr txBox="1"/>
          <p:nvPr/>
        </p:nvSpPr>
        <p:spPr>
          <a:xfrm>
            <a:off x="0" y="6444448"/>
            <a:ext cx="3892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Encadrement E. Chabin</a:t>
            </a:r>
          </a:p>
        </p:txBody>
      </p:sp>
    </p:spTree>
    <p:extLst>
      <p:ext uri="{BB962C8B-B14F-4D97-AF65-F5344CB8AC3E}">
        <p14:creationId xmlns:p14="http://schemas.microsoft.com/office/powerpoint/2010/main" val="1781279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58301E1-7167-4556-8C85-C53FA2551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5985" y="1138512"/>
            <a:ext cx="2702015" cy="20265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1E89F2A-F36C-48AB-87F4-4C8BDC076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840" y="3897630"/>
            <a:ext cx="2804160" cy="210312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FBAED4D-F3EB-4633-81C3-476E7C8B68A7}"/>
              </a:ext>
            </a:extLst>
          </p:cNvPr>
          <p:cNvSpPr txBox="1"/>
          <p:nvPr/>
        </p:nvSpPr>
        <p:spPr>
          <a:xfrm>
            <a:off x="4931935" y="3390673"/>
            <a:ext cx="21771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appareil à électrophorèses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1FF1D0D-203A-4D1B-AF30-D51EC3AD9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280584" y="3548981"/>
            <a:ext cx="2091894" cy="278919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87B30B9-A4C5-43F1-BCBD-8208B2FC75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-381" r="39757"/>
          <a:stretch/>
        </p:blipFill>
        <p:spPr>
          <a:xfrm>
            <a:off x="539886" y="2752669"/>
            <a:ext cx="3265223" cy="364213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4707F77-2DF8-4A9E-92D3-546E658085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0254" y="1138512"/>
            <a:ext cx="2905033" cy="217877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24093" y="1873956"/>
            <a:ext cx="24157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rgbClr val="0070C0"/>
                </a:solidFill>
              </a:rPr>
              <a:t>Centre Médical </a:t>
            </a:r>
          </a:p>
          <a:p>
            <a:pPr algn="ctr"/>
            <a:r>
              <a:rPr lang="fr-FR" sz="2000" dirty="0">
                <a:solidFill>
                  <a:srgbClr val="0070C0"/>
                </a:solidFill>
              </a:rPr>
              <a:t>« Mon Ami </a:t>
            </a:r>
            <a:r>
              <a:rPr lang="fr-FR" sz="2000" dirty="0" err="1">
                <a:solidFill>
                  <a:srgbClr val="0070C0"/>
                </a:solidFill>
              </a:rPr>
              <a:t>Guelord</a:t>
            </a:r>
            <a:r>
              <a:rPr lang="fr-FR" sz="2000" dirty="0">
                <a:solidFill>
                  <a:srgbClr val="0070C0"/>
                </a:solidFill>
              </a:rPr>
              <a:t> »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32B1709-810E-5943-AC89-EDDD46A344C5}"/>
              </a:ext>
            </a:extLst>
          </p:cNvPr>
          <p:cNvSpPr txBox="1"/>
          <p:nvPr/>
        </p:nvSpPr>
        <p:spPr>
          <a:xfrm>
            <a:off x="60233" y="138577"/>
            <a:ext cx="1119964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</a:rPr>
              <a:t>République Démocratique du Congo</a:t>
            </a:r>
          </a:p>
          <a:p>
            <a:pPr fontAlgn="base"/>
            <a:r>
              <a:rPr lang="fr-FR" dirty="0"/>
              <a:t>Analyses de biochimie, (</a:t>
            </a:r>
            <a:r>
              <a:rPr lang="fr-FR" dirty="0" err="1"/>
              <a:t>glycemie</a:t>
            </a:r>
            <a:r>
              <a:rPr lang="fr-FR" dirty="0"/>
              <a:t>, </a:t>
            </a:r>
            <a:r>
              <a:rPr lang="fr-FR" dirty="0" err="1"/>
              <a:t>creatininie</a:t>
            </a:r>
            <a:r>
              <a:rPr lang="fr-FR" dirty="0"/>
              <a:t>, </a:t>
            </a:r>
            <a:r>
              <a:rPr lang="fr-FR" dirty="0" err="1"/>
              <a:t>Asat</a:t>
            </a:r>
            <a:r>
              <a:rPr lang="fr-FR" dirty="0"/>
              <a:t>), NFS, </a:t>
            </a:r>
          </a:p>
          <a:p>
            <a:pPr fontAlgn="base"/>
            <a:r>
              <a:rPr lang="fr-FR" dirty="0"/>
              <a:t>Mise en place du laboratoire de bactériologie et tests de diagnostic BLSE et </a:t>
            </a:r>
            <a:r>
              <a:rPr lang="fr-FR" dirty="0" err="1"/>
              <a:t>Carbapénémases</a:t>
            </a:r>
            <a:endParaRPr lang="fr-FR" dirty="0"/>
          </a:p>
          <a:p>
            <a:r>
              <a:rPr lang="fr-FR" sz="2400" dirty="0">
                <a:solidFill>
                  <a:srgbClr val="0070C0"/>
                </a:solidFill>
              </a:rPr>
              <a:t>    </a:t>
            </a:r>
          </a:p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9FA40F5-91CD-F63E-6549-12EF47D59F76}"/>
              </a:ext>
            </a:extLst>
          </p:cNvPr>
          <p:cNvSpPr txBox="1"/>
          <p:nvPr/>
        </p:nvSpPr>
        <p:spPr>
          <a:xfrm>
            <a:off x="5541264" y="6210135"/>
            <a:ext cx="3002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Encadrement J. Raymond</a:t>
            </a:r>
          </a:p>
        </p:txBody>
      </p:sp>
    </p:spTree>
    <p:extLst>
      <p:ext uri="{BB962C8B-B14F-4D97-AF65-F5344CB8AC3E}">
        <p14:creationId xmlns:p14="http://schemas.microsoft.com/office/powerpoint/2010/main" val="2370041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B97A21-8E7D-A96A-B6D7-FC0926EC1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453" y="214505"/>
            <a:ext cx="5362061" cy="1004839"/>
          </a:xfrm>
        </p:spPr>
        <p:txBody>
          <a:bodyPr>
            <a:normAutofit/>
          </a:bodyPr>
          <a:lstStyle/>
          <a:p>
            <a:pPr algn="ctr"/>
            <a:r>
              <a:rPr lang="fr-FR" sz="4267" dirty="0">
                <a:solidFill>
                  <a:srgbClr val="0070C0"/>
                </a:solidFill>
              </a:rPr>
              <a:t>Les défis dans les PRFI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2E24278-4DFD-F76E-1920-DFB7C73EEA7E}"/>
              </a:ext>
            </a:extLst>
          </p:cNvPr>
          <p:cNvSpPr txBox="1"/>
          <p:nvPr/>
        </p:nvSpPr>
        <p:spPr>
          <a:xfrm>
            <a:off x="1033153" y="1510057"/>
            <a:ext cx="10687792" cy="107721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4D5156"/>
                </a:solidFill>
                <a:effectLst/>
                <a:ea typeface="Calibri" panose="020F0502020204030204" pitchFamily="34" charset="0"/>
              </a:rPr>
              <a:t>On considère que la biologie médicale contribue actuellement à environ </a:t>
            </a:r>
            <a:r>
              <a:rPr lang="fr-FR" sz="28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60-70% </a:t>
            </a:r>
            <a:r>
              <a:rPr lang="fr-FR" sz="2800" dirty="0">
                <a:solidFill>
                  <a:srgbClr val="4D5156"/>
                </a:solidFill>
                <a:effectLst/>
                <a:ea typeface="Calibri" panose="020F0502020204030204" pitchFamily="34" charset="0"/>
              </a:rPr>
              <a:t>des diagnostics réalisés</a:t>
            </a:r>
            <a:r>
              <a:rPr lang="fr-FR" sz="3600" dirty="0">
                <a:effectLst/>
              </a:rPr>
              <a:t> </a:t>
            </a:r>
            <a:endParaRPr lang="en-US" sz="36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9D13622-6520-878E-A01B-490F44CAD781}"/>
              </a:ext>
            </a:extLst>
          </p:cNvPr>
          <p:cNvSpPr txBox="1"/>
          <p:nvPr/>
        </p:nvSpPr>
        <p:spPr>
          <a:xfrm>
            <a:off x="1033153" y="3549327"/>
            <a:ext cx="10687792" cy="267765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lvl="0"/>
            <a:r>
              <a:rPr lang="fr-FR" sz="2800" dirty="0">
                <a:solidFill>
                  <a:srgbClr val="C00000"/>
                </a:solidFill>
              </a:rPr>
              <a:t>Absence de diagnostic biologique fiable </a:t>
            </a:r>
            <a:r>
              <a:rPr lang="fr-FR" sz="2800" dirty="0"/>
              <a:t>: Traitement empirique non adapté          </a:t>
            </a:r>
          </a:p>
          <a:p>
            <a:pPr lvl="0"/>
            <a:r>
              <a:rPr lang="fr-FR" sz="2800" dirty="0"/>
              <a:t>- exemple 1: résistance aux antibiotiques : décès et dissémination des résistances           impasses thérapeutiques</a:t>
            </a:r>
          </a:p>
          <a:p>
            <a:pPr lvl="0"/>
            <a:r>
              <a:rPr lang="fr-FR" sz="2800" dirty="0"/>
              <a:t>- exemple 2: coma diabétique          Hyper- ou Hypoglycémie</a:t>
            </a:r>
          </a:p>
          <a:p>
            <a:pPr lvl="0"/>
            <a:r>
              <a:rPr lang="fr-FR" sz="2800" dirty="0"/>
              <a:t>- exemple 3: maintien de la sérologie Widal-Felix: faux diagnostics</a:t>
            </a:r>
          </a:p>
        </p:txBody>
      </p:sp>
      <p:sp>
        <p:nvSpPr>
          <p:cNvPr id="15" name="Flèche vers la droite 14">
            <a:extLst>
              <a:ext uri="{FF2B5EF4-FFF2-40B4-BE49-F238E27FC236}">
                <a16:creationId xmlns:a16="http://schemas.microsoft.com/office/drawing/2014/main" id="{32F501C0-0737-F3B7-E391-D6D6466B3FB3}"/>
              </a:ext>
            </a:extLst>
          </p:cNvPr>
          <p:cNvSpPr/>
          <p:nvPr/>
        </p:nvSpPr>
        <p:spPr>
          <a:xfrm>
            <a:off x="263007" y="1703041"/>
            <a:ext cx="615767" cy="345625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8" name="Flèche vers la droite 7">
            <a:extLst>
              <a:ext uri="{FF2B5EF4-FFF2-40B4-BE49-F238E27FC236}">
                <a16:creationId xmlns:a16="http://schemas.microsoft.com/office/drawing/2014/main" id="{1A2A6F72-0EC7-4E17-30E5-D1216F4A8AF0}"/>
              </a:ext>
            </a:extLst>
          </p:cNvPr>
          <p:cNvSpPr/>
          <p:nvPr/>
        </p:nvSpPr>
        <p:spPr>
          <a:xfrm>
            <a:off x="3676238" y="4936843"/>
            <a:ext cx="511475" cy="27255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vers la droite 9">
            <a:extLst>
              <a:ext uri="{FF2B5EF4-FFF2-40B4-BE49-F238E27FC236}">
                <a16:creationId xmlns:a16="http://schemas.microsoft.com/office/drawing/2014/main" id="{3C0B0575-1422-958B-F223-F3E22098102D}"/>
              </a:ext>
            </a:extLst>
          </p:cNvPr>
          <p:cNvSpPr/>
          <p:nvPr/>
        </p:nvSpPr>
        <p:spPr>
          <a:xfrm>
            <a:off x="5858876" y="5464633"/>
            <a:ext cx="474248" cy="22733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vers la droite 17">
            <a:extLst>
              <a:ext uri="{FF2B5EF4-FFF2-40B4-BE49-F238E27FC236}">
                <a16:creationId xmlns:a16="http://schemas.microsoft.com/office/drawing/2014/main" id="{334A999C-4EC4-B0E6-D7C8-7B697D668116}"/>
              </a:ext>
            </a:extLst>
          </p:cNvPr>
          <p:cNvSpPr/>
          <p:nvPr/>
        </p:nvSpPr>
        <p:spPr>
          <a:xfrm>
            <a:off x="163171" y="3622861"/>
            <a:ext cx="615767" cy="345625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516984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04C053-80E6-9B4F-9B52-0235A7A69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19" y="126272"/>
            <a:ext cx="9364336" cy="568089"/>
          </a:xfrm>
        </p:spPr>
        <p:txBody>
          <a:bodyPr>
            <a:noAutofit/>
          </a:bodyPr>
          <a:lstStyle/>
          <a:p>
            <a:pPr algn="ctr"/>
            <a:r>
              <a:rPr lang="fr-FR" sz="3600" b="1" dirty="0">
                <a:solidFill>
                  <a:srgbClr val="0070C0"/>
                </a:solidFill>
                <a:latin typeface="+mn-lt"/>
              </a:rPr>
              <a:t>Ecole Nationale de Santé de Kindia</a:t>
            </a:r>
          </a:p>
        </p:txBody>
      </p:sp>
      <p:pic>
        <p:nvPicPr>
          <p:cNvPr id="5" name="Espace réservé du contenu 4" descr="Une image contenant texte, différent, plusieurs&#10;&#10;Description générée automatiquement">
            <a:extLst>
              <a:ext uri="{FF2B5EF4-FFF2-40B4-BE49-F238E27FC236}">
                <a16:creationId xmlns:a16="http://schemas.microsoft.com/office/drawing/2014/main" id="{339DD429-561A-5C42-9FD4-BAA465F44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925" y="957974"/>
            <a:ext cx="8811232" cy="5800878"/>
          </a:xfrm>
        </p:spPr>
      </p:pic>
      <p:pic>
        <p:nvPicPr>
          <p:cNvPr id="4" name="Image 3" descr="logo_BSF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0"/>
          <a:stretch>
            <a:fillRect/>
          </a:stretch>
        </p:blipFill>
        <p:spPr bwMode="auto">
          <a:xfrm>
            <a:off x="9896655" y="77333"/>
            <a:ext cx="1955232" cy="82270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 rotWithShape="0">
              <a:srgbClr val="808080">
                <a:alpha val="31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77119" y="1454326"/>
            <a:ext cx="3040655" cy="3416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A la demande de la Fondation  Mérieux:</a:t>
            </a:r>
          </a:p>
          <a:p>
            <a:endParaRPr lang="fr-FR" sz="2400" dirty="0"/>
          </a:p>
          <a:p>
            <a:r>
              <a:rPr lang="fr-FR" sz="2400" b="1" dirty="0"/>
              <a:t>Formation des          enseignants </a:t>
            </a:r>
            <a:endParaRPr lang="fr-FR" sz="2400" dirty="0"/>
          </a:p>
          <a:p>
            <a:r>
              <a:rPr lang="fr-FR" sz="2400" dirty="0"/>
              <a:t>• biochimie-</a:t>
            </a:r>
            <a:r>
              <a:rPr lang="fr-FR" sz="2400" dirty="0" err="1"/>
              <a:t>séro</a:t>
            </a:r>
            <a:endParaRPr lang="fr-FR" sz="2400" dirty="0"/>
          </a:p>
          <a:p>
            <a:r>
              <a:rPr lang="fr-FR" sz="2400" dirty="0"/>
              <a:t>• </a:t>
            </a:r>
            <a:r>
              <a:rPr lang="fr-FR" sz="2400" dirty="0" err="1"/>
              <a:t>bactério-parasito</a:t>
            </a:r>
            <a:endParaRPr lang="fr-FR" sz="2400" dirty="0"/>
          </a:p>
          <a:p>
            <a:r>
              <a:rPr lang="fr-FR" sz="2400" dirty="0"/>
              <a:t>• hémato-</a:t>
            </a:r>
            <a:r>
              <a:rPr lang="fr-FR" sz="2400" dirty="0" err="1"/>
              <a:t>cyto</a:t>
            </a:r>
            <a:endParaRPr lang="fr-FR" sz="2400" dirty="0"/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41268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837" y="94068"/>
            <a:ext cx="9429667" cy="666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76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habits, personne, Visage humain, chaussures&#10;&#10;Description générée automatiquement">
            <a:extLst>
              <a:ext uri="{FF2B5EF4-FFF2-40B4-BE49-F238E27FC236}">
                <a16:creationId xmlns:a16="http://schemas.microsoft.com/office/drawing/2014/main" id="{936D3D7F-EB63-F49E-1BC9-320DC1E8FC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" r="-2" b="-2"/>
          <a:stretch/>
        </p:blipFill>
        <p:spPr>
          <a:xfrm>
            <a:off x="5943601" y="2542613"/>
            <a:ext cx="6172195" cy="4187659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0715D55-A1C1-47CF-8AE9-3030C1AD0DA3}"/>
              </a:ext>
            </a:extLst>
          </p:cNvPr>
          <p:cNvSpPr txBox="1"/>
          <p:nvPr/>
        </p:nvSpPr>
        <p:spPr>
          <a:xfrm>
            <a:off x="265176" y="5303520"/>
            <a:ext cx="4988469" cy="104740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/>
          <a:p>
            <a:pPr algn="ctr" defTabSz="1219170">
              <a:lnSpc>
                <a:spcPct val="90000"/>
              </a:lnSpc>
              <a:spcAft>
                <a:spcPts val="800"/>
              </a:spcAft>
            </a:pPr>
            <a:r>
              <a:rPr lang="en-US" sz="2667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Merci de </a:t>
            </a:r>
            <a:r>
              <a:rPr lang="en-US" sz="2667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votre</a:t>
            </a:r>
            <a:r>
              <a:rPr lang="en-US" sz="2667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attention</a:t>
            </a:r>
          </a:p>
        </p:txBody>
      </p:sp>
      <p:pic>
        <p:nvPicPr>
          <p:cNvPr id="2" name="Picture 2" descr="Biologie Sans Frontières | Lyon">
            <a:extLst>
              <a:ext uri="{FF2B5EF4-FFF2-40B4-BE49-F238E27FC236}">
                <a16:creationId xmlns:a16="http://schemas.microsoft.com/office/drawing/2014/main" id="{CB84A4D8-A578-0189-C784-0806C89CB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244" y="613030"/>
            <a:ext cx="1576557" cy="15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6746FB1-54AF-B30A-7C82-A508B960C0C7}"/>
              </a:ext>
            </a:extLst>
          </p:cNvPr>
          <p:cNvSpPr txBox="1"/>
          <p:nvPr/>
        </p:nvSpPr>
        <p:spPr>
          <a:xfrm>
            <a:off x="475488" y="356616"/>
            <a:ext cx="462686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MERCI à toute l’équipe BSF</a:t>
            </a:r>
          </a:p>
          <a:p>
            <a:endParaRPr lang="fr-FR" dirty="0"/>
          </a:p>
          <a:p>
            <a:r>
              <a:rPr lang="fr-FR" dirty="0"/>
              <a:t>Evelyne Chabin</a:t>
            </a:r>
          </a:p>
          <a:p>
            <a:r>
              <a:rPr lang="fr-FR" dirty="0"/>
              <a:t>Josette Raymond</a:t>
            </a:r>
          </a:p>
          <a:p>
            <a:r>
              <a:rPr lang="fr-FR" dirty="0"/>
              <a:t>Nabila Moreno</a:t>
            </a:r>
          </a:p>
          <a:p>
            <a:r>
              <a:rPr lang="fr-FR" dirty="0"/>
              <a:t>Joël Houeix</a:t>
            </a:r>
          </a:p>
          <a:p>
            <a:r>
              <a:rPr lang="fr-FR" dirty="0"/>
              <a:t>Beatrice Pangon</a:t>
            </a:r>
          </a:p>
          <a:p>
            <a:r>
              <a:rPr lang="fr-FR" dirty="0"/>
              <a:t>Jean-François Briois</a:t>
            </a:r>
          </a:p>
          <a:p>
            <a:r>
              <a:rPr lang="fr-FR" dirty="0"/>
              <a:t>Pierre Flori</a:t>
            </a:r>
          </a:p>
          <a:p>
            <a:r>
              <a:rPr lang="fr-FR" dirty="0"/>
              <a:t>Chantal Rich</a:t>
            </a:r>
          </a:p>
          <a:p>
            <a:r>
              <a:rPr lang="fr-FR" dirty="0"/>
              <a:t>Bernard Massoubre</a:t>
            </a:r>
          </a:p>
          <a:p>
            <a:r>
              <a:rPr lang="fr-FR" dirty="0"/>
              <a:t>Marie Josephe Cals</a:t>
            </a:r>
          </a:p>
          <a:p>
            <a:r>
              <a:rPr lang="fr-FR" dirty="0"/>
              <a:t>Guy Courdesses</a:t>
            </a:r>
          </a:p>
          <a:p>
            <a:r>
              <a:rPr lang="fr-FR" dirty="0"/>
              <a:t>Michel Vaubourdolle</a:t>
            </a:r>
          </a:p>
          <a:p>
            <a:r>
              <a:rPr lang="fr-FR" dirty="0"/>
              <a:t>Jean Bruno Lesquoy</a:t>
            </a:r>
          </a:p>
          <a:p>
            <a:r>
              <a:rPr lang="fr-FR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09238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EB906C-4867-E9CF-D5F6-0D357619A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33" y="701333"/>
            <a:ext cx="4870391" cy="1325563"/>
          </a:xfrm>
        </p:spPr>
        <p:txBody>
          <a:bodyPr>
            <a:normAutofit/>
          </a:bodyPr>
          <a:lstStyle/>
          <a:p>
            <a:pPr algn="ctr"/>
            <a:r>
              <a:rPr lang="en-US" sz="3733" dirty="0">
                <a:solidFill>
                  <a:srgbClr val="0070C0"/>
                </a:solidFill>
              </a:rPr>
              <a:t>Le </a:t>
            </a:r>
            <a:r>
              <a:rPr lang="en-US" sz="3733" dirty="0" err="1">
                <a:solidFill>
                  <a:srgbClr val="0070C0"/>
                </a:solidFill>
              </a:rPr>
              <a:t>système</a:t>
            </a:r>
            <a:r>
              <a:rPr lang="en-US" sz="3733" dirty="0">
                <a:solidFill>
                  <a:srgbClr val="0070C0"/>
                </a:solidFill>
              </a:rPr>
              <a:t> de santé</a:t>
            </a:r>
            <a:br>
              <a:rPr lang="en-US" sz="3733" dirty="0">
                <a:solidFill>
                  <a:srgbClr val="0070C0"/>
                </a:solidFill>
              </a:rPr>
            </a:br>
            <a:r>
              <a:rPr lang="en-US" sz="3733" dirty="0">
                <a:solidFill>
                  <a:srgbClr val="0070C0"/>
                </a:solidFill>
              </a:rPr>
              <a:t> dans les PRFI</a:t>
            </a:r>
            <a:endParaRPr lang="fr-FR" sz="4267" dirty="0"/>
          </a:p>
        </p:txBody>
      </p:sp>
      <p:pic>
        <p:nvPicPr>
          <p:cNvPr id="4" name="Picture 6" descr="Afrique Contemporaine Les systèmes de santé en Afrique et l'inégalité face  aux soins - Afrique Contemporaine">
            <a:extLst>
              <a:ext uri="{FF2B5EF4-FFF2-40B4-BE49-F238E27FC236}">
                <a16:creationId xmlns:a16="http://schemas.microsoft.com/office/drawing/2014/main" id="{CB99493A-899B-9B07-BBC8-AB18155149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4751" y="344316"/>
            <a:ext cx="6025742" cy="278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A80294E-EAD2-9371-06EB-4045A64DA525}"/>
              </a:ext>
            </a:extLst>
          </p:cNvPr>
          <p:cNvSpPr txBox="1"/>
          <p:nvPr/>
        </p:nvSpPr>
        <p:spPr>
          <a:xfrm>
            <a:off x="285835" y="2292303"/>
            <a:ext cx="450078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90000"/>
              </a:lnSpc>
              <a:spcAft>
                <a:spcPts val="800"/>
              </a:spcAft>
            </a:pPr>
            <a:r>
              <a:rPr lang="en-US" sz="2400" dirty="0" err="1"/>
              <a:t>Organisation</a:t>
            </a:r>
            <a:r>
              <a:rPr lang="en-US" sz="2400" dirty="0"/>
              <a:t> </a:t>
            </a:r>
            <a:r>
              <a:rPr lang="en-US" sz="2400" dirty="0" err="1"/>
              <a:t>pyramidale</a:t>
            </a:r>
            <a:r>
              <a:rPr lang="en-US" sz="2400" dirty="0"/>
              <a:t> avec des structures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2C99F9B-B3BE-A564-75AD-DC6096F21213}"/>
              </a:ext>
            </a:extLst>
          </p:cNvPr>
          <p:cNvSpPr txBox="1"/>
          <p:nvPr/>
        </p:nvSpPr>
        <p:spPr>
          <a:xfrm>
            <a:off x="1200945" y="3483143"/>
            <a:ext cx="9889842" cy="830997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De premier </a:t>
            </a:r>
            <a:r>
              <a:rPr lang="en-US" sz="2400" dirty="0" err="1">
                <a:solidFill>
                  <a:srgbClr val="0070C0"/>
                </a:solidFill>
              </a:rPr>
              <a:t>niveau</a:t>
            </a:r>
            <a:r>
              <a:rPr lang="en-US" sz="2400" dirty="0">
                <a:solidFill>
                  <a:srgbClr val="0070C0"/>
                </a:solidFill>
              </a:rPr>
              <a:t> rural </a:t>
            </a:r>
            <a:r>
              <a:rPr lang="en-US" sz="2400" dirty="0" err="1">
                <a:solidFill>
                  <a:srgbClr val="0070C0"/>
                </a:solidFill>
              </a:rPr>
              <a:t>ou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urbain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/>
              <a:t>(</a:t>
            </a:r>
            <a:r>
              <a:rPr lang="en-US" sz="2400" dirty="0" err="1"/>
              <a:t>dispensaires</a:t>
            </a:r>
            <a:r>
              <a:rPr lang="en-US" sz="2400" dirty="0"/>
              <a:t> : premiers </a:t>
            </a:r>
            <a:r>
              <a:rPr lang="en-US" sz="2400" dirty="0" err="1"/>
              <a:t>soins</a:t>
            </a:r>
            <a:r>
              <a:rPr lang="en-US" sz="2400" dirty="0"/>
              <a:t>, </a:t>
            </a:r>
            <a:r>
              <a:rPr lang="en-US" sz="2400" dirty="0" err="1"/>
              <a:t>soins</a:t>
            </a:r>
            <a:r>
              <a:rPr lang="en-US" sz="2400" dirty="0"/>
              <a:t> de </a:t>
            </a:r>
            <a:r>
              <a:rPr lang="en-US" sz="2400" dirty="0" err="1"/>
              <a:t>proximité</a:t>
            </a:r>
            <a:r>
              <a:rPr lang="en-US" sz="2400" dirty="0"/>
              <a:t>, </a:t>
            </a:r>
            <a:r>
              <a:rPr lang="en-US" sz="2400" dirty="0" err="1"/>
              <a:t>santé</a:t>
            </a:r>
            <a:r>
              <a:rPr lang="en-US" sz="2400" dirty="0"/>
              <a:t> </a:t>
            </a:r>
            <a:r>
              <a:rPr lang="en-US" sz="2400" dirty="0" err="1"/>
              <a:t>maternelle</a:t>
            </a:r>
            <a:r>
              <a:rPr lang="en-US" sz="2400" dirty="0"/>
              <a:t>) 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F1537A3-6482-ED0D-92E9-D9BE0F7C4F4B}"/>
              </a:ext>
            </a:extLst>
          </p:cNvPr>
          <p:cNvSpPr txBox="1"/>
          <p:nvPr/>
        </p:nvSpPr>
        <p:spPr>
          <a:xfrm>
            <a:off x="1120091" y="4676157"/>
            <a:ext cx="9970696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De type </a:t>
            </a:r>
            <a:r>
              <a:rPr lang="en-US" sz="2400" dirty="0" err="1">
                <a:solidFill>
                  <a:srgbClr val="0070C0"/>
                </a:solidFill>
              </a:rPr>
              <a:t>hôpital</a:t>
            </a:r>
            <a:r>
              <a:rPr lang="en-US" sz="2400" dirty="0">
                <a:solidFill>
                  <a:srgbClr val="0070C0"/>
                </a:solidFill>
              </a:rPr>
              <a:t> de district </a:t>
            </a:r>
            <a:r>
              <a:rPr lang="en-US" sz="2400" dirty="0" err="1"/>
              <a:t>ou</a:t>
            </a:r>
            <a:r>
              <a:rPr lang="en-US" sz="2400" dirty="0"/>
              <a:t> </a:t>
            </a:r>
            <a:r>
              <a:rPr lang="en-US" sz="2400" dirty="0" err="1"/>
              <a:t>régional</a:t>
            </a:r>
            <a:r>
              <a:rPr lang="en-US" sz="2400" dirty="0"/>
              <a:t> de 100 </a:t>
            </a:r>
            <a:r>
              <a:rPr lang="en-US" sz="2400" dirty="0" err="1"/>
              <a:t>à</a:t>
            </a:r>
            <a:r>
              <a:rPr lang="en-US" sz="2400" dirty="0"/>
              <a:t> 200 </a:t>
            </a:r>
            <a:r>
              <a:rPr lang="en-US" sz="2400" dirty="0" err="1"/>
              <a:t>lits</a:t>
            </a:r>
            <a:r>
              <a:rPr lang="en-US" sz="2400" dirty="0"/>
              <a:t> : consultations, </a:t>
            </a:r>
          </a:p>
          <a:p>
            <a:r>
              <a:rPr lang="en-US" sz="2400" dirty="0" err="1"/>
              <a:t>hospitalisations</a:t>
            </a:r>
            <a:r>
              <a:rPr lang="en-US" sz="2400" dirty="0"/>
              <a:t>, urgences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AE8146B-A1EE-6076-8C15-800DD7BDCA75}"/>
              </a:ext>
            </a:extLst>
          </p:cNvPr>
          <p:cNvSpPr txBox="1"/>
          <p:nvPr/>
        </p:nvSpPr>
        <p:spPr>
          <a:xfrm>
            <a:off x="1120090" y="5769306"/>
            <a:ext cx="9970696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De </a:t>
            </a:r>
            <a:r>
              <a:rPr lang="en-US" sz="2400" dirty="0" err="1">
                <a:solidFill>
                  <a:srgbClr val="0070C0"/>
                </a:solidFill>
              </a:rPr>
              <a:t>référence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/>
              <a:t>au plan national et CHU (quasi-</a:t>
            </a:r>
            <a:r>
              <a:rPr lang="en-US" sz="2400" dirty="0" err="1"/>
              <a:t>totalité</a:t>
            </a:r>
            <a:r>
              <a:rPr lang="en-US" sz="2400" dirty="0"/>
              <a:t> des </a:t>
            </a:r>
            <a:r>
              <a:rPr lang="en-US" sz="2400" dirty="0" err="1"/>
              <a:t>spécialistes</a:t>
            </a:r>
            <a:r>
              <a:rPr lang="en-US" sz="2400" dirty="0"/>
              <a:t>)</a:t>
            </a:r>
          </a:p>
        </p:txBody>
      </p:sp>
      <p:sp>
        <p:nvSpPr>
          <p:cNvPr id="10" name="Flèche vers la droite 9">
            <a:extLst>
              <a:ext uri="{FF2B5EF4-FFF2-40B4-BE49-F238E27FC236}">
                <a16:creationId xmlns:a16="http://schemas.microsoft.com/office/drawing/2014/main" id="{D1B45EC1-299F-A670-5DD7-4011ACB3F061}"/>
              </a:ext>
            </a:extLst>
          </p:cNvPr>
          <p:cNvSpPr/>
          <p:nvPr/>
        </p:nvSpPr>
        <p:spPr>
          <a:xfrm>
            <a:off x="211508" y="3744817"/>
            <a:ext cx="757016" cy="307648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1" name="Flèche vers la droite 10">
            <a:extLst>
              <a:ext uri="{FF2B5EF4-FFF2-40B4-BE49-F238E27FC236}">
                <a16:creationId xmlns:a16="http://schemas.microsoft.com/office/drawing/2014/main" id="{FEE74CB0-4C34-BBC6-2938-A4B2EDBEEB3C}"/>
              </a:ext>
            </a:extLst>
          </p:cNvPr>
          <p:cNvSpPr/>
          <p:nvPr/>
        </p:nvSpPr>
        <p:spPr>
          <a:xfrm>
            <a:off x="152044" y="4698944"/>
            <a:ext cx="757016" cy="307648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Flèche vers la droite 11">
            <a:extLst>
              <a:ext uri="{FF2B5EF4-FFF2-40B4-BE49-F238E27FC236}">
                <a16:creationId xmlns:a16="http://schemas.microsoft.com/office/drawing/2014/main" id="{D03EAA50-6531-4ADF-9BC9-2F38B242FF05}"/>
              </a:ext>
            </a:extLst>
          </p:cNvPr>
          <p:cNvSpPr/>
          <p:nvPr/>
        </p:nvSpPr>
        <p:spPr>
          <a:xfrm>
            <a:off x="211508" y="5754113"/>
            <a:ext cx="757016" cy="307648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3781934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1"/>
          <p:cNvSpPr txBox="1"/>
          <p:nvPr/>
        </p:nvSpPr>
        <p:spPr>
          <a:xfrm>
            <a:off x="2711449" y="188913"/>
            <a:ext cx="40322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1800"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1"/>
          <p:cNvSpPr txBox="1"/>
          <p:nvPr/>
        </p:nvSpPr>
        <p:spPr>
          <a:xfrm>
            <a:off x="629459" y="301033"/>
            <a:ext cx="1044029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200"/>
            </a:pPr>
            <a:r>
              <a:rPr lang="fr-FR" sz="36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Importance des centres de santé primaire en Afrique </a:t>
            </a:r>
            <a:endParaRPr sz="280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11" descr="http://shisonghospital.org/wordpress/wp-content/uploads/2011/04/Aerial-View3-CC-2010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56094" y="2719123"/>
            <a:ext cx="3439310" cy="2196420"/>
          </a:xfrm>
          <a:prstGeom prst="rect">
            <a:avLst/>
          </a:prstGeom>
          <a:noFill/>
          <a:ln w="38100" cap="flat" cmpd="sng">
            <a:solidFill>
              <a:srgbClr val="3C2BA5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35" name="Google Shape;235;p11"/>
          <p:cNvSpPr txBox="1"/>
          <p:nvPr/>
        </p:nvSpPr>
        <p:spPr>
          <a:xfrm>
            <a:off x="7641492" y="5092158"/>
            <a:ext cx="426478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1500"/>
            </a:pPr>
            <a:r>
              <a:rPr lang="fr-FR" sz="15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Site de référence  : Hôpital de </a:t>
            </a:r>
            <a:r>
              <a:rPr lang="fr-FR" sz="15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Shisong</a:t>
            </a:r>
            <a:endParaRPr dirty="0"/>
          </a:p>
          <a:p>
            <a:pPr algn="ctr">
              <a:buClr>
                <a:schemeClr val="dk1"/>
              </a:buClr>
              <a:buSzPts val="1500"/>
            </a:pPr>
            <a:r>
              <a:rPr lang="fr-FR" sz="15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spécialisé en chirurgie cardiaque au</a:t>
            </a:r>
            <a:r>
              <a:rPr lang="fr-F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5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Cameroun</a:t>
            </a:r>
            <a:r>
              <a:rPr lang="fr-F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grpSp>
        <p:nvGrpSpPr>
          <p:cNvPr id="236" name="Google Shape;236;p11"/>
          <p:cNvGrpSpPr/>
          <p:nvPr/>
        </p:nvGrpSpPr>
        <p:grpSpPr>
          <a:xfrm>
            <a:off x="396596" y="2473411"/>
            <a:ext cx="6347104" cy="3172704"/>
            <a:chOff x="53311" y="3348365"/>
            <a:chExt cx="5238769" cy="2278698"/>
          </a:xfrm>
        </p:grpSpPr>
        <p:pic>
          <p:nvPicPr>
            <p:cNvPr id="237" name="Google Shape;237;p11" descr="P101026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34466" y="3600982"/>
              <a:ext cx="2407513" cy="1606070"/>
            </a:xfrm>
            <a:prstGeom prst="rect">
              <a:avLst/>
            </a:prstGeom>
            <a:noFill/>
            <a:ln w="38100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pic>
          <p:nvPicPr>
            <p:cNvPr id="238" name="Google Shape;238;p1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750096" y="3595165"/>
              <a:ext cx="2449140" cy="1634035"/>
            </a:xfrm>
            <a:prstGeom prst="rect">
              <a:avLst/>
            </a:prstGeom>
            <a:noFill/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sp>
          <p:nvSpPr>
            <p:cNvPr id="239" name="Google Shape;239;p11"/>
            <p:cNvSpPr txBox="1"/>
            <p:nvPr/>
          </p:nvSpPr>
          <p:spPr>
            <a:xfrm>
              <a:off x="2771800" y="5229200"/>
              <a:ext cx="2520280" cy="397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chemeClr val="dk1"/>
                </a:buClr>
                <a:buSzPts val="1500"/>
              </a:pPr>
              <a:r>
                <a:rPr lang="fr-FR" sz="1500" b="1" i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Centre de Santé de </a:t>
              </a:r>
              <a:r>
                <a:rPr lang="fr-FR" sz="1500" b="1" i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Farassababen</a:t>
              </a:r>
              <a:r>
                <a:rPr lang="fr-FR" sz="1500" b="1" i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en Guinée Conakry</a:t>
              </a:r>
              <a:endParaRPr dirty="0"/>
            </a:p>
          </p:txBody>
        </p:sp>
        <p:sp>
          <p:nvSpPr>
            <p:cNvPr id="240" name="Google Shape;240;p11"/>
            <p:cNvSpPr txBox="1"/>
            <p:nvPr/>
          </p:nvSpPr>
          <p:spPr>
            <a:xfrm>
              <a:off x="178083" y="5229200"/>
              <a:ext cx="2520280" cy="232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chemeClr val="dk1"/>
                </a:buClr>
                <a:buSzPts val="1500"/>
              </a:pPr>
              <a:r>
                <a:rPr lang="fr-FR" sz="1500" b="1" i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Dispensaire d’</a:t>
              </a:r>
              <a:r>
                <a:rPr lang="fr-FR" sz="1500" b="1" i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Obout</a:t>
              </a:r>
              <a:r>
                <a:rPr lang="fr-FR" sz="1500" b="1" i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au Cameroun</a:t>
              </a:r>
              <a:endParaRPr dirty="0"/>
            </a:p>
          </p:txBody>
        </p:sp>
        <p:sp>
          <p:nvSpPr>
            <p:cNvPr id="241" name="Google Shape;241;p11"/>
            <p:cNvSpPr txBox="1"/>
            <p:nvPr/>
          </p:nvSpPr>
          <p:spPr>
            <a:xfrm>
              <a:off x="53311" y="3348365"/>
              <a:ext cx="2070109" cy="243127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fr-FR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Technicien polyvalent</a:t>
              </a:r>
              <a:endParaRPr dirty="0"/>
            </a:p>
          </p:txBody>
        </p:sp>
      </p:grpSp>
      <p:sp>
        <p:nvSpPr>
          <p:cNvPr id="242" name="Google Shape;242;p11"/>
          <p:cNvSpPr txBox="1"/>
          <p:nvPr/>
        </p:nvSpPr>
        <p:spPr>
          <a:xfrm>
            <a:off x="9505820" y="2225645"/>
            <a:ext cx="2070100" cy="338514"/>
          </a:xfrm>
          <a:prstGeom prst="rect">
            <a:avLst/>
          </a:prstGeom>
          <a:solidFill>
            <a:srgbClr val="D8D8D8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Biologiste spécialisé</a:t>
            </a:r>
            <a:endParaRPr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BF3AADB-DB32-D577-43CA-877C25154AE0}"/>
              </a:ext>
            </a:extLst>
          </p:cNvPr>
          <p:cNvSpPr txBox="1"/>
          <p:nvPr/>
        </p:nvSpPr>
        <p:spPr>
          <a:xfrm>
            <a:off x="1135623" y="5898584"/>
            <a:ext cx="8911222" cy="584775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C00000"/>
                </a:solidFill>
              </a:rPr>
              <a:t>Patients du dernier km           champs d’action de BSF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492AF8A-2315-90F6-3208-13449149726A}"/>
              </a:ext>
            </a:extLst>
          </p:cNvPr>
          <p:cNvSpPr txBox="1"/>
          <p:nvPr/>
        </p:nvSpPr>
        <p:spPr>
          <a:xfrm>
            <a:off x="1135623" y="1363851"/>
            <a:ext cx="86382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Population rurale pauvre se déplaçant difficilement (taxi-brousse)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Laboratoires souvent privés</a:t>
            </a:r>
          </a:p>
        </p:txBody>
      </p:sp>
      <p:sp>
        <p:nvSpPr>
          <p:cNvPr id="5" name="Flèche vers la droite 4">
            <a:extLst>
              <a:ext uri="{FF2B5EF4-FFF2-40B4-BE49-F238E27FC236}">
                <a16:creationId xmlns:a16="http://schemas.microsoft.com/office/drawing/2014/main" id="{A8849839-E7B1-F75D-9037-A4608CA7ED73}"/>
              </a:ext>
            </a:extLst>
          </p:cNvPr>
          <p:cNvSpPr/>
          <p:nvPr/>
        </p:nvSpPr>
        <p:spPr>
          <a:xfrm>
            <a:off x="5200811" y="6044777"/>
            <a:ext cx="648797" cy="29238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E09FFE-2182-8AF7-06E5-F29F75BA8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Biologistes Sans Frontières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EF9539-D913-ACBD-9084-BF7C736CB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" y="1860234"/>
            <a:ext cx="10515600" cy="4351338"/>
          </a:xfrm>
          <a:ln w="9525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fr-FR" dirty="0"/>
              <a:t>Association Loi 1901</a:t>
            </a:r>
          </a:p>
          <a:p>
            <a:r>
              <a:rPr lang="fr-FR" dirty="0"/>
              <a:t>300 membres bénévoles</a:t>
            </a:r>
          </a:p>
          <a:p>
            <a:r>
              <a:rPr lang="fr-FR" dirty="0"/>
              <a:t>Fondée en 1992 à Lyon</a:t>
            </a:r>
          </a:p>
          <a:p>
            <a:r>
              <a:rPr lang="fr-FR" dirty="0"/>
              <a:t>Antennes dans chaque région de France</a:t>
            </a:r>
          </a:p>
          <a:p>
            <a:r>
              <a:rPr lang="fr-FR" dirty="0"/>
              <a:t>Plus de 350 missions</a:t>
            </a:r>
          </a:p>
          <a:p>
            <a:r>
              <a:rPr lang="fr-FR" dirty="0"/>
              <a:t>La pérennité des projets est essentielle : BSF opère sur le long terme pour suivre l’évolution des projets</a:t>
            </a:r>
          </a:p>
          <a:p>
            <a:endParaRPr lang="fr-FR" dirty="0"/>
          </a:p>
          <a:p>
            <a:r>
              <a:rPr lang="fr-FR" dirty="0"/>
              <a:t>DEVELOPPER POUR NE PLUS ASSISTER</a:t>
            </a:r>
          </a:p>
          <a:p>
            <a:endParaRPr lang="fr-FR" dirty="0"/>
          </a:p>
        </p:txBody>
      </p:sp>
      <p:pic>
        <p:nvPicPr>
          <p:cNvPr id="4" name="Image 3" descr="logo_BSF1.jpg">
            <a:extLst>
              <a:ext uri="{FF2B5EF4-FFF2-40B4-BE49-F238E27FC236}">
                <a16:creationId xmlns:a16="http://schemas.microsoft.com/office/drawing/2014/main" id="{41129939-73C5-8DEC-0630-AF9BE0E89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15860"/>
          <a:stretch/>
        </p:blipFill>
        <p:spPr>
          <a:xfrm>
            <a:off x="8182233" y="260351"/>
            <a:ext cx="3017771" cy="13255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1054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61B800-121B-CAB6-656A-B0A74908F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000" dirty="0">
                <a:solidFill>
                  <a:srgbClr val="0070C0"/>
                </a:solidFill>
              </a:rPr>
              <a:t>Quels examens privilégier?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D7A1F5-B116-1EE4-105D-CCF6E3A25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728" y="1481240"/>
            <a:ext cx="10842072" cy="4873839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r>
              <a:rPr lang="fr-FR" dirty="0">
                <a:solidFill>
                  <a:srgbClr val="C00000"/>
                </a:solidFill>
              </a:rPr>
              <a:t>Biochimie: examens de base</a:t>
            </a:r>
            <a:r>
              <a:rPr lang="fr-FR" dirty="0"/>
              <a:t> NFS, CRP, créatinine, AST, albumine, glycémie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>
                <a:solidFill>
                  <a:srgbClr val="C00000"/>
                </a:solidFill>
              </a:rPr>
              <a:t>Immunologie:</a:t>
            </a:r>
            <a:r>
              <a:rPr lang="fr-FR" dirty="0"/>
              <a:t> Sérologie infectieuse, marqueurs cardiaques, marqueurs hépatiques et rénaux </a:t>
            </a:r>
          </a:p>
          <a:p>
            <a:endParaRPr lang="fr-FR" dirty="0"/>
          </a:p>
          <a:p>
            <a:r>
              <a:rPr lang="fr-FR" dirty="0"/>
              <a:t>En fonction de l ’épidémiologie: </a:t>
            </a:r>
            <a:r>
              <a:rPr lang="fr-FR" dirty="0">
                <a:solidFill>
                  <a:srgbClr val="C00000"/>
                </a:solidFill>
              </a:rPr>
              <a:t>la bactériologie</a:t>
            </a:r>
          </a:p>
          <a:p>
            <a:pPr marL="0" indent="0">
              <a:buNone/>
            </a:pPr>
            <a:r>
              <a:rPr lang="fr-FR" dirty="0"/>
              <a:t>Hors il s’agit de la spécialité la moins développée (RDC par exemple)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>
                <a:solidFill>
                  <a:srgbClr val="C00000"/>
                </a:solidFill>
              </a:rPr>
              <a:t>Mortalité élevée due aux infections</a:t>
            </a:r>
          </a:p>
          <a:p>
            <a:endParaRPr lang="fr-FR" dirty="0"/>
          </a:p>
        </p:txBody>
      </p:sp>
      <p:sp>
        <p:nvSpPr>
          <p:cNvPr id="4" name="Flèche vers la droite 3">
            <a:extLst>
              <a:ext uri="{FF2B5EF4-FFF2-40B4-BE49-F238E27FC236}">
                <a16:creationId xmlns:a16="http://schemas.microsoft.com/office/drawing/2014/main" id="{C5294CEA-8269-665F-5E6E-18C00165A804}"/>
              </a:ext>
            </a:extLst>
          </p:cNvPr>
          <p:cNvSpPr/>
          <p:nvPr/>
        </p:nvSpPr>
        <p:spPr>
          <a:xfrm>
            <a:off x="407156" y="6025405"/>
            <a:ext cx="676893" cy="22140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8472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965A61-3E6C-CE37-4BDF-9CF743426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1" y="84620"/>
            <a:ext cx="11815638" cy="1325563"/>
          </a:xfrm>
        </p:spPr>
        <p:txBody>
          <a:bodyPr>
            <a:normAutofit/>
          </a:bodyPr>
          <a:lstStyle/>
          <a:p>
            <a:pPr algn="ctr"/>
            <a:r>
              <a:rPr lang="fr-FR" sz="3733" dirty="0">
                <a:solidFill>
                  <a:srgbClr val="0070C0"/>
                </a:solidFill>
              </a:rPr>
              <a:t>Nécessité de matériel simple et robuste</a:t>
            </a:r>
            <a:br>
              <a:rPr lang="fr-FR" dirty="0">
                <a:solidFill>
                  <a:srgbClr val="0070C0"/>
                </a:solidFill>
              </a:rPr>
            </a:b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A994F3-CA25-D779-7A50-B7DF2003E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9" y="1496292"/>
            <a:ext cx="11021291" cy="468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/>
              <a:t>Analyses de base:</a:t>
            </a:r>
          </a:p>
          <a:p>
            <a:pPr marL="0" indent="0">
              <a:buNone/>
            </a:pPr>
            <a:r>
              <a:rPr lang="fr-FR" sz="2400" dirty="0"/>
              <a:t>	- Analyseur hématologie</a:t>
            </a:r>
          </a:p>
          <a:p>
            <a:pPr marL="0" indent="0">
              <a:buNone/>
            </a:pPr>
            <a:r>
              <a:rPr lang="fr-FR" sz="2400" dirty="0"/>
              <a:t>	- Biochimie</a:t>
            </a:r>
          </a:p>
          <a:p>
            <a:pPr marL="0" indent="0">
              <a:buNone/>
            </a:pPr>
            <a:r>
              <a:rPr lang="fr-FR" sz="2400" dirty="0"/>
              <a:t>	- Paludisme</a:t>
            </a:r>
          </a:p>
          <a:p>
            <a:pPr marL="0" indent="0">
              <a:buNone/>
            </a:pPr>
            <a:r>
              <a:rPr lang="fr-FR" sz="2400" dirty="0"/>
              <a:t>	- Tuberculose</a:t>
            </a:r>
            <a:endParaRPr lang="fr-FR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2400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400" dirty="0">
                <a:solidFill>
                  <a:srgbClr val="0070C0"/>
                </a:solidFill>
              </a:rPr>
              <a:t>Bactériologie</a:t>
            </a:r>
            <a:r>
              <a:rPr lang="fr-FR" sz="2400" dirty="0"/>
              <a:t>: Meilleure des POC : </a:t>
            </a:r>
            <a:r>
              <a:rPr lang="fr-FR" sz="2400" dirty="0">
                <a:solidFill>
                  <a:srgbClr val="C00000"/>
                </a:solidFill>
              </a:rPr>
              <a:t>l’examen direct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400" dirty="0"/>
              <a:t>Meilleure amplification génique : </a:t>
            </a:r>
            <a:r>
              <a:rPr lang="fr-FR" sz="2400" dirty="0">
                <a:solidFill>
                  <a:srgbClr val="C00000"/>
                </a:solidFill>
              </a:rPr>
              <a:t>La culture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A6456D6-9DDC-D365-E6DF-DA6A8B7EB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067801" y="694854"/>
            <a:ext cx="2468879" cy="329183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66BC54F-5E52-5EA4-40E5-330595074544}"/>
              </a:ext>
            </a:extLst>
          </p:cNvPr>
          <p:cNvSpPr txBox="1"/>
          <p:nvPr/>
        </p:nvSpPr>
        <p:spPr>
          <a:xfrm>
            <a:off x="2150225" y="5195120"/>
            <a:ext cx="5951359" cy="83099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380990" indent="-380990">
              <a:buFont typeface="Wingdings" pitchFamily="2" charset="2"/>
              <a:buChar char="Ø"/>
            </a:pPr>
            <a:r>
              <a:rPr lang="fr-FR" sz="2400" dirty="0">
                <a:solidFill>
                  <a:srgbClr val="C00000"/>
                </a:solidFill>
              </a:rPr>
              <a:t>Appareils fiables et solides : prix élevé</a:t>
            </a:r>
          </a:p>
          <a:p>
            <a:pPr marL="380990" indent="-380990">
              <a:buFont typeface="Wingdings" pitchFamily="2" charset="2"/>
              <a:buChar char="Ø"/>
            </a:pPr>
            <a:r>
              <a:rPr lang="fr-FR" sz="2400" dirty="0">
                <a:solidFill>
                  <a:srgbClr val="C00000"/>
                </a:solidFill>
              </a:rPr>
              <a:t>Appareils plus fragiles mais abordables?</a:t>
            </a:r>
          </a:p>
        </p:txBody>
      </p:sp>
      <p:sp>
        <p:nvSpPr>
          <p:cNvPr id="8" name="Flèche vers la droite 7">
            <a:extLst>
              <a:ext uri="{FF2B5EF4-FFF2-40B4-BE49-F238E27FC236}">
                <a16:creationId xmlns:a16="http://schemas.microsoft.com/office/drawing/2014/main" id="{73E5DF16-51A2-EA0B-89C4-034CC3DAB7F2}"/>
              </a:ext>
            </a:extLst>
          </p:cNvPr>
          <p:cNvSpPr/>
          <p:nvPr/>
        </p:nvSpPr>
        <p:spPr>
          <a:xfrm>
            <a:off x="698269" y="5427738"/>
            <a:ext cx="1086196" cy="36576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10" name="Image 9" descr="Une image contenant intérieur, machine, Matériel de bureau, Appareils électroniques&#10;&#10;Description générée automatiquement">
            <a:extLst>
              <a:ext uri="{FF2B5EF4-FFF2-40B4-BE49-F238E27FC236}">
                <a16:creationId xmlns:a16="http://schemas.microsoft.com/office/drawing/2014/main" id="{E51964FE-4596-B3ED-7E18-8EACD4B494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555" y="3933334"/>
            <a:ext cx="3796923" cy="2542181"/>
          </a:xfrm>
          <a:prstGeom prst="rect">
            <a:avLst/>
          </a:prstGeom>
        </p:spPr>
      </p:pic>
      <p:pic>
        <p:nvPicPr>
          <p:cNvPr id="12" name="Image 11" descr="Une image contenant intérieur, microscope, ordinateur, Instrument scientifique&#10;&#10;Description générée automatiquement">
            <a:extLst>
              <a:ext uri="{FF2B5EF4-FFF2-40B4-BE49-F238E27FC236}">
                <a16:creationId xmlns:a16="http://schemas.microsoft.com/office/drawing/2014/main" id="{A4E3B276-78D5-28D0-3438-D65FAF3656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43" y="1197742"/>
            <a:ext cx="3644412" cy="244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51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14BFC7-EE75-ECCB-81DC-78BE43362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979" y="187492"/>
            <a:ext cx="8507896" cy="818736"/>
          </a:xfrm>
        </p:spPr>
        <p:txBody>
          <a:bodyPr>
            <a:normAutofit/>
          </a:bodyPr>
          <a:lstStyle/>
          <a:p>
            <a:pPr algn="ctr"/>
            <a:r>
              <a:rPr lang="fr-FR" sz="3733" dirty="0">
                <a:solidFill>
                  <a:srgbClr val="0070C0"/>
                </a:solidFill>
              </a:rPr>
              <a:t>Quelles techniques privilégier 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615E43E-4D71-2E74-FB4A-D5AD0D4EA1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40" y="1008416"/>
            <a:ext cx="4179033" cy="278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igne de multiplication 3">
            <a:extLst>
              <a:ext uri="{FF2B5EF4-FFF2-40B4-BE49-F238E27FC236}">
                <a16:creationId xmlns:a16="http://schemas.microsoft.com/office/drawing/2014/main" id="{8B020238-E455-2900-E1E4-026692C2A2FC}"/>
              </a:ext>
            </a:extLst>
          </p:cNvPr>
          <p:cNvSpPr/>
          <p:nvPr/>
        </p:nvSpPr>
        <p:spPr>
          <a:xfrm>
            <a:off x="824881" y="1379115"/>
            <a:ext cx="3339548" cy="2089595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6" name="Image 5" descr="Une image contenant intérieur, mur, personne, cuisine&#10;&#10;Description générée automatiquement">
            <a:extLst>
              <a:ext uri="{FF2B5EF4-FFF2-40B4-BE49-F238E27FC236}">
                <a16:creationId xmlns:a16="http://schemas.microsoft.com/office/drawing/2014/main" id="{F00246E7-4A24-06D2-15B6-6BEFF6882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21" y="4018399"/>
            <a:ext cx="4061051" cy="271855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3C0D373-9AA3-F4D2-BD43-30D28CB6AF69}"/>
              </a:ext>
            </a:extLst>
          </p:cNvPr>
          <p:cNvSpPr txBox="1"/>
          <p:nvPr/>
        </p:nvSpPr>
        <p:spPr>
          <a:xfrm>
            <a:off x="4930405" y="1102172"/>
            <a:ext cx="7031892" cy="375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67" dirty="0"/>
              <a:t>Nécessité d’un appareillage simple et robuste.</a:t>
            </a:r>
            <a:endParaRPr lang="fr-FR" sz="2667" spc="-7" dirty="0">
              <a:latin typeface="Calibri"/>
              <a:cs typeface="Calibri"/>
            </a:endParaRPr>
          </a:p>
          <a:p>
            <a:pPr marL="16933">
              <a:spcBef>
                <a:spcPts val="133"/>
              </a:spcBef>
            </a:pPr>
            <a:r>
              <a:rPr lang="fr-FR" sz="2667" spc="-7" dirty="0">
                <a:latin typeface="Calibri"/>
                <a:cs typeface="Calibri"/>
              </a:rPr>
              <a:t>Les</a:t>
            </a:r>
            <a:r>
              <a:rPr lang="fr-FR" sz="2667" spc="-40" dirty="0">
                <a:latin typeface="Calibri"/>
                <a:cs typeface="Calibri"/>
              </a:rPr>
              <a:t> </a:t>
            </a:r>
            <a:r>
              <a:rPr lang="fr-FR" sz="2667" spc="-7" dirty="0">
                <a:latin typeface="Calibri"/>
                <a:cs typeface="Calibri"/>
              </a:rPr>
              <a:t>techniques utilisées :</a:t>
            </a:r>
            <a:endParaRPr lang="fr-FR" sz="2667" dirty="0">
              <a:latin typeface="Calibri"/>
              <a:cs typeface="Calibri"/>
            </a:endParaRPr>
          </a:p>
          <a:p>
            <a:pPr marL="1398658" indent="-163403">
              <a:buChar char="-"/>
              <a:tabLst>
                <a:tab pos="1399505" algn="l"/>
              </a:tabLst>
            </a:pPr>
            <a:r>
              <a:rPr lang="fr-FR" sz="2667" spc="-13" dirty="0">
                <a:latin typeface="Calibri"/>
                <a:cs typeface="Calibri"/>
              </a:rPr>
              <a:t> listées </a:t>
            </a:r>
            <a:r>
              <a:rPr lang="fr-FR" sz="2667" spc="-7" dirty="0">
                <a:latin typeface="Calibri"/>
                <a:cs typeface="Calibri"/>
              </a:rPr>
              <a:t>par</a:t>
            </a:r>
            <a:r>
              <a:rPr lang="fr-FR" sz="2667" spc="-40" dirty="0">
                <a:latin typeface="Calibri"/>
                <a:cs typeface="Calibri"/>
              </a:rPr>
              <a:t> </a:t>
            </a:r>
            <a:r>
              <a:rPr lang="fr-FR" sz="2667" spc="-27" dirty="0">
                <a:latin typeface="Calibri"/>
                <a:cs typeface="Calibri"/>
              </a:rPr>
              <a:t>l’OMS</a:t>
            </a:r>
            <a:endParaRPr lang="fr-FR" sz="2667" dirty="0">
              <a:latin typeface="Calibri"/>
              <a:cs typeface="Calibri"/>
            </a:endParaRPr>
          </a:p>
          <a:p>
            <a:pPr marL="1398658" indent="-163403">
              <a:buChar char="-"/>
              <a:tabLst>
                <a:tab pos="1399505" algn="l"/>
              </a:tabLst>
            </a:pPr>
            <a:r>
              <a:rPr lang="fr-FR" sz="2667" spc="-7" dirty="0">
                <a:latin typeface="Calibri"/>
                <a:cs typeface="Calibri"/>
              </a:rPr>
              <a:t> simples</a:t>
            </a:r>
            <a:r>
              <a:rPr lang="fr-FR" sz="2667" spc="-80" dirty="0">
                <a:latin typeface="Calibri"/>
                <a:cs typeface="Calibri"/>
              </a:rPr>
              <a:t> </a:t>
            </a:r>
            <a:r>
              <a:rPr lang="fr-FR" sz="2667" spc="-13" dirty="0">
                <a:latin typeface="Calibri"/>
                <a:cs typeface="Calibri"/>
              </a:rPr>
              <a:t>d’interprétation</a:t>
            </a:r>
            <a:endParaRPr lang="fr-FR" sz="2667" dirty="0">
              <a:latin typeface="Calibri"/>
              <a:cs typeface="Calibri"/>
            </a:endParaRPr>
          </a:p>
          <a:p>
            <a:pPr marL="1398658" indent="-163403">
              <a:buChar char="-"/>
              <a:tabLst>
                <a:tab pos="1399505" algn="l"/>
              </a:tabLst>
            </a:pPr>
            <a:r>
              <a:rPr lang="fr-FR" sz="2667" spc="-7" dirty="0">
                <a:latin typeface="Calibri"/>
                <a:cs typeface="Calibri"/>
              </a:rPr>
              <a:t> fiables</a:t>
            </a:r>
            <a:endParaRPr lang="fr-FR" sz="2667" dirty="0">
              <a:latin typeface="Calibri"/>
              <a:cs typeface="Calibri"/>
            </a:endParaRPr>
          </a:p>
          <a:p>
            <a:pPr marL="1236102" marR="461422">
              <a:buChar char="-"/>
              <a:tabLst>
                <a:tab pos="1399505" algn="l"/>
              </a:tabLst>
            </a:pPr>
            <a:r>
              <a:rPr lang="fr-FR" sz="2667" spc="-13" dirty="0">
                <a:latin typeface="Calibri"/>
                <a:cs typeface="Calibri"/>
              </a:rPr>
              <a:t>  réalisables </a:t>
            </a:r>
            <a:r>
              <a:rPr lang="fr-FR" sz="2667" spc="-7" dirty="0">
                <a:latin typeface="Calibri"/>
                <a:cs typeface="Calibri"/>
              </a:rPr>
              <a:t>dans un environnement</a:t>
            </a:r>
            <a:r>
              <a:rPr lang="fr-FR" sz="2667" spc="-120" dirty="0">
                <a:latin typeface="Calibri"/>
                <a:cs typeface="Calibri"/>
              </a:rPr>
              <a:t> </a:t>
            </a:r>
            <a:r>
              <a:rPr lang="fr-FR" sz="2667" spc="-13" dirty="0">
                <a:latin typeface="Calibri"/>
                <a:cs typeface="Calibri"/>
              </a:rPr>
              <a:t>limité</a:t>
            </a:r>
            <a:endParaRPr lang="fr-FR" sz="2667" dirty="0">
              <a:latin typeface="Calibri"/>
              <a:cs typeface="Calibri"/>
            </a:endParaRPr>
          </a:p>
          <a:p>
            <a:pPr marL="1398658" indent="-163403">
              <a:buChar char="-"/>
              <a:tabLst>
                <a:tab pos="1399505" algn="l"/>
              </a:tabLst>
            </a:pPr>
            <a:r>
              <a:rPr lang="fr-FR" sz="2667" spc="-13" dirty="0">
                <a:latin typeface="Calibri"/>
                <a:cs typeface="Calibri"/>
              </a:rPr>
              <a:t>facilement</a:t>
            </a:r>
            <a:r>
              <a:rPr lang="fr-FR" sz="2667" spc="-27" dirty="0">
                <a:latin typeface="Calibri"/>
                <a:cs typeface="Calibri"/>
              </a:rPr>
              <a:t> </a:t>
            </a:r>
            <a:r>
              <a:rPr lang="fr-FR" sz="2667" spc="-13" dirty="0">
                <a:solidFill>
                  <a:srgbClr val="FF0000"/>
                </a:solidFill>
                <a:latin typeface="Calibri"/>
                <a:cs typeface="Calibri"/>
              </a:rPr>
              <a:t>contrôlables</a:t>
            </a:r>
            <a:endParaRPr lang="fr-FR" sz="2667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380990" indent="-380990">
              <a:buFontTx/>
              <a:buChar char="-"/>
            </a:pPr>
            <a:endParaRPr lang="fr-FR" sz="2400" dirty="0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8633C390-1ABA-4FB4-2FFF-1DFB0D17F8B8}"/>
              </a:ext>
            </a:extLst>
          </p:cNvPr>
          <p:cNvSpPr/>
          <p:nvPr/>
        </p:nvSpPr>
        <p:spPr>
          <a:xfrm>
            <a:off x="4824983" y="4765607"/>
            <a:ext cx="830471" cy="453167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8C2BEDA-0DAB-5352-8746-1B86DFAF4D70}"/>
              </a:ext>
            </a:extLst>
          </p:cNvPr>
          <p:cNvSpPr txBox="1"/>
          <p:nvPr/>
        </p:nvSpPr>
        <p:spPr>
          <a:xfrm>
            <a:off x="5760875" y="4546933"/>
            <a:ext cx="6096000" cy="9131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16933" marR="6773" indent="-847" algn="ctr">
              <a:spcBef>
                <a:spcPts val="133"/>
              </a:spcBef>
            </a:pPr>
            <a:r>
              <a:rPr lang="fr-FR" sz="2667" spc="-33" dirty="0">
                <a:solidFill>
                  <a:srgbClr val="0070C0"/>
                </a:solidFill>
                <a:latin typeface="Calibri"/>
                <a:cs typeface="Calibri"/>
              </a:rPr>
              <a:t>Techniques </a:t>
            </a:r>
            <a:r>
              <a:rPr lang="fr-FR" sz="2667" spc="-7" dirty="0">
                <a:solidFill>
                  <a:srgbClr val="0070C0"/>
                </a:solidFill>
                <a:latin typeface="Calibri"/>
                <a:cs typeface="Calibri"/>
              </a:rPr>
              <a:t>de Diagnostic </a:t>
            </a:r>
            <a:r>
              <a:rPr lang="fr-FR" sz="2667" spc="-707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lang="fr-FR" sz="2667" dirty="0">
                <a:solidFill>
                  <a:srgbClr val="0070C0"/>
                </a:solidFill>
                <a:latin typeface="Calibri"/>
                <a:cs typeface="Calibri"/>
              </a:rPr>
              <a:t>Rapide </a:t>
            </a:r>
            <a:r>
              <a:rPr lang="fr-FR" sz="2667" spc="-7" dirty="0">
                <a:solidFill>
                  <a:srgbClr val="0070C0"/>
                </a:solidFill>
                <a:latin typeface="Calibri"/>
                <a:cs typeface="Calibri"/>
              </a:rPr>
              <a:t>(TDR) </a:t>
            </a:r>
            <a:r>
              <a:rPr lang="fr-FR" sz="2667" spc="-20" dirty="0">
                <a:solidFill>
                  <a:srgbClr val="0070C0"/>
                </a:solidFill>
                <a:latin typeface="Calibri"/>
                <a:cs typeface="Calibri"/>
              </a:rPr>
              <a:t>et/ou </a:t>
            </a:r>
            <a:r>
              <a:rPr lang="fr-FR" sz="2667" dirty="0">
                <a:solidFill>
                  <a:srgbClr val="0070C0"/>
                </a:solidFill>
                <a:latin typeface="Calibri"/>
                <a:cs typeface="Calibri"/>
              </a:rPr>
              <a:t>les </a:t>
            </a:r>
            <a:r>
              <a:rPr lang="fr-FR" sz="2667" spc="-13" dirty="0">
                <a:solidFill>
                  <a:srgbClr val="0070C0"/>
                </a:solidFill>
                <a:latin typeface="Calibri"/>
                <a:cs typeface="Calibri"/>
              </a:rPr>
              <a:t>techniques </a:t>
            </a:r>
            <a:r>
              <a:rPr lang="fr-FR" sz="2667" spc="-707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lang="fr-FR" sz="2667" spc="-20" dirty="0">
                <a:solidFill>
                  <a:srgbClr val="0070C0"/>
                </a:solidFill>
                <a:latin typeface="Calibri"/>
                <a:cs typeface="Calibri"/>
              </a:rPr>
              <a:t>Point </a:t>
            </a:r>
            <a:r>
              <a:rPr lang="fr-FR" sz="2667" dirty="0">
                <a:solidFill>
                  <a:srgbClr val="0070C0"/>
                </a:solidFill>
                <a:latin typeface="Calibri"/>
                <a:cs typeface="Calibri"/>
              </a:rPr>
              <a:t>of</a:t>
            </a:r>
            <a:r>
              <a:rPr lang="fr-FR" sz="2667" spc="-7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lang="fr-FR" sz="2667" spc="-13" dirty="0">
                <a:solidFill>
                  <a:srgbClr val="0070C0"/>
                </a:solidFill>
                <a:latin typeface="Calibri"/>
                <a:cs typeface="Calibri"/>
              </a:rPr>
              <a:t>Care</a:t>
            </a:r>
            <a:r>
              <a:rPr lang="fr-FR" sz="2667" spc="-7" dirty="0">
                <a:solidFill>
                  <a:srgbClr val="0070C0"/>
                </a:solidFill>
                <a:latin typeface="Calibri"/>
                <a:cs typeface="Calibri"/>
              </a:rPr>
              <a:t> (POC)</a:t>
            </a:r>
            <a:endParaRPr lang="fr-FR" sz="2667" dirty="0">
              <a:solidFill>
                <a:srgbClr val="0070C0"/>
              </a:solidFill>
              <a:latin typeface="Calibri"/>
              <a:cs typeface="Calibri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702D924-7F6F-2083-7CB7-915420E95892}"/>
              </a:ext>
            </a:extLst>
          </p:cNvPr>
          <p:cNvSpPr txBox="1"/>
          <p:nvPr/>
        </p:nvSpPr>
        <p:spPr>
          <a:xfrm>
            <a:off x="6705508" y="6099966"/>
            <a:ext cx="3193310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Problème : Le prix</a:t>
            </a:r>
          </a:p>
        </p:txBody>
      </p:sp>
      <p:sp>
        <p:nvSpPr>
          <p:cNvPr id="3" name="Flèche vers le bas 2">
            <a:extLst>
              <a:ext uri="{FF2B5EF4-FFF2-40B4-BE49-F238E27FC236}">
                <a16:creationId xmlns:a16="http://schemas.microsoft.com/office/drawing/2014/main" id="{21DF59E9-610D-DB7A-BF6B-B276C4B7F1F4}"/>
              </a:ext>
            </a:extLst>
          </p:cNvPr>
          <p:cNvSpPr/>
          <p:nvPr/>
        </p:nvSpPr>
        <p:spPr>
          <a:xfrm>
            <a:off x="8073813" y="5555950"/>
            <a:ext cx="372536" cy="512957"/>
          </a:xfrm>
          <a:prstGeom prst="downArrow">
            <a:avLst>
              <a:gd name="adj1" fmla="val 71818"/>
              <a:gd name="adj2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3725884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26E152-49D5-0DEA-79F3-E053F52FA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984" y="111919"/>
            <a:ext cx="10515600" cy="1325563"/>
          </a:xfrm>
        </p:spPr>
        <p:txBody>
          <a:bodyPr/>
          <a:lstStyle/>
          <a:p>
            <a:r>
              <a:rPr lang="fr-FR" sz="4000" dirty="0"/>
              <a:t>POUR DEVELOPPER LA BIOLOGIE MEDICALE</a:t>
            </a:r>
            <a:br>
              <a:rPr lang="fr-FR" sz="4000" dirty="0"/>
            </a:br>
            <a:r>
              <a:rPr lang="fr-FR" sz="4000" dirty="0"/>
              <a:t>DES TECHNIQUES SIMPLES ET UN SUIVI</a:t>
            </a:r>
            <a:endParaRPr lang="en-GB" sz="4000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44738066-AC5A-E764-57CE-5D4AE5E819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8858" y="1549605"/>
            <a:ext cx="6514024" cy="48622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99A900-A840-2732-07FC-F98641E68F6D}"/>
              </a:ext>
            </a:extLst>
          </p:cNvPr>
          <p:cNvSpPr/>
          <p:nvPr/>
        </p:nvSpPr>
        <p:spPr>
          <a:xfrm>
            <a:off x="4202883" y="1887523"/>
            <a:ext cx="1893117" cy="6878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64719D-A702-C33E-D6D3-3EEADD7AE1EA}"/>
              </a:ext>
            </a:extLst>
          </p:cNvPr>
          <p:cNvSpPr/>
          <p:nvPr/>
        </p:nvSpPr>
        <p:spPr>
          <a:xfrm>
            <a:off x="1628860" y="2650921"/>
            <a:ext cx="2817305" cy="155196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931D8C-A2E6-96E6-F1E5-F1A705CC07ED}"/>
              </a:ext>
            </a:extLst>
          </p:cNvPr>
          <p:cNvSpPr/>
          <p:nvPr/>
        </p:nvSpPr>
        <p:spPr>
          <a:xfrm>
            <a:off x="4941116" y="3273105"/>
            <a:ext cx="3598877" cy="70327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456927-9728-A76E-D2D6-1A4331710B8B}"/>
              </a:ext>
            </a:extLst>
          </p:cNvPr>
          <p:cNvSpPr/>
          <p:nvPr/>
        </p:nvSpPr>
        <p:spPr>
          <a:xfrm>
            <a:off x="3316431" y="5452946"/>
            <a:ext cx="3598877" cy="118101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18313BF-5FAB-996D-1ABA-A71286492ED2}"/>
              </a:ext>
            </a:extLst>
          </p:cNvPr>
          <p:cNvSpPr txBox="1"/>
          <p:nvPr/>
        </p:nvSpPr>
        <p:spPr>
          <a:xfrm>
            <a:off x="3783077" y="1887523"/>
            <a:ext cx="327530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</a:rPr>
              <a:t>1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67C4569-0039-DF54-A196-4DC1F38762A5}"/>
              </a:ext>
            </a:extLst>
          </p:cNvPr>
          <p:cNvSpPr txBox="1"/>
          <p:nvPr/>
        </p:nvSpPr>
        <p:spPr>
          <a:xfrm>
            <a:off x="1133855" y="2642533"/>
            <a:ext cx="3278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</a:rPr>
              <a:t>2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1D80B36-F003-BE48-46C1-F7BBD5FBF977}"/>
              </a:ext>
            </a:extLst>
          </p:cNvPr>
          <p:cNvSpPr txBox="1"/>
          <p:nvPr/>
        </p:nvSpPr>
        <p:spPr>
          <a:xfrm>
            <a:off x="8859110" y="3255411"/>
            <a:ext cx="351668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</a:rPr>
              <a:t>3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0B74154-2A1B-E426-FE98-A6D312A14C80}"/>
              </a:ext>
            </a:extLst>
          </p:cNvPr>
          <p:cNvSpPr txBox="1"/>
          <p:nvPr/>
        </p:nvSpPr>
        <p:spPr>
          <a:xfrm>
            <a:off x="2591816" y="5455853"/>
            <a:ext cx="32755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</a:rPr>
              <a:t>4</a:t>
            </a:r>
            <a:endParaRPr lang="en-GB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74646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1154</Words>
  <Application>Microsoft Office PowerPoint</Application>
  <PresentationFormat>Grand écran</PresentationFormat>
  <Paragraphs>196</Paragraphs>
  <Slides>22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1" baseType="lpstr">
      <vt:lpstr>ＭＳ Ｐゴシック</vt:lpstr>
      <vt:lpstr>Aptos</vt:lpstr>
      <vt:lpstr>Aptos Display</vt:lpstr>
      <vt:lpstr>Arial</vt:lpstr>
      <vt:lpstr>Calibri</vt:lpstr>
      <vt:lpstr>Twentieth Century</vt:lpstr>
      <vt:lpstr>Verdana</vt:lpstr>
      <vt:lpstr>Wingdings</vt:lpstr>
      <vt:lpstr>Thème Office</vt:lpstr>
      <vt:lpstr>Mise en place et développement de la Biologie Médicale   Dans les pays PRFI</vt:lpstr>
      <vt:lpstr>Les défis dans les PRFI</vt:lpstr>
      <vt:lpstr>Le système de santé  dans les PRFI</vt:lpstr>
      <vt:lpstr>Présentation PowerPoint</vt:lpstr>
      <vt:lpstr>Biologistes Sans Frontières</vt:lpstr>
      <vt:lpstr>Quels examens privilégier?</vt:lpstr>
      <vt:lpstr>Nécessité de matériel simple et robuste </vt:lpstr>
      <vt:lpstr>Quelles techniques privilégier ?</vt:lpstr>
      <vt:lpstr>POUR DEVELOPPER LA BIOLOGIE MEDICALE DES TECHNIQUES SIMPLES ET UN SUIVI</vt:lpstr>
      <vt:lpstr>Présentation PowerPoint</vt:lpstr>
      <vt:lpstr>Présentation PowerPoint</vt:lpstr>
      <vt:lpstr>Présentation PowerPoint</vt:lpstr>
      <vt:lpstr>Présentation PowerPoint</vt:lpstr>
      <vt:lpstr>Disponibilité des agents de santé pour 1000 habitants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Ecole Nationale de Santé de Kindia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julie lourtet</dc:creator>
  <cp:lastModifiedBy>julie lourtet</cp:lastModifiedBy>
  <cp:revision>19</cp:revision>
  <dcterms:created xsi:type="dcterms:W3CDTF">2026-01-06T14:29:19Z</dcterms:created>
  <dcterms:modified xsi:type="dcterms:W3CDTF">2026-01-14T06:55:50Z</dcterms:modified>
</cp:coreProperties>
</file>