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50.jpg" ContentType="image/jpg"/>
  <Override PartName="/ppt/media/image51.jpg" ContentType="image/jpg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1" r:id="rId2"/>
    <p:sldMasterId id="2147483692" r:id="rId3"/>
  </p:sldMasterIdLst>
  <p:notesMasterIdLst>
    <p:notesMasterId r:id="rId36"/>
  </p:notesMasterIdLst>
  <p:handoutMasterIdLst>
    <p:handoutMasterId r:id="rId37"/>
  </p:handoutMasterIdLst>
  <p:sldIdLst>
    <p:sldId id="290" r:id="rId4"/>
    <p:sldId id="286" r:id="rId5"/>
    <p:sldId id="266" r:id="rId6"/>
    <p:sldId id="267" r:id="rId7"/>
    <p:sldId id="257" r:id="rId8"/>
    <p:sldId id="258" r:id="rId9"/>
    <p:sldId id="259" r:id="rId10"/>
    <p:sldId id="265" r:id="rId11"/>
    <p:sldId id="264" r:id="rId12"/>
    <p:sldId id="269" r:id="rId13"/>
    <p:sldId id="268" r:id="rId14"/>
    <p:sldId id="302" r:id="rId15"/>
    <p:sldId id="260" r:id="rId16"/>
    <p:sldId id="262" r:id="rId17"/>
    <p:sldId id="263" r:id="rId18"/>
    <p:sldId id="292" r:id="rId19"/>
    <p:sldId id="294" r:id="rId20"/>
    <p:sldId id="287" r:id="rId21"/>
    <p:sldId id="288" r:id="rId22"/>
    <p:sldId id="289" r:id="rId23"/>
    <p:sldId id="278" r:id="rId24"/>
    <p:sldId id="272" r:id="rId25"/>
    <p:sldId id="275" r:id="rId26"/>
    <p:sldId id="279" r:id="rId27"/>
    <p:sldId id="281" r:id="rId28"/>
    <p:sldId id="285" r:id="rId29"/>
    <p:sldId id="297" r:id="rId30"/>
    <p:sldId id="301" r:id="rId31"/>
    <p:sldId id="270" r:id="rId32"/>
    <p:sldId id="298" r:id="rId33"/>
    <p:sldId id="261" r:id="rId34"/>
    <p:sldId id="304" r:id="rId35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38"/>
      <p:bold r:id="rId39"/>
      <p:italic r:id="rId40"/>
      <p:boldItalic r:id="rId41"/>
    </p:embeddedFont>
    <p:embeddedFont>
      <p:font typeface="Cabin Condensed SemiBold" panose="020B0600000101010101" charset="0"/>
      <p:regular r:id="rId42"/>
      <p:bold r:id="rId43"/>
    </p:embeddedFont>
    <p:embeddedFont>
      <p:font typeface="News Cycle" panose="020B0600000101010101" charset="2"/>
      <p:regular r:id="rId44"/>
      <p:bold r:id="rId45"/>
    </p:embeddedFont>
    <p:embeddedFont>
      <p:font typeface="Nunito" pitchFamily="2" charset="0"/>
      <p:regular r:id="rId46"/>
      <p:bold r:id="rId47"/>
      <p:italic r:id="rId48"/>
      <p:boldItalic r:id="rId49"/>
    </p:embeddedFont>
    <p:embeddedFont>
      <p:font typeface="Nunito Light" pitchFamily="2" charset="0"/>
      <p:regular r:id="rId50"/>
      <p:bold r:id="rId51"/>
      <p:italic r:id="rId52"/>
      <p:boldItalic r:id="rId53"/>
    </p:embeddedFont>
    <p:embeddedFont>
      <p:font typeface="Nunito SemiBold" pitchFamily="2" charset="0"/>
      <p:regular r:id="rId54"/>
      <p:bold r:id="rId55"/>
      <p:italic r:id="rId56"/>
      <p:boldItalic r:id="rId57"/>
    </p:embeddedFont>
    <p:embeddedFont>
      <p:font typeface="Poppins" panose="00000500000000000000" pitchFamily="2" charset="0"/>
      <p:regular r:id="rId58"/>
      <p:bold r:id="rId59"/>
      <p:italic r:id="rId60"/>
      <p:boldItalic r:id="rId61"/>
    </p:embeddedFont>
    <p:embeddedFont>
      <p:font typeface="Poppins SemiBold" panose="00000700000000000000" pitchFamily="2" charset="0"/>
      <p:regular r:id="rId62"/>
      <p:bold r:id="rId63"/>
      <p:italic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21B9071-1CE0-4297-A086-FC4282804948}">
  <a:tblStyle styleId="{D21B9071-1CE0-4297-A086-FC428280494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CECE7"/>
          </a:solidFill>
        </a:fill>
      </a:tcStyle>
    </a:wholeTbl>
    <a:band1H>
      <a:tcTxStyle/>
      <a:tcStyle>
        <a:tcBdr/>
        <a:fill>
          <a:solidFill>
            <a:srgbClr val="F8D6CC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8D6CC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77635" autoAdjust="0"/>
  </p:normalViewPr>
  <p:slideViewPr>
    <p:cSldViewPr snapToGrid="0">
      <p:cViewPr varScale="1">
        <p:scale>
          <a:sx n="102" d="100"/>
          <a:sy n="102" d="100"/>
        </p:scale>
        <p:origin x="129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285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63" Type="http://schemas.openxmlformats.org/officeDocument/2006/relationships/font" Target="fonts/font26.fntdata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font" Target="fonts/font24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2.fntdata"/><Relationship Id="rId34" Type="http://schemas.openxmlformats.org/officeDocument/2006/relationships/slide" Target="slides/slide31.xml"/><Relationship Id="rId50" Type="http://schemas.openxmlformats.org/officeDocument/2006/relationships/font" Target="fonts/font13.fntdata"/><Relationship Id="rId55" Type="http://schemas.openxmlformats.org/officeDocument/2006/relationships/font" Target="fonts/font1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94724A3-5439-6B1D-654F-EBCE9C4FE2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C60614-CCDA-8D2C-B2D7-A18109EE391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403C4-AF59-4D77-95C0-2BDCB519C746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B4B8EE1-7862-9940-7292-89FFE82208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5ème Journée d’Infectiologie de Côte d’Ivoire,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3DAF8C7-35A5-2FF8-8198-08A8EE191B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A5484-AAB2-46F6-86EC-3DD2EB1444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155733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6940168"/>
      </p:ext>
    </p:extLst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5104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b61b110831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gb61b110831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1966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b572459cf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gb572459cf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4945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5fea0672d6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223" name="Google Shape;223;g5fea0672d6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2370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abc0aeeaf3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gabc0aeeaf3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6056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abc0aeeaf3_0_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24" name="Google Shape;324;gabc0aeeaf3_0_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6967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abc0aeeaf3_0_10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37" name="Google Shape;337;gabc0aeeaf3_0_10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4429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5fea0672d6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223" name="Google Shape;223;g5fea0672d6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1755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32701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b4eeb37f69_2_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8" name="Google Shape;418;gb4eeb37f69_2_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fr-FR" b="1" dirty="0"/>
              <a:t> </a:t>
            </a:r>
            <a:endParaRPr lang="fr-FR" dirty="0"/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141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b4eeb37f69_2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9" name="Google Shape;439;gb4eeb37f69_2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3267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76055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b4eeb37f69_2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9" name="Google Shape;439;gb4eeb37f69_2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fr-CI" sz="1100" b="0" i="0" u="none" strike="noStrike" cap="none" baseline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51510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fr-FR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94364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fr-FR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5257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68BEC-B6DD-22E4-58D3-B7E4AAF46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96709D5-DE19-EC40-8196-05B9D5A347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3743861-E0B3-92FC-433C-A4781D9071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fr-FR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8613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9921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54BCD-B692-44A5-24A0-A4D7467BB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CB5A13C-8714-5F4A-C204-19B3AB2D93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BAB0812-D0BE-41BD-CB81-95E9A4455D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69222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abc0aeeaf3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18" name="Google Shape;318;gabc0aeeaf3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6898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114DF-7CD7-3105-7151-EEC316F50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CB94F4C-EE98-F792-9BA4-652102E365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1DE4EFF-D9E9-BA89-B578-E6F7C07EA2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827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ae4e3b5a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76" name="Google Shape;376;gae4e3b5a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2759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e4e3b5a8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84" name="Google Shape;384;gae4e3b5a8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1760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abc0aeeaf3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abc0aeeaf3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707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abc0aeeaf3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73" name="Google Shape;273;gabc0aeeaf3_0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563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abc0aeeaf3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90" name="Google Shape;290;gabc0aeeaf3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6242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b572459cf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66" name="Google Shape;366;gb572459cf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9724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b572459cf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53" name="Google Shape;353;gb572459cf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287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ctrTitle"/>
          </p:nvPr>
        </p:nvSpPr>
        <p:spPr>
          <a:xfrm>
            <a:off x="4987075" y="781525"/>
            <a:ext cx="34371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>
          <a:xfrm>
            <a:off x="4987075" y="2834125"/>
            <a:ext cx="2514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TITLE + THREE COLUMNS 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/>
          <p:nvPr/>
        </p:nvSpPr>
        <p:spPr>
          <a:xfrm>
            <a:off x="0" y="307325"/>
            <a:ext cx="9144000" cy="199800"/>
          </a:xfrm>
          <a:prstGeom prst="rect">
            <a:avLst/>
          </a:prstGeom>
          <a:solidFill>
            <a:srgbClr val="D3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311700" y="237545"/>
            <a:ext cx="85206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title" idx="2"/>
          </p:nvPr>
        </p:nvSpPr>
        <p:spPr>
          <a:xfrm>
            <a:off x="1080838" y="2508351"/>
            <a:ext cx="16440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1134238" y="2716201"/>
            <a:ext cx="15372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/>
            </a:lvl1pPr>
            <a:lvl2pPr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1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title" idx="3"/>
          </p:nvPr>
        </p:nvSpPr>
        <p:spPr>
          <a:xfrm>
            <a:off x="3752643" y="2508351"/>
            <a:ext cx="16440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4"/>
          </p:nvPr>
        </p:nvSpPr>
        <p:spPr>
          <a:xfrm>
            <a:off x="3806043" y="2716201"/>
            <a:ext cx="15372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/>
            </a:lvl1pPr>
            <a:lvl2pPr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1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5"/>
          </p:nvPr>
        </p:nvSpPr>
        <p:spPr>
          <a:xfrm>
            <a:off x="6424450" y="2508351"/>
            <a:ext cx="16440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6"/>
          </p:nvPr>
        </p:nvSpPr>
        <p:spPr>
          <a:xfrm>
            <a:off x="6477850" y="2716201"/>
            <a:ext cx="15372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/>
            </a:lvl1pPr>
            <a:lvl2pPr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Séminaire "Bon Usage des Antibiotiques dans les Pays à Revenu Faible ou Intermédiaire"</a:t>
            </a:r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bg>
      <p:bgPr>
        <a:solidFill>
          <a:schemeClr val="accen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sldNum" idx="12"/>
          </p:nvPr>
        </p:nvSpPr>
        <p:spPr>
          <a:xfrm>
            <a:off x="8603825" y="4730500"/>
            <a:ext cx="349200" cy="2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82F784-7687-A74B-823B-5B49BDE61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7BE44B-CA92-2E4F-BA81-ECE5F6A4E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B62EED1-8714-794F-97C5-F05296982C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362E53-BA7C-5B46-BDC8-8D1CD3F12A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2F47C6B-2E26-B34C-90B2-BC468070F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Séminaire "Bon Usage des Antibiotiques dans les Pays à Revenu Faible ou Intermédiaire"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EFAEA49-C767-A04E-B2AB-923D5D210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339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Séminaire "Bon Usage des Antibiotiques dans les Pays à Revenu Faible ou Intermédiaire"</a:t>
            </a:r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Séminaire "Bon Usage des Antibiotiques dans les Pays à Revenu Faible ou Intermédiaire"</a:t>
            </a:r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bg>
      <p:bgPr>
        <a:solidFill>
          <a:schemeClr val="accen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2"/>
          <p:cNvSpPr txBox="1">
            <a:spLocks noGrp="1"/>
          </p:cNvSpPr>
          <p:nvPr>
            <p:ph type="sldNum" idx="12"/>
          </p:nvPr>
        </p:nvSpPr>
        <p:spPr>
          <a:xfrm>
            <a:off x="8603825" y="4730500"/>
            <a:ext cx="349200" cy="2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Séminaire "Bon Usage des Antibiotiques dans les Pays à Revenu Faible ou Intermédiaire"</a:t>
            </a:r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Séminaire "Bon Usage des Antibiotiques dans les Pays à Revenu Faible ou Intermédiaire"</a:t>
            </a:r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Séminaire "Bon Usage des Antibiotiques dans les Pays à Revenu Faible ou Intermédiaire"</a:t>
            </a:r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6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8" name="Google Shape;118;p26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6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20" name="Google Shape;120;p26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Séminaire "Bon Usage des Antibiotiques dans les Pays à Revenu Faible ou Intermédiaire"</a:t>
            </a:r>
            <a:endParaRPr/>
          </a:p>
        </p:txBody>
      </p:sp>
      <p:sp>
        <p:nvSpPr>
          <p:cNvPr id="123" name="Google Shape;123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7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Séminaire "Bon Usage des Antibiotiques dans les Pays à Revenu Faible ou Intermédiaire"</a:t>
            </a:r>
            <a:endParaRPr/>
          </a:p>
        </p:txBody>
      </p:sp>
      <p:sp>
        <p:nvSpPr>
          <p:cNvPr id="130" name="Google Shape;130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8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28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35" name="Google Shape;135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Séminaire "Bon Usage des Antibiotiques dans les Pays à Revenu Faible ou Intermédiaire"</a:t>
            </a:r>
            <a:endParaRPr/>
          </a:p>
        </p:txBody>
      </p:sp>
      <p:sp>
        <p:nvSpPr>
          <p:cNvPr id="137" name="Google Shape;137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9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Séminaire "Bon Usage des Antibiotiques dans les Pays à Revenu Faible ou Intermédiaire"</a:t>
            </a:r>
            <a:endParaRPr/>
          </a:p>
        </p:txBody>
      </p:sp>
      <p:sp>
        <p:nvSpPr>
          <p:cNvPr id="143" name="Google Shape;143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0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Séminaire "Bon Usage des Antibiotiques dans les Pays à Revenu Faible ou Intermédiaire"</a:t>
            </a:r>
            <a:endParaRPr/>
          </a:p>
        </p:txBody>
      </p:sp>
      <p:sp>
        <p:nvSpPr>
          <p:cNvPr id="149" name="Google Shape;149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TITLE + THREE COLUMNS 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/>
          <p:nvPr/>
        </p:nvSpPr>
        <p:spPr>
          <a:xfrm>
            <a:off x="0" y="307325"/>
            <a:ext cx="9144000" cy="199800"/>
          </a:xfrm>
          <a:prstGeom prst="rect">
            <a:avLst/>
          </a:prstGeom>
          <a:solidFill>
            <a:srgbClr val="D3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srgbClr val="000000"/>
              </a:solidFill>
            </a:endParaRPr>
          </a:p>
        </p:txBody>
      </p:sp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311700" y="237545"/>
            <a:ext cx="8520600" cy="3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title" idx="2"/>
          </p:nvPr>
        </p:nvSpPr>
        <p:spPr>
          <a:xfrm>
            <a:off x="1080838" y="2508351"/>
            <a:ext cx="1644000" cy="4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>
            <a:off x="1134238" y="2716201"/>
            <a:ext cx="1537200" cy="7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title" idx="3"/>
          </p:nvPr>
        </p:nvSpPr>
        <p:spPr>
          <a:xfrm>
            <a:off x="3752643" y="2508351"/>
            <a:ext cx="1644000" cy="4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4"/>
          </p:nvPr>
        </p:nvSpPr>
        <p:spPr>
          <a:xfrm>
            <a:off x="3806043" y="2716201"/>
            <a:ext cx="1537200" cy="7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title" idx="5"/>
          </p:nvPr>
        </p:nvSpPr>
        <p:spPr>
          <a:xfrm>
            <a:off x="6424450" y="2508351"/>
            <a:ext cx="1644000" cy="4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ubTitle" idx="6"/>
          </p:nvPr>
        </p:nvSpPr>
        <p:spPr>
          <a:xfrm>
            <a:off x="6477850" y="2716201"/>
            <a:ext cx="1537200" cy="7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27989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TITLE + THREE COLUMNS 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2"/>
          <p:cNvSpPr/>
          <p:nvPr/>
        </p:nvSpPr>
        <p:spPr>
          <a:xfrm>
            <a:off x="0" y="307325"/>
            <a:ext cx="9144000" cy="199800"/>
          </a:xfrm>
          <a:prstGeom prst="rect">
            <a:avLst/>
          </a:prstGeom>
          <a:solidFill>
            <a:srgbClr val="D3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2"/>
          <p:cNvSpPr txBox="1">
            <a:spLocks noGrp="1"/>
          </p:cNvSpPr>
          <p:nvPr>
            <p:ph type="title"/>
          </p:nvPr>
        </p:nvSpPr>
        <p:spPr>
          <a:xfrm>
            <a:off x="311700" y="237545"/>
            <a:ext cx="85206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32"/>
          <p:cNvSpPr txBox="1">
            <a:spLocks noGrp="1"/>
          </p:cNvSpPr>
          <p:nvPr>
            <p:ph type="title" idx="2"/>
          </p:nvPr>
        </p:nvSpPr>
        <p:spPr>
          <a:xfrm>
            <a:off x="1080838" y="2508351"/>
            <a:ext cx="16440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57" name="Google Shape;157;p32"/>
          <p:cNvSpPr txBox="1">
            <a:spLocks noGrp="1"/>
          </p:cNvSpPr>
          <p:nvPr>
            <p:ph type="subTitle" idx="1"/>
          </p:nvPr>
        </p:nvSpPr>
        <p:spPr>
          <a:xfrm>
            <a:off x="1134238" y="2716201"/>
            <a:ext cx="15372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/>
            </a:lvl1pPr>
            <a:lvl2pPr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100"/>
            </a:lvl9pPr>
          </a:lstStyle>
          <a:p>
            <a:endParaRPr/>
          </a:p>
        </p:txBody>
      </p:sp>
      <p:sp>
        <p:nvSpPr>
          <p:cNvPr id="158" name="Google Shape;158;p32"/>
          <p:cNvSpPr txBox="1">
            <a:spLocks noGrp="1"/>
          </p:cNvSpPr>
          <p:nvPr>
            <p:ph type="title" idx="3"/>
          </p:nvPr>
        </p:nvSpPr>
        <p:spPr>
          <a:xfrm>
            <a:off x="3752643" y="2508351"/>
            <a:ext cx="16440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59" name="Google Shape;159;p32"/>
          <p:cNvSpPr txBox="1">
            <a:spLocks noGrp="1"/>
          </p:cNvSpPr>
          <p:nvPr>
            <p:ph type="subTitle" idx="4"/>
          </p:nvPr>
        </p:nvSpPr>
        <p:spPr>
          <a:xfrm>
            <a:off x="3806043" y="2716201"/>
            <a:ext cx="15372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/>
            </a:lvl1pPr>
            <a:lvl2pPr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100"/>
            </a:lvl9pPr>
          </a:lstStyle>
          <a:p>
            <a:endParaRPr/>
          </a:p>
        </p:txBody>
      </p:sp>
      <p:sp>
        <p:nvSpPr>
          <p:cNvPr id="160" name="Google Shape;160;p32"/>
          <p:cNvSpPr txBox="1">
            <a:spLocks noGrp="1"/>
          </p:cNvSpPr>
          <p:nvPr>
            <p:ph type="title" idx="5"/>
          </p:nvPr>
        </p:nvSpPr>
        <p:spPr>
          <a:xfrm>
            <a:off x="6424450" y="2508351"/>
            <a:ext cx="16440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61" name="Google Shape;161;p32"/>
          <p:cNvSpPr txBox="1">
            <a:spLocks noGrp="1"/>
          </p:cNvSpPr>
          <p:nvPr>
            <p:ph type="subTitle" idx="6"/>
          </p:nvPr>
        </p:nvSpPr>
        <p:spPr>
          <a:xfrm>
            <a:off x="6477850" y="2716201"/>
            <a:ext cx="15372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/>
            </a:lvl1pPr>
            <a:lvl2pPr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TITLE">
  <p:cSld name="OPENING TITLE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3"/>
          <p:cNvSpPr txBox="1">
            <a:spLocks noGrp="1"/>
          </p:cNvSpPr>
          <p:nvPr>
            <p:ph type="title"/>
          </p:nvPr>
        </p:nvSpPr>
        <p:spPr>
          <a:xfrm>
            <a:off x="4072675" y="2608050"/>
            <a:ext cx="3957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SemiBold"/>
              <a:buNone/>
              <a:defRPr sz="3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4" name="Google Shape;164;p33"/>
          <p:cNvSpPr txBox="1">
            <a:spLocks noGrp="1"/>
          </p:cNvSpPr>
          <p:nvPr>
            <p:ph type="subTitle" idx="1"/>
          </p:nvPr>
        </p:nvSpPr>
        <p:spPr>
          <a:xfrm>
            <a:off x="4525525" y="3353736"/>
            <a:ext cx="30519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100"/>
            </a:lvl1pPr>
            <a:lvl2pPr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type="secHead">
  <p:cSld name="SECTION_HEAD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4"/>
          <p:cNvSpPr/>
          <p:nvPr/>
        </p:nvSpPr>
        <p:spPr>
          <a:xfrm>
            <a:off x="0" y="307325"/>
            <a:ext cx="9144000" cy="199800"/>
          </a:xfrm>
          <a:prstGeom prst="rect">
            <a:avLst/>
          </a:prstGeom>
          <a:solidFill>
            <a:srgbClr val="D3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34"/>
          <p:cNvSpPr txBox="1">
            <a:spLocks noGrp="1"/>
          </p:cNvSpPr>
          <p:nvPr>
            <p:ph type="title"/>
          </p:nvPr>
        </p:nvSpPr>
        <p:spPr>
          <a:xfrm>
            <a:off x="311700" y="237545"/>
            <a:ext cx="85206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34"/>
          <p:cNvSpPr txBox="1">
            <a:spLocks noGrp="1"/>
          </p:cNvSpPr>
          <p:nvPr>
            <p:ph type="title" idx="2"/>
          </p:nvPr>
        </p:nvSpPr>
        <p:spPr>
          <a:xfrm>
            <a:off x="1397775" y="3318275"/>
            <a:ext cx="611100" cy="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9" name="Google Shape;169;p34"/>
          <p:cNvSpPr txBox="1">
            <a:spLocks noGrp="1"/>
          </p:cNvSpPr>
          <p:nvPr>
            <p:ph type="title" idx="3"/>
          </p:nvPr>
        </p:nvSpPr>
        <p:spPr>
          <a:xfrm>
            <a:off x="3312868" y="3318275"/>
            <a:ext cx="611100" cy="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0" name="Google Shape;170;p34"/>
          <p:cNvSpPr txBox="1">
            <a:spLocks noGrp="1"/>
          </p:cNvSpPr>
          <p:nvPr>
            <p:ph type="title" idx="4"/>
          </p:nvPr>
        </p:nvSpPr>
        <p:spPr>
          <a:xfrm>
            <a:off x="5222675" y="3318275"/>
            <a:ext cx="611100" cy="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1" name="Google Shape;171;p34"/>
          <p:cNvSpPr txBox="1">
            <a:spLocks noGrp="1"/>
          </p:cNvSpPr>
          <p:nvPr>
            <p:ph type="title" idx="5"/>
          </p:nvPr>
        </p:nvSpPr>
        <p:spPr>
          <a:xfrm>
            <a:off x="7133288" y="3318275"/>
            <a:ext cx="611100" cy="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2" name="Google Shape;172;p34"/>
          <p:cNvSpPr txBox="1">
            <a:spLocks noGrp="1"/>
          </p:cNvSpPr>
          <p:nvPr>
            <p:ph type="title" idx="6"/>
          </p:nvPr>
        </p:nvSpPr>
        <p:spPr>
          <a:xfrm>
            <a:off x="881325" y="3790526"/>
            <a:ext cx="16440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73" name="Google Shape;173;p34"/>
          <p:cNvSpPr txBox="1">
            <a:spLocks noGrp="1"/>
          </p:cNvSpPr>
          <p:nvPr>
            <p:ph type="subTitle" idx="1"/>
          </p:nvPr>
        </p:nvSpPr>
        <p:spPr>
          <a:xfrm>
            <a:off x="934725" y="3998375"/>
            <a:ext cx="15372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/>
            </a:lvl1pPr>
            <a:lvl2pPr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100"/>
            </a:lvl9pPr>
          </a:lstStyle>
          <a:p>
            <a:endParaRPr/>
          </a:p>
        </p:txBody>
      </p:sp>
      <p:sp>
        <p:nvSpPr>
          <p:cNvPr id="174" name="Google Shape;174;p34"/>
          <p:cNvSpPr txBox="1">
            <a:spLocks noGrp="1"/>
          </p:cNvSpPr>
          <p:nvPr>
            <p:ph type="title" idx="7"/>
          </p:nvPr>
        </p:nvSpPr>
        <p:spPr>
          <a:xfrm>
            <a:off x="2796430" y="3790526"/>
            <a:ext cx="16440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75" name="Google Shape;175;p34"/>
          <p:cNvSpPr txBox="1">
            <a:spLocks noGrp="1"/>
          </p:cNvSpPr>
          <p:nvPr>
            <p:ph type="subTitle" idx="8"/>
          </p:nvPr>
        </p:nvSpPr>
        <p:spPr>
          <a:xfrm>
            <a:off x="2849830" y="3998375"/>
            <a:ext cx="15372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/>
            </a:lvl1pPr>
            <a:lvl2pPr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100"/>
            </a:lvl9pPr>
          </a:lstStyle>
          <a:p>
            <a:endParaRPr/>
          </a:p>
        </p:txBody>
      </p:sp>
      <p:sp>
        <p:nvSpPr>
          <p:cNvPr id="176" name="Google Shape;176;p34"/>
          <p:cNvSpPr txBox="1">
            <a:spLocks noGrp="1"/>
          </p:cNvSpPr>
          <p:nvPr>
            <p:ph type="title" idx="9"/>
          </p:nvPr>
        </p:nvSpPr>
        <p:spPr>
          <a:xfrm>
            <a:off x="4706238" y="3790526"/>
            <a:ext cx="16440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77" name="Google Shape;177;p34"/>
          <p:cNvSpPr txBox="1">
            <a:spLocks noGrp="1"/>
          </p:cNvSpPr>
          <p:nvPr>
            <p:ph type="subTitle" idx="13"/>
          </p:nvPr>
        </p:nvSpPr>
        <p:spPr>
          <a:xfrm>
            <a:off x="4759638" y="3998375"/>
            <a:ext cx="15372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/>
            </a:lvl1pPr>
            <a:lvl2pPr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100"/>
            </a:lvl9pPr>
          </a:lstStyle>
          <a:p>
            <a:endParaRPr/>
          </a:p>
        </p:txBody>
      </p:sp>
      <p:sp>
        <p:nvSpPr>
          <p:cNvPr id="178" name="Google Shape;178;p34"/>
          <p:cNvSpPr txBox="1">
            <a:spLocks noGrp="1"/>
          </p:cNvSpPr>
          <p:nvPr>
            <p:ph type="title" idx="14"/>
          </p:nvPr>
        </p:nvSpPr>
        <p:spPr>
          <a:xfrm>
            <a:off x="6616850" y="3790526"/>
            <a:ext cx="16440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79" name="Google Shape;179;p34"/>
          <p:cNvSpPr txBox="1">
            <a:spLocks noGrp="1"/>
          </p:cNvSpPr>
          <p:nvPr>
            <p:ph type="subTitle" idx="15"/>
          </p:nvPr>
        </p:nvSpPr>
        <p:spPr>
          <a:xfrm>
            <a:off x="6670250" y="3998375"/>
            <a:ext cx="15372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/>
            </a:lvl1pPr>
            <a:lvl2pPr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5"/>
          <p:cNvSpPr/>
          <p:nvPr/>
        </p:nvSpPr>
        <p:spPr>
          <a:xfrm>
            <a:off x="0" y="307325"/>
            <a:ext cx="9144000" cy="199800"/>
          </a:xfrm>
          <a:prstGeom prst="rect">
            <a:avLst/>
          </a:prstGeom>
          <a:solidFill>
            <a:srgbClr val="D3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5"/>
          <p:cNvSpPr txBox="1">
            <a:spLocks noGrp="1"/>
          </p:cNvSpPr>
          <p:nvPr>
            <p:ph type="title"/>
          </p:nvPr>
        </p:nvSpPr>
        <p:spPr>
          <a:xfrm>
            <a:off x="311700" y="237545"/>
            <a:ext cx="85206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35"/>
          <p:cNvSpPr txBox="1">
            <a:spLocks noGrp="1"/>
          </p:cNvSpPr>
          <p:nvPr>
            <p:ph type="title" idx="2"/>
          </p:nvPr>
        </p:nvSpPr>
        <p:spPr>
          <a:xfrm>
            <a:off x="5060000" y="2119600"/>
            <a:ext cx="2536200" cy="6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1800"/>
              <a:buFont typeface="Poppins SemiBold"/>
              <a:buNone/>
              <a:defRPr sz="1800">
                <a:solidFill>
                  <a:srgbClr val="D33B3B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5839"/>
              </a:buClr>
              <a:buSzPts val="1800"/>
              <a:buNone/>
              <a:defRPr sz="1800">
                <a:solidFill>
                  <a:srgbClr val="EE583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5839"/>
              </a:buClr>
              <a:buSzPts val="1800"/>
              <a:buNone/>
              <a:defRPr sz="1800">
                <a:solidFill>
                  <a:srgbClr val="EE583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5839"/>
              </a:buClr>
              <a:buSzPts val="1800"/>
              <a:buNone/>
              <a:defRPr sz="1800">
                <a:solidFill>
                  <a:srgbClr val="EE583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5839"/>
              </a:buClr>
              <a:buSzPts val="1800"/>
              <a:buNone/>
              <a:defRPr sz="1800">
                <a:solidFill>
                  <a:srgbClr val="EE583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5839"/>
              </a:buClr>
              <a:buSzPts val="1800"/>
              <a:buNone/>
              <a:defRPr sz="1800">
                <a:solidFill>
                  <a:srgbClr val="EE583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5839"/>
              </a:buClr>
              <a:buSzPts val="1800"/>
              <a:buNone/>
              <a:defRPr sz="1800">
                <a:solidFill>
                  <a:srgbClr val="EE583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5839"/>
              </a:buClr>
              <a:buSzPts val="1800"/>
              <a:buNone/>
              <a:defRPr sz="1800">
                <a:solidFill>
                  <a:srgbClr val="EE583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5839"/>
              </a:buClr>
              <a:buSzPts val="1800"/>
              <a:buNone/>
              <a:defRPr sz="1800">
                <a:solidFill>
                  <a:srgbClr val="EE5839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35"/>
          <p:cNvSpPr txBox="1">
            <a:spLocks noGrp="1"/>
          </p:cNvSpPr>
          <p:nvPr>
            <p:ph type="subTitle" idx="1"/>
          </p:nvPr>
        </p:nvSpPr>
        <p:spPr>
          <a:xfrm>
            <a:off x="5142388" y="2670328"/>
            <a:ext cx="2371500" cy="12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/>
            </a:lvl1pPr>
            <a:lvl2pPr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6"/>
          <p:cNvSpPr/>
          <p:nvPr/>
        </p:nvSpPr>
        <p:spPr>
          <a:xfrm>
            <a:off x="0" y="1096925"/>
            <a:ext cx="8064000" cy="3445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6"/>
          <p:cNvSpPr/>
          <p:nvPr/>
        </p:nvSpPr>
        <p:spPr>
          <a:xfrm>
            <a:off x="0" y="307325"/>
            <a:ext cx="9144000" cy="199800"/>
          </a:xfrm>
          <a:prstGeom prst="rect">
            <a:avLst/>
          </a:prstGeom>
          <a:solidFill>
            <a:srgbClr val="D3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6"/>
          <p:cNvSpPr txBox="1">
            <a:spLocks noGrp="1"/>
          </p:cNvSpPr>
          <p:nvPr>
            <p:ph type="title"/>
          </p:nvPr>
        </p:nvSpPr>
        <p:spPr>
          <a:xfrm>
            <a:off x="311700" y="237545"/>
            <a:ext cx="85206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36"/>
          <p:cNvSpPr txBox="1">
            <a:spLocks noGrp="1"/>
          </p:cNvSpPr>
          <p:nvPr>
            <p:ph type="title" idx="2"/>
          </p:nvPr>
        </p:nvSpPr>
        <p:spPr>
          <a:xfrm>
            <a:off x="1382988" y="3614576"/>
            <a:ext cx="16440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90" name="Google Shape;190;p36"/>
          <p:cNvSpPr txBox="1">
            <a:spLocks noGrp="1"/>
          </p:cNvSpPr>
          <p:nvPr>
            <p:ph type="subTitle" idx="1"/>
          </p:nvPr>
        </p:nvSpPr>
        <p:spPr>
          <a:xfrm>
            <a:off x="1436388" y="3822425"/>
            <a:ext cx="15372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/>
            </a:lvl1pPr>
            <a:lvl2pPr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100"/>
            </a:lvl9pPr>
          </a:lstStyle>
          <a:p>
            <a:endParaRPr/>
          </a:p>
        </p:txBody>
      </p:sp>
      <p:sp>
        <p:nvSpPr>
          <p:cNvPr id="191" name="Google Shape;191;p36"/>
          <p:cNvSpPr txBox="1">
            <a:spLocks noGrp="1"/>
          </p:cNvSpPr>
          <p:nvPr>
            <p:ph type="title" idx="3"/>
          </p:nvPr>
        </p:nvSpPr>
        <p:spPr>
          <a:xfrm>
            <a:off x="3749993" y="3614576"/>
            <a:ext cx="16440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92" name="Google Shape;192;p36"/>
          <p:cNvSpPr txBox="1">
            <a:spLocks noGrp="1"/>
          </p:cNvSpPr>
          <p:nvPr>
            <p:ph type="subTitle" idx="4"/>
          </p:nvPr>
        </p:nvSpPr>
        <p:spPr>
          <a:xfrm>
            <a:off x="3803393" y="3822425"/>
            <a:ext cx="15372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/>
            </a:lvl1pPr>
            <a:lvl2pPr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100"/>
            </a:lvl9pPr>
          </a:lstStyle>
          <a:p>
            <a:endParaRPr/>
          </a:p>
        </p:txBody>
      </p:sp>
      <p:sp>
        <p:nvSpPr>
          <p:cNvPr id="193" name="Google Shape;193;p36"/>
          <p:cNvSpPr txBox="1">
            <a:spLocks noGrp="1"/>
          </p:cNvSpPr>
          <p:nvPr>
            <p:ph type="title" idx="5"/>
          </p:nvPr>
        </p:nvSpPr>
        <p:spPr>
          <a:xfrm>
            <a:off x="6117000" y="3614576"/>
            <a:ext cx="16440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94" name="Google Shape;194;p36"/>
          <p:cNvSpPr txBox="1">
            <a:spLocks noGrp="1"/>
          </p:cNvSpPr>
          <p:nvPr>
            <p:ph type="subTitle" idx="6"/>
          </p:nvPr>
        </p:nvSpPr>
        <p:spPr>
          <a:xfrm>
            <a:off x="6170400" y="3822425"/>
            <a:ext cx="15372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/>
            </a:lvl1pPr>
            <a:lvl2pPr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100"/>
            </a:lvl9pPr>
          </a:lstStyle>
          <a:p>
            <a:endParaRPr/>
          </a:p>
        </p:txBody>
      </p:sp>
      <p:sp>
        <p:nvSpPr>
          <p:cNvPr id="195" name="Google Shape;195;p36"/>
          <p:cNvSpPr txBox="1">
            <a:spLocks noGrp="1"/>
          </p:cNvSpPr>
          <p:nvPr>
            <p:ph type="title" idx="7"/>
          </p:nvPr>
        </p:nvSpPr>
        <p:spPr>
          <a:xfrm>
            <a:off x="1382988" y="1977851"/>
            <a:ext cx="16440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96" name="Google Shape;196;p36"/>
          <p:cNvSpPr txBox="1">
            <a:spLocks noGrp="1"/>
          </p:cNvSpPr>
          <p:nvPr>
            <p:ph type="subTitle" idx="8"/>
          </p:nvPr>
        </p:nvSpPr>
        <p:spPr>
          <a:xfrm>
            <a:off x="1436388" y="2185701"/>
            <a:ext cx="15372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/>
            </a:lvl1pPr>
            <a:lvl2pPr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100"/>
            </a:lvl9pPr>
          </a:lstStyle>
          <a:p>
            <a:endParaRPr/>
          </a:p>
        </p:txBody>
      </p:sp>
      <p:sp>
        <p:nvSpPr>
          <p:cNvPr id="197" name="Google Shape;197;p36"/>
          <p:cNvSpPr txBox="1">
            <a:spLocks noGrp="1"/>
          </p:cNvSpPr>
          <p:nvPr>
            <p:ph type="title" idx="9"/>
          </p:nvPr>
        </p:nvSpPr>
        <p:spPr>
          <a:xfrm>
            <a:off x="3749993" y="1977851"/>
            <a:ext cx="16440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98" name="Google Shape;198;p36"/>
          <p:cNvSpPr txBox="1">
            <a:spLocks noGrp="1"/>
          </p:cNvSpPr>
          <p:nvPr>
            <p:ph type="subTitle" idx="13"/>
          </p:nvPr>
        </p:nvSpPr>
        <p:spPr>
          <a:xfrm>
            <a:off x="3803393" y="2185701"/>
            <a:ext cx="15372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/>
            </a:lvl1pPr>
            <a:lvl2pPr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100"/>
            </a:lvl9pPr>
          </a:lstStyle>
          <a:p>
            <a:endParaRPr/>
          </a:p>
        </p:txBody>
      </p:sp>
      <p:sp>
        <p:nvSpPr>
          <p:cNvPr id="199" name="Google Shape;199;p36"/>
          <p:cNvSpPr txBox="1">
            <a:spLocks noGrp="1"/>
          </p:cNvSpPr>
          <p:nvPr>
            <p:ph type="title" idx="14"/>
          </p:nvPr>
        </p:nvSpPr>
        <p:spPr>
          <a:xfrm>
            <a:off x="6117000" y="1977851"/>
            <a:ext cx="16440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00" name="Google Shape;200;p36"/>
          <p:cNvSpPr txBox="1">
            <a:spLocks noGrp="1"/>
          </p:cNvSpPr>
          <p:nvPr>
            <p:ph type="subTitle" idx="15"/>
          </p:nvPr>
        </p:nvSpPr>
        <p:spPr>
          <a:xfrm>
            <a:off x="6170400" y="2185701"/>
            <a:ext cx="15372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/>
            </a:lvl1pPr>
            <a:lvl2pPr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7"/>
          <p:cNvSpPr/>
          <p:nvPr/>
        </p:nvSpPr>
        <p:spPr>
          <a:xfrm>
            <a:off x="0" y="307325"/>
            <a:ext cx="9144000" cy="199800"/>
          </a:xfrm>
          <a:prstGeom prst="rect">
            <a:avLst/>
          </a:prstGeom>
          <a:solidFill>
            <a:srgbClr val="D3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7"/>
          <p:cNvSpPr txBox="1">
            <a:spLocks noGrp="1"/>
          </p:cNvSpPr>
          <p:nvPr>
            <p:ph type="title"/>
          </p:nvPr>
        </p:nvSpPr>
        <p:spPr>
          <a:xfrm>
            <a:off x="311700" y="237545"/>
            <a:ext cx="85206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">
  <p:cSld name="TITLE + FOUR COLUMNS 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9"/>
          <p:cNvSpPr/>
          <p:nvPr/>
        </p:nvSpPr>
        <p:spPr>
          <a:xfrm>
            <a:off x="4333129" y="1410754"/>
            <a:ext cx="4093500" cy="2870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39"/>
          <p:cNvSpPr/>
          <p:nvPr/>
        </p:nvSpPr>
        <p:spPr>
          <a:xfrm>
            <a:off x="0" y="307325"/>
            <a:ext cx="9144000" cy="199800"/>
          </a:xfrm>
          <a:prstGeom prst="rect">
            <a:avLst/>
          </a:prstGeom>
          <a:solidFill>
            <a:srgbClr val="D3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9"/>
          <p:cNvSpPr txBox="1">
            <a:spLocks noGrp="1"/>
          </p:cNvSpPr>
          <p:nvPr>
            <p:ph type="title"/>
          </p:nvPr>
        </p:nvSpPr>
        <p:spPr>
          <a:xfrm>
            <a:off x="311700" y="237545"/>
            <a:ext cx="85206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9"/>
          <p:cNvSpPr txBox="1">
            <a:spLocks noGrp="1"/>
          </p:cNvSpPr>
          <p:nvPr>
            <p:ph type="title" idx="2"/>
          </p:nvPr>
        </p:nvSpPr>
        <p:spPr>
          <a:xfrm>
            <a:off x="4623893" y="3081176"/>
            <a:ext cx="16440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13" name="Google Shape;213;p39"/>
          <p:cNvSpPr txBox="1">
            <a:spLocks noGrp="1"/>
          </p:cNvSpPr>
          <p:nvPr>
            <p:ph type="subTitle" idx="1"/>
          </p:nvPr>
        </p:nvSpPr>
        <p:spPr>
          <a:xfrm>
            <a:off x="4677293" y="3289025"/>
            <a:ext cx="15372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/>
            </a:lvl1pPr>
            <a:lvl2pPr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100"/>
            </a:lvl9pPr>
          </a:lstStyle>
          <a:p>
            <a:endParaRPr/>
          </a:p>
        </p:txBody>
      </p:sp>
      <p:sp>
        <p:nvSpPr>
          <p:cNvPr id="214" name="Google Shape;214;p39"/>
          <p:cNvSpPr txBox="1">
            <a:spLocks noGrp="1"/>
          </p:cNvSpPr>
          <p:nvPr>
            <p:ph type="title" idx="3"/>
          </p:nvPr>
        </p:nvSpPr>
        <p:spPr>
          <a:xfrm>
            <a:off x="6457500" y="3081176"/>
            <a:ext cx="16440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15" name="Google Shape;215;p39"/>
          <p:cNvSpPr txBox="1">
            <a:spLocks noGrp="1"/>
          </p:cNvSpPr>
          <p:nvPr>
            <p:ph type="subTitle" idx="4"/>
          </p:nvPr>
        </p:nvSpPr>
        <p:spPr>
          <a:xfrm>
            <a:off x="6510900" y="3289025"/>
            <a:ext cx="15372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/>
            </a:lvl1pPr>
            <a:lvl2pPr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100"/>
            </a:lvl9pPr>
          </a:lstStyle>
          <a:p>
            <a:endParaRPr/>
          </a:p>
        </p:txBody>
      </p:sp>
      <p:sp>
        <p:nvSpPr>
          <p:cNvPr id="216" name="Google Shape;216;p39"/>
          <p:cNvSpPr txBox="1">
            <a:spLocks noGrp="1"/>
          </p:cNvSpPr>
          <p:nvPr>
            <p:ph type="title" idx="5"/>
          </p:nvPr>
        </p:nvSpPr>
        <p:spPr>
          <a:xfrm>
            <a:off x="4623893" y="1901651"/>
            <a:ext cx="16440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17" name="Google Shape;217;p39"/>
          <p:cNvSpPr txBox="1">
            <a:spLocks noGrp="1"/>
          </p:cNvSpPr>
          <p:nvPr>
            <p:ph type="subTitle" idx="6"/>
          </p:nvPr>
        </p:nvSpPr>
        <p:spPr>
          <a:xfrm>
            <a:off x="4677293" y="2109501"/>
            <a:ext cx="15372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/>
            </a:lvl1pPr>
            <a:lvl2pPr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100"/>
            </a:lvl9pPr>
          </a:lstStyle>
          <a:p>
            <a:endParaRPr/>
          </a:p>
        </p:txBody>
      </p:sp>
      <p:sp>
        <p:nvSpPr>
          <p:cNvPr id="218" name="Google Shape;218;p39"/>
          <p:cNvSpPr txBox="1">
            <a:spLocks noGrp="1"/>
          </p:cNvSpPr>
          <p:nvPr>
            <p:ph type="title" idx="7"/>
          </p:nvPr>
        </p:nvSpPr>
        <p:spPr>
          <a:xfrm>
            <a:off x="6457500" y="1901651"/>
            <a:ext cx="16440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19" name="Google Shape;219;p39"/>
          <p:cNvSpPr txBox="1">
            <a:spLocks noGrp="1"/>
          </p:cNvSpPr>
          <p:nvPr>
            <p:ph type="subTitle" idx="8"/>
          </p:nvPr>
        </p:nvSpPr>
        <p:spPr>
          <a:xfrm>
            <a:off x="6510900" y="2109501"/>
            <a:ext cx="15372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/>
            </a:lvl1pPr>
            <a:lvl2pPr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100"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NUMBERS">
  <p:cSld name="TITLE + NUMBERS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0"/>
          <p:cNvSpPr/>
          <p:nvPr/>
        </p:nvSpPr>
        <p:spPr>
          <a:xfrm>
            <a:off x="0" y="307325"/>
            <a:ext cx="9144000" cy="199800"/>
          </a:xfrm>
          <a:prstGeom prst="rect">
            <a:avLst/>
          </a:prstGeom>
          <a:solidFill>
            <a:srgbClr val="D3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40"/>
          <p:cNvSpPr txBox="1">
            <a:spLocks noGrp="1"/>
          </p:cNvSpPr>
          <p:nvPr>
            <p:ph type="title"/>
          </p:nvPr>
        </p:nvSpPr>
        <p:spPr>
          <a:xfrm>
            <a:off x="311700" y="237545"/>
            <a:ext cx="85206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40"/>
          <p:cNvSpPr txBox="1">
            <a:spLocks noGrp="1"/>
          </p:cNvSpPr>
          <p:nvPr>
            <p:ph type="title" idx="2"/>
          </p:nvPr>
        </p:nvSpPr>
        <p:spPr>
          <a:xfrm>
            <a:off x="5901375" y="1160975"/>
            <a:ext cx="2392500" cy="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40"/>
          <p:cNvSpPr txBox="1">
            <a:spLocks noGrp="1"/>
          </p:cNvSpPr>
          <p:nvPr>
            <p:ph type="title" idx="3"/>
          </p:nvPr>
        </p:nvSpPr>
        <p:spPr>
          <a:xfrm>
            <a:off x="6275625" y="1605626"/>
            <a:ext cx="16440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25" name="Google Shape;225;p40"/>
          <p:cNvSpPr txBox="1">
            <a:spLocks noGrp="1"/>
          </p:cNvSpPr>
          <p:nvPr>
            <p:ph type="title" idx="4"/>
          </p:nvPr>
        </p:nvSpPr>
        <p:spPr>
          <a:xfrm>
            <a:off x="5901375" y="2343575"/>
            <a:ext cx="2392500" cy="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40"/>
          <p:cNvSpPr txBox="1">
            <a:spLocks noGrp="1"/>
          </p:cNvSpPr>
          <p:nvPr>
            <p:ph type="title" idx="5"/>
          </p:nvPr>
        </p:nvSpPr>
        <p:spPr>
          <a:xfrm>
            <a:off x="6275625" y="2788226"/>
            <a:ext cx="16440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27" name="Google Shape;227;p40"/>
          <p:cNvSpPr txBox="1">
            <a:spLocks noGrp="1"/>
          </p:cNvSpPr>
          <p:nvPr>
            <p:ph type="title" idx="6"/>
          </p:nvPr>
        </p:nvSpPr>
        <p:spPr>
          <a:xfrm>
            <a:off x="5901375" y="3582875"/>
            <a:ext cx="2392500" cy="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40"/>
          <p:cNvSpPr txBox="1">
            <a:spLocks noGrp="1"/>
          </p:cNvSpPr>
          <p:nvPr>
            <p:ph type="title" idx="7"/>
          </p:nvPr>
        </p:nvSpPr>
        <p:spPr>
          <a:xfrm>
            <a:off x="6275625" y="4027526"/>
            <a:ext cx="16440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IG NUMBER">
  <p:cSld name="TITLE + BIG NUMBER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1"/>
          <p:cNvSpPr/>
          <p:nvPr/>
        </p:nvSpPr>
        <p:spPr>
          <a:xfrm>
            <a:off x="0" y="307325"/>
            <a:ext cx="9144000" cy="199800"/>
          </a:xfrm>
          <a:prstGeom prst="rect">
            <a:avLst/>
          </a:prstGeom>
          <a:solidFill>
            <a:srgbClr val="D3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1"/>
          <p:cNvSpPr txBox="1">
            <a:spLocks noGrp="1"/>
          </p:cNvSpPr>
          <p:nvPr>
            <p:ph type="title"/>
          </p:nvPr>
        </p:nvSpPr>
        <p:spPr>
          <a:xfrm>
            <a:off x="311700" y="237545"/>
            <a:ext cx="85206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41"/>
          <p:cNvSpPr txBox="1">
            <a:spLocks noGrp="1"/>
          </p:cNvSpPr>
          <p:nvPr>
            <p:ph type="title" idx="2"/>
          </p:nvPr>
        </p:nvSpPr>
        <p:spPr>
          <a:xfrm>
            <a:off x="3375750" y="2209200"/>
            <a:ext cx="23925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7200"/>
              <a:buNone/>
              <a:defRPr sz="7200">
                <a:solidFill>
                  <a:srgbClr val="D3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41"/>
          <p:cNvSpPr txBox="1">
            <a:spLocks noGrp="1"/>
          </p:cNvSpPr>
          <p:nvPr>
            <p:ph type="title" idx="3"/>
          </p:nvPr>
        </p:nvSpPr>
        <p:spPr>
          <a:xfrm>
            <a:off x="3750000" y="2923026"/>
            <a:ext cx="16440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34" name="Google Shape;234;p41"/>
          <p:cNvSpPr txBox="1">
            <a:spLocks noGrp="1"/>
          </p:cNvSpPr>
          <p:nvPr>
            <p:ph type="title" idx="4"/>
          </p:nvPr>
        </p:nvSpPr>
        <p:spPr>
          <a:xfrm>
            <a:off x="6236150" y="2547900"/>
            <a:ext cx="2392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3600"/>
              <a:buNone/>
              <a:defRPr sz="3600">
                <a:solidFill>
                  <a:srgbClr val="D3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41"/>
          <p:cNvSpPr txBox="1">
            <a:spLocks noGrp="1"/>
          </p:cNvSpPr>
          <p:nvPr>
            <p:ph type="title" idx="5"/>
          </p:nvPr>
        </p:nvSpPr>
        <p:spPr>
          <a:xfrm>
            <a:off x="6610400" y="2923026"/>
            <a:ext cx="16440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36" name="Google Shape;236;p41"/>
          <p:cNvSpPr txBox="1">
            <a:spLocks noGrp="1"/>
          </p:cNvSpPr>
          <p:nvPr>
            <p:ph type="title" idx="6"/>
          </p:nvPr>
        </p:nvSpPr>
        <p:spPr>
          <a:xfrm>
            <a:off x="515350" y="2547900"/>
            <a:ext cx="2392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3600"/>
              <a:buNone/>
              <a:defRPr sz="3600">
                <a:solidFill>
                  <a:srgbClr val="D3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6000"/>
              <a:buNone/>
              <a:defRPr sz="6000">
                <a:solidFill>
                  <a:srgbClr val="D33B3B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41"/>
          <p:cNvSpPr txBox="1">
            <a:spLocks noGrp="1"/>
          </p:cNvSpPr>
          <p:nvPr>
            <p:ph type="title" idx="7"/>
          </p:nvPr>
        </p:nvSpPr>
        <p:spPr>
          <a:xfrm>
            <a:off x="889600" y="2923026"/>
            <a:ext cx="16440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2"/>
          <p:cNvSpPr/>
          <p:nvPr/>
        </p:nvSpPr>
        <p:spPr>
          <a:xfrm>
            <a:off x="0" y="307325"/>
            <a:ext cx="9144000" cy="199800"/>
          </a:xfrm>
          <a:prstGeom prst="rect">
            <a:avLst/>
          </a:prstGeom>
          <a:solidFill>
            <a:srgbClr val="D3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2"/>
          <p:cNvSpPr txBox="1">
            <a:spLocks noGrp="1"/>
          </p:cNvSpPr>
          <p:nvPr>
            <p:ph type="title"/>
          </p:nvPr>
        </p:nvSpPr>
        <p:spPr>
          <a:xfrm>
            <a:off x="311700" y="237545"/>
            <a:ext cx="85206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42"/>
          <p:cNvSpPr txBox="1">
            <a:spLocks noGrp="1"/>
          </p:cNvSpPr>
          <p:nvPr>
            <p:ph type="subTitle" idx="1"/>
          </p:nvPr>
        </p:nvSpPr>
        <p:spPr>
          <a:xfrm>
            <a:off x="5316800" y="1832675"/>
            <a:ext cx="2796300" cy="1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000"/>
            </a:lvl1pPr>
            <a:lvl2pPr lvl="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2pPr>
            <a:lvl3pPr lvl="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3pPr>
            <a:lvl4pPr lvl="3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4pPr>
            <a:lvl5pPr lvl="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5pPr>
            <a:lvl6pPr lvl="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6pPr>
            <a:lvl7pPr lvl="6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7pPr>
            <a:lvl8pPr lvl="7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8pPr>
            <a:lvl9pPr lvl="8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3"/>
          <p:cNvSpPr/>
          <p:nvPr/>
        </p:nvSpPr>
        <p:spPr>
          <a:xfrm>
            <a:off x="1878750" y="1855500"/>
            <a:ext cx="5386500" cy="328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43"/>
          <p:cNvSpPr txBox="1"/>
          <p:nvPr/>
        </p:nvSpPr>
        <p:spPr>
          <a:xfrm>
            <a:off x="2878949" y="3857950"/>
            <a:ext cx="3386100" cy="1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300"/>
              </a:spcBef>
              <a:spcAft>
                <a:spcPts val="0"/>
              </a:spcAft>
              <a:buClr>
                <a:srgbClr val="D33B3B"/>
              </a:buClr>
              <a:buSzPts val="800"/>
              <a:buFont typeface="Nunito Light"/>
              <a:buNone/>
            </a:pPr>
            <a:r>
              <a:rPr lang="fr" sz="800">
                <a:solidFill>
                  <a:srgbClr val="D33B3B"/>
                </a:solidFill>
                <a:latin typeface="Nunito Light"/>
                <a:ea typeface="Nunito Light"/>
                <a:cs typeface="Nunito Light"/>
                <a:sym typeface="Nunito Light"/>
              </a:rPr>
              <a:t>CREDITS: This presentation template was created by </a:t>
            </a:r>
            <a:r>
              <a:rPr lang="fr" sz="800">
                <a:solidFill>
                  <a:srgbClr val="D33B3B"/>
                </a:solidFill>
                <a:uFill>
                  <a:noFill/>
                </a:uFill>
                <a:latin typeface="Nunito Light"/>
                <a:ea typeface="Nunito Light"/>
                <a:cs typeface="Nunito Light"/>
                <a:sym typeface="Nunito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fr" sz="800">
                <a:solidFill>
                  <a:srgbClr val="D33B3B"/>
                </a:solidFill>
                <a:latin typeface="Nunito Light"/>
                <a:ea typeface="Nunito Light"/>
                <a:cs typeface="Nunito Light"/>
                <a:sym typeface="Nunito Light"/>
              </a:rPr>
              <a:t>, including icons by </a:t>
            </a:r>
            <a:r>
              <a:rPr lang="fr" sz="800">
                <a:solidFill>
                  <a:srgbClr val="D33B3B"/>
                </a:solidFill>
                <a:uFill>
                  <a:noFill/>
                </a:uFill>
                <a:latin typeface="Nunito Light"/>
                <a:ea typeface="Nunito Light"/>
                <a:cs typeface="Nunito Light"/>
                <a:sym typeface="Nunito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fr" sz="800">
                <a:solidFill>
                  <a:srgbClr val="D33B3B"/>
                </a:solidFill>
                <a:latin typeface="Nunito Light"/>
                <a:ea typeface="Nunito Light"/>
                <a:cs typeface="Nunito Light"/>
                <a:sym typeface="Nunito Light"/>
              </a:rPr>
              <a:t>, and infographics &amp; images by </a:t>
            </a:r>
            <a:r>
              <a:rPr lang="fr" sz="800">
                <a:solidFill>
                  <a:srgbClr val="D33B3B"/>
                </a:solidFill>
                <a:uFill>
                  <a:noFill/>
                </a:uFill>
                <a:latin typeface="Nunito Light"/>
                <a:ea typeface="Nunito Light"/>
                <a:cs typeface="Nunito Light"/>
                <a:sym typeface="Nunito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fr" sz="800">
                <a:solidFill>
                  <a:srgbClr val="D33B3B"/>
                </a:solidFill>
                <a:latin typeface="Nunito Light"/>
                <a:ea typeface="Nunito Light"/>
                <a:cs typeface="Nunito Light"/>
                <a:sym typeface="Nunito Light"/>
              </a:rPr>
              <a:t>. </a:t>
            </a:r>
            <a:endParaRPr sz="800">
              <a:solidFill>
                <a:srgbClr val="D33B3B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0" marR="0" lvl="0" indent="0" algn="ctr" rtl="0">
              <a:spcBef>
                <a:spcPts val="300"/>
              </a:spcBef>
              <a:spcAft>
                <a:spcPts val="0"/>
              </a:spcAft>
              <a:buClr>
                <a:srgbClr val="D33B3B"/>
              </a:buClr>
              <a:buSzPts val="800"/>
              <a:buFont typeface="Nunito Light"/>
              <a:buNone/>
            </a:pPr>
            <a:r>
              <a:rPr lang="fr" sz="800">
                <a:solidFill>
                  <a:srgbClr val="D33B3B"/>
                </a:solidFill>
                <a:latin typeface="Nunito Light"/>
                <a:ea typeface="Nunito Light"/>
                <a:cs typeface="Nunito Light"/>
                <a:sym typeface="Nunito Light"/>
              </a:rPr>
              <a:t>Please keep this slide for attribution.</a:t>
            </a:r>
            <a:endParaRPr sz="800">
              <a:solidFill>
                <a:srgbClr val="D33B3B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>
              <a:solidFill>
                <a:srgbClr val="D33B3B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245" name="Google Shape;245;p43"/>
          <p:cNvSpPr txBox="1">
            <a:spLocks noGrp="1"/>
          </p:cNvSpPr>
          <p:nvPr>
            <p:ph type="title"/>
          </p:nvPr>
        </p:nvSpPr>
        <p:spPr>
          <a:xfrm>
            <a:off x="2576850" y="1398300"/>
            <a:ext cx="3990300" cy="6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3B3B"/>
              </a:buClr>
              <a:buSzPts val="4800"/>
              <a:buFont typeface="Poppins"/>
              <a:buNone/>
              <a:defRPr sz="4800" b="1">
                <a:solidFill>
                  <a:srgbClr val="D33B3B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5839"/>
              </a:buClr>
              <a:buSzPts val="4800"/>
              <a:buFont typeface="Poppins"/>
              <a:buNone/>
              <a:defRPr sz="4800" b="1">
                <a:solidFill>
                  <a:srgbClr val="EE583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5839"/>
              </a:buClr>
              <a:buSzPts val="4800"/>
              <a:buFont typeface="Poppins"/>
              <a:buNone/>
              <a:defRPr sz="4800" b="1">
                <a:solidFill>
                  <a:srgbClr val="EE583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5839"/>
              </a:buClr>
              <a:buSzPts val="4800"/>
              <a:buFont typeface="Poppins"/>
              <a:buNone/>
              <a:defRPr sz="4800" b="1">
                <a:solidFill>
                  <a:srgbClr val="EE583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5839"/>
              </a:buClr>
              <a:buSzPts val="4800"/>
              <a:buFont typeface="Poppins"/>
              <a:buNone/>
              <a:defRPr sz="4800" b="1">
                <a:solidFill>
                  <a:srgbClr val="EE5839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5839"/>
              </a:buClr>
              <a:buSzPts val="4800"/>
              <a:buFont typeface="Poppins"/>
              <a:buNone/>
              <a:defRPr sz="4800" b="1">
                <a:solidFill>
                  <a:srgbClr val="EE5839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5839"/>
              </a:buClr>
              <a:buSzPts val="4800"/>
              <a:buFont typeface="Poppins"/>
              <a:buNone/>
              <a:defRPr sz="4800" b="1">
                <a:solidFill>
                  <a:srgbClr val="EE5839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5839"/>
              </a:buClr>
              <a:buSzPts val="4800"/>
              <a:buFont typeface="Poppins"/>
              <a:buNone/>
              <a:defRPr sz="4800" b="1">
                <a:solidFill>
                  <a:srgbClr val="EE5839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5839"/>
              </a:buClr>
              <a:buSzPts val="4800"/>
              <a:buFont typeface="Poppins"/>
              <a:buNone/>
              <a:defRPr sz="4800" b="1">
                <a:solidFill>
                  <a:srgbClr val="EE5839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46" name="Google Shape;246;p43"/>
          <p:cNvSpPr txBox="1">
            <a:spLocks noGrp="1"/>
          </p:cNvSpPr>
          <p:nvPr>
            <p:ph type="subTitle" idx="1"/>
          </p:nvPr>
        </p:nvSpPr>
        <p:spPr>
          <a:xfrm>
            <a:off x="3199200" y="2472850"/>
            <a:ext cx="2745600" cy="11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000"/>
            </a:lvl1pPr>
            <a:lvl2pPr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BULLET POINTS ">
  <p:cSld name="TITLE + TWO BULLET POINTS 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4"/>
          <p:cNvSpPr/>
          <p:nvPr/>
        </p:nvSpPr>
        <p:spPr>
          <a:xfrm>
            <a:off x="0" y="307325"/>
            <a:ext cx="9144000" cy="199800"/>
          </a:xfrm>
          <a:prstGeom prst="rect">
            <a:avLst/>
          </a:prstGeom>
          <a:solidFill>
            <a:srgbClr val="D3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4"/>
          <p:cNvSpPr txBox="1">
            <a:spLocks noGrp="1"/>
          </p:cNvSpPr>
          <p:nvPr>
            <p:ph type="title"/>
          </p:nvPr>
        </p:nvSpPr>
        <p:spPr>
          <a:xfrm>
            <a:off x="311700" y="237545"/>
            <a:ext cx="85206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44"/>
          <p:cNvSpPr txBox="1">
            <a:spLocks noGrp="1"/>
          </p:cNvSpPr>
          <p:nvPr>
            <p:ph type="body" idx="1"/>
          </p:nvPr>
        </p:nvSpPr>
        <p:spPr>
          <a:xfrm>
            <a:off x="1070725" y="1687150"/>
            <a:ext cx="3400500" cy="27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marL="914400" lvl="1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900"/>
            </a:lvl2pPr>
            <a:lvl3pPr marL="1371600" lvl="2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800" lvl="3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900"/>
              <a:buChar char="■"/>
              <a:defRPr sz="900"/>
            </a:lvl9pPr>
          </a:lstStyle>
          <a:p>
            <a:endParaRPr/>
          </a:p>
        </p:txBody>
      </p:sp>
      <p:sp>
        <p:nvSpPr>
          <p:cNvPr id="251" name="Google Shape;251;p44"/>
          <p:cNvSpPr txBox="1">
            <a:spLocks noGrp="1"/>
          </p:cNvSpPr>
          <p:nvPr>
            <p:ph type="body" idx="2"/>
          </p:nvPr>
        </p:nvSpPr>
        <p:spPr>
          <a:xfrm>
            <a:off x="4672775" y="1687150"/>
            <a:ext cx="3400500" cy="27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marL="914400" lvl="1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900"/>
            </a:lvl2pPr>
            <a:lvl3pPr marL="1371600" lvl="2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800" lvl="3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900"/>
              <a:buChar char="■"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 txBox="1">
            <a:spLocks noGrp="1"/>
          </p:cNvSpPr>
          <p:nvPr>
            <p:ph type="ctrTitle"/>
          </p:nvPr>
        </p:nvSpPr>
        <p:spPr>
          <a:xfrm>
            <a:off x="4987075" y="781525"/>
            <a:ext cx="34371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subTitle" idx="1"/>
          </p:nvPr>
        </p:nvSpPr>
        <p:spPr>
          <a:xfrm>
            <a:off x="4987075" y="2834125"/>
            <a:ext cx="2514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5686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95" r:id="rId16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r-FR"/>
              <a:t>Séminaire "Bon Usage des Antibiotiques dans les Pays à Revenu Faible ou Intermédiaire"</a:t>
            </a:r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96" r:id="rId12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52" name="Google Shape;152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unito Light"/>
              <a:buChar char="●"/>
              <a:defRPr sz="1800" b="0" i="0" u="none" strike="noStrike" cap="non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3" r:id="rId14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C477752-ACCA-41C1-9B1D-D0CED1F9C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1563" y="3291062"/>
            <a:ext cx="5352489" cy="885013"/>
          </a:xfrm>
        </p:spPr>
        <p:txBody>
          <a:bodyPr anchor="t">
            <a:normAutofit/>
          </a:bodyPr>
          <a:lstStyle/>
          <a:p>
            <a:pPr lvl="0">
              <a:lnSpc>
                <a:spcPct val="100000"/>
              </a:lnSpc>
            </a:pPr>
            <a:r>
              <a:rPr lang="fr-FR" u="sng" dirty="0"/>
              <a:t>Corinne AKPOVO</a:t>
            </a:r>
            <a:r>
              <a:rPr lang="fr-FR" b="1" u="sng" dirty="0"/>
              <a:t> </a:t>
            </a:r>
            <a:r>
              <a:rPr lang="fr-FR" dirty="0"/>
              <a:t>, Nathan PEIFFER-SMADJA, Aristophane TANON, François-Xavier LESCURE </a:t>
            </a:r>
          </a:p>
        </p:txBody>
      </p:sp>
      <p:pic>
        <p:nvPicPr>
          <p:cNvPr id="10" name="Google Shape;260;p46">
            <a:extLst>
              <a:ext uri="{FF2B5EF4-FFF2-40B4-BE49-F238E27FC236}">
                <a16:creationId xmlns:a16="http://schemas.microsoft.com/office/drawing/2014/main" id="{FFD4D707-7BAF-5CF0-DA86-0378CD46A643}"/>
              </a:ext>
            </a:extLst>
          </p:cNvPr>
          <p:cNvPicPr preferRelativeResize="0"/>
          <p:nvPr/>
        </p:nvPicPr>
        <p:blipFill rotWithShape="1">
          <a:blip r:embed="rId3"/>
          <a:stretch/>
        </p:blipFill>
        <p:spPr>
          <a:xfrm>
            <a:off x="879386" y="575923"/>
            <a:ext cx="4833257" cy="1073919"/>
          </a:xfrm>
          <a:prstGeom prst="rect">
            <a:avLst/>
          </a:prstGeom>
          <a:solidFill>
            <a:srgbClr val="F4B081"/>
          </a:solidFill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5CF5BEC2-38C9-7722-4D3C-030AA65FE8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659" y="1988993"/>
            <a:ext cx="5805391" cy="1005872"/>
          </a:xfrm>
        </p:spPr>
        <p:txBody>
          <a:bodyPr/>
          <a:lstStyle/>
          <a:p>
            <a:r>
              <a:rPr lang="fr-FR" sz="3200" dirty="0"/>
              <a:t>Exemple d’«Antibioclic-Afrique» et de sa mise en œuvre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6230F3C-E80C-3296-B9D5-C1A2EDFE7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139" y="600068"/>
            <a:ext cx="2109399" cy="411515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A1522BD-236E-C9C4-3886-B1976CDF0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972" y="1025595"/>
            <a:ext cx="1877731" cy="3261643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396A5EC0-AF37-E1DD-72A4-23E1664D0A8F}"/>
              </a:ext>
            </a:extLst>
          </p:cNvPr>
          <p:cNvCxnSpPr>
            <a:cxnSpLocks/>
          </p:cNvCxnSpPr>
          <p:nvPr/>
        </p:nvCxnSpPr>
        <p:spPr>
          <a:xfrm>
            <a:off x="879386" y="1819419"/>
            <a:ext cx="4496845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oogle Shape;268;p47">
            <a:extLst>
              <a:ext uri="{FF2B5EF4-FFF2-40B4-BE49-F238E27FC236}">
                <a16:creationId xmlns:a16="http://schemas.microsoft.com/office/drawing/2014/main" id="{8D5D6859-D940-7E41-2355-04DB60F1C9F4}"/>
              </a:ext>
            </a:extLst>
          </p:cNvPr>
          <p:cNvSpPr txBox="1"/>
          <p:nvPr/>
        </p:nvSpPr>
        <p:spPr>
          <a:xfrm>
            <a:off x="0" y="0"/>
            <a:ext cx="9144000" cy="270300"/>
          </a:xfrm>
          <a:prstGeom prst="rect">
            <a:avLst/>
          </a:prstGeom>
          <a:solidFill>
            <a:srgbClr val="ED8936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 SemiBold"/>
              <a:buNone/>
            </a:pPr>
            <a:r>
              <a:rPr lang="fr-FR" sz="1800" dirty="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185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135" y="510400"/>
            <a:ext cx="7993728" cy="4284237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59"/>
          <p:cNvSpPr txBox="1"/>
          <p:nvPr/>
        </p:nvSpPr>
        <p:spPr>
          <a:xfrm>
            <a:off x="0" y="240100"/>
            <a:ext cx="9144000" cy="270300"/>
          </a:xfrm>
          <a:prstGeom prst="rect">
            <a:avLst/>
          </a:prstGeom>
          <a:solidFill>
            <a:srgbClr val="ED8936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 SemiBold"/>
              <a:buNone/>
            </a:pPr>
            <a:r>
              <a:rPr lang="fr" sz="18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Un outil qui s’inscrit dans l’approche ONE-HEALTH</a:t>
            </a:r>
            <a:endParaRPr/>
          </a:p>
        </p:txBody>
      </p:sp>
      <p:sp>
        <p:nvSpPr>
          <p:cNvPr id="2" name="Espace réservé du pied de page 6">
            <a:extLst>
              <a:ext uri="{FF2B5EF4-FFF2-40B4-BE49-F238E27FC236}">
                <a16:creationId xmlns:a16="http://schemas.microsoft.com/office/drawing/2014/main" id="{97B0E50C-0172-83D9-53F1-CCE0B0F3C575}"/>
              </a:ext>
            </a:extLst>
          </p:cNvPr>
          <p:cNvSpPr txBox="1">
            <a:spLocks/>
          </p:cNvSpPr>
          <p:nvPr/>
        </p:nvSpPr>
        <p:spPr>
          <a:xfrm>
            <a:off x="2045309" y="4876569"/>
            <a:ext cx="5053379" cy="26693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Séminaire "Bon Usage des Antibiotiques dans les Pays à Revenu Faible ou Intermédiaire"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8"/>
          <p:cNvSpPr txBox="1"/>
          <p:nvPr/>
        </p:nvSpPr>
        <p:spPr>
          <a:xfrm>
            <a:off x="0" y="240100"/>
            <a:ext cx="9144000" cy="270300"/>
          </a:xfrm>
          <a:prstGeom prst="rect">
            <a:avLst/>
          </a:prstGeom>
          <a:solidFill>
            <a:srgbClr val="ED8936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 SemiBold"/>
              <a:buNone/>
            </a:pPr>
            <a:r>
              <a:rPr lang="fr" sz="1800" dirty="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Un outil qui s’inscrit dans l’approche ONE-HEALTH</a:t>
            </a:r>
            <a:endParaRPr dirty="0"/>
          </a:p>
        </p:txBody>
      </p:sp>
      <p:pic>
        <p:nvPicPr>
          <p:cNvPr id="395" name="Google Shape;39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0575" y="703075"/>
            <a:ext cx="5910345" cy="40365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pied de page 6">
            <a:extLst>
              <a:ext uri="{FF2B5EF4-FFF2-40B4-BE49-F238E27FC236}">
                <a16:creationId xmlns:a16="http://schemas.microsoft.com/office/drawing/2014/main" id="{56C65503-6DAA-58CF-05F5-2FCE3D19A57A}"/>
              </a:ext>
            </a:extLst>
          </p:cNvPr>
          <p:cNvSpPr txBox="1">
            <a:spLocks/>
          </p:cNvSpPr>
          <p:nvPr/>
        </p:nvSpPr>
        <p:spPr>
          <a:xfrm>
            <a:off x="1995556" y="4874046"/>
            <a:ext cx="5152887" cy="23657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Séminaire "Bon Usage des Antibiotiques dans les Pays à Revenu Faible ou Intermédiaire"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2">
            <a:extLst>
              <a:ext uri="{FF2B5EF4-FFF2-40B4-BE49-F238E27FC236}">
                <a16:creationId xmlns:a16="http://schemas.microsoft.com/office/drawing/2014/main" id="{C670EDDB-44E3-D44A-BE4C-332527FE3A96}"/>
              </a:ext>
            </a:extLst>
          </p:cNvPr>
          <p:cNvSpPr txBox="1">
            <a:spLocks/>
          </p:cNvSpPr>
          <p:nvPr/>
        </p:nvSpPr>
        <p:spPr>
          <a:xfrm>
            <a:off x="-22860" y="250372"/>
            <a:ext cx="9144000" cy="302453"/>
          </a:xfrm>
          <a:prstGeom prst="rect">
            <a:avLst/>
          </a:prstGeom>
          <a:solidFill>
            <a:srgbClr val="ED8936"/>
          </a:solidFill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6858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 algn="ctr"/>
            <a:r>
              <a:rPr lang="fr-FR" sz="1800" dirty="0">
                <a:solidFill>
                  <a:srgbClr val="FFFFFF"/>
                </a:solidFill>
                <a:latin typeface="Poppins SemiBold"/>
                <a:cs typeface="Poppins SemiBold"/>
                <a:sym typeface="Poppins SemiBold"/>
              </a:rPr>
              <a:t>Acteurs</a:t>
            </a:r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CFA9C9E2-E3A4-854D-A51C-721D840CDFE7}"/>
              </a:ext>
            </a:extLst>
          </p:cNvPr>
          <p:cNvSpPr txBox="1">
            <a:spLocks/>
          </p:cNvSpPr>
          <p:nvPr/>
        </p:nvSpPr>
        <p:spPr>
          <a:xfrm rot="5400000" flipV="1">
            <a:off x="2682378" y="2990920"/>
            <a:ext cx="3779244" cy="45719"/>
          </a:xfrm>
          <a:prstGeom prst="rect">
            <a:avLst/>
          </a:prstGeom>
          <a:solidFill>
            <a:srgbClr val="ED8936"/>
          </a:solidFill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6858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 algn="ctr"/>
            <a:endParaRPr lang="fr-FR" sz="1800" dirty="0">
              <a:solidFill>
                <a:srgbClr val="FFFFFF"/>
              </a:solidFill>
              <a:latin typeface="Poppins SemiBold"/>
              <a:cs typeface="Poppins SemiBold"/>
              <a:sym typeface="Poppins SemiBold"/>
            </a:endParaRPr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6A4C1548-826F-404C-9B00-DD09B0404D70}"/>
              </a:ext>
            </a:extLst>
          </p:cNvPr>
          <p:cNvSpPr txBox="1">
            <a:spLocks/>
          </p:cNvSpPr>
          <p:nvPr/>
        </p:nvSpPr>
        <p:spPr>
          <a:xfrm rot="10800000">
            <a:off x="172613" y="2550837"/>
            <a:ext cx="8637341" cy="45719"/>
          </a:xfrm>
          <a:prstGeom prst="rect">
            <a:avLst/>
          </a:prstGeom>
          <a:solidFill>
            <a:srgbClr val="ED8936"/>
          </a:solidFill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6858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 algn="ctr"/>
            <a:endParaRPr lang="fr-FR" sz="1800" dirty="0">
              <a:solidFill>
                <a:srgbClr val="FFFFFF"/>
              </a:solidFill>
              <a:latin typeface="Poppins SemiBold"/>
              <a:cs typeface="Poppins SemiBold"/>
              <a:sym typeface="Poppins SemiBold"/>
            </a:endParaRPr>
          </a:p>
        </p:txBody>
      </p:sp>
      <p:sp>
        <p:nvSpPr>
          <p:cNvPr id="12" name="Google Shape;226;p23">
            <a:extLst>
              <a:ext uri="{FF2B5EF4-FFF2-40B4-BE49-F238E27FC236}">
                <a16:creationId xmlns:a16="http://schemas.microsoft.com/office/drawing/2014/main" id="{E37533E8-C650-4B47-B39F-1605B8BF5E13}"/>
              </a:ext>
            </a:extLst>
          </p:cNvPr>
          <p:cNvSpPr txBox="1">
            <a:spLocks/>
          </p:cNvSpPr>
          <p:nvPr/>
        </p:nvSpPr>
        <p:spPr>
          <a:xfrm>
            <a:off x="4882369" y="679995"/>
            <a:ext cx="4562675" cy="1699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 SemiBold"/>
              <a:buNone/>
              <a:defRPr sz="1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pPr algn="l">
              <a:buClr>
                <a:srgbClr val="000000"/>
              </a:buClr>
            </a:pPr>
            <a:r>
              <a:rPr lang="fr-FR" sz="1800" b="1" dirty="0">
                <a:solidFill>
                  <a:srgbClr val="F4AA6C"/>
                </a:solidFill>
                <a:latin typeface="Arial"/>
                <a:ea typeface="+mn-ea"/>
                <a:cs typeface="+mn-cs"/>
              </a:rPr>
              <a:t>Acteurs à impliquer </a:t>
            </a:r>
          </a:p>
          <a:p>
            <a:pPr algn="l">
              <a:buClr>
                <a:srgbClr val="000000"/>
              </a:buClr>
            </a:pPr>
            <a:r>
              <a:rPr lang="fr-FR" sz="1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Autorités </a:t>
            </a:r>
            <a:br>
              <a:rPr lang="fr-FR" sz="2000" dirty="0">
                <a:solidFill>
                  <a:srgbClr val="000000"/>
                </a:solidFill>
              </a:rPr>
            </a:br>
            <a:r>
              <a:rPr lang="fr-FR" sz="135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Ministère santé</a:t>
            </a:r>
          </a:p>
          <a:p>
            <a:pPr algn="l">
              <a:buClr>
                <a:srgbClr val="000000"/>
              </a:buClr>
            </a:pPr>
            <a:r>
              <a:rPr lang="fr-FR" sz="13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Directeurs hôpitaux</a:t>
            </a:r>
            <a:br>
              <a:rPr lang="fr-FR" sz="135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fr-FR" sz="1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br>
              <a:rPr lang="fr-FR" sz="1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br>
              <a:rPr lang="fr-FR" sz="1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br>
              <a:rPr lang="fr-FR" sz="1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br>
              <a:rPr lang="fr-FR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br>
              <a:rPr lang="fr-FR" sz="1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endParaRPr lang="fr-FR" sz="1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4" name="Google Shape;226;p23">
            <a:extLst>
              <a:ext uri="{FF2B5EF4-FFF2-40B4-BE49-F238E27FC236}">
                <a16:creationId xmlns:a16="http://schemas.microsoft.com/office/drawing/2014/main" id="{67AD0DC3-D327-3948-BB9A-D9FD20AEBDCD}"/>
              </a:ext>
            </a:extLst>
          </p:cNvPr>
          <p:cNvSpPr txBox="1">
            <a:spLocks/>
          </p:cNvSpPr>
          <p:nvPr/>
        </p:nvSpPr>
        <p:spPr>
          <a:xfrm>
            <a:off x="4948372" y="3532990"/>
            <a:ext cx="5019764" cy="1417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 SemiBold"/>
              <a:buNone/>
              <a:defRPr sz="1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pPr algn="l">
              <a:buClr>
                <a:srgbClr val="000000"/>
              </a:buClr>
            </a:pPr>
            <a:r>
              <a:rPr lang="fr-FR" sz="15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Corporations</a:t>
            </a:r>
            <a:br>
              <a:rPr lang="fr-FR" sz="1600" dirty="0">
                <a:solidFill>
                  <a:srgbClr val="000000"/>
                </a:solidFill>
              </a:rPr>
            </a:br>
            <a:r>
              <a:rPr lang="fr-FR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- Ordre médecin, infirmier, sage femme</a:t>
            </a:r>
          </a:p>
          <a:p>
            <a:pPr algn="l">
              <a:buClr>
                <a:srgbClr val="000000"/>
              </a:buClr>
            </a:pPr>
            <a:r>
              <a:rPr lang="fr-FR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- Association personnel de santé </a:t>
            </a:r>
          </a:p>
          <a:p>
            <a:pPr algn="l">
              <a:buClr>
                <a:srgbClr val="000000"/>
              </a:buClr>
            </a:pPr>
            <a:r>
              <a:rPr lang="fr-FR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- Syndicats</a:t>
            </a:r>
          </a:p>
          <a:p>
            <a:pPr algn="l">
              <a:buClr>
                <a:srgbClr val="000000"/>
              </a:buClr>
            </a:pPr>
            <a:br>
              <a:rPr lang="fr-FR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br>
              <a:rPr lang="fr-FR" sz="1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br>
              <a:rPr lang="fr-FR" sz="1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br>
              <a:rPr lang="fr-FR" sz="1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br>
              <a:rPr lang="fr-FR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br>
              <a:rPr lang="fr-FR" sz="1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endParaRPr lang="fr-FR" sz="1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5" name="Google Shape;226;p23">
            <a:extLst>
              <a:ext uri="{FF2B5EF4-FFF2-40B4-BE49-F238E27FC236}">
                <a16:creationId xmlns:a16="http://schemas.microsoft.com/office/drawing/2014/main" id="{83CCD925-0051-E149-A8FD-DAEE613E9875}"/>
              </a:ext>
            </a:extLst>
          </p:cNvPr>
          <p:cNvSpPr txBox="1">
            <a:spLocks/>
          </p:cNvSpPr>
          <p:nvPr/>
        </p:nvSpPr>
        <p:spPr>
          <a:xfrm>
            <a:off x="5003402" y="2656631"/>
            <a:ext cx="4562675" cy="1699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 SemiBold"/>
              <a:buNone/>
              <a:defRPr sz="1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pPr algn="l">
              <a:buClr>
                <a:srgbClr val="000000"/>
              </a:buClr>
            </a:pPr>
            <a:r>
              <a:rPr lang="fr-FR" sz="165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Décideurs structures de soins  </a:t>
            </a:r>
            <a:br>
              <a:rPr lang="fr-FR" sz="1650" dirty="0">
                <a:solidFill>
                  <a:srgbClr val="000000"/>
                </a:solidFill>
              </a:rPr>
            </a:br>
            <a:r>
              <a:rPr lang="fr-FR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- Chefs de service</a:t>
            </a:r>
          </a:p>
          <a:p>
            <a:pPr algn="l">
              <a:buClr>
                <a:srgbClr val="000000"/>
              </a:buClr>
            </a:pPr>
            <a:r>
              <a:rPr lang="fr-FR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- Responsable de centre de santé</a:t>
            </a:r>
            <a:br>
              <a:rPr lang="fr-FR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endParaRPr lang="fr-FR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algn="l">
              <a:buClr>
                <a:srgbClr val="000000"/>
              </a:buClr>
            </a:pPr>
            <a:br>
              <a:rPr lang="fr-FR" sz="11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br>
              <a:rPr lang="fr-FR" sz="1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br>
              <a:rPr lang="fr-FR" sz="1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endParaRPr lang="fr-FR" sz="1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9" name="Google Shape;226;p23">
            <a:extLst>
              <a:ext uri="{FF2B5EF4-FFF2-40B4-BE49-F238E27FC236}">
                <a16:creationId xmlns:a16="http://schemas.microsoft.com/office/drawing/2014/main" id="{E0C096C6-6AC0-8444-82E7-040EED9EDF70}"/>
              </a:ext>
            </a:extLst>
          </p:cNvPr>
          <p:cNvSpPr txBox="1">
            <a:spLocks/>
          </p:cNvSpPr>
          <p:nvPr/>
        </p:nvSpPr>
        <p:spPr>
          <a:xfrm>
            <a:off x="334047" y="2656631"/>
            <a:ext cx="4215093" cy="175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 SemiBold"/>
              <a:buNone/>
              <a:defRPr sz="1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pPr algn="l">
              <a:buClr>
                <a:srgbClr val="000000"/>
              </a:buClr>
            </a:pPr>
            <a:r>
              <a:rPr lang="fr-FR" sz="1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Comité de pilotage</a:t>
            </a:r>
            <a:br>
              <a:rPr lang="fr-FR" sz="1800" dirty="0">
                <a:solidFill>
                  <a:srgbClr val="000000"/>
                </a:solidFill>
              </a:rPr>
            </a:br>
            <a:r>
              <a:rPr lang="fr-FR" sz="13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13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nom d’Antibioclic </a:t>
            </a:r>
            <a:r>
              <a:rPr lang="fr-FR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l">
              <a:buClr>
                <a:srgbClr val="000000"/>
              </a:buClr>
            </a:pPr>
            <a:r>
              <a:rPr lang="fr-FR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Nathan </a:t>
            </a:r>
            <a:r>
              <a:rPr lang="fr-FR" sz="13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Peiffer-Smadja</a:t>
            </a:r>
            <a:r>
              <a:rPr lang="fr-FR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(CHU Bichat, Service des Maladies Infectieuses et Tropicales)</a:t>
            </a:r>
          </a:p>
          <a:p>
            <a:pPr algn="l">
              <a:buClr>
                <a:srgbClr val="000000"/>
              </a:buClr>
            </a:pPr>
            <a:endParaRPr lang="fr-FR" sz="13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000000"/>
              </a:buClr>
            </a:pPr>
            <a:r>
              <a:rPr lang="fr-FR" sz="13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16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Méthodologie</a:t>
            </a:r>
            <a:r>
              <a:rPr lang="fr-FR" sz="1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:</a:t>
            </a:r>
          </a:p>
          <a:p>
            <a:pPr algn="l">
              <a:buClr>
                <a:srgbClr val="000000"/>
              </a:buClr>
            </a:pPr>
            <a:r>
              <a:rPr lang="fr-FR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Charles </a:t>
            </a:r>
            <a:r>
              <a:rPr lang="fr-FR" sz="13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Burdet</a:t>
            </a:r>
            <a:r>
              <a:rPr lang="fr-FR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(CHU Bichat, Unité de Recherche Clinique)</a:t>
            </a:r>
          </a:p>
          <a:p>
            <a:pPr algn="l">
              <a:buClr>
                <a:srgbClr val="000000"/>
              </a:buClr>
            </a:pPr>
            <a:r>
              <a:rPr lang="fr-FR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Gabriel </a:t>
            </a:r>
            <a:r>
              <a:rPr lang="fr-FR" sz="13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Birgand</a:t>
            </a:r>
            <a:r>
              <a:rPr lang="fr-FR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(CHU Nantes, CPIAS),</a:t>
            </a:r>
          </a:p>
          <a:p>
            <a:pPr algn="l">
              <a:buClr>
                <a:srgbClr val="000000"/>
              </a:buClr>
            </a:pPr>
            <a:br>
              <a:rPr lang="fr-FR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br>
              <a:rPr lang="fr-FR" sz="1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br>
              <a:rPr lang="fr-FR" sz="1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br>
              <a:rPr lang="fr-FR" sz="1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br>
              <a:rPr lang="fr-FR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br>
              <a:rPr lang="fr-FR" sz="1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endParaRPr lang="fr-FR" sz="1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Google Shape;226;p23">
            <a:extLst>
              <a:ext uri="{FF2B5EF4-FFF2-40B4-BE49-F238E27FC236}">
                <a16:creationId xmlns:a16="http://schemas.microsoft.com/office/drawing/2014/main" id="{E37533E8-C650-4B47-B39F-1605B8BF5E13}"/>
              </a:ext>
            </a:extLst>
          </p:cNvPr>
          <p:cNvSpPr txBox="1">
            <a:spLocks/>
          </p:cNvSpPr>
          <p:nvPr/>
        </p:nvSpPr>
        <p:spPr>
          <a:xfrm>
            <a:off x="227039" y="679995"/>
            <a:ext cx="4034592" cy="1699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 SemiBold"/>
              <a:buNone/>
              <a:defRPr sz="1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pPr algn="l">
              <a:buClr>
                <a:srgbClr val="000000"/>
              </a:buClr>
            </a:pPr>
            <a:r>
              <a:rPr lang="fr-FR" sz="1800" b="1" dirty="0">
                <a:solidFill>
                  <a:srgbClr val="F4AA6C"/>
                </a:solidFill>
                <a:latin typeface="Arial"/>
                <a:ea typeface="+mn-ea"/>
                <a:cs typeface="+mn-cs"/>
              </a:rPr>
              <a:t>Personnel impliqué </a:t>
            </a:r>
          </a:p>
          <a:p>
            <a:pPr algn="l">
              <a:buClr>
                <a:srgbClr val="000000"/>
              </a:buClr>
            </a:pPr>
            <a:r>
              <a:rPr lang="fr-FR" sz="165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Comité de pilotage</a:t>
            </a:r>
            <a:br>
              <a:rPr lang="fr-FR" sz="16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13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nom du Service des Maladies Infectieuses et Tropicales/ PAC-CI :</a:t>
            </a:r>
          </a:p>
          <a:p>
            <a:pPr algn="l">
              <a:buClr>
                <a:srgbClr val="000000"/>
              </a:buClr>
            </a:pPr>
            <a:r>
              <a:rPr lang="fr-FR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Serge Paul Eholié,  Aristophane </a:t>
            </a:r>
            <a:r>
              <a:rPr lang="fr-FR" sz="13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Tanon</a:t>
            </a:r>
            <a:r>
              <a:rPr lang="fr-FR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Gisèle Kouakou, Corinne Akpovo, Raoul </a:t>
            </a:r>
            <a:r>
              <a:rPr lang="fr-FR" sz="13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</a:t>
            </a:r>
            <a:r>
              <a:rPr lang="fr-FR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Patrick </a:t>
            </a:r>
            <a:r>
              <a:rPr lang="fr-FR" sz="13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Coffie</a:t>
            </a:r>
            <a:r>
              <a:rPr lang="fr-FR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Séverin </a:t>
            </a:r>
            <a:r>
              <a:rPr lang="fr-FR" sz="13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Lenaud</a:t>
            </a:r>
            <a:r>
              <a:rPr lang="fr-FR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3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Yamissa</a:t>
            </a:r>
            <a:r>
              <a:rPr lang="fr-FR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Siloué</a:t>
            </a:r>
            <a:endParaRPr lang="fr-FR" sz="13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000000"/>
              </a:buClr>
            </a:pPr>
            <a:br>
              <a:rPr lang="fr-FR" sz="1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br>
              <a:rPr lang="fr-FR" sz="1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br>
              <a:rPr lang="fr-FR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br>
              <a:rPr lang="fr-FR" sz="1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endParaRPr lang="fr-FR" sz="1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427;p53"/>
          <p:cNvSpPr txBox="1">
            <a:spLocks/>
          </p:cNvSpPr>
          <p:nvPr/>
        </p:nvSpPr>
        <p:spPr>
          <a:xfrm>
            <a:off x="8771940" y="4763452"/>
            <a:ext cx="349200" cy="2799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900" dirty="0"/>
              <a:t>14</a:t>
            </a:r>
          </a:p>
        </p:txBody>
      </p:sp>
      <p:sp>
        <p:nvSpPr>
          <p:cNvPr id="4" name="Espace réservé du pied de page 6">
            <a:extLst>
              <a:ext uri="{FF2B5EF4-FFF2-40B4-BE49-F238E27FC236}">
                <a16:creationId xmlns:a16="http://schemas.microsoft.com/office/drawing/2014/main" id="{88BED0EB-257C-D8B4-F391-962630F70B0E}"/>
              </a:ext>
            </a:extLst>
          </p:cNvPr>
          <p:cNvSpPr txBox="1">
            <a:spLocks/>
          </p:cNvSpPr>
          <p:nvPr/>
        </p:nvSpPr>
        <p:spPr>
          <a:xfrm>
            <a:off x="1995556" y="4893128"/>
            <a:ext cx="5152887" cy="23657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Séminaire "Bon Usage des Antibiotiques dans les Pays à Revenu Faible ou Intermédiaire"</a:t>
            </a:r>
          </a:p>
        </p:txBody>
      </p:sp>
    </p:spTree>
    <p:extLst>
      <p:ext uri="{BB962C8B-B14F-4D97-AF65-F5344CB8AC3E}">
        <p14:creationId xmlns:p14="http://schemas.microsoft.com/office/powerpoint/2010/main" val="1435532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0"/>
          <p:cNvSpPr/>
          <p:nvPr/>
        </p:nvSpPr>
        <p:spPr>
          <a:xfrm>
            <a:off x="907707" y="0"/>
            <a:ext cx="7328585" cy="5143500"/>
          </a:xfrm>
          <a:custGeom>
            <a:avLst/>
            <a:gdLst/>
            <a:ahLst/>
            <a:cxnLst/>
            <a:rect l="l" t="t" r="r" b="b"/>
            <a:pathLst>
              <a:path w="9771446" h="6858000" extrusionOk="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rgbClr val="D8D8D8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p50" descr="Une image contenant carte&#10;&#10;Description générée automatiquement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7345" b="9279"/>
          <a:stretch/>
        </p:blipFill>
        <p:spPr>
          <a:xfrm>
            <a:off x="1707730" y="396064"/>
            <a:ext cx="5762700" cy="45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50"/>
          <p:cNvSpPr/>
          <p:nvPr/>
        </p:nvSpPr>
        <p:spPr>
          <a:xfrm>
            <a:off x="907705" y="32745"/>
            <a:ext cx="4300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E8F00"/>
                </a:solidFill>
                <a:latin typeface="Calibri"/>
                <a:ea typeface="Calibri"/>
                <a:cs typeface="Calibri"/>
                <a:sym typeface="Calibri"/>
              </a:rPr>
              <a:t>	LE RÉSEAU ANTIBIOCLIC-AFRIQUE </a:t>
            </a:r>
            <a:endParaRPr sz="1800">
              <a:solidFill>
                <a:srgbClr val="FE8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771" y="1755492"/>
            <a:ext cx="1451862" cy="832449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0" name="Google Shape;310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0138" y="3144183"/>
            <a:ext cx="1181526" cy="11261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1" name="Google Shape;311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68251" y="873218"/>
            <a:ext cx="1833977" cy="50797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2" name="Google Shape;312;p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84527" y="2171717"/>
            <a:ext cx="1417701" cy="78128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3" name="Google Shape;313;p5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92046" y="4184356"/>
            <a:ext cx="1827261" cy="48051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14" name="Google Shape;314;p50"/>
          <p:cNvSpPr/>
          <p:nvPr/>
        </p:nvSpPr>
        <p:spPr>
          <a:xfrm>
            <a:off x="4453217" y="2387084"/>
            <a:ext cx="23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50" descr="Une image contenant dessin&#10;&#10;Description générée automatiquemen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1308" y="396064"/>
            <a:ext cx="950630" cy="94616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Espace réservé du pied de page 6">
            <a:extLst>
              <a:ext uri="{FF2B5EF4-FFF2-40B4-BE49-F238E27FC236}">
                <a16:creationId xmlns:a16="http://schemas.microsoft.com/office/drawing/2014/main" id="{D2CC98EB-C53B-DFC9-FF5B-A212721DC84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949869" y="4865650"/>
            <a:ext cx="5486401" cy="36076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Séminaire "Bon Usage des Antibiotiques dans les Pays à Revenu Faible ou Intermédiaire"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8936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2"/>
          <p:cNvSpPr txBox="1">
            <a:spLocks noGrp="1"/>
          </p:cNvSpPr>
          <p:nvPr>
            <p:ph type="body" idx="4294967295"/>
          </p:nvPr>
        </p:nvSpPr>
        <p:spPr>
          <a:xfrm>
            <a:off x="289320" y="1476162"/>
            <a:ext cx="4120800" cy="3471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fr" sz="1800" dirty="0">
                <a:solidFill>
                  <a:schemeClr val="lt1"/>
                </a:solidFill>
                <a:latin typeface="Cabin Condensed SemiBold"/>
                <a:ea typeface="Cabin Condensed SemiBold"/>
                <a:cs typeface="Cabin Condensed SemiBold"/>
                <a:sym typeface="Cabin Condensed SemiBold"/>
              </a:rPr>
              <a:t> Conçu à partir des recommandations nationales de prise en charge de pathologies infectieuses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fr" sz="1800" dirty="0">
                <a:solidFill>
                  <a:schemeClr val="lt1"/>
                </a:solidFill>
                <a:latin typeface="Cabin Condensed SemiBold"/>
                <a:ea typeface="Cabin Condensed SemiBold"/>
                <a:cs typeface="Cabin Condensed SemiBold"/>
                <a:sym typeface="Cabin Condensed SemiBold"/>
              </a:rPr>
              <a:t> 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fr" sz="1800" dirty="0">
                <a:solidFill>
                  <a:schemeClr val="lt1"/>
                </a:solidFill>
                <a:latin typeface="Cabin Condensed SemiBold"/>
                <a:ea typeface="Cabin Condensed SemiBold"/>
                <a:cs typeface="Cabin Condensed SemiBold"/>
                <a:sym typeface="Cabin Condensed SemiBold"/>
              </a:rPr>
              <a:t> Adaptation des recommandations nationales au contexte clinique et organisationnel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solidFill>
                <a:schemeClr val="lt1"/>
              </a:solidFill>
              <a:latin typeface="Cabin Condensed SemiBold"/>
              <a:ea typeface="Cabin Condensed SemiBold"/>
              <a:cs typeface="Cabin Condensed SemiBold"/>
              <a:sym typeface="Cabin Condensed SemiBold"/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fr" sz="1800" dirty="0">
                <a:solidFill>
                  <a:schemeClr val="lt1"/>
                </a:solidFill>
                <a:latin typeface="Cabin Condensed SemiBold"/>
                <a:ea typeface="Cabin Condensed SemiBold"/>
                <a:cs typeface="Cabin Condensed SemiBold"/>
                <a:sym typeface="Cabin Condensed SemiBold"/>
              </a:rPr>
              <a:t> Mises à jour régulières</a:t>
            </a:r>
          </a:p>
          <a:p>
            <a:pPr marL="171450" lvl="0" indent="-171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endParaRPr lang="fr" dirty="0">
              <a:solidFill>
                <a:schemeClr val="lt1"/>
              </a:solidFill>
              <a:latin typeface="Cabin Condensed SemiBold"/>
              <a:sym typeface="Cabin Condensed SemiBold"/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fr" dirty="0">
                <a:solidFill>
                  <a:schemeClr val="lt1"/>
                </a:solidFill>
                <a:latin typeface="Cabin Condensed SemiBold"/>
                <a:sym typeface="Cabin Condensed SemiBold"/>
              </a:rPr>
              <a:t> </a:t>
            </a:r>
            <a:r>
              <a:rPr lang="fr-FR" dirty="0">
                <a:solidFill>
                  <a:schemeClr val="lt1"/>
                </a:solidFill>
                <a:latin typeface="Cabin Condensed SemiBold"/>
                <a:sym typeface="Cabin Condensed SemiBold"/>
              </a:rPr>
              <a:t>Implémentation auprès d’environ 20 sites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None/>
            </a:pPr>
            <a:r>
              <a:rPr lang="fr-FR" dirty="0">
                <a:solidFill>
                  <a:schemeClr val="lt1"/>
                </a:solidFill>
                <a:latin typeface="Cabin Condensed SemiBold"/>
                <a:sym typeface="Cabin Condensed SemiBold"/>
              </a:rPr>
              <a:t>( niveau tertiaire, secondaire, et primaire )</a:t>
            </a:r>
          </a:p>
          <a:p>
            <a:pPr marL="171450" lvl="0" indent="-171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endParaRPr lang="fr-FR" dirty="0">
              <a:solidFill>
                <a:schemeClr val="lt1"/>
              </a:solidFill>
              <a:latin typeface="Cabin Condensed SemiBold"/>
              <a:sym typeface="Cabin Condensed SemiBold"/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fr-FR" dirty="0">
                <a:solidFill>
                  <a:schemeClr val="lt1"/>
                </a:solidFill>
                <a:latin typeface="Cabin Condensed SemiBold"/>
                <a:sym typeface="Cabin Condensed SemiBold"/>
              </a:rPr>
              <a:t>Majorité =&gt; enthousiaste, accueil  favorable et utilité de l’outil </a:t>
            </a: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solidFill>
                <a:schemeClr val="lt1"/>
              </a:solidFill>
              <a:latin typeface="Cabin Condensed SemiBold"/>
              <a:ea typeface="Cabin Condensed SemiBold"/>
              <a:cs typeface="Cabin Condensed SemiBold"/>
              <a:sym typeface="Cabin Condensed SemiBold"/>
            </a:endParaRPr>
          </a:p>
          <a:p>
            <a:pPr marL="171450" lvl="0" indent="-571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dirty="0">
              <a:solidFill>
                <a:schemeClr val="lt1"/>
              </a:solidFill>
              <a:latin typeface="Cabin Condensed SemiBold"/>
              <a:ea typeface="Cabin Condensed SemiBold"/>
              <a:cs typeface="Cabin Condensed SemiBold"/>
              <a:sym typeface="Cabin Condensed SemiBold"/>
            </a:endParaRPr>
          </a:p>
          <a:p>
            <a:pPr marL="171450" lvl="0" indent="-571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dirty="0">
              <a:solidFill>
                <a:schemeClr val="lt1"/>
              </a:solidFill>
              <a:latin typeface="Cabin Condensed SemiBold"/>
              <a:ea typeface="Cabin Condensed SemiBold"/>
              <a:cs typeface="Cabin Condensed SemiBold"/>
              <a:sym typeface="Cabin Condensed SemiBold"/>
            </a:endParaRPr>
          </a:p>
        </p:txBody>
      </p:sp>
      <p:grpSp>
        <p:nvGrpSpPr>
          <p:cNvPr id="328" name="Google Shape;328;p52"/>
          <p:cNvGrpSpPr/>
          <p:nvPr/>
        </p:nvGrpSpPr>
        <p:grpSpPr>
          <a:xfrm>
            <a:off x="4410820" y="1387440"/>
            <a:ext cx="4542205" cy="2661224"/>
            <a:chOff x="1177450" y="241631"/>
            <a:chExt cx="6173152" cy="3616776"/>
          </a:xfrm>
        </p:grpSpPr>
        <p:sp>
          <p:nvSpPr>
            <p:cNvPr id="329" name="Google Shape;329;p52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52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28575" dir="5400000" algn="bl" rotWithShape="0">
                <a:schemeClr val="dk1">
                  <a:alpha val="298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52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52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3" name="Google Shape;333;p52"/>
          <p:cNvSpPr txBox="1"/>
          <p:nvPr/>
        </p:nvSpPr>
        <p:spPr>
          <a:xfrm>
            <a:off x="0" y="216996"/>
            <a:ext cx="9144000" cy="36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8936"/>
              </a:buClr>
              <a:buSzPts val="1800"/>
              <a:buFont typeface="Poppins SemiBold"/>
              <a:buNone/>
            </a:pPr>
            <a:r>
              <a:rPr lang="fr" sz="1800">
                <a:solidFill>
                  <a:srgbClr val="ED893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Développement du site internet Antibioclic-Afrique</a:t>
            </a:r>
            <a:endParaRPr/>
          </a:p>
        </p:txBody>
      </p:sp>
      <p:pic>
        <p:nvPicPr>
          <p:cNvPr id="334" name="Google Shape;334;p52"/>
          <p:cNvPicPr preferRelativeResize="0"/>
          <p:nvPr/>
        </p:nvPicPr>
        <p:blipFill rotWithShape="1">
          <a:blip r:embed="rId3">
            <a:alphaModFix/>
          </a:blip>
          <a:srcRect r="9297"/>
          <a:stretch/>
        </p:blipFill>
        <p:spPr>
          <a:xfrm>
            <a:off x="4900050" y="1524001"/>
            <a:ext cx="3559582" cy="229355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" name="Espace réservé du pied de page 6">
            <a:extLst>
              <a:ext uri="{FF2B5EF4-FFF2-40B4-BE49-F238E27FC236}">
                <a16:creationId xmlns:a16="http://schemas.microsoft.com/office/drawing/2014/main" id="{0CBD88AA-B921-8AD2-2350-C49B417DCE8C}"/>
              </a:ext>
            </a:extLst>
          </p:cNvPr>
          <p:cNvSpPr txBox="1">
            <a:spLocks/>
          </p:cNvSpPr>
          <p:nvPr/>
        </p:nvSpPr>
        <p:spPr>
          <a:xfrm>
            <a:off x="1995556" y="4886548"/>
            <a:ext cx="5152887" cy="23657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Séminaire "Bon Usage des Antibiotiques dans les Pays à Revenu Faible ou Intermédiaire"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8936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3"/>
          <p:cNvSpPr txBox="1">
            <a:spLocks noGrp="1"/>
          </p:cNvSpPr>
          <p:nvPr>
            <p:ph type="body" idx="4294967295"/>
          </p:nvPr>
        </p:nvSpPr>
        <p:spPr>
          <a:xfrm>
            <a:off x="861777" y="3913120"/>
            <a:ext cx="18402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r>
              <a:rPr lang="fr" dirty="0">
                <a:solidFill>
                  <a:schemeClr val="lt1"/>
                </a:solidFill>
                <a:latin typeface="Cabin Condensed SemiBold"/>
                <a:ea typeface="Cabin Condensed SemiBold"/>
                <a:cs typeface="Cabin Condensed SemiBold"/>
                <a:sym typeface="Cabin Condensed SemiBold"/>
              </a:rPr>
              <a:t>Utilisable en mode hors ligne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>
              <a:solidFill>
                <a:schemeClr val="lt1"/>
              </a:solidFill>
              <a:latin typeface="Cabin Condensed SemiBold"/>
              <a:ea typeface="Cabin Condensed SemiBold"/>
              <a:cs typeface="Cabin Condensed SemiBold"/>
              <a:sym typeface="Cabin Condensed SemiBold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>
              <a:solidFill>
                <a:schemeClr val="lt1"/>
              </a:solidFill>
              <a:latin typeface="Cabin Condensed SemiBold"/>
              <a:ea typeface="Cabin Condensed SemiBold"/>
              <a:cs typeface="Cabin Condensed SemiBold"/>
              <a:sym typeface="Cabin Condensed SemiBold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>
              <a:solidFill>
                <a:schemeClr val="lt1"/>
              </a:solidFill>
              <a:latin typeface="Cabin Condensed SemiBold"/>
              <a:ea typeface="Cabin Condensed SemiBold"/>
              <a:cs typeface="Cabin Condensed SemiBold"/>
              <a:sym typeface="Cabin Condensed SemiBold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>
              <a:solidFill>
                <a:schemeClr val="lt1"/>
              </a:solidFill>
              <a:latin typeface="Cabin Condensed SemiBold"/>
              <a:ea typeface="Cabin Condensed SemiBold"/>
              <a:cs typeface="Cabin Condensed SemiBold"/>
              <a:sym typeface="Cabin Condensed SemiBold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>
              <a:solidFill>
                <a:schemeClr val="lt1"/>
              </a:solidFill>
              <a:latin typeface="Cabin Condensed SemiBold"/>
              <a:ea typeface="Cabin Condensed SemiBold"/>
              <a:cs typeface="Cabin Condensed SemiBold"/>
              <a:sym typeface="Cabin Condensed SemiBold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>
              <a:solidFill>
                <a:schemeClr val="lt1"/>
              </a:solidFill>
              <a:latin typeface="Cabin Condensed SemiBold"/>
              <a:ea typeface="Cabin Condensed SemiBold"/>
              <a:cs typeface="Cabin Condensed SemiBold"/>
              <a:sym typeface="Cabin Condensed SemiBold"/>
            </a:endParaRPr>
          </a:p>
        </p:txBody>
      </p:sp>
      <p:grpSp>
        <p:nvGrpSpPr>
          <p:cNvPr id="342" name="Google Shape;342;p53"/>
          <p:cNvGrpSpPr/>
          <p:nvPr/>
        </p:nvGrpSpPr>
        <p:grpSpPr>
          <a:xfrm>
            <a:off x="3656776" y="877487"/>
            <a:ext cx="1986227" cy="3992773"/>
            <a:chOff x="5353200" y="373572"/>
            <a:chExt cx="2119546" cy="4396359"/>
          </a:xfrm>
        </p:grpSpPr>
        <p:sp>
          <p:nvSpPr>
            <p:cNvPr id="343" name="Google Shape;343;p53"/>
            <p:cNvSpPr/>
            <p:nvPr/>
          </p:nvSpPr>
          <p:spPr>
            <a:xfrm>
              <a:off x="5353200" y="373572"/>
              <a:ext cx="2119546" cy="4396359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algn="bl" rotWithShape="0">
                <a:schemeClr val="dk1">
                  <a:alpha val="298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53"/>
            <p:cNvSpPr/>
            <p:nvPr/>
          </p:nvSpPr>
          <p:spPr>
            <a:xfrm>
              <a:off x="6200687" y="4493184"/>
              <a:ext cx="422999" cy="150972"/>
            </a:xfrm>
            <a:custGeom>
              <a:avLst/>
              <a:gdLst/>
              <a:ahLst/>
              <a:cxnLst/>
              <a:rect l="l" t="t" r="r" b="b"/>
              <a:pathLst>
                <a:path w="20162" h="7196" extrusionOk="0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53"/>
            <p:cNvSpPr/>
            <p:nvPr/>
          </p:nvSpPr>
          <p:spPr>
            <a:xfrm>
              <a:off x="5739987" y="529223"/>
              <a:ext cx="83354" cy="83354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53"/>
            <p:cNvSpPr/>
            <p:nvPr/>
          </p:nvSpPr>
          <p:spPr>
            <a:xfrm>
              <a:off x="6208555" y="538664"/>
              <a:ext cx="408837" cy="64493"/>
            </a:xfrm>
            <a:custGeom>
              <a:avLst/>
              <a:gdLst/>
              <a:ahLst/>
              <a:cxnLst/>
              <a:rect l="l" t="t" r="r" b="b"/>
              <a:pathLst>
                <a:path w="19487" h="3074" extrusionOk="0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7" name="Google Shape;347;p53"/>
          <p:cNvSpPr txBox="1"/>
          <p:nvPr/>
        </p:nvSpPr>
        <p:spPr>
          <a:xfrm>
            <a:off x="0" y="216996"/>
            <a:ext cx="9144000" cy="36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8936"/>
              </a:buClr>
              <a:buSzPts val="1800"/>
              <a:buFont typeface="Poppins SemiBold"/>
              <a:buNone/>
            </a:pPr>
            <a:r>
              <a:rPr lang="fr" sz="1800">
                <a:solidFill>
                  <a:srgbClr val="ED893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Développement d’une application mobile Antibioclic-Afrique</a:t>
            </a:r>
            <a:endParaRPr/>
          </a:p>
        </p:txBody>
      </p:sp>
      <p:cxnSp>
        <p:nvCxnSpPr>
          <p:cNvPr id="348" name="Google Shape;348;p53"/>
          <p:cNvCxnSpPr/>
          <p:nvPr/>
        </p:nvCxnSpPr>
        <p:spPr>
          <a:xfrm>
            <a:off x="2635839" y="3544722"/>
            <a:ext cx="703500" cy="3684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49" name="Google Shape;349;p53"/>
          <p:cNvSpPr txBox="1"/>
          <p:nvPr/>
        </p:nvSpPr>
        <p:spPr>
          <a:xfrm>
            <a:off x="6505326" y="2534922"/>
            <a:ext cx="18402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</a:pPr>
            <a:r>
              <a:rPr lang="fr" sz="2100" dirty="0">
                <a:solidFill>
                  <a:schemeClr val="lt1"/>
                </a:solidFill>
                <a:latin typeface="Cabin Condensed SemiBold"/>
                <a:ea typeface="Cabin Condensed SemiBold"/>
                <a:cs typeface="Cabin Condensed SemiBold"/>
                <a:sym typeface="Cabin Condensed SemiBold"/>
              </a:rPr>
              <a:t>Téléchargeable via Android et iOS 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dirty="0">
              <a:solidFill>
                <a:schemeClr val="lt1"/>
              </a:solidFill>
              <a:latin typeface="Cabin Condensed SemiBold"/>
              <a:ea typeface="Cabin Condensed SemiBold"/>
              <a:cs typeface="Cabin Condensed SemiBold"/>
              <a:sym typeface="Cabin Condensed SemiBold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dirty="0">
              <a:solidFill>
                <a:schemeClr val="lt1"/>
              </a:solidFill>
              <a:latin typeface="Cabin Condensed SemiBold"/>
              <a:ea typeface="Cabin Condensed SemiBold"/>
              <a:cs typeface="Cabin Condensed SemiBold"/>
              <a:sym typeface="Cabin Condensed SemiBold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dirty="0">
              <a:solidFill>
                <a:schemeClr val="lt1"/>
              </a:solidFill>
              <a:latin typeface="Cabin Condensed SemiBold"/>
              <a:ea typeface="Cabin Condensed SemiBold"/>
              <a:cs typeface="Cabin Condensed SemiBold"/>
              <a:sym typeface="Cabin Condensed SemiBold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dirty="0">
              <a:solidFill>
                <a:schemeClr val="lt1"/>
              </a:solidFill>
              <a:latin typeface="Cabin Condensed SemiBold"/>
              <a:ea typeface="Cabin Condensed SemiBold"/>
              <a:cs typeface="Cabin Condensed SemiBold"/>
              <a:sym typeface="Cabin Condensed SemiBold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dirty="0">
              <a:solidFill>
                <a:schemeClr val="lt1"/>
              </a:solidFill>
              <a:latin typeface="Cabin Condensed SemiBold"/>
              <a:ea typeface="Cabin Condensed SemiBold"/>
              <a:cs typeface="Cabin Condensed SemiBold"/>
              <a:sym typeface="Cabin Condensed SemiBold"/>
            </a:endParaRPr>
          </a:p>
        </p:txBody>
      </p:sp>
      <p:cxnSp>
        <p:nvCxnSpPr>
          <p:cNvPr id="350" name="Google Shape;350;p53"/>
          <p:cNvCxnSpPr/>
          <p:nvPr/>
        </p:nvCxnSpPr>
        <p:spPr>
          <a:xfrm rot="10800000">
            <a:off x="5789081" y="2065572"/>
            <a:ext cx="458100" cy="247500"/>
          </a:xfrm>
          <a:prstGeom prst="bentConnector3">
            <a:avLst>
              <a:gd name="adj1" fmla="val 49993"/>
            </a:avLst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794" y="1244489"/>
            <a:ext cx="1874788" cy="3260200"/>
          </a:xfrm>
          <a:prstGeom prst="rect">
            <a:avLst/>
          </a:prstGeom>
        </p:spPr>
      </p:pic>
      <p:sp>
        <p:nvSpPr>
          <p:cNvPr id="2" name="Espace réservé du pied de page 6">
            <a:extLst>
              <a:ext uri="{FF2B5EF4-FFF2-40B4-BE49-F238E27FC236}">
                <a16:creationId xmlns:a16="http://schemas.microsoft.com/office/drawing/2014/main" id="{0CD38E02-1CE5-4D99-F9B8-F6CBDBE2AD1C}"/>
              </a:ext>
            </a:extLst>
          </p:cNvPr>
          <p:cNvSpPr txBox="1">
            <a:spLocks/>
          </p:cNvSpPr>
          <p:nvPr/>
        </p:nvSpPr>
        <p:spPr>
          <a:xfrm>
            <a:off x="2110923" y="4922789"/>
            <a:ext cx="5076458" cy="23164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Séminaire "Bon Usage des Antibiotiques dans les Pays à Revenu Faible ou Intermédiaire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"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DCE48D7-28A1-DC00-91E8-DD0D37D40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587375"/>
            <a:ext cx="3968749" cy="396874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60D2ED8-20BC-687E-1F8D-CF150F0A8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648" y="779198"/>
            <a:ext cx="3968751" cy="3585103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C5D2ED0-9148-A8CA-C9A8-428265C1DA47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240339" y="4869656"/>
            <a:ext cx="4663322" cy="27384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FR" dirty="0"/>
              <a:t>Séminaire "Bon Usage des Antibiotiques dans les Pays à Revenu Faible ou Intermédiaire"</a:t>
            </a:r>
          </a:p>
        </p:txBody>
      </p:sp>
    </p:spTree>
    <p:extLst>
      <p:ext uri="{BB962C8B-B14F-4D97-AF65-F5344CB8AC3E}">
        <p14:creationId xmlns:p14="http://schemas.microsoft.com/office/powerpoint/2010/main" val="1391249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9BA92C0-0C0C-B8AA-2DAB-2F5395698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55" y="114299"/>
            <a:ext cx="1519293" cy="219789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DC02EBE-E76A-431C-B5BB-8E3327DDC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158" y="114299"/>
            <a:ext cx="1615948" cy="222409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4DB7C11-7679-3D8A-BB7E-8E6D9AC5E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16" y="114299"/>
            <a:ext cx="1693046" cy="22764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CBF9719-384C-A309-DFEF-FB9470C5C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3392" y="140493"/>
            <a:ext cx="1498822" cy="236214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47C2019-B468-B05E-360E-0CF23794A0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455" y="2427605"/>
            <a:ext cx="1615947" cy="266093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5533B1C-E488-DE9E-8EA3-3946EB9E06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0158" y="2464866"/>
            <a:ext cx="1615948" cy="250337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6A1CAE-7B8B-BC99-01B3-4596D433EA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9614" y="2464866"/>
            <a:ext cx="1615948" cy="2503374"/>
          </a:xfrm>
          <a:prstGeom prst="rect">
            <a:avLst/>
          </a:prstGeom>
        </p:spPr>
      </p:pic>
      <p:sp>
        <p:nvSpPr>
          <p:cNvPr id="11" name="Espace réservé du pied de page 6">
            <a:extLst>
              <a:ext uri="{FF2B5EF4-FFF2-40B4-BE49-F238E27FC236}">
                <a16:creationId xmlns:a16="http://schemas.microsoft.com/office/drawing/2014/main" id="{2F92D69A-C712-F3DF-6C0F-C608025A4C82}"/>
              </a:ext>
            </a:extLst>
          </p:cNvPr>
          <p:cNvSpPr txBox="1">
            <a:spLocks/>
          </p:cNvSpPr>
          <p:nvPr/>
        </p:nvSpPr>
        <p:spPr>
          <a:xfrm>
            <a:off x="1972497" y="4968240"/>
            <a:ext cx="5199006" cy="23164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Séminaire "Bon Usage des Antibiotiques dans les Pays à Revenu Faible ou Intermédiaire"</a:t>
            </a:r>
          </a:p>
        </p:txBody>
      </p:sp>
    </p:spTree>
    <p:extLst>
      <p:ext uri="{BB962C8B-B14F-4D97-AF65-F5344CB8AC3E}">
        <p14:creationId xmlns:p14="http://schemas.microsoft.com/office/powerpoint/2010/main" val="325403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2">
            <a:extLst>
              <a:ext uri="{FF2B5EF4-FFF2-40B4-BE49-F238E27FC236}">
                <a16:creationId xmlns:a16="http://schemas.microsoft.com/office/drawing/2014/main" id="{C670EDDB-44E3-D44A-BE4C-332527FE3A96}"/>
              </a:ext>
            </a:extLst>
          </p:cNvPr>
          <p:cNvSpPr txBox="1">
            <a:spLocks/>
          </p:cNvSpPr>
          <p:nvPr/>
        </p:nvSpPr>
        <p:spPr>
          <a:xfrm>
            <a:off x="0" y="240100"/>
            <a:ext cx="9144000" cy="342524"/>
          </a:xfrm>
          <a:prstGeom prst="rect">
            <a:avLst/>
          </a:prstGeom>
          <a:solidFill>
            <a:srgbClr val="ED8936"/>
          </a:solidFill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6858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 algn="ctr"/>
            <a:r>
              <a:rPr lang="fr-FR" sz="22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Poppins SemiBold"/>
              </a:rPr>
              <a:t>Stratégies diffusion outil</a:t>
            </a:r>
          </a:p>
        </p:txBody>
      </p:sp>
      <p:sp>
        <p:nvSpPr>
          <p:cNvPr id="18" name="Google Shape;226;p23">
            <a:extLst>
              <a:ext uri="{FF2B5EF4-FFF2-40B4-BE49-F238E27FC236}">
                <a16:creationId xmlns:a16="http://schemas.microsoft.com/office/drawing/2014/main" id="{6A4FDC83-CD2E-1146-B88B-1605460CC356}"/>
              </a:ext>
            </a:extLst>
          </p:cNvPr>
          <p:cNvSpPr txBox="1">
            <a:spLocks/>
          </p:cNvSpPr>
          <p:nvPr/>
        </p:nvSpPr>
        <p:spPr>
          <a:xfrm>
            <a:off x="768507" y="1173219"/>
            <a:ext cx="2082493" cy="103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 SemiBold"/>
              <a:buNone/>
              <a:defRPr sz="1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pPr>
              <a:buClr>
                <a:srgbClr val="000000"/>
              </a:buClr>
            </a:pP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613A725-C73B-0A46-9EFA-4E45C7EFBD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49"/>
          <a:stretch/>
        </p:blipFill>
        <p:spPr>
          <a:xfrm>
            <a:off x="1776540" y="582624"/>
            <a:ext cx="5839894" cy="4564800"/>
          </a:xfrm>
          <a:prstGeom prst="rect">
            <a:avLst/>
          </a:prstGeom>
        </p:spPr>
      </p:pic>
      <p:sp>
        <p:nvSpPr>
          <p:cNvPr id="2" name="Espace réservé du pied de page 6">
            <a:extLst>
              <a:ext uri="{FF2B5EF4-FFF2-40B4-BE49-F238E27FC236}">
                <a16:creationId xmlns:a16="http://schemas.microsoft.com/office/drawing/2014/main" id="{0ED0F161-B836-3A14-E9A1-E91DE750CB47}"/>
              </a:ext>
            </a:extLst>
          </p:cNvPr>
          <p:cNvSpPr txBox="1">
            <a:spLocks/>
          </p:cNvSpPr>
          <p:nvPr/>
        </p:nvSpPr>
        <p:spPr>
          <a:xfrm>
            <a:off x="2172398" y="4913322"/>
            <a:ext cx="5048177" cy="23164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Séminaire "Bon Usage des Antibiotiques dans les Pays à Revenu Faible ou Intermédiaire"</a:t>
            </a:r>
          </a:p>
        </p:txBody>
      </p:sp>
    </p:spTree>
    <p:extLst>
      <p:ext uri="{BB962C8B-B14F-4D97-AF65-F5344CB8AC3E}">
        <p14:creationId xmlns:p14="http://schemas.microsoft.com/office/powerpoint/2010/main" val="2623652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9E9C345B-D300-7140-831D-BBA665B85B4C}"/>
              </a:ext>
            </a:extLst>
          </p:cNvPr>
          <p:cNvSpPr txBox="1">
            <a:spLocks/>
          </p:cNvSpPr>
          <p:nvPr/>
        </p:nvSpPr>
        <p:spPr>
          <a:xfrm>
            <a:off x="0" y="138052"/>
            <a:ext cx="9144000" cy="339930"/>
          </a:xfrm>
          <a:prstGeom prst="rect">
            <a:avLst/>
          </a:prstGeom>
          <a:solidFill>
            <a:srgbClr val="ED8936"/>
          </a:solidFill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6858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 algn="ctr"/>
            <a:r>
              <a:rPr lang="fr-FR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    </a:t>
            </a:r>
            <a:r>
              <a:rPr lang="fr-FR" sz="2250" b="1" dirty="0">
                <a:solidFill>
                  <a:schemeClr val="bg1"/>
                </a:solidFill>
                <a:latin typeface="Arial" panose="020B0604020202020204" pitchFamily="34" charset="0"/>
              </a:rPr>
              <a:t>Dissémination de l’outil </a:t>
            </a:r>
            <a:endParaRPr lang="fr-FR" sz="225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8D0D67D-6281-E343-9232-B87C7A6085CE}"/>
              </a:ext>
            </a:extLst>
          </p:cNvPr>
          <p:cNvSpPr txBox="1"/>
          <p:nvPr/>
        </p:nvSpPr>
        <p:spPr>
          <a:xfrm>
            <a:off x="244928" y="789673"/>
            <a:ext cx="8288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I" sz="1800" dirty="0">
                <a:latin typeface="Arial" panose="020B0604020202020204" pitchFamily="34" charset="0"/>
              </a:rPr>
              <a:t>Diffusion de l’Outil Antibioclic Afrique via les réseaux  et via la page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" y="2278608"/>
            <a:ext cx="3017520" cy="254444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71" y="2278608"/>
            <a:ext cx="3166109" cy="2499138"/>
          </a:xfrm>
          <a:prstGeom prst="rect">
            <a:avLst/>
          </a:prstGeom>
        </p:spPr>
      </p:pic>
      <p:sp>
        <p:nvSpPr>
          <p:cNvPr id="2" name="Espace réservé du pied de page 6">
            <a:extLst>
              <a:ext uri="{FF2B5EF4-FFF2-40B4-BE49-F238E27FC236}">
                <a16:creationId xmlns:a16="http://schemas.microsoft.com/office/drawing/2014/main" id="{AF30BD04-256F-4C8F-E52B-E580FC0E0E39}"/>
              </a:ext>
            </a:extLst>
          </p:cNvPr>
          <p:cNvSpPr txBox="1">
            <a:spLocks/>
          </p:cNvSpPr>
          <p:nvPr/>
        </p:nvSpPr>
        <p:spPr>
          <a:xfrm>
            <a:off x="2093831" y="4911860"/>
            <a:ext cx="4956338" cy="23164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Séminaire "Bon Usage des Antibiotiques dans les Pays à Revenu Faible ou Intermédiaire"</a:t>
            </a:r>
          </a:p>
        </p:txBody>
      </p:sp>
    </p:spTree>
    <p:extLst>
      <p:ext uri="{BB962C8B-B14F-4D97-AF65-F5344CB8AC3E}">
        <p14:creationId xmlns:p14="http://schemas.microsoft.com/office/powerpoint/2010/main" val="2377734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8;p47">
            <a:extLst>
              <a:ext uri="{FF2B5EF4-FFF2-40B4-BE49-F238E27FC236}">
                <a16:creationId xmlns:a16="http://schemas.microsoft.com/office/drawing/2014/main" id="{25084BF0-3A20-9DCA-A779-8FF1C173C32E}"/>
              </a:ext>
            </a:extLst>
          </p:cNvPr>
          <p:cNvSpPr txBox="1"/>
          <p:nvPr/>
        </p:nvSpPr>
        <p:spPr>
          <a:xfrm>
            <a:off x="0" y="187037"/>
            <a:ext cx="9144000" cy="270300"/>
          </a:xfrm>
          <a:prstGeom prst="rect">
            <a:avLst/>
          </a:prstGeom>
          <a:solidFill>
            <a:srgbClr val="ED8936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 SemiBold"/>
              <a:buNone/>
            </a:pPr>
            <a:r>
              <a:rPr lang="fr-FR" sz="18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Introduction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06ADC64-BE61-A6DE-2DCF-7E1295327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10" y="1040367"/>
            <a:ext cx="7078980" cy="370689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8AD7E06-F3E5-9674-5171-15F58728579F}"/>
              </a:ext>
            </a:extLst>
          </p:cNvPr>
          <p:cNvSpPr txBox="1"/>
          <p:nvPr/>
        </p:nvSpPr>
        <p:spPr>
          <a:xfrm>
            <a:off x="213360" y="657060"/>
            <a:ext cx="8717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dirty="0">
                <a:solidFill>
                  <a:srgbClr val="22262A"/>
                </a:solidFill>
                <a:effectLst/>
                <a:latin typeface="-apple-system"/>
              </a:rPr>
              <a:t>La résistance aux antimicrobiens (AMR) est l’une des plus grandes menaces pour la santé d’aujourd’hui et de demain.</a:t>
            </a:r>
            <a:endParaRPr lang="fr-FR" dirty="0"/>
          </a:p>
        </p:txBody>
      </p:sp>
      <p:sp>
        <p:nvSpPr>
          <p:cNvPr id="8" name="Espace réservé du pied de page 6">
            <a:extLst>
              <a:ext uri="{FF2B5EF4-FFF2-40B4-BE49-F238E27FC236}">
                <a16:creationId xmlns:a16="http://schemas.microsoft.com/office/drawing/2014/main" id="{B16A03EF-6AC0-2922-BB85-A75C0A6F8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3372" y="4908992"/>
            <a:ext cx="5751493" cy="146996"/>
          </a:xfrm>
        </p:spPr>
        <p:txBody>
          <a:bodyPr/>
          <a:lstStyle/>
          <a:p>
            <a:r>
              <a:rPr lang="fr-FR" dirty="0"/>
              <a:t>Séminaire "Bon Usage des Antibiotiques dans les Pays à Revenu Faible ou Intermédiaire"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0EEB5A3-9F80-D721-18CF-7BF11567E08A}"/>
              </a:ext>
            </a:extLst>
          </p:cNvPr>
          <p:cNvSpPr/>
          <p:nvPr/>
        </p:nvSpPr>
        <p:spPr>
          <a:xfrm>
            <a:off x="3877937" y="3506103"/>
            <a:ext cx="1388126" cy="8813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473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9E9C345B-D300-7140-831D-BBA665B85B4C}"/>
              </a:ext>
            </a:extLst>
          </p:cNvPr>
          <p:cNvSpPr txBox="1">
            <a:spLocks/>
          </p:cNvSpPr>
          <p:nvPr/>
        </p:nvSpPr>
        <p:spPr>
          <a:xfrm>
            <a:off x="0" y="138052"/>
            <a:ext cx="9144000" cy="339930"/>
          </a:xfrm>
          <a:prstGeom prst="rect">
            <a:avLst/>
          </a:prstGeom>
          <a:solidFill>
            <a:srgbClr val="ED8936"/>
          </a:solidFill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6858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 algn="ctr"/>
            <a:r>
              <a:rPr lang="fr-FR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    </a:t>
            </a:r>
            <a:r>
              <a:rPr lang="fr-FR" sz="2250" b="1" dirty="0">
                <a:solidFill>
                  <a:schemeClr val="bg1"/>
                </a:solidFill>
                <a:latin typeface="Arial" panose="020B0604020202020204" pitchFamily="34" charset="0"/>
              </a:rPr>
              <a:t>Dissémination de l’outil </a:t>
            </a:r>
            <a:endParaRPr lang="fr-FR" sz="225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8D0D67D-6281-E343-9232-B87C7A6085CE}"/>
              </a:ext>
            </a:extLst>
          </p:cNvPr>
          <p:cNvSpPr txBox="1"/>
          <p:nvPr/>
        </p:nvSpPr>
        <p:spPr>
          <a:xfrm>
            <a:off x="244928" y="789673"/>
            <a:ext cx="8288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latin typeface="Arial" panose="020B0604020202020204" pitchFamily="34" charset="0"/>
              </a:rPr>
              <a:t>Formation sur l’antibiothérapie  et présentation de l’outil Antibioclic Afrique </a:t>
            </a:r>
            <a:endParaRPr lang="fr-CI" sz="1800" dirty="0">
              <a:latin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44928" y="1594964"/>
            <a:ext cx="2667404" cy="195357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003" y="1581837"/>
            <a:ext cx="2374446" cy="196669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738" y="3591677"/>
            <a:ext cx="2329466" cy="129440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0" r="1" b="12646"/>
          <a:stretch/>
        </p:blipFill>
        <p:spPr>
          <a:xfrm>
            <a:off x="4362471" y="1581837"/>
            <a:ext cx="2279660" cy="196669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204" y="1594964"/>
            <a:ext cx="1422395" cy="195357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65" y="3591678"/>
            <a:ext cx="1949018" cy="1294407"/>
          </a:xfrm>
          <a:prstGeom prst="rect">
            <a:avLst/>
          </a:prstGeom>
        </p:spPr>
      </p:pic>
      <p:sp>
        <p:nvSpPr>
          <p:cNvPr id="10" name="Espace réservé du pied de page 6">
            <a:extLst>
              <a:ext uri="{FF2B5EF4-FFF2-40B4-BE49-F238E27FC236}">
                <a16:creationId xmlns:a16="http://schemas.microsoft.com/office/drawing/2014/main" id="{3736119A-8DE1-6350-BA2B-892E522BCCB9}"/>
              </a:ext>
            </a:extLst>
          </p:cNvPr>
          <p:cNvSpPr txBox="1">
            <a:spLocks/>
          </p:cNvSpPr>
          <p:nvPr/>
        </p:nvSpPr>
        <p:spPr>
          <a:xfrm>
            <a:off x="2082590" y="4929226"/>
            <a:ext cx="5246140" cy="23164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Séminaire "Bon Usage des Antibiotiques dans les Pays à Revenu Faible ou Intermédiaire"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13852AA-89E1-81DE-694D-A51F3917918E}"/>
              </a:ext>
            </a:extLst>
          </p:cNvPr>
          <p:cNvSpPr txBox="1"/>
          <p:nvPr/>
        </p:nvSpPr>
        <p:spPr>
          <a:xfrm>
            <a:off x="6660106" y="4770667"/>
            <a:ext cx="2374446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900" b="1" i="1" dirty="0">
                <a:solidFill>
                  <a:schemeClr val="bg2"/>
                </a:solidFill>
              </a:rPr>
              <a:t>*CHU de Treichville</a:t>
            </a:r>
          </a:p>
        </p:txBody>
      </p:sp>
    </p:spTree>
    <p:extLst>
      <p:ext uri="{BB962C8B-B14F-4D97-AF65-F5344CB8AC3E}">
        <p14:creationId xmlns:p14="http://schemas.microsoft.com/office/powerpoint/2010/main" val="3628433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9E9C345B-D300-7140-831D-BBA665B85B4C}"/>
              </a:ext>
            </a:extLst>
          </p:cNvPr>
          <p:cNvSpPr txBox="1">
            <a:spLocks/>
          </p:cNvSpPr>
          <p:nvPr/>
        </p:nvSpPr>
        <p:spPr>
          <a:xfrm>
            <a:off x="0" y="138052"/>
            <a:ext cx="9144000" cy="339930"/>
          </a:xfrm>
          <a:prstGeom prst="rect">
            <a:avLst/>
          </a:prstGeom>
          <a:solidFill>
            <a:srgbClr val="ED8936"/>
          </a:solidFill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6858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 algn="ctr"/>
            <a:r>
              <a:rPr lang="fr-FR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                         </a:t>
            </a:r>
            <a:r>
              <a:rPr lang="fr-FR" sz="2250" b="1" dirty="0">
                <a:solidFill>
                  <a:schemeClr val="bg1"/>
                </a:solidFill>
                <a:latin typeface="Arial" panose="020B0604020202020204" pitchFamily="34" charset="0"/>
              </a:rPr>
              <a:t>Dissémination de l’outil</a:t>
            </a:r>
            <a:endParaRPr lang="fr-FR" sz="225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8D0D67D-6281-E343-9232-B87C7A6085CE}"/>
              </a:ext>
            </a:extLst>
          </p:cNvPr>
          <p:cNvSpPr txBox="1"/>
          <p:nvPr/>
        </p:nvSpPr>
        <p:spPr>
          <a:xfrm>
            <a:off x="244928" y="789673"/>
            <a:ext cx="8288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latin typeface="Arial" panose="020B0604020202020204" pitchFamily="34" charset="0"/>
              </a:rPr>
              <a:t>Formation sur l’antibiothérapie  et présentation de l’outil Antibioclic Afrique Afrique </a:t>
            </a:r>
            <a:endParaRPr lang="fr-CI" sz="1800" dirty="0">
              <a:latin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23" b="39777"/>
          <a:stretch/>
        </p:blipFill>
        <p:spPr>
          <a:xfrm>
            <a:off x="416293" y="2377440"/>
            <a:ext cx="2436395" cy="189738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140" y="2377440"/>
            <a:ext cx="2529840" cy="189738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433" y="2377440"/>
            <a:ext cx="2560320" cy="1920240"/>
          </a:xfrm>
          <a:prstGeom prst="rect">
            <a:avLst/>
          </a:prstGeom>
        </p:spPr>
      </p:pic>
      <p:sp>
        <p:nvSpPr>
          <p:cNvPr id="2" name="Espace réservé du pied de page 6">
            <a:extLst>
              <a:ext uri="{FF2B5EF4-FFF2-40B4-BE49-F238E27FC236}">
                <a16:creationId xmlns:a16="http://schemas.microsoft.com/office/drawing/2014/main" id="{52CB9F7C-B462-3E76-9C46-8DFDAE413C7D}"/>
              </a:ext>
            </a:extLst>
          </p:cNvPr>
          <p:cNvSpPr txBox="1">
            <a:spLocks/>
          </p:cNvSpPr>
          <p:nvPr/>
        </p:nvSpPr>
        <p:spPr>
          <a:xfrm>
            <a:off x="2070264" y="4911860"/>
            <a:ext cx="5003472" cy="23164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Séminaire "Bon Usage des Antibiotiques dans les Pays à Revenu Faible ou Intermédiaire"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22D3F6E-85F0-1FC4-E8C2-6A4643DC8DFF}"/>
              </a:ext>
            </a:extLst>
          </p:cNvPr>
          <p:cNvSpPr txBox="1"/>
          <p:nvPr/>
        </p:nvSpPr>
        <p:spPr>
          <a:xfrm>
            <a:off x="5486401" y="4609707"/>
            <a:ext cx="3895324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900" b="1" i="1" dirty="0">
                <a:solidFill>
                  <a:schemeClr val="bg2"/>
                </a:solidFill>
              </a:rPr>
              <a:t>*Hôpital Méthodiste de Dabou</a:t>
            </a:r>
          </a:p>
        </p:txBody>
      </p:sp>
    </p:spTree>
    <p:extLst>
      <p:ext uri="{BB962C8B-B14F-4D97-AF65-F5344CB8AC3E}">
        <p14:creationId xmlns:p14="http://schemas.microsoft.com/office/powerpoint/2010/main" val="1151291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2"/>
          <p:cNvSpPr txBox="1"/>
          <p:nvPr/>
        </p:nvSpPr>
        <p:spPr>
          <a:xfrm>
            <a:off x="0" y="240100"/>
            <a:ext cx="9144000" cy="270300"/>
          </a:xfrm>
          <a:prstGeom prst="rect">
            <a:avLst/>
          </a:prstGeom>
          <a:solidFill>
            <a:srgbClr val="ED8936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 SemiBold"/>
              <a:buNone/>
            </a:pPr>
            <a:r>
              <a:rPr lang="fr" sz="1800" dirty="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Avantages Antibioclic-Afrique</a:t>
            </a:r>
            <a:endParaRPr dirty="0"/>
          </a:p>
        </p:txBody>
      </p:sp>
      <p:sp>
        <p:nvSpPr>
          <p:cNvPr id="421" name="Google Shape;421;p62"/>
          <p:cNvSpPr txBox="1"/>
          <p:nvPr/>
        </p:nvSpPr>
        <p:spPr>
          <a:xfrm>
            <a:off x="768506" y="1173218"/>
            <a:ext cx="2082600" cy="1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 SemiBold"/>
              <a:buNone/>
            </a:pPr>
            <a:endParaRPr sz="1200" b="0" i="0" u="none" strike="noStrike" cap="non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422" name="Google Shape;422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1774" y="870139"/>
            <a:ext cx="5360453" cy="412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pied de page 6">
            <a:extLst>
              <a:ext uri="{FF2B5EF4-FFF2-40B4-BE49-F238E27FC236}">
                <a16:creationId xmlns:a16="http://schemas.microsoft.com/office/drawing/2014/main" id="{42372ED1-07F1-1C7B-4246-576A16BB45C0}"/>
              </a:ext>
            </a:extLst>
          </p:cNvPr>
          <p:cNvSpPr txBox="1">
            <a:spLocks/>
          </p:cNvSpPr>
          <p:nvPr/>
        </p:nvSpPr>
        <p:spPr>
          <a:xfrm>
            <a:off x="2390156" y="4903400"/>
            <a:ext cx="4862070" cy="23164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Séminaire "Bon Usage des Antibiotiques dans les Pays à Revenu Faible ou Intermédiaire"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5"/>
          <p:cNvSpPr txBox="1"/>
          <p:nvPr/>
        </p:nvSpPr>
        <p:spPr>
          <a:xfrm>
            <a:off x="0" y="240100"/>
            <a:ext cx="9144000" cy="270300"/>
          </a:xfrm>
          <a:prstGeom prst="rect">
            <a:avLst/>
          </a:prstGeom>
          <a:solidFill>
            <a:srgbClr val="ED8936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 SemiBold"/>
              <a:buNone/>
            </a:pPr>
            <a:r>
              <a:rPr lang="fr" sz="1800" dirty="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Enjeux de la Prescription des Antibiotiques</a:t>
            </a:r>
            <a:endParaRPr dirty="0"/>
          </a:p>
        </p:txBody>
      </p:sp>
      <p:sp>
        <p:nvSpPr>
          <p:cNvPr id="442" name="Google Shape;442;p65"/>
          <p:cNvSpPr txBox="1"/>
          <p:nvPr/>
        </p:nvSpPr>
        <p:spPr>
          <a:xfrm>
            <a:off x="1047180" y="693306"/>
            <a:ext cx="2082600" cy="1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 SemiBold"/>
              <a:buNone/>
            </a:pPr>
            <a:endParaRPr sz="1200" b="0" i="0" u="none" strike="noStrike" cap="non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443" name="Google Shape;443;p65" descr="Covid-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255" y="1825838"/>
            <a:ext cx="656524" cy="656524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65"/>
          <p:cNvSpPr txBox="1"/>
          <p:nvPr/>
        </p:nvSpPr>
        <p:spPr>
          <a:xfrm>
            <a:off x="1396038" y="853695"/>
            <a:ext cx="5199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Auto-prescription antibiotique</a:t>
            </a:r>
            <a:endParaRPr/>
          </a:p>
        </p:txBody>
      </p:sp>
      <p:pic>
        <p:nvPicPr>
          <p:cNvPr id="445" name="Google Shape;445;p65" descr="Médec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1501" y="3058438"/>
            <a:ext cx="656524" cy="656524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65"/>
          <p:cNvSpPr txBox="1"/>
          <p:nvPr/>
        </p:nvSpPr>
        <p:spPr>
          <a:xfrm>
            <a:off x="1396038" y="1995624"/>
            <a:ext cx="8357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Antibiorésistance élevée et prescription antibiotique par mimétisme</a:t>
            </a:r>
            <a:endParaRPr/>
          </a:p>
        </p:txBody>
      </p:sp>
      <p:pic>
        <p:nvPicPr>
          <p:cNvPr id="447" name="Google Shape;447;p65" descr="Main ouver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588" y="693306"/>
            <a:ext cx="656524" cy="65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65" descr="Pièce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8588" y="4027062"/>
            <a:ext cx="656524" cy="656524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65"/>
          <p:cNvSpPr txBox="1"/>
          <p:nvPr/>
        </p:nvSpPr>
        <p:spPr>
          <a:xfrm>
            <a:off x="1318765" y="4186047"/>
            <a:ext cx="6257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Qualité prescription diminuée par contrainte budgétaire</a:t>
            </a:r>
            <a:endParaRPr/>
          </a:p>
        </p:txBody>
      </p:sp>
      <p:sp>
        <p:nvSpPr>
          <p:cNvPr id="450" name="Google Shape;450;p65"/>
          <p:cNvSpPr txBox="1"/>
          <p:nvPr/>
        </p:nvSpPr>
        <p:spPr>
          <a:xfrm>
            <a:off x="1396038" y="3202249"/>
            <a:ext cx="563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Médicaments disponibles sur marché informel</a:t>
            </a:r>
            <a:endParaRPr/>
          </a:p>
        </p:txBody>
      </p:sp>
      <p:sp>
        <p:nvSpPr>
          <p:cNvPr id="2" name="Espace réservé du pied de page 6">
            <a:extLst>
              <a:ext uri="{FF2B5EF4-FFF2-40B4-BE49-F238E27FC236}">
                <a16:creationId xmlns:a16="http://schemas.microsoft.com/office/drawing/2014/main" id="{137A04F2-61EC-3E11-6BD2-BE0F8E1549B4}"/>
              </a:ext>
            </a:extLst>
          </p:cNvPr>
          <p:cNvSpPr txBox="1">
            <a:spLocks/>
          </p:cNvSpPr>
          <p:nvPr/>
        </p:nvSpPr>
        <p:spPr>
          <a:xfrm>
            <a:off x="1947715" y="4903400"/>
            <a:ext cx="5248569" cy="24533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Séminaire "Bon Usage des Antibiotiques dans les Pays à Revenu Faible ou Intermédiaire"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5"/>
          <p:cNvSpPr txBox="1"/>
          <p:nvPr/>
        </p:nvSpPr>
        <p:spPr>
          <a:xfrm>
            <a:off x="0" y="240100"/>
            <a:ext cx="9144000" cy="270300"/>
          </a:xfrm>
          <a:prstGeom prst="rect">
            <a:avLst/>
          </a:prstGeom>
          <a:solidFill>
            <a:srgbClr val="ED8936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 SemiBold"/>
              <a:buNone/>
            </a:pPr>
            <a:r>
              <a:rPr lang="fr" sz="1800" dirty="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Enjeux au niveau des Prescript</a:t>
            </a:r>
            <a:r>
              <a:rPr lang="fr-FR" sz="1800" dirty="0" err="1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eurs</a:t>
            </a:r>
            <a:endParaRPr dirty="0"/>
          </a:p>
        </p:txBody>
      </p:sp>
      <p:grpSp>
        <p:nvGrpSpPr>
          <p:cNvPr id="12" name="object 5">
            <a:extLst>
              <a:ext uri="{FF2B5EF4-FFF2-40B4-BE49-F238E27FC236}">
                <a16:creationId xmlns:a16="http://schemas.microsoft.com/office/drawing/2014/main" id="{906E45D4-16A6-4C2A-872E-E7136B47EE53}"/>
              </a:ext>
            </a:extLst>
          </p:cNvPr>
          <p:cNvGrpSpPr/>
          <p:nvPr/>
        </p:nvGrpSpPr>
        <p:grpSpPr>
          <a:xfrm>
            <a:off x="320749" y="856618"/>
            <a:ext cx="8321675" cy="4235450"/>
            <a:chOff x="513593" y="588917"/>
            <a:chExt cx="8321675" cy="4235450"/>
          </a:xfrm>
        </p:grpSpPr>
        <p:pic>
          <p:nvPicPr>
            <p:cNvPr id="13" name="object 6">
              <a:extLst>
                <a:ext uri="{FF2B5EF4-FFF2-40B4-BE49-F238E27FC236}">
                  <a16:creationId xmlns:a16="http://schemas.microsoft.com/office/drawing/2014/main" id="{44B81391-2729-44B1-9695-8EAFF90EC7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3593" y="588917"/>
              <a:ext cx="5564777" cy="4234834"/>
            </a:xfrm>
            <a:prstGeom prst="rect">
              <a:avLst/>
            </a:prstGeom>
          </p:spPr>
        </p:pic>
        <p:pic>
          <p:nvPicPr>
            <p:cNvPr id="14" name="object 7">
              <a:extLst>
                <a:ext uri="{FF2B5EF4-FFF2-40B4-BE49-F238E27FC236}">
                  <a16:creationId xmlns:a16="http://schemas.microsoft.com/office/drawing/2014/main" id="{2CE7BE26-A5E2-4478-BBD4-666BA1DECA9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85773" y="960699"/>
              <a:ext cx="2848885" cy="3593884"/>
            </a:xfrm>
            <a:prstGeom prst="rect">
              <a:avLst/>
            </a:prstGeom>
          </p:spPr>
        </p:pic>
      </p:grpSp>
      <p:sp>
        <p:nvSpPr>
          <p:cNvPr id="2" name="Espace réservé du pied de page 6">
            <a:extLst>
              <a:ext uri="{FF2B5EF4-FFF2-40B4-BE49-F238E27FC236}">
                <a16:creationId xmlns:a16="http://schemas.microsoft.com/office/drawing/2014/main" id="{076B5F02-503A-A7ED-2E31-CC241A601E19}"/>
              </a:ext>
            </a:extLst>
          </p:cNvPr>
          <p:cNvSpPr txBox="1">
            <a:spLocks/>
          </p:cNvSpPr>
          <p:nvPr/>
        </p:nvSpPr>
        <p:spPr>
          <a:xfrm>
            <a:off x="1943002" y="4926688"/>
            <a:ext cx="5257996" cy="23164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Séminaire "Bon Usage des Antibiotiques dans les Pays à Revenu Faible ou Intermédiaire"</a:t>
            </a:r>
          </a:p>
        </p:txBody>
      </p:sp>
    </p:spTree>
    <p:extLst>
      <p:ext uri="{BB962C8B-B14F-4D97-AF65-F5344CB8AC3E}">
        <p14:creationId xmlns:p14="http://schemas.microsoft.com/office/powerpoint/2010/main" val="66624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4" y="527050"/>
            <a:ext cx="8730214" cy="4355051"/>
          </a:xfrm>
          <a:prstGeom prst="rect">
            <a:avLst/>
          </a:prstGeom>
        </p:spPr>
      </p:pic>
      <p:sp>
        <p:nvSpPr>
          <p:cNvPr id="2" name="Espace réservé du pied de page 6">
            <a:extLst>
              <a:ext uri="{FF2B5EF4-FFF2-40B4-BE49-F238E27FC236}">
                <a16:creationId xmlns:a16="http://schemas.microsoft.com/office/drawing/2014/main" id="{8E830527-5F04-8768-7142-8A5390B59096}"/>
              </a:ext>
            </a:extLst>
          </p:cNvPr>
          <p:cNvSpPr txBox="1">
            <a:spLocks/>
          </p:cNvSpPr>
          <p:nvPr/>
        </p:nvSpPr>
        <p:spPr>
          <a:xfrm>
            <a:off x="2037694" y="4925700"/>
            <a:ext cx="5236713" cy="23164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Séminaire "Bon Usage des Antibiotiques dans les Pays à Revenu Faible ou Intermédiaire"</a:t>
            </a:r>
          </a:p>
        </p:txBody>
      </p:sp>
      <p:sp>
        <p:nvSpPr>
          <p:cNvPr id="5" name="Google Shape;401;p59">
            <a:extLst>
              <a:ext uri="{FF2B5EF4-FFF2-40B4-BE49-F238E27FC236}">
                <a16:creationId xmlns:a16="http://schemas.microsoft.com/office/drawing/2014/main" id="{4140AABD-0A1A-461E-E2A4-A14BC7D463D8}"/>
              </a:ext>
            </a:extLst>
          </p:cNvPr>
          <p:cNvSpPr txBox="1"/>
          <p:nvPr/>
        </p:nvSpPr>
        <p:spPr>
          <a:xfrm>
            <a:off x="-1" y="126249"/>
            <a:ext cx="9144000" cy="270300"/>
          </a:xfrm>
          <a:prstGeom prst="rect">
            <a:avLst/>
          </a:prstGeom>
          <a:solidFill>
            <a:srgbClr val="ED8936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/>
            <a:r>
              <a:rPr lang="fr-FR" sz="1800" b="1" dirty="0">
                <a:solidFill>
                  <a:schemeClr val="bg1"/>
                </a:solidFill>
                <a:latin typeface="Arial" panose="020B0604020202020204" pitchFamily="34" charset="0"/>
              </a:rPr>
              <a:t>Nombre de connexions</a:t>
            </a:r>
            <a:endParaRPr lang="fr-FR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315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3228" t="4514" r="12847" b="9519"/>
          <a:stretch/>
        </p:blipFill>
        <p:spPr>
          <a:xfrm>
            <a:off x="4860396" y="716973"/>
            <a:ext cx="3930314" cy="4081033"/>
          </a:xfrm>
          <a:prstGeom prst="rect">
            <a:avLst/>
          </a:prstGeom>
        </p:spPr>
      </p:pic>
      <p:sp>
        <p:nvSpPr>
          <p:cNvPr id="8" name="Espace réservé du contenu 7"/>
          <p:cNvSpPr>
            <a:spLocks noGrp="1"/>
          </p:cNvSpPr>
          <p:nvPr>
            <p:ph sz="half" idx="2"/>
          </p:nvPr>
        </p:nvSpPr>
        <p:spPr>
          <a:xfrm>
            <a:off x="218209" y="789710"/>
            <a:ext cx="4296641" cy="385968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CI" dirty="0"/>
              <a:t> </a:t>
            </a:r>
            <a:r>
              <a:rPr lang="fr-FR" dirty="0">
                <a:solidFill>
                  <a:schemeClr val="tx1"/>
                </a:solidFill>
              </a:rPr>
              <a:t>Structures pilotes ont été recontactées pour le retour des utilisateurs. </a:t>
            </a:r>
          </a:p>
          <a:p>
            <a:pPr marL="11430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1"/>
                </a:solidFill>
              </a:rPr>
              <a:t>Un guide d’entretien qualitatif a été construit spécifiquement pour cela</a:t>
            </a:r>
          </a:p>
          <a:p>
            <a:pPr marL="114300" indent="0">
              <a:buNone/>
            </a:pPr>
            <a:r>
              <a:rPr lang="fr-FR" dirty="0">
                <a:solidFill>
                  <a:schemeClr val="tx1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I" dirty="0">
                <a:solidFill>
                  <a:schemeClr val="tx1"/>
                </a:solidFill>
              </a:rPr>
              <a:t> Retour des utilisateurs ont été recueilli  </a:t>
            </a:r>
            <a:endParaRPr lang="fr-FR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fr-FR" dirty="0"/>
          </a:p>
          <a:p>
            <a:pPr>
              <a:buFont typeface="Wingdings" panose="05000000000000000000" pitchFamily="2" charset="2"/>
              <a:buChar char="ü"/>
            </a:pPr>
            <a:endParaRPr lang="fr-FR" dirty="0"/>
          </a:p>
        </p:txBody>
      </p:sp>
      <p:sp>
        <p:nvSpPr>
          <p:cNvPr id="2" name="Espace réservé du pied de page 6">
            <a:extLst>
              <a:ext uri="{FF2B5EF4-FFF2-40B4-BE49-F238E27FC236}">
                <a16:creationId xmlns:a16="http://schemas.microsoft.com/office/drawing/2014/main" id="{2744593B-72FD-C399-B458-EC44FD87EE18}"/>
              </a:ext>
            </a:extLst>
          </p:cNvPr>
          <p:cNvSpPr txBox="1">
            <a:spLocks/>
          </p:cNvSpPr>
          <p:nvPr/>
        </p:nvSpPr>
        <p:spPr>
          <a:xfrm>
            <a:off x="2331594" y="4918515"/>
            <a:ext cx="5057604" cy="23164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Séminaire "Bon Usage des Antibiotiques dans les Pays à Revenu Faible ou Intermédiaire"</a:t>
            </a:r>
          </a:p>
        </p:txBody>
      </p:sp>
      <p:sp>
        <p:nvSpPr>
          <p:cNvPr id="6" name="Google Shape;401;p59">
            <a:extLst>
              <a:ext uri="{FF2B5EF4-FFF2-40B4-BE49-F238E27FC236}">
                <a16:creationId xmlns:a16="http://schemas.microsoft.com/office/drawing/2014/main" id="{E2D7AF22-C1F8-BD11-DA16-4B920F5720DA}"/>
              </a:ext>
            </a:extLst>
          </p:cNvPr>
          <p:cNvSpPr txBox="1"/>
          <p:nvPr/>
        </p:nvSpPr>
        <p:spPr>
          <a:xfrm>
            <a:off x="0" y="210344"/>
            <a:ext cx="9144000" cy="270300"/>
          </a:xfrm>
          <a:prstGeom prst="rect">
            <a:avLst/>
          </a:prstGeom>
          <a:solidFill>
            <a:srgbClr val="ED8936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/>
            <a:r>
              <a:rPr lang="fr-F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Poppins SemiBold"/>
              </a:rPr>
              <a:t>Retour des utilisateurs</a:t>
            </a:r>
          </a:p>
        </p:txBody>
      </p:sp>
    </p:spTree>
    <p:extLst>
      <p:ext uri="{BB962C8B-B14F-4D97-AF65-F5344CB8AC3E}">
        <p14:creationId xmlns:p14="http://schemas.microsoft.com/office/powerpoint/2010/main" val="1322935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C47A15A-2C70-E3D6-80E5-EC7B82DBF8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316"/>
          <a:stretch/>
        </p:blipFill>
        <p:spPr>
          <a:xfrm>
            <a:off x="1043710" y="1236505"/>
            <a:ext cx="7056577" cy="3254644"/>
          </a:xfrm>
          <a:prstGeom prst="rect">
            <a:avLst/>
          </a:prstGeom>
        </p:spPr>
      </p:pic>
      <p:sp>
        <p:nvSpPr>
          <p:cNvPr id="4" name="Google Shape;441;p65">
            <a:extLst>
              <a:ext uri="{FF2B5EF4-FFF2-40B4-BE49-F238E27FC236}">
                <a16:creationId xmlns:a16="http://schemas.microsoft.com/office/drawing/2014/main" id="{28E17DC1-AF18-0F0B-5E32-C50C7506096E}"/>
              </a:ext>
            </a:extLst>
          </p:cNvPr>
          <p:cNvSpPr txBox="1"/>
          <p:nvPr/>
        </p:nvSpPr>
        <p:spPr>
          <a:xfrm>
            <a:off x="0" y="175127"/>
            <a:ext cx="9144000" cy="270300"/>
          </a:xfrm>
          <a:prstGeom prst="rect">
            <a:avLst/>
          </a:prstGeom>
          <a:solidFill>
            <a:srgbClr val="ED8936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/>
            <a:r>
              <a:rPr lang="fr-CI" sz="1800" b="1" dirty="0">
                <a:solidFill>
                  <a:schemeClr val="bg1"/>
                </a:solidFill>
                <a:latin typeface="Arial" panose="020B0604020202020204" pitchFamily="34" charset="0"/>
              </a:rPr>
              <a:t>Valorisation scientifique </a:t>
            </a:r>
            <a:endParaRPr lang="fr-FR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E844A7A-7FDC-C59F-DB7C-481FE2CCC7DD}"/>
              </a:ext>
            </a:extLst>
          </p:cNvPr>
          <p:cNvSpPr txBox="1"/>
          <p:nvPr/>
        </p:nvSpPr>
        <p:spPr>
          <a:xfrm>
            <a:off x="2151665" y="4912668"/>
            <a:ext cx="484066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Séminaire "Bon Usage des Antibiotiques dans les Pays à Revenu Faible ou Intermédiaire"</a:t>
            </a:r>
          </a:p>
        </p:txBody>
      </p:sp>
    </p:spTree>
    <p:extLst>
      <p:ext uri="{BB962C8B-B14F-4D97-AF65-F5344CB8AC3E}">
        <p14:creationId xmlns:p14="http://schemas.microsoft.com/office/powerpoint/2010/main" val="3653709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9DD32-E4F2-90DC-F706-344D2A2E4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C468BEF-EE74-B6A4-5238-AA07C14963B1}"/>
              </a:ext>
            </a:extLst>
          </p:cNvPr>
          <p:cNvSpPr/>
          <p:nvPr/>
        </p:nvSpPr>
        <p:spPr>
          <a:xfrm>
            <a:off x="393849" y="658594"/>
            <a:ext cx="835629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Cabin Condensed SemiBold"/>
              </a:rPr>
              <a:t> </a:t>
            </a:r>
            <a:r>
              <a:rPr lang="fr-F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Cabin Condensed SemiBold"/>
              </a:rPr>
              <a:t>Difficulté dans le changement des habitudes de prescription des médecins</a:t>
            </a:r>
          </a:p>
          <a:p>
            <a:pPr marL="257175" indent="-257175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fr-F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Cabin Condensed SemiBold"/>
            </a:endParaRPr>
          </a:p>
          <a:p>
            <a:pPr marL="257175" indent="-257175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Cabin Condensed SemiBold"/>
              </a:rPr>
              <a:t> Formation en antibiothérapie des praticiens non spécialisés en infectiologie</a:t>
            </a:r>
          </a:p>
          <a:p>
            <a:pPr marL="257175" indent="-257175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fr-F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Cabin Condensed SemiBold"/>
            </a:endParaRPr>
          </a:p>
          <a:p>
            <a:pPr marL="257175" indent="-257175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Cabin Condensed SemiBold"/>
              </a:rPr>
              <a:t> Poursuite de la dissémination de l’outil </a:t>
            </a:r>
          </a:p>
          <a:p>
            <a:pPr marL="257175" indent="-257175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fr-F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Cabin Condensed SemiBold"/>
            </a:endParaRPr>
          </a:p>
          <a:p>
            <a:pPr marL="257175" indent="-257175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Cabin Condensed SemiBold"/>
              </a:rPr>
              <a:t> Promouvoir la collaboration entre praticiens spécialistes et non spécialistes </a:t>
            </a:r>
          </a:p>
          <a:p>
            <a:pPr algn="just">
              <a:spcBef>
                <a:spcPts val="600"/>
              </a:spcBef>
            </a:pPr>
            <a:r>
              <a:rPr lang="fr-FR" sz="1800" dirty="0">
                <a:solidFill>
                  <a:prstClr val="black"/>
                </a:solidFill>
              </a:rPr>
              <a:t> </a:t>
            </a:r>
            <a:br>
              <a:rPr lang="fr-FR" sz="1800" dirty="0">
                <a:solidFill>
                  <a:prstClr val="black"/>
                </a:solidFill>
              </a:rPr>
            </a:br>
            <a:endParaRPr lang="fr-FR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Cabin Condensed SemiBold"/>
            </a:endParaRPr>
          </a:p>
          <a:p>
            <a:pPr marL="285743" indent="-28574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Cabin Condensed SemiBold"/>
            </a:endParaRPr>
          </a:p>
        </p:txBody>
      </p:sp>
      <p:sp>
        <p:nvSpPr>
          <p:cNvPr id="4" name="Google Shape;441;p65">
            <a:extLst>
              <a:ext uri="{FF2B5EF4-FFF2-40B4-BE49-F238E27FC236}">
                <a16:creationId xmlns:a16="http://schemas.microsoft.com/office/drawing/2014/main" id="{054A1A3E-4FA5-DFB9-E7DA-C0E5FB1D255D}"/>
              </a:ext>
            </a:extLst>
          </p:cNvPr>
          <p:cNvSpPr txBox="1"/>
          <p:nvPr/>
        </p:nvSpPr>
        <p:spPr>
          <a:xfrm>
            <a:off x="0" y="175127"/>
            <a:ext cx="9144000" cy="270300"/>
          </a:xfrm>
          <a:prstGeom prst="rect">
            <a:avLst/>
          </a:prstGeom>
          <a:solidFill>
            <a:srgbClr val="ED8936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/>
            <a:r>
              <a:rPr lang="fr-CI" sz="2000" b="1" dirty="0">
                <a:solidFill>
                  <a:schemeClr val="bg1"/>
                </a:solidFill>
                <a:latin typeface="Arial" panose="020B0604020202020204" pitchFamily="34" charset="0"/>
              </a:rPr>
              <a:t>Challenges</a:t>
            </a:r>
            <a:endParaRPr lang="fr-FR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3EBBE6F-F3FC-47E8-C30F-4FB5807ADACF}"/>
              </a:ext>
            </a:extLst>
          </p:cNvPr>
          <p:cNvSpPr txBox="1"/>
          <p:nvPr/>
        </p:nvSpPr>
        <p:spPr>
          <a:xfrm>
            <a:off x="2151666" y="4852957"/>
            <a:ext cx="484066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Séminaire "Bon Usage des Antibiotiques dans les Pays à Revenu Faible ou Intermédiaire"</a:t>
            </a:r>
          </a:p>
        </p:txBody>
      </p:sp>
    </p:spTree>
    <p:extLst>
      <p:ext uri="{BB962C8B-B14F-4D97-AF65-F5344CB8AC3E}">
        <p14:creationId xmlns:p14="http://schemas.microsoft.com/office/powerpoint/2010/main" val="1428268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F8D0D67D-6281-E343-9232-B87C7A6085CE}"/>
              </a:ext>
            </a:extLst>
          </p:cNvPr>
          <p:cNvSpPr txBox="1"/>
          <p:nvPr/>
        </p:nvSpPr>
        <p:spPr>
          <a:xfrm>
            <a:off x="178426" y="602637"/>
            <a:ext cx="861537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ü"/>
            </a:pPr>
            <a:r>
              <a:rPr lang="fr-CI" sz="1600" dirty="0">
                <a:latin typeface="+mn-lt"/>
                <a:cs typeface="Arial" panose="020B0604020202020204" pitchFamily="34" charset="0"/>
              </a:rPr>
              <a:t>Valorisation scientifique des retours des utilisateurs</a:t>
            </a:r>
          </a:p>
          <a:p>
            <a:endParaRPr lang="fr-CI" sz="1600" dirty="0">
              <a:latin typeface="+mn-lt"/>
              <a:cs typeface="Arial" panose="020B0604020202020204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fr-FR" sz="1600" dirty="0">
                <a:latin typeface="+mn-lt"/>
                <a:cs typeface="Arial" panose="020B0604020202020204" pitchFamily="34" charset="0"/>
              </a:rPr>
              <a:t>Poursuite de la conception d’algorithmes pour enrichir l’outil.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endParaRPr lang="fr-FR" sz="1600" dirty="0">
              <a:latin typeface="+mn-lt"/>
              <a:cs typeface="Arial" panose="020B0604020202020204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fr-FR" sz="1600" dirty="0">
                <a:latin typeface="+mn-lt"/>
                <a:cs typeface="Arial" panose="020B0604020202020204" pitchFamily="34" charset="0"/>
              </a:rPr>
              <a:t> </a:t>
            </a:r>
            <a:r>
              <a:rPr lang="fr-FR" sz="1600" dirty="0">
                <a:latin typeface="+mn-lt"/>
              </a:rPr>
              <a:t>Antibioclic Afrique pourrait être un tremplin pour SAPI 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endParaRPr lang="fr-FR" sz="1600" dirty="0">
              <a:latin typeface="+mn-lt"/>
              <a:cs typeface="Arial" panose="020B0604020202020204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fr-FR" sz="1600" dirty="0">
                <a:latin typeface="+mn-lt"/>
                <a:cs typeface="Arial" panose="020B0604020202020204" pitchFamily="34" charset="0"/>
              </a:rPr>
              <a:t> I</a:t>
            </a:r>
            <a:r>
              <a:rPr lang="fr-FR" sz="1600" dirty="0">
                <a:latin typeface="+mn-lt"/>
              </a:rPr>
              <a:t>nitier une réforme des algorithmes, protocoles et recommandations concernant l'antibiothérapie par l'appropriation de l'outil par différents acteurs.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endParaRPr lang="fr-FR" sz="1600" dirty="0">
              <a:latin typeface="+mn-lt"/>
            </a:endParaRP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fr-FR" sz="1600" dirty="0">
                <a:latin typeface="+mn-lt"/>
              </a:rPr>
              <a:t>Dépasser le cadre scientifique pour influencer directement les décideurs et autorités afin  de formaliser et faire appliquer les protocoles de recommandation et de gestion des maladies infectieuses à l’échelle nationale.</a:t>
            </a:r>
            <a:r>
              <a:rPr lang="fr-CI" sz="1600" dirty="0">
                <a:latin typeface="+mn-lt"/>
                <a:cs typeface="Arial" panose="020B0604020202020204" pitchFamily="34" charset="0"/>
              </a:rPr>
              <a:t> </a:t>
            </a:r>
            <a:endParaRPr lang="fr-FR" sz="1600" dirty="0">
              <a:latin typeface="+mn-lt"/>
            </a:endParaRPr>
          </a:p>
          <a:p>
            <a:r>
              <a:rPr lang="fr-FR" sz="1600" dirty="0">
                <a:latin typeface="+mn-lt"/>
              </a:rPr>
              <a:t> </a:t>
            </a:r>
          </a:p>
          <a:p>
            <a:pPr marL="285743" indent="-285743">
              <a:buFont typeface="Wingdings" pitchFamily="2" charset="2"/>
              <a:buChar char="ü"/>
            </a:pPr>
            <a:r>
              <a:rPr lang="fr-FR" sz="1600" dirty="0">
                <a:latin typeface="+mn-lt"/>
              </a:rPr>
              <a:t> Formation sur le bon usage des antimicrobiens </a:t>
            </a:r>
          </a:p>
          <a:p>
            <a:pPr marL="285743" indent="-285743">
              <a:buFont typeface="Wingdings" pitchFamily="2" charset="2"/>
              <a:buChar char="ü"/>
            </a:pPr>
            <a:endParaRPr lang="fr-CI" sz="1800" dirty="0">
              <a:latin typeface="Arial" panose="020B0604020202020204" pitchFamily="34" charset="0"/>
            </a:endParaRPr>
          </a:p>
        </p:txBody>
      </p:sp>
      <p:sp>
        <p:nvSpPr>
          <p:cNvPr id="3" name="Google Shape;441;p65">
            <a:extLst>
              <a:ext uri="{FF2B5EF4-FFF2-40B4-BE49-F238E27FC236}">
                <a16:creationId xmlns:a16="http://schemas.microsoft.com/office/drawing/2014/main" id="{2CDDA3D9-6FD8-4112-14E7-54EE081E0A45}"/>
              </a:ext>
            </a:extLst>
          </p:cNvPr>
          <p:cNvSpPr txBox="1"/>
          <p:nvPr/>
        </p:nvSpPr>
        <p:spPr>
          <a:xfrm>
            <a:off x="0" y="168296"/>
            <a:ext cx="9144000" cy="288903"/>
          </a:xfrm>
          <a:prstGeom prst="rect">
            <a:avLst/>
          </a:prstGeom>
          <a:solidFill>
            <a:srgbClr val="ED8936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 SemiBold"/>
              <a:buNone/>
            </a:pPr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</a:rPr>
              <a:t>Perspectives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087078A-649E-1FDD-3AA1-6AABE7B56561}"/>
              </a:ext>
            </a:extLst>
          </p:cNvPr>
          <p:cNvSpPr txBox="1"/>
          <p:nvPr/>
        </p:nvSpPr>
        <p:spPr>
          <a:xfrm>
            <a:off x="1892431" y="4863966"/>
            <a:ext cx="535913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Séminaire "Bon Usage des Antibiotiques dans les Pays à Revenu Faible ou Intermédiaire"</a:t>
            </a:r>
          </a:p>
        </p:txBody>
      </p:sp>
    </p:spTree>
    <p:extLst>
      <p:ext uri="{BB962C8B-B14F-4D97-AF65-F5344CB8AC3E}">
        <p14:creationId xmlns:p14="http://schemas.microsoft.com/office/powerpoint/2010/main" val="1274360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6"/>
          <p:cNvSpPr txBox="1"/>
          <p:nvPr/>
        </p:nvSpPr>
        <p:spPr>
          <a:xfrm>
            <a:off x="0" y="240100"/>
            <a:ext cx="9144000" cy="270300"/>
          </a:xfrm>
          <a:prstGeom prst="rect">
            <a:avLst/>
          </a:prstGeom>
          <a:solidFill>
            <a:srgbClr val="ED8936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 SemiBold"/>
              <a:buNone/>
            </a:pPr>
            <a:r>
              <a:rPr lang="fr" sz="18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Les facteurs favorisant l’antibiorésistance</a:t>
            </a:r>
            <a:endParaRPr/>
          </a:p>
        </p:txBody>
      </p:sp>
      <p:sp>
        <p:nvSpPr>
          <p:cNvPr id="379" name="Google Shape;379;p56"/>
          <p:cNvSpPr txBox="1"/>
          <p:nvPr/>
        </p:nvSpPr>
        <p:spPr>
          <a:xfrm>
            <a:off x="768506" y="1173218"/>
            <a:ext cx="2082600" cy="1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 SemiBold"/>
              <a:buNone/>
            </a:pPr>
            <a:endParaRPr sz="1200" b="0" i="0" u="none" strike="noStrike" cap="non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80" name="Google Shape;380;p56"/>
          <p:cNvPicPr preferRelativeResize="0"/>
          <p:nvPr/>
        </p:nvPicPr>
        <p:blipFill>
          <a:blip r:embed="rId3">
            <a:alphaModFix/>
          </a:blip>
          <a:srcRect t="4773"/>
          <a:stretch/>
        </p:blipFill>
        <p:spPr>
          <a:xfrm>
            <a:off x="1809806" y="760393"/>
            <a:ext cx="5519530" cy="364423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56"/>
          <p:cNvSpPr txBox="1"/>
          <p:nvPr/>
        </p:nvSpPr>
        <p:spPr>
          <a:xfrm>
            <a:off x="6620675" y="4391700"/>
            <a:ext cx="11817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" name="Espace réservé du pied de page 6">
            <a:extLst>
              <a:ext uri="{FF2B5EF4-FFF2-40B4-BE49-F238E27FC236}">
                <a16:creationId xmlns:a16="http://schemas.microsoft.com/office/drawing/2014/main" id="{70A6FAAA-92A6-7BA3-E684-CE2F4C4F58EE}"/>
              </a:ext>
            </a:extLst>
          </p:cNvPr>
          <p:cNvSpPr txBox="1">
            <a:spLocks/>
          </p:cNvSpPr>
          <p:nvPr/>
        </p:nvSpPr>
        <p:spPr>
          <a:xfrm>
            <a:off x="1269269" y="4867646"/>
            <a:ext cx="6605461" cy="2702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Séminaire "Bon Usage des Antibiotiques dans les Pays à Revenu Faible ou Intermédiaire"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2BBC5-CE37-BC53-A88E-B3149987B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E1DB9C5A-E7A5-990B-9183-2747F84653BF}"/>
              </a:ext>
            </a:extLst>
          </p:cNvPr>
          <p:cNvSpPr txBox="1">
            <a:spLocks/>
          </p:cNvSpPr>
          <p:nvPr/>
        </p:nvSpPr>
        <p:spPr>
          <a:xfrm>
            <a:off x="0" y="114299"/>
            <a:ext cx="9144000" cy="353291"/>
          </a:xfrm>
          <a:prstGeom prst="rect">
            <a:avLst/>
          </a:prstGeom>
          <a:solidFill>
            <a:srgbClr val="ED8936"/>
          </a:solidFill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6858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 algn="ctr"/>
            <a:r>
              <a:rPr lang="fr-FR" sz="2250" b="1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</a:rPr>
              <a:t>Conclusion</a:t>
            </a:r>
            <a:r>
              <a:rPr lang="fr-FR" sz="2250" b="1" dirty="0">
                <a:solidFill>
                  <a:schemeClr val="bg1"/>
                </a:solidFill>
                <a:latin typeface="Arial" panose="020B0604020202020204" pitchFamily="34" charset="0"/>
              </a:rPr>
              <a:t>   </a:t>
            </a:r>
            <a:endParaRPr lang="fr-FR" sz="225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7A5ED48-FF83-299D-235E-8A7EFF3B4FF3}"/>
              </a:ext>
            </a:extLst>
          </p:cNvPr>
          <p:cNvSpPr txBox="1"/>
          <p:nvPr/>
        </p:nvSpPr>
        <p:spPr>
          <a:xfrm>
            <a:off x="209060" y="473740"/>
            <a:ext cx="8725878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1600" dirty="0">
                <a:latin typeface="+mn-lt"/>
                <a:cs typeface="Arial" panose="020B0604020202020204" pitchFamily="34" charset="0"/>
              </a:rPr>
              <a:t>La prescription inappropriée d'antimicrobiens et la nécessité de mettre à jour les connaissances en matière de thérapie antimicrobienne  doivent être prise en compte.</a:t>
            </a: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1600" dirty="0">
                <a:latin typeface="+mn-lt"/>
                <a:cs typeface="Arial" panose="020B0604020202020204" pitchFamily="34" charset="0"/>
              </a:rPr>
              <a:t> Un CDSS pour la prescription d'antimicrobiens intéressant les prescripteurs de la région Sud adapté </a:t>
            </a:r>
            <a:r>
              <a:rPr lang="fr-FR" sz="1600" dirty="0"/>
              <a:t>à l’</a:t>
            </a:r>
            <a:r>
              <a:rPr lang="fr-FR" sz="1600" dirty="0" err="1"/>
              <a:t>épidémiologie</a:t>
            </a:r>
            <a:r>
              <a:rPr lang="fr-FR" sz="1600" dirty="0"/>
              <a:t> locale des maladies infectieuses et de la résistance aux antimicrobiens, à la diversité des structures de soins primaires pour l’</a:t>
            </a:r>
            <a:r>
              <a:rPr lang="fr-FR" sz="1600" dirty="0">
                <a:latin typeface="+mn-lt"/>
                <a:cs typeface="Arial" panose="020B0604020202020204" pitchFamily="34" charset="0"/>
              </a:rPr>
              <a:t>optimisation des antimicrobiens dans le cadre de la lutte Antimicrobienne.</a:t>
            </a:r>
            <a:endParaRPr lang="fr-CI" sz="1600" dirty="0">
              <a:latin typeface="+mn-lt"/>
              <a:cs typeface="Arial" panose="020B0604020202020204" pitchFamily="34" charset="0"/>
            </a:endParaRP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fr-CI" sz="1600" dirty="0">
              <a:latin typeface="+mn-lt"/>
              <a:cs typeface="Arial" panose="020B0604020202020204" pitchFamily="34" charset="0"/>
            </a:endParaRP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CI" sz="1600" dirty="0">
                <a:latin typeface="+mn-lt"/>
                <a:cs typeface="Arial" panose="020B0604020202020204" pitchFamily="34" charset="0"/>
              </a:rPr>
              <a:t> </a:t>
            </a:r>
            <a:r>
              <a:rPr lang="fr-FR" sz="1600" b="0" i="0" u="none" strike="noStrike" cap="none" dirty="0">
                <a:solidFill>
                  <a:srgbClr val="000000"/>
                </a:solidFill>
                <a:effectLst/>
                <a:latin typeface="+mn-lt"/>
                <a:sym typeface="Arial"/>
              </a:rPr>
              <a:t>La</a:t>
            </a:r>
            <a:r>
              <a:rPr lang="fr-FR" sz="1600" dirty="0">
                <a:latin typeface="+mn-lt"/>
              </a:rPr>
              <a:t> réduction de l’usage des antimicrobiens et l’usage rationnelle est une NÉCESSITÉ !</a:t>
            </a: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fr-FR" sz="1600" baseline="0" dirty="0">
              <a:latin typeface="+mn-lt"/>
            </a:endParaRPr>
          </a:p>
          <a:p>
            <a:pPr algn="ctr">
              <a:lnSpc>
                <a:spcPct val="150000"/>
              </a:lnSpc>
            </a:pPr>
            <a:r>
              <a:rPr lang="fr-FR" sz="1600" b="1" baseline="0" dirty="0">
                <a:latin typeface="+mn-lt"/>
              </a:rPr>
              <a:t> </a:t>
            </a:r>
            <a:r>
              <a:rPr lang="fr-FR" sz="1800" b="1" baseline="0" dirty="0">
                <a:solidFill>
                  <a:srgbClr val="FF0000"/>
                </a:solidFill>
                <a:latin typeface="+mn-lt"/>
              </a:rPr>
              <a:t>Antibioclic Afrique </a:t>
            </a:r>
            <a:r>
              <a:rPr lang="fr-FR" sz="1800" b="1" dirty="0">
                <a:solidFill>
                  <a:srgbClr val="FF0000"/>
                </a:solidFill>
                <a:latin typeface="+mn-lt"/>
              </a:rPr>
              <a:t> participe à ce mouvement sanitaire One-</a:t>
            </a:r>
            <a:r>
              <a:rPr lang="fr-FR" sz="1800" b="1" dirty="0" err="1">
                <a:solidFill>
                  <a:srgbClr val="FF0000"/>
                </a:solidFill>
                <a:latin typeface="+mn-lt"/>
              </a:rPr>
              <a:t>Health</a:t>
            </a:r>
            <a:r>
              <a:rPr lang="fr-FR" sz="1800" b="1" baseline="0" dirty="0">
                <a:solidFill>
                  <a:srgbClr val="FF0000"/>
                </a:solidFill>
                <a:latin typeface="+mn-lt"/>
              </a:rPr>
              <a:t> et à la lutte contre la résistance antimicrobienne.</a:t>
            </a:r>
            <a:endParaRPr lang="fr-CI" sz="1800" b="1" dirty="0">
              <a:latin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60A5257-3A4B-1DA3-479F-30A5B5D05DF0}"/>
              </a:ext>
            </a:extLst>
          </p:cNvPr>
          <p:cNvSpPr txBox="1"/>
          <p:nvPr/>
        </p:nvSpPr>
        <p:spPr>
          <a:xfrm>
            <a:off x="1991412" y="4912668"/>
            <a:ext cx="516117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Séminaire "Bon Usage des Antibiotiques dans les Pays à Revenu Faible ou Intermédiaire"</a:t>
            </a:r>
          </a:p>
        </p:txBody>
      </p:sp>
    </p:spTree>
    <p:extLst>
      <p:ext uri="{BB962C8B-B14F-4D97-AF65-F5344CB8AC3E}">
        <p14:creationId xmlns:p14="http://schemas.microsoft.com/office/powerpoint/2010/main" val="1129193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0C8D43-A601-420D-B621-8D795FC9D0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5917"/>
          <a:stretch/>
        </p:blipFill>
        <p:spPr>
          <a:xfrm>
            <a:off x="723900" y="476798"/>
            <a:ext cx="7513320" cy="4290465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1AD5B2F-ED3B-3DCE-9FC5-AD7C33BDB3C7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351988" y="4838253"/>
            <a:ext cx="4440024" cy="273900"/>
          </a:xfrm>
        </p:spPr>
        <p:txBody>
          <a:bodyPr/>
          <a:lstStyle/>
          <a:p>
            <a:r>
              <a:rPr lang="fr-FR" dirty="0"/>
              <a:t>Séminaire "Bon Usage des Antibiotiques dans les Pays à Revenu Faible ou Intermédiaire"</a:t>
            </a:r>
          </a:p>
        </p:txBody>
      </p:sp>
      <p:sp>
        <p:nvSpPr>
          <p:cNvPr id="2" name="Google Shape;441;p65">
            <a:extLst>
              <a:ext uri="{FF2B5EF4-FFF2-40B4-BE49-F238E27FC236}">
                <a16:creationId xmlns:a16="http://schemas.microsoft.com/office/drawing/2014/main" id="{9EC37629-7997-2FE9-3A57-CD4CD5A3E286}"/>
              </a:ext>
            </a:extLst>
          </p:cNvPr>
          <p:cNvSpPr txBox="1"/>
          <p:nvPr/>
        </p:nvSpPr>
        <p:spPr>
          <a:xfrm>
            <a:off x="0" y="168297"/>
            <a:ext cx="9144000" cy="270300"/>
          </a:xfrm>
          <a:prstGeom prst="rect">
            <a:avLst/>
          </a:prstGeom>
          <a:solidFill>
            <a:srgbClr val="ED8936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 SemiBold"/>
              <a:buNone/>
            </a:pPr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</a:rPr>
              <a:t>Remerciements</a:t>
            </a:r>
            <a:endParaRPr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F2E0A-B81F-2050-2A2A-0BCE640E8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A10FFF8-443F-4B04-E76F-3C7B9F22FFA6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045616" y="4906231"/>
            <a:ext cx="5052767" cy="273900"/>
          </a:xfrm>
        </p:spPr>
        <p:txBody>
          <a:bodyPr/>
          <a:lstStyle/>
          <a:p>
            <a:r>
              <a:rPr lang="fr-FR" dirty="0"/>
              <a:t>Séminaire "Bon Usage des Antibiotiques dans les Pays à Revenu Faible ou Intermédiaire"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087F67D-1D98-0E95-0A08-80ECE25A8CF9}"/>
              </a:ext>
            </a:extLst>
          </p:cNvPr>
          <p:cNvSpPr txBox="1"/>
          <p:nvPr/>
        </p:nvSpPr>
        <p:spPr>
          <a:xfrm>
            <a:off x="1198513" y="0"/>
            <a:ext cx="67741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           Merci pour votre attention</a:t>
            </a:r>
            <a:endParaRPr lang="fr-FR" sz="2800" b="1" dirty="0">
              <a:solidFill>
                <a:srgbClr val="FF000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654B823-20A4-8656-4EA5-EBF91B030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167" y="591744"/>
            <a:ext cx="6380873" cy="425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12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57"/>
          <p:cNvPicPr preferRelativeResize="0"/>
          <p:nvPr/>
        </p:nvPicPr>
        <p:blipFill>
          <a:blip r:embed="rId3">
            <a:alphaModFix/>
          </a:blip>
          <a:srcRect t="8842"/>
          <a:stretch/>
        </p:blipFill>
        <p:spPr>
          <a:xfrm>
            <a:off x="1624926" y="762000"/>
            <a:ext cx="6177449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57"/>
          <p:cNvSpPr txBox="1"/>
          <p:nvPr/>
        </p:nvSpPr>
        <p:spPr>
          <a:xfrm>
            <a:off x="0" y="240100"/>
            <a:ext cx="9144000" cy="270300"/>
          </a:xfrm>
          <a:prstGeom prst="rect">
            <a:avLst/>
          </a:prstGeom>
          <a:solidFill>
            <a:srgbClr val="ED8936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 SemiBold"/>
              <a:buNone/>
            </a:pPr>
            <a:r>
              <a:rPr lang="fr" sz="18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Les facteurs favorisant l’antibiorésistance</a:t>
            </a:r>
            <a:endParaRPr/>
          </a:p>
        </p:txBody>
      </p:sp>
      <p:sp>
        <p:nvSpPr>
          <p:cNvPr id="388" name="Google Shape;388;p57"/>
          <p:cNvSpPr txBox="1"/>
          <p:nvPr/>
        </p:nvSpPr>
        <p:spPr>
          <a:xfrm>
            <a:off x="768506" y="1173218"/>
            <a:ext cx="2082600" cy="1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 SemiBold"/>
              <a:buNone/>
            </a:pPr>
            <a:endParaRPr sz="1200" b="0" i="0" u="none" strike="noStrike" cap="non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89" name="Google Shape;389;p57"/>
          <p:cNvSpPr txBox="1"/>
          <p:nvPr/>
        </p:nvSpPr>
        <p:spPr>
          <a:xfrm>
            <a:off x="6620675" y="4391700"/>
            <a:ext cx="11817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" name="Espace réservé du pied de page 6">
            <a:extLst>
              <a:ext uri="{FF2B5EF4-FFF2-40B4-BE49-F238E27FC236}">
                <a16:creationId xmlns:a16="http://schemas.microsoft.com/office/drawing/2014/main" id="{5CE21FE0-B140-F060-FC95-58263700FA66}"/>
              </a:ext>
            </a:extLst>
          </p:cNvPr>
          <p:cNvSpPr txBox="1">
            <a:spLocks/>
          </p:cNvSpPr>
          <p:nvPr/>
        </p:nvSpPr>
        <p:spPr>
          <a:xfrm>
            <a:off x="1615004" y="4842026"/>
            <a:ext cx="5913991" cy="18521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Séminaire "Bon Usage des Antibiotiques dans les Pays à Revenu Faible ou Intermédiaire"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7"/>
          <p:cNvSpPr txBox="1"/>
          <p:nvPr/>
        </p:nvSpPr>
        <p:spPr>
          <a:xfrm>
            <a:off x="0" y="187037"/>
            <a:ext cx="9144000" cy="270300"/>
          </a:xfrm>
          <a:prstGeom prst="rect">
            <a:avLst/>
          </a:prstGeom>
          <a:solidFill>
            <a:srgbClr val="ED8936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 SemiBold"/>
              <a:buNone/>
            </a:pPr>
            <a:r>
              <a:rPr lang="fr" sz="1800" dirty="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D’Antibioclic à Antibioclic-Afrique</a:t>
            </a:r>
            <a:endParaRPr dirty="0"/>
          </a:p>
        </p:txBody>
      </p:sp>
      <p:pic>
        <p:nvPicPr>
          <p:cNvPr id="269" name="Google Shape;26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123" y="937674"/>
            <a:ext cx="4735243" cy="3268153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7"/>
          <p:cNvSpPr/>
          <p:nvPr/>
        </p:nvSpPr>
        <p:spPr>
          <a:xfrm>
            <a:off x="4710546" y="937674"/>
            <a:ext cx="4250400" cy="3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fr" sz="1800" dirty="0">
                <a:solidFill>
                  <a:schemeClr val="dk1"/>
                </a:solidFill>
                <a:latin typeface="Cabin Condensed SemiBold"/>
                <a:ea typeface="Cabin Condensed SemiBold"/>
                <a:cs typeface="Cabin Condensed SemiBold"/>
                <a:sym typeface="Cabin Condensed SemiBold"/>
              </a:rPr>
              <a:t> Outil développé en 2011 en France</a:t>
            </a:r>
            <a:endParaRPr dirty="0"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bin Condensed SemiBold"/>
              <a:ea typeface="Cabin Condensed SemiBold"/>
              <a:cs typeface="Cabin Condensed SemiBold"/>
              <a:sym typeface="Cabin Condensed SemiBold"/>
            </a:endParaRPr>
          </a:p>
          <a:p>
            <a:pPr marL="0" marR="0" lvl="0" indent="-11430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fr" sz="1800" dirty="0">
                <a:solidFill>
                  <a:schemeClr val="dk1"/>
                </a:solidFill>
                <a:latin typeface="Cabin Condensed SemiBold"/>
                <a:ea typeface="Cabin Condensed SemiBold"/>
                <a:cs typeface="Cabin Condensed SemiBold"/>
                <a:sym typeface="Cabin Condensed SemiBold"/>
              </a:rPr>
              <a:t>Optimiser et rationnaliser la prescription en antibiothérapie en médecine ambulatoire</a:t>
            </a:r>
            <a:endParaRPr dirty="0"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bin Condensed SemiBold"/>
              <a:ea typeface="Cabin Condensed SemiBold"/>
              <a:cs typeface="Cabin Condensed SemiBold"/>
              <a:sym typeface="Cabin Condensed SemiBold"/>
            </a:endParaRPr>
          </a:p>
          <a:p>
            <a:pPr marL="0" marR="0" lvl="0" indent="-11430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fr" sz="1800" dirty="0">
                <a:solidFill>
                  <a:schemeClr val="dk1"/>
                </a:solidFill>
                <a:latin typeface="Cabin Condensed SemiBold"/>
                <a:ea typeface="Cabin Condensed SemiBold"/>
                <a:cs typeface="Cabin Condensed SemiBold"/>
                <a:sym typeface="Cabin Condensed SemiBold"/>
              </a:rPr>
              <a:t>5000 usagers quotidiens </a:t>
            </a:r>
            <a:endParaRPr dirty="0"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bin Condensed SemiBold"/>
              <a:ea typeface="Cabin Condensed SemiBold"/>
              <a:cs typeface="Cabin Condensed SemiBold"/>
              <a:sym typeface="Cabin Condensed SemiBold"/>
            </a:endParaRPr>
          </a:p>
          <a:p>
            <a:pPr marL="0" marR="0" lvl="0" indent="-11430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fr" sz="1800" dirty="0">
                <a:solidFill>
                  <a:schemeClr val="dk1"/>
                </a:solidFill>
                <a:latin typeface="Cabin Condensed SemiBold"/>
                <a:ea typeface="Cabin Condensed SemiBold"/>
                <a:cs typeface="Cabin Condensed SemiBold"/>
                <a:sym typeface="Cabin Condensed SemiBold"/>
              </a:rPr>
              <a:t> Outil dupliqué et adapté pour la prise en charge du COVID-19 dans le cadre de l’obtention d’un financement ANRS </a:t>
            </a:r>
            <a:endParaRPr dirty="0"/>
          </a:p>
        </p:txBody>
      </p:sp>
      <p:sp>
        <p:nvSpPr>
          <p:cNvPr id="2" name="Espace réservé du pied de page 6">
            <a:extLst>
              <a:ext uri="{FF2B5EF4-FFF2-40B4-BE49-F238E27FC236}">
                <a16:creationId xmlns:a16="http://schemas.microsoft.com/office/drawing/2014/main" id="{6BCB9792-91D0-9DE6-FF4D-A56A08F1ED19}"/>
              </a:ext>
            </a:extLst>
          </p:cNvPr>
          <p:cNvSpPr txBox="1">
            <a:spLocks/>
          </p:cNvSpPr>
          <p:nvPr/>
        </p:nvSpPr>
        <p:spPr>
          <a:xfrm>
            <a:off x="2020846" y="4877234"/>
            <a:ext cx="5102308" cy="15845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Séminaire "Bon Usage des Antibiotiques dans les Pays à Revenu Faible ou Intermédiaire"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8"/>
          <p:cNvSpPr txBox="1">
            <a:spLocks noGrp="1"/>
          </p:cNvSpPr>
          <p:nvPr>
            <p:ph type="title"/>
          </p:nvPr>
        </p:nvSpPr>
        <p:spPr>
          <a:xfrm>
            <a:off x="760200" y="296400"/>
            <a:ext cx="6602100" cy="7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300"/>
              <a:buFont typeface="Calibri"/>
              <a:buNone/>
            </a:pPr>
            <a:r>
              <a:rPr lang="fr">
                <a:solidFill>
                  <a:srgbClr val="CC0000"/>
                </a:solidFill>
              </a:rPr>
              <a:t>	 </a:t>
            </a:r>
            <a:endParaRPr>
              <a:solidFill>
                <a:srgbClr val="CC0000"/>
              </a:solidFill>
            </a:endParaRPr>
          </a:p>
        </p:txBody>
      </p:sp>
      <p:grpSp>
        <p:nvGrpSpPr>
          <p:cNvPr id="277" name="Google Shape;277;p48"/>
          <p:cNvGrpSpPr/>
          <p:nvPr/>
        </p:nvGrpSpPr>
        <p:grpSpPr>
          <a:xfrm>
            <a:off x="412518" y="1620250"/>
            <a:ext cx="5401481" cy="731700"/>
            <a:chOff x="15457" y="1333093"/>
            <a:chExt cx="6899359" cy="731700"/>
          </a:xfrm>
          <a:solidFill>
            <a:schemeClr val="accent5"/>
          </a:solidFill>
        </p:grpSpPr>
        <p:sp>
          <p:nvSpPr>
            <p:cNvPr id="278" name="Google Shape;278;p48"/>
            <p:cNvSpPr txBox="1"/>
            <p:nvPr/>
          </p:nvSpPr>
          <p:spPr>
            <a:xfrm>
              <a:off x="15457" y="1384093"/>
              <a:ext cx="2004300" cy="62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3600"/>
                <a:buFont typeface="News Cycle"/>
                <a:buNone/>
              </a:pPr>
              <a:r>
                <a:rPr lang="fr" sz="3600" dirty="0">
                  <a:solidFill>
                    <a:schemeClr val="accent5"/>
                  </a:solidFill>
                  <a:latin typeface="Arial Narrow" panose="020B0606020202030204" pitchFamily="34" charset="0"/>
                  <a:ea typeface="News Cycle"/>
                  <a:cs typeface="News Cycle"/>
                  <a:sym typeface="News Cycle"/>
                </a:rPr>
                <a:t>1</a:t>
              </a:r>
              <a:endParaRPr sz="3600" dirty="0">
                <a:solidFill>
                  <a:schemeClr val="accent5"/>
                </a:solidFill>
                <a:latin typeface="Arial Narrow" panose="020B0606020202030204" pitchFamily="34" charset="0"/>
                <a:ea typeface="News Cycle"/>
                <a:cs typeface="News Cycle"/>
                <a:sym typeface="News Cycle"/>
              </a:endParaRPr>
            </a:p>
          </p:txBody>
        </p:sp>
        <p:sp>
          <p:nvSpPr>
            <p:cNvPr id="279" name="Google Shape;279;p48"/>
            <p:cNvSpPr/>
            <p:nvPr/>
          </p:nvSpPr>
          <p:spPr>
            <a:xfrm>
              <a:off x="1693016" y="1333093"/>
              <a:ext cx="5221800" cy="731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News Cycle"/>
                <a:ea typeface="News Cycle"/>
                <a:cs typeface="News Cycle"/>
                <a:sym typeface="News Cycle"/>
              </a:endParaRPr>
            </a:p>
          </p:txBody>
        </p:sp>
        <p:sp>
          <p:nvSpPr>
            <p:cNvPr id="280" name="Google Shape;280;p48"/>
            <p:cNvSpPr txBox="1"/>
            <p:nvPr/>
          </p:nvSpPr>
          <p:spPr>
            <a:xfrm>
              <a:off x="1812302" y="1411243"/>
              <a:ext cx="4922700" cy="575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News Cycle"/>
                <a:buNone/>
              </a:pPr>
              <a:r>
                <a:rPr lang="fr" sz="1400" b="1" dirty="0">
                  <a:solidFill>
                    <a:srgbClr val="FFFFFF"/>
                  </a:solidFill>
                  <a:latin typeface="Arial Narrow" panose="020B0606020202030204" pitchFamily="34" charset="0"/>
                  <a:ea typeface="News Cycle"/>
                  <a:cs typeface="News Cycle"/>
                  <a:sym typeface="News Cycle"/>
                </a:rPr>
                <a:t>Difficile accès aux recommandations nationales de prise en charge de pathologie infectieuse</a:t>
              </a:r>
              <a:endParaRPr sz="1400" b="1" dirty="0">
                <a:solidFill>
                  <a:srgbClr val="FFFFFF"/>
                </a:solidFill>
                <a:latin typeface="Arial Narrow" panose="020B0606020202030204" pitchFamily="34" charset="0"/>
                <a:ea typeface="News Cycle"/>
                <a:cs typeface="News Cycle"/>
                <a:sym typeface="News Cycle"/>
              </a:endParaRPr>
            </a:p>
          </p:txBody>
        </p:sp>
      </p:grpSp>
      <p:sp>
        <p:nvSpPr>
          <p:cNvPr id="281" name="Google Shape;281;p48"/>
          <p:cNvSpPr/>
          <p:nvPr/>
        </p:nvSpPr>
        <p:spPr>
          <a:xfrm>
            <a:off x="2755379" y="3546477"/>
            <a:ext cx="5359200" cy="88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>
                <a:solidFill>
                  <a:srgbClr val="FFFFFF"/>
                </a:solidFill>
                <a:latin typeface="Arial Narrow" panose="020B0606020202030204" pitchFamily="34" charset="0"/>
                <a:ea typeface="News Cycle"/>
                <a:cs typeface="News Cycle"/>
                <a:sym typeface="News Cycle"/>
              </a:rPr>
              <a:t>Taux d’antibiorésistance élevé en Afrique de l’Ouest</a:t>
            </a:r>
            <a:endParaRPr b="1" dirty="0">
              <a:latin typeface="Arial Narrow" panose="020B0606020202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>
                <a:solidFill>
                  <a:srgbClr val="FFFFFF"/>
                </a:solidFill>
                <a:latin typeface="Arial Narrow" panose="020B0606020202030204" pitchFamily="34" charset="0"/>
                <a:ea typeface="News Cycle"/>
                <a:cs typeface="News Cycle"/>
                <a:sym typeface="News Cycle"/>
              </a:rPr>
              <a:t>(Ouedraogo et al (2017). Emergence and spread of antibiotic resistance in West Africa : contributing factors and threat assessment. Médecine et Santé Tropicales, 27(2), 147‑154. https://doi.org/10.1684/mst.2017.0678)</a:t>
            </a:r>
            <a:endParaRPr b="1" dirty="0">
              <a:latin typeface="Arial Narrow" panose="020B0606020202030204" pitchFamily="34" charset="0"/>
            </a:endParaRPr>
          </a:p>
        </p:txBody>
      </p:sp>
      <p:grpSp>
        <p:nvGrpSpPr>
          <p:cNvPr id="282" name="Google Shape;282;p48"/>
          <p:cNvGrpSpPr/>
          <p:nvPr/>
        </p:nvGrpSpPr>
        <p:grpSpPr>
          <a:xfrm>
            <a:off x="1465020" y="2631545"/>
            <a:ext cx="4993016" cy="2412059"/>
            <a:chOff x="710675" y="1002402"/>
            <a:chExt cx="7838330" cy="2766123"/>
          </a:xfrm>
        </p:grpSpPr>
        <p:sp>
          <p:nvSpPr>
            <p:cNvPr id="283" name="Google Shape;283;p48"/>
            <p:cNvSpPr txBox="1"/>
            <p:nvPr/>
          </p:nvSpPr>
          <p:spPr>
            <a:xfrm>
              <a:off x="710675" y="3138825"/>
              <a:ext cx="20043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4C9DD"/>
                </a:buClr>
                <a:buSzPts val="3600"/>
                <a:buFont typeface="News Cycle"/>
                <a:buNone/>
              </a:pPr>
              <a:r>
                <a:rPr lang="fr" sz="3600">
                  <a:solidFill>
                    <a:srgbClr val="34C9DD"/>
                  </a:solidFill>
                  <a:latin typeface="News Cycle"/>
                  <a:ea typeface="News Cycle"/>
                  <a:cs typeface="News Cycle"/>
                  <a:sym typeface="News Cycle"/>
                </a:rPr>
                <a:t> </a:t>
              </a:r>
              <a:endParaRPr sz="3600">
                <a:solidFill>
                  <a:srgbClr val="34C9DD"/>
                </a:solidFill>
                <a:latin typeface="News Cycle"/>
                <a:ea typeface="News Cycle"/>
                <a:cs typeface="News Cycle"/>
                <a:sym typeface="News Cycle"/>
              </a:endParaRPr>
            </a:p>
          </p:txBody>
        </p:sp>
        <p:sp>
          <p:nvSpPr>
            <p:cNvPr id="284" name="Google Shape;284;p48"/>
            <p:cNvSpPr/>
            <p:nvPr/>
          </p:nvSpPr>
          <p:spPr>
            <a:xfrm>
              <a:off x="2268805" y="1002402"/>
              <a:ext cx="6280200" cy="7317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News Cycle"/>
                <a:buNone/>
              </a:pPr>
              <a:r>
                <a:rPr lang="fr" sz="1400" b="1" dirty="0">
                  <a:solidFill>
                    <a:srgbClr val="FFFFFF"/>
                  </a:solidFill>
                  <a:latin typeface="Arial Narrow" panose="020B0606020202030204" pitchFamily="34" charset="0"/>
                  <a:ea typeface="News Cycle"/>
                  <a:cs typeface="News Cycle"/>
                  <a:sym typeface="News Cycle"/>
                </a:rPr>
                <a:t>Diversité des prescripteurs de soins primaires</a:t>
              </a:r>
              <a:endParaRPr sz="1400" b="1" dirty="0">
                <a:solidFill>
                  <a:srgbClr val="FFFFFF"/>
                </a:solidFill>
                <a:latin typeface="Arial Narrow" panose="020B0606020202030204" pitchFamily="34" charset="0"/>
                <a:ea typeface="News Cycle"/>
                <a:cs typeface="News Cycle"/>
                <a:sym typeface="News Cycle"/>
              </a:endParaRPr>
            </a:p>
          </p:txBody>
        </p:sp>
      </p:grpSp>
      <p:sp>
        <p:nvSpPr>
          <p:cNvPr id="285" name="Google Shape;285;p48"/>
          <p:cNvSpPr txBox="1"/>
          <p:nvPr/>
        </p:nvSpPr>
        <p:spPr>
          <a:xfrm>
            <a:off x="0" y="224376"/>
            <a:ext cx="9144000" cy="270300"/>
          </a:xfrm>
          <a:prstGeom prst="rect">
            <a:avLst/>
          </a:prstGeom>
          <a:solidFill>
            <a:srgbClr val="ED8936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 SemiBold"/>
              <a:buNone/>
            </a:pPr>
            <a:r>
              <a:rPr lang="fr" sz="18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Pourquoi Antibioclic-Afrique ?</a:t>
            </a:r>
            <a:endParaRPr/>
          </a:p>
        </p:txBody>
      </p:sp>
      <p:sp>
        <p:nvSpPr>
          <p:cNvPr id="286" name="Google Shape;286;p48"/>
          <p:cNvSpPr/>
          <p:nvPr/>
        </p:nvSpPr>
        <p:spPr>
          <a:xfrm>
            <a:off x="1637559" y="3630336"/>
            <a:ext cx="1475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87" name="Google Shape;287;p48"/>
          <p:cNvSpPr/>
          <p:nvPr/>
        </p:nvSpPr>
        <p:spPr>
          <a:xfrm>
            <a:off x="1158177" y="2617856"/>
            <a:ext cx="1475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dirty="0">
                <a:solidFill>
                  <a:srgbClr val="0070C0"/>
                </a:solidFill>
                <a:latin typeface="Arial Narrow" panose="020B0606020202030204" pitchFamily="34" charset="0"/>
                <a:ea typeface="News Cycle"/>
                <a:cs typeface="News Cycle"/>
                <a:sym typeface="News Cycle"/>
              </a:rPr>
              <a:t>2</a:t>
            </a:r>
            <a:endParaRPr sz="3600" dirty="0">
              <a:solidFill>
                <a:srgbClr val="0070C0"/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Espace réservé du pied de page 6">
            <a:extLst>
              <a:ext uri="{FF2B5EF4-FFF2-40B4-BE49-F238E27FC236}">
                <a16:creationId xmlns:a16="http://schemas.microsoft.com/office/drawing/2014/main" id="{9AD5F3E8-ADBD-C063-BBAE-74A0AC2F44EF}"/>
              </a:ext>
            </a:extLst>
          </p:cNvPr>
          <p:cNvSpPr txBox="1">
            <a:spLocks/>
          </p:cNvSpPr>
          <p:nvPr/>
        </p:nvSpPr>
        <p:spPr>
          <a:xfrm>
            <a:off x="1896027" y="4847100"/>
            <a:ext cx="5359200" cy="18827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Séminaire "Bon Usage des Antibiotiques dans les Pays à Revenu Faible ou Intermédiaire"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9"/>
          <p:cNvSpPr txBox="1">
            <a:spLocks noGrp="1"/>
          </p:cNvSpPr>
          <p:nvPr>
            <p:ph type="title" idx="2"/>
          </p:nvPr>
        </p:nvSpPr>
        <p:spPr>
          <a:xfrm>
            <a:off x="1012950" y="2348180"/>
            <a:ext cx="1711800" cy="1508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</a:pPr>
            <a:r>
              <a:rPr lang="fr" sz="1600" dirty="0">
                <a:latin typeface="Nunito SemiBold"/>
                <a:ea typeface="Nunito SemiBold"/>
                <a:cs typeface="Nunito SemiBold"/>
                <a:sym typeface="Nunito SemiBold"/>
              </a:rPr>
              <a:t>Améliorer la prise en charge des maladies infectieuses en Afrique de l’Ouest </a:t>
            </a:r>
            <a:br>
              <a:rPr lang="fr" sz="1600" dirty="0">
                <a:latin typeface="Nunito SemiBold"/>
                <a:ea typeface="Nunito SemiBold"/>
                <a:cs typeface="Nunito SemiBold"/>
                <a:sym typeface="Nunito SemiBold"/>
              </a:rPr>
            </a:br>
            <a:endParaRPr sz="1600" dirty="0">
              <a:solidFill>
                <a:srgbClr val="000000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293" name="Google Shape;293;p49"/>
          <p:cNvSpPr txBox="1">
            <a:spLocks noGrp="1"/>
          </p:cNvSpPr>
          <p:nvPr>
            <p:ph type="title" idx="3"/>
          </p:nvPr>
        </p:nvSpPr>
        <p:spPr>
          <a:xfrm>
            <a:off x="3660450" y="2417949"/>
            <a:ext cx="1823100" cy="13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fr" sz="1600" dirty="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Optimiser la prescription d’antibiotiques </a:t>
            </a:r>
            <a:endParaRPr sz="1600" dirty="0">
              <a:solidFill>
                <a:srgbClr val="000000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294" name="Google Shape;294;p49"/>
          <p:cNvSpPr txBox="1">
            <a:spLocks noGrp="1"/>
          </p:cNvSpPr>
          <p:nvPr>
            <p:ph type="title" idx="5"/>
          </p:nvPr>
        </p:nvSpPr>
        <p:spPr>
          <a:xfrm>
            <a:off x="6279249" y="2319449"/>
            <a:ext cx="1934402" cy="215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fr" sz="1600" dirty="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Développer la recherche sur l’adaptation d’un outil électronique d’aide à la décision clinique</a:t>
            </a:r>
            <a:endParaRPr sz="1600" dirty="0">
              <a:solidFill>
                <a:srgbClr val="000000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295" name="Google Shape;295;p49"/>
          <p:cNvSpPr txBox="1">
            <a:spLocks noGrp="1"/>
          </p:cNvSpPr>
          <p:nvPr>
            <p:ph type="title" idx="4294967295"/>
          </p:nvPr>
        </p:nvSpPr>
        <p:spPr>
          <a:xfrm>
            <a:off x="1592000" y="1854350"/>
            <a:ext cx="611100" cy="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">
                <a:solidFill>
                  <a:srgbClr val="D33B3B"/>
                </a:solidFill>
              </a:rPr>
              <a:t>1</a:t>
            </a:r>
            <a:endParaRPr>
              <a:solidFill>
                <a:srgbClr val="D33B3B"/>
              </a:solidFill>
            </a:endParaRPr>
          </a:p>
        </p:txBody>
      </p:sp>
      <p:sp>
        <p:nvSpPr>
          <p:cNvPr id="296" name="Google Shape;296;p49"/>
          <p:cNvSpPr txBox="1">
            <a:spLocks noGrp="1"/>
          </p:cNvSpPr>
          <p:nvPr>
            <p:ph type="title" idx="4294967295"/>
          </p:nvPr>
        </p:nvSpPr>
        <p:spPr>
          <a:xfrm>
            <a:off x="4266450" y="1854350"/>
            <a:ext cx="611100" cy="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">
                <a:solidFill>
                  <a:srgbClr val="D33B3B"/>
                </a:solidFill>
              </a:rPr>
              <a:t>2</a:t>
            </a:r>
            <a:endParaRPr>
              <a:solidFill>
                <a:srgbClr val="D33B3B"/>
              </a:solidFill>
            </a:endParaRPr>
          </a:p>
        </p:txBody>
      </p:sp>
      <p:sp>
        <p:nvSpPr>
          <p:cNvPr id="297" name="Google Shape;297;p49"/>
          <p:cNvSpPr txBox="1">
            <a:spLocks noGrp="1"/>
          </p:cNvSpPr>
          <p:nvPr>
            <p:ph type="title" idx="4294967295"/>
          </p:nvPr>
        </p:nvSpPr>
        <p:spPr>
          <a:xfrm>
            <a:off x="6885100" y="1854350"/>
            <a:ext cx="722700" cy="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">
                <a:solidFill>
                  <a:srgbClr val="D33B3B"/>
                </a:solidFill>
              </a:rPr>
              <a:t>3</a:t>
            </a:r>
            <a:endParaRPr>
              <a:solidFill>
                <a:srgbClr val="D33B3B"/>
              </a:solidFill>
            </a:endParaRPr>
          </a:p>
        </p:txBody>
      </p:sp>
      <p:sp>
        <p:nvSpPr>
          <p:cNvPr id="298" name="Google Shape;298;p49"/>
          <p:cNvSpPr/>
          <p:nvPr/>
        </p:nvSpPr>
        <p:spPr>
          <a:xfrm>
            <a:off x="1012950" y="2322500"/>
            <a:ext cx="7118100" cy="414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9"/>
          <p:cNvSpPr/>
          <p:nvPr/>
        </p:nvSpPr>
        <p:spPr>
          <a:xfrm>
            <a:off x="1012950" y="3924928"/>
            <a:ext cx="7118100" cy="414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49"/>
          <p:cNvSpPr txBox="1"/>
          <p:nvPr/>
        </p:nvSpPr>
        <p:spPr>
          <a:xfrm>
            <a:off x="0" y="240100"/>
            <a:ext cx="9144000" cy="270300"/>
          </a:xfrm>
          <a:prstGeom prst="rect">
            <a:avLst/>
          </a:prstGeom>
          <a:solidFill>
            <a:srgbClr val="ED8936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 SemiBold"/>
              <a:buNone/>
            </a:pPr>
            <a:r>
              <a:rPr lang="fr" sz="18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Objectifs</a:t>
            </a:r>
            <a:endParaRPr/>
          </a:p>
        </p:txBody>
      </p:sp>
      <p:sp>
        <p:nvSpPr>
          <p:cNvPr id="2" name="Espace réservé du pied de page 6">
            <a:extLst>
              <a:ext uri="{FF2B5EF4-FFF2-40B4-BE49-F238E27FC236}">
                <a16:creationId xmlns:a16="http://schemas.microsoft.com/office/drawing/2014/main" id="{015CB29A-62BD-ABA5-0C99-B45FC30050E6}"/>
              </a:ext>
            </a:extLst>
          </p:cNvPr>
          <p:cNvSpPr txBox="1">
            <a:spLocks/>
          </p:cNvSpPr>
          <p:nvPr/>
        </p:nvSpPr>
        <p:spPr>
          <a:xfrm>
            <a:off x="2099099" y="4864135"/>
            <a:ext cx="4945802" cy="2150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Séminaire "Bon Usage des Antibiotiques dans les Pays à Revenu Faible ou Intermédiaire"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5"/>
          <p:cNvSpPr txBox="1"/>
          <p:nvPr/>
        </p:nvSpPr>
        <p:spPr>
          <a:xfrm>
            <a:off x="0" y="240100"/>
            <a:ext cx="9144000" cy="270300"/>
          </a:xfrm>
          <a:prstGeom prst="rect">
            <a:avLst/>
          </a:prstGeom>
          <a:solidFill>
            <a:srgbClr val="ED8936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 SemiBold"/>
              <a:buNone/>
            </a:pPr>
            <a:r>
              <a:rPr lang="fr" sz="18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Les attentes : lutter contre l’antibiorésistance</a:t>
            </a:r>
            <a:endParaRPr/>
          </a:p>
        </p:txBody>
      </p:sp>
      <p:sp>
        <p:nvSpPr>
          <p:cNvPr id="369" name="Google Shape;369;p55"/>
          <p:cNvSpPr txBox="1"/>
          <p:nvPr/>
        </p:nvSpPr>
        <p:spPr>
          <a:xfrm>
            <a:off x="768506" y="1173218"/>
            <a:ext cx="2082600" cy="1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 SemiBold"/>
              <a:buNone/>
            </a:pPr>
            <a:endParaRPr sz="1200" b="0" i="0" u="none" strike="noStrike" cap="non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70" name="Google Shape;37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5028" y="852525"/>
            <a:ext cx="6913944" cy="405087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55"/>
          <p:cNvSpPr txBox="1"/>
          <p:nvPr/>
        </p:nvSpPr>
        <p:spPr>
          <a:xfrm>
            <a:off x="2087550" y="465813"/>
            <a:ext cx="49689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 dirty="0">
                <a:latin typeface="Nunito"/>
                <a:ea typeface="Nunito"/>
                <a:cs typeface="Nunito"/>
                <a:sym typeface="Nunito"/>
              </a:rPr>
              <a:t>Antibiorésistance en Afrique de l’Ouest</a:t>
            </a:r>
            <a:endParaRPr sz="1800" b="1" dirty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2" name="Google Shape;372;p55"/>
          <p:cNvSpPr txBox="1"/>
          <p:nvPr/>
        </p:nvSpPr>
        <p:spPr>
          <a:xfrm>
            <a:off x="-73594" y="4489737"/>
            <a:ext cx="58494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dirty="0">
                <a:latin typeface="Nunito Light"/>
                <a:ea typeface="Nunito Light"/>
                <a:cs typeface="Nunito Light"/>
                <a:sym typeface="Nunito Light"/>
              </a:rPr>
              <a:t>Source : Ouedraogo et al (2017). Emergence and spread of </a:t>
            </a:r>
            <a:endParaRPr sz="800" dirty="0">
              <a:latin typeface="Nunito Light"/>
              <a:ea typeface="Nunito Light"/>
              <a:cs typeface="Nunito Light"/>
              <a:sym typeface="Nuni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dirty="0">
                <a:latin typeface="Nunito Light"/>
                <a:ea typeface="Nunito Light"/>
                <a:cs typeface="Nunito Light"/>
                <a:sym typeface="Nunito Light"/>
              </a:rPr>
              <a:t>antibiotic resistance in West Africa : contributing factors and threat assessment. Médecine et Santé Tropicales, 27(2), 147‑154</a:t>
            </a:r>
            <a:r>
              <a:rPr lang="fr" sz="1100" dirty="0">
                <a:latin typeface="Nunito Light"/>
                <a:ea typeface="Nunito Light"/>
                <a:cs typeface="Nunito Light"/>
                <a:sym typeface="Nunito Light"/>
              </a:rPr>
              <a:t>.</a:t>
            </a:r>
            <a:endParaRPr sz="1100" dirty="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373" name="Google Shape;373;p55"/>
          <p:cNvSpPr txBox="1"/>
          <p:nvPr/>
        </p:nvSpPr>
        <p:spPr>
          <a:xfrm>
            <a:off x="6620675" y="4391700"/>
            <a:ext cx="11817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>
                <a:latin typeface="Nunito"/>
                <a:ea typeface="Nunito"/>
                <a:cs typeface="Nunito"/>
                <a:sym typeface="Nunito"/>
              </a:rPr>
              <a:t>de 3ème Gé</a:t>
            </a:r>
            <a:endParaRPr sz="12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Espace réservé du pied de page 6">
            <a:extLst>
              <a:ext uri="{FF2B5EF4-FFF2-40B4-BE49-F238E27FC236}">
                <a16:creationId xmlns:a16="http://schemas.microsoft.com/office/drawing/2014/main" id="{0ECB89D8-55B2-2D8E-5ECE-226E2061B32D}"/>
              </a:ext>
            </a:extLst>
          </p:cNvPr>
          <p:cNvSpPr txBox="1">
            <a:spLocks/>
          </p:cNvSpPr>
          <p:nvPr/>
        </p:nvSpPr>
        <p:spPr>
          <a:xfrm>
            <a:off x="2046525" y="4898350"/>
            <a:ext cx="5050950" cy="22687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Séminaire "Bon Usage des Antibiotiques dans les Pays à Revenu Faible ou Intermédiaire"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4"/>
          <p:cNvSpPr txBox="1"/>
          <p:nvPr/>
        </p:nvSpPr>
        <p:spPr>
          <a:xfrm>
            <a:off x="0" y="240100"/>
            <a:ext cx="9144000" cy="270300"/>
          </a:xfrm>
          <a:prstGeom prst="rect">
            <a:avLst/>
          </a:prstGeom>
          <a:solidFill>
            <a:srgbClr val="ED8936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 SemiBold"/>
              <a:buNone/>
            </a:pPr>
            <a:r>
              <a:rPr lang="fr" sz="1800" dirty="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Les attentes : une prise en charge efficace des infections</a:t>
            </a:r>
            <a:endParaRPr dirty="0"/>
          </a:p>
        </p:txBody>
      </p:sp>
      <p:sp>
        <p:nvSpPr>
          <p:cNvPr id="356" name="Google Shape;356;p54"/>
          <p:cNvSpPr txBox="1"/>
          <p:nvPr/>
        </p:nvSpPr>
        <p:spPr>
          <a:xfrm>
            <a:off x="1410125" y="787950"/>
            <a:ext cx="77592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 SemiBold"/>
              <a:buNone/>
            </a:pPr>
            <a:r>
              <a:rPr lang="fr" sz="1800" b="1" dirty="0">
                <a:latin typeface="Nunito"/>
                <a:ea typeface="Nunito"/>
                <a:cs typeface="Nunito"/>
                <a:sym typeface="Nunito"/>
              </a:rPr>
              <a:t>Réduit le délai de prise en charge, et optimiser la PEC du patient </a:t>
            </a:r>
            <a:endParaRPr sz="1800" b="1" i="0" u="none" strike="sngStrike" cap="none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57" name="Google Shape;35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188" y="832650"/>
            <a:ext cx="657900" cy="65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200" y="1998500"/>
            <a:ext cx="657875" cy="65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377" y="3981825"/>
            <a:ext cx="861524" cy="861524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54"/>
          <p:cNvSpPr txBox="1"/>
          <p:nvPr/>
        </p:nvSpPr>
        <p:spPr>
          <a:xfrm>
            <a:off x="1410125" y="1966563"/>
            <a:ext cx="7287308" cy="6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 dirty="0">
                <a:latin typeface="Nunito"/>
                <a:ea typeface="Nunito"/>
                <a:cs typeface="Nunito"/>
                <a:sym typeface="Nunito"/>
              </a:rPr>
              <a:t>Comble le difficile accès aux guides de traitement et de diagnostic</a:t>
            </a:r>
            <a:endParaRPr sz="1800" b="1" dirty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1" name="Google Shape;361;p54"/>
          <p:cNvSpPr txBox="1"/>
          <p:nvPr/>
        </p:nvSpPr>
        <p:spPr>
          <a:xfrm>
            <a:off x="1319100" y="4038938"/>
            <a:ext cx="75711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 dirty="0">
                <a:latin typeface="Nunito"/>
                <a:ea typeface="Nunito"/>
                <a:cs typeface="Nunito"/>
                <a:sym typeface="Nunito"/>
              </a:rPr>
              <a:t>Un outil numérique innovant, associa</a:t>
            </a:r>
            <a:r>
              <a:rPr lang="fr-FR" sz="1800" b="1" dirty="0">
                <a:latin typeface="Nunito"/>
                <a:ea typeface="Nunito"/>
                <a:cs typeface="Nunito"/>
                <a:sym typeface="Nunito"/>
              </a:rPr>
              <a:t>nt</a:t>
            </a:r>
            <a:r>
              <a:rPr lang="fr" sz="1800" b="1" dirty="0">
                <a:latin typeface="Nunito"/>
                <a:ea typeface="Nunito"/>
                <a:cs typeface="Nunito"/>
                <a:sym typeface="Nunito"/>
              </a:rPr>
              <a:t> une expertise d’infectiologie à un enjeu de santé publique</a:t>
            </a:r>
            <a:endParaRPr sz="1800" b="1" dirty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2" name="Google Shape;362;p54"/>
          <p:cNvSpPr txBox="1"/>
          <p:nvPr/>
        </p:nvSpPr>
        <p:spPr>
          <a:xfrm>
            <a:off x="1410125" y="2945450"/>
            <a:ext cx="75711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Décentralise la prise en charge, en facilitant l’accès aux recommandations de prise en charge dans les régions périphériques</a:t>
            </a:r>
            <a:endParaRPr b="1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63" name="Google Shape;363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9487" y="2945450"/>
            <a:ext cx="747300" cy="7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pied de page 6">
            <a:extLst>
              <a:ext uri="{FF2B5EF4-FFF2-40B4-BE49-F238E27FC236}">
                <a16:creationId xmlns:a16="http://schemas.microsoft.com/office/drawing/2014/main" id="{67BB08D3-5036-01C3-4A8A-770DC857962B}"/>
              </a:ext>
            </a:extLst>
          </p:cNvPr>
          <p:cNvSpPr txBox="1">
            <a:spLocks/>
          </p:cNvSpPr>
          <p:nvPr/>
        </p:nvSpPr>
        <p:spPr>
          <a:xfrm>
            <a:off x="2041146" y="4870863"/>
            <a:ext cx="5061707" cy="1929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Séminaire "Bon Usage des Antibiotiques dans les Pays à Revenu Faible ou Intermédiaire"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algn="ctr">
          <a:defRPr sz="900" dirty="0" smtClean="0">
            <a:solidFill>
              <a:schemeClr val="bg1">
                <a:lumMod val="50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JOR BREAKTHROUGH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D33B3B"/>
      </a:accent1>
      <a:accent2>
        <a:srgbClr val="D16A6A"/>
      </a:accent2>
      <a:accent3>
        <a:srgbClr val="991919"/>
      </a:accent3>
      <a:accent4>
        <a:srgbClr val="C7372F"/>
      </a:accent4>
      <a:accent5>
        <a:srgbClr val="EFEFEF"/>
      </a:accent5>
      <a:accent6>
        <a:srgbClr val="CCCCCC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23278</TotalTime>
  <Words>1413</Words>
  <Application>Microsoft Office PowerPoint</Application>
  <PresentationFormat>Affichage à l'écran (16:9)</PresentationFormat>
  <Paragraphs>177</Paragraphs>
  <Slides>32</Slides>
  <Notes>27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32</vt:i4>
      </vt:variant>
    </vt:vector>
  </HeadingPairs>
  <TitlesOfParts>
    <vt:vector size="48" baseType="lpstr">
      <vt:lpstr>-apple-system</vt:lpstr>
      <vt:lpstr>Arial</vt:lpstr>
      <vt:lpstr>Wingdings</vt:lpstr>
      <vt:lpstr>Nunito SemiBold</vt:lpstr>
      <vt:lpstr>Poppins SemiBold</vt:lpstr>
      <vt:lpstr>Nunito</vt:lpstr>
      <vt:lpstr>Noto Sans Symbols</vt:lpstr>
      <vt:lpstr>Arial Narrow</vt:lpstr>
      <vt:lpstr>Calibri</vt:lpstr>
      <vt:lpstr>Nunito Light</vt:lpstr>
      <vt:lpstr>Poppins</vt:lpstr>
      <vt:lpstr>News Cycle</vt:lpstr>
      <vt:lpstr>Cabin Condensed SemiBold</vt:lpstr>
      <vt:lpstr>Simple Light</vt:lpstr>
      <vt:lpstr>Thème Office</vt:lpstr>
      <vt:lpstr>MAJOR BREAKTHROUGH</vt:lpstr>
      <vt:lpstr>Exemple d’«Antibioclic-Afrique» et de sa mise en œuvre</vt:lpstr>
      <vt:lpstr>Présentation PowerPoint</vt:lpstr>
      <vt:lpstr>Présentation PowerPoint</vt:lpstr>
      <vt:lpstr>Présentation PowerPoint</vt:lpstr>
      <vt:lpstr>Présentation PowerPoint</vt:lpstr>
      <vt:lpstr>  </vt:lpstr>
      <vt:lpstr>Améliorer la prise en charge des maladies infectieuses en Afrique de l’Ouest 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D</dc:creator>
  <cp:lastModifiedBy>Corinne Bernice</cp:lastModifiedBy>
  <cp:revision>77</cp:revision>
  <dcterms:modified xsi:type="dcterms:W3CDTF">2026-01-08T19:08:56Z</dcterms:modified>
</cp:coreProperties>
</file>