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94" r:id="rId3"/>
  </p:sldMasterIdLst>
  <p:notesMasterIdLst>
    <p:notesMasterId r:id="rId23"/>
  </p:notesMasterIdLst>
  <p:sldIdLst>
    <p:sldId id="256" r:id="rId4"/>
    <p:sldId id="312" r:id="rId5"/>
    <p:sldId id="257" r:id="rId6"/>
    <p:sldId id="260" r:id="rId7"/>
    <p:sldId id="261" r:id="rId8"/>
    <p:sldId id="310" r:id="rId9"/>
    <p:sldId id="263" r:id="rId10"/>
    <p:sldId id="316" r:id="rId11"/>
    <p:sldId id="296" r:id="rId12"/>
    <p:sldId id="317" r:id="rId13"/>
    <p:sldId id="297" r:id="rId14"/>
    <p:sldId id="267" r:id="rId15"/>
    <p:sldId id="298" r:id="rId16"/>
    <p:sldId id="313" r:id="rId17"/>
    <p:sldId id="314" r:id="rId18"/>
    <p:sldId id="315" r:id="rId19"/>
    <p:sldId id="270" r:id="rId20"/>
    <p:sldId id="271" r:id="rId21"/>
    <p:sldId id="309" r:id="rId22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Rubik" panose="020B0604020202020204" charset="-79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0A"/>
    <a:srgbClr val="080808"/>
    <a:srgbClr val="040404"/>
    <a:srgbClr val="06060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695EE9-0FAE-44CD-9562-D924DEEEF133}" v="1" dt="2026-01-14T10:08:31.2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1446" y="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a msfMalou" userId="2737c072635a5f27" providerId="LiveId" clId="{1ACBEE0D-6896-4EF6-8769-9B36B0D307F6}"/>
    <pc:docChg chg="custSel modSld">
      <pc:chgData name="Nada msfMalou" userId="2737c072635a5f27" providerId="LiveId" clId="{1ACBEE0D-6896-4EF6-8769-9B36B0D307F6}" dt="2026-01-14T10:38:56.728" v="48" actId="1076"/>
      <pc:docMkLst>
        <pc:docMk/>
      </pc:docMkLst>
      <pc:sldChg chg="modSp mod">
        <pc:chgData name="Nada msfMalou" userId="2737c072635a5f27" providerId="LiveId" clId="{1ACBEE0D-6896-4EF6-8769-9B36B0D307F6}" dt="2026-01-14T10:22:49.940" v="30" actId="20577"/>
        <pc:sldMkLst>
          <pc:docMk/>
          <pc:sldMk cId="4017025436" sldId="257"/>
        </pc:sldMkLst>
        <pc:spChg chg="mod">
          <ac:chgData name="Nada msfMalou" userId="2737c072635a5f27" providerId="LiveId" clId="{1ACBEE0D-6896-4EF6-8769-9B36B0D307F6}" dt="2026-01-14T10:22:49.940" v="30" actId="20577"/>
          <ac:spMkLst>
            <pc:docMk/>
            <pc:sldMk cId="4017025436" sldId="257"/>
            <ac:spMk id="3" creationId="{3B642D99-DDB2-FEAE-E0E3-5CA7D2BBD517}"/>
          </ac:spMkLst>
        </pc:spChg>
      </pc:sldChg>
      <pc:sldChg chg="modSp mod">
        <pc:chgData name="Nada msfMalou" userId="2737c072635a5f27" providerId="LiveId" clId="{1ACBEE0D-6896-4EF6-8769-9B36B0D307F6}" dt="2026-01-14T10:08:52.421" v="17" actId="20577"/>
        <pc:sldMkLst>
          <pc:docMk/>
          <pc:sldMk cId="0" sldId="260"/>
        </pc:sldMkLst>
        <pc:spChg chg="mod">
          <ac:chgData name="Nada msfMalou" userId="2737c072635a5f27" providerId="LiveId" clId="{1ACBEE0D-6896-4EF6-8769-9B36B0D307F6}" dt="2026-01-14T10:08:52.421" v="17" actId="20577"/>
          <ac:spMkLst>
            <pc:docMk/>
            <pc:sldMk cId="0" sldId="260"/>
            <ac:spMk id="3" creationId="{A8F8EBF4-C068-5A70-19CB-4325ECC409F4}"/>
          </ac:spMkLst>
        </pc:spChg>
      </pc:sldChg>
      <pc:sldChg chg="addSp delSp modSp mod">
        <pc:chgData name="Nada msfMalou" userId="2737c072635a5f27" providerId="LiveId" clId="{1ACBEE0D-6896-4EF6-8769-9B36B0D307F6}" dt="2026-01-14T10:38:56.728" v="48" actId="1076"/>
        <pc:sldMkLst>
          <pc:docMk/>
          <pc:sldMk cId="0" sldId="270"/>
        </pc:sldMkLst>
        <pc:spChg chg="mod">
          <ac:chgData name="Nada msfMalou" userId="2737c072635a5f27" providerId="LiveId" clId="{1ACBEE0D-6896-4EF6-8769-9B36B0D307F6}" dt="2026-01-14T08:45:08.697" v="0" actId="20577"/>
          <ac:spMkLst>
            <pc:docMk/>
            <pc:sldMk cId="0" sldId="270"/>
            <ac:spMk id="327" creationId="{00000000-0000-0000-0000-000000000000}"/>
          </ac:spMkLst>
        </pc:spChg>
        <pc:picChg chg="add mod">
          <ac:chgData name="Nada msfMalou" userId="2737c072635a5f27" providerId="LiveId" clId="{1ACBEE0D-6896-4EF6-8769-9B36B0D307F6}" dt="2026-01-14T10:38:56.728" v="48" actId="1076"/>
          <ac:picMkLst>
            <pc:docMk/>
            <pc:sldMk cId="0" sldId="270"/>
            <ac:picMk id="5" creationId="{5746085E-A7E3-7FE7-D004-253C0677AE88}"/>
          </ac:picMkLst>
        </pc:picChg>
        <pc:picChg chg="del">
          <ac:chgData name="Nada msfMalou" userId="2737c072635a5f27" providerId="LiveId" clId="{1ACBEE0D-6896-4EF6-8769-9B36B0D307F6}" dt="2026-01-14T10:38:47.693" v="43" actId="478"/>
          <ac:picMkLst>
            <pc:docMk/>
            <pc:sldMk cId="0" sldId="270"/>
            <ac:picMk id="330" creationId="{00000000-0000-0000-0000-000000000000}"/>
          </ac:picMkLst>
        </pc:picChg>
      </pc:sldChg>
      <pc:sldChg chg="modSp mod">
        <pc:chgData name="Nada msfMalou" userId="2737c072635a5f27" providerId="LiveId" clId="{1ACBEE0D-6896-4EF6-8769-9B36B0D307F6}" dt="2026-01-14T10:24:14.496" v="39" actId="20577"/>
        <pc:sldMkLst>
          <pc:docMk/>
          <pc:sldMk cId="0" sldId="271"/>
        </pc:sldMkLst>
        <pc:spChg chg="mod">
          <ac:chgData name="Nada msfMalou" userId="2737c072635a5f27" providerId="LiveId" clId="{1ACBEE0D-6896-4EF6-8769-9B36B0D307F6}" dt="2026-01-14T10:24:14.496" v="39" actId="20577"/>
          <ac:spMkLst>
            <pc:docMk/>
            <pc:sldMk cId="0" sldId="271"/>
            <ac:spMk id="335" creationId="{00000000-0000-0000-0000-000000000000}"/>
          </ac:spMkLst>
        </pc:spChg>
      </pc:sldChg>
      <pc:sldChg chg="modSp mod">
        <pc:chgData name="Nada msfMalou" userId="2737c072635a5f27" providerId="LiveId" clId="{1ACBEE0D-6896-4EF6-8769-9B36B0D307F6}" dt="2026-01-14T10:09:54.924" v="23" actId="1076"/>
        <pc:sldMkLst>
          <pc:docMk/>
          <pc:sldMk cId="0" sldId="296"/>
        </pc:sldMkLst>
        <pc:spChg chg="mod">
          <ac:chgData name="Nada msfMalou" userId="2737c072635a5f27" providerId="LiveId" clId="{1ACBEE0D-6896-4EF6-8769-9B36B0D307F6}" dt="2026-01-14T10:09:54.924" v="23" actId="1076"/>
          <ac:spMkLst>
            <pc:docMk/>
            <pc:sldMk cId="0" sldId="296"/>
            <ac:spMk id="209" creationId="{00000000-0000-0000-0000-000000000000}"/>
          </ac:spMkLst>
        </pc:spChg>
      </pc:sldChg>
      <pc:sldChg chg="modSp mod">
        <pc:chgData name="Nada msfMalou" userId="2737c072635a5f27" providerId="LiveId" clId="{1ACBEE0D-6896-4EF6-8769-9B36B0D307F6}" dt="2026-01-14T10:10:13.968" v="27" actId="20577"/>
        <pc:sldMkLst>
          <pc:docMk/>
          <pc:sldMk cId="0" sldId="297"/>
        </pc:sldMkLst>
        <pc:spChg chg="mod">
          <ac:chgData name="Nada msfMalou" userId="2737c072635a5f27" providerId="LiveId" clId="{1ACBEE0D-6896-4EF6-8769-9B36B0D307F6}" dt="2026-01-14T10:10:09.199" v="25" actId="14100"/>
          <ac:spMkLst>
            <pc:docMk/>
            <pc:sldMk cId="0" sldId="297"/>
            <ac:spMk id="217" creationId="{00000000-0000-0000-0000-000000000000}"/>
          </ac:spMkLst>
        </pc:spChg>
        <pc:spChg chg="mod">
          <ac:chgData name="Nada msfMalou" userId="2737c072635a5f27" providerId="LiveId" clId="{1ACBEE0D-6896-4EF6-8769-9B36B0D307F6}" dt="2026-01-14T10:10:13.968" v="27" actId="20577"/>
          <ac:spMkLst>
            <pc:docMk/>
            <pc:sldMk cId="0" sldId="297"/>
            <ac:spMk id="218" creationId="{00000000-0000-0000-0000-000000000000}"/>
          </ac:spMkLst>
        </pc:spChg>
      </pc:sldChg>
      <pc:sldChg chg="modSp mod">
        <pc:chgData name="Nada msfMalou" userId="2737c072635a5f27" providerId="LiveId" clId="{1ACBEE0D-6896-4EF6-8769-9B36B0D307F6}" dt="2026-01-14T10:23:11.827" v="32" actId="313"/>
        <pc:sldMkLst>
          <pc:docMk/>
          <pc:sldMk cId="0" sldId="298"/>
        </pc:sldMkLst>
        <pc:spChg chg="mod">
          <ac:chgData name="Nada msfMalou" userId="2737c072635a5f27" providerId="LiveId" clId="{1ACBEE0D-6896-4EF6-8769-9B36B0D307F6}" dt="2026-01-14T10:23:11.827" v="32" actId="313"/>
          <ac:spMkLst>
            <pc:docMk/>
            <pc:sldMk cId="0" sldId="298"/>
            <ac:spMk id="3" creationId="{03F24E60-A017-F4EB-F993-8C75222C1DE8}"/>
          </ac:spMkLst>
        </pc:spChg>
      </pc:sldChg>
      <pc:sldChg chg="modSp mod">
        <pc:chgData name="Nada msfMalou" userId="2737c072635a5f27" providerId="LiveId" clId="{1ACBEE0D-6896-4EF6-8769-9B36B0D307F6}" dt="2026-01-14T10:30:11.960" v="42" actId="20577"/>
        <pc:sldMkLst>
          <pc:docMk/>
          <pc:sldMk cId="1089716983" sldId="310"/>
        </pc:sldMkLst>
        <pc:spChg chg="mod">
          <ac:chgData name="Nada msfMalou" userId="2737c072635a5f27" providerId="LiveId" clId="{1ACBEE0D-6896-4EF6-8769-9B36B0D307F6}" dt="2026-01-14T10:30:11.960" v="42" actId="20577"/>
          <ac:spMkLst>
            <pc:docMk/>
            <pc:sldMk cId="1089716983" sldId="310"/>
            <ac:spMk id="240" creationId="{929980B5-F437-399E-DB8B-1692DF65379E}"/>
          </ac:spMkLst>
        </pc:spChg>
      </pc:sldChg>
      <pc:sldChg chg="modSp mod">
        <pc:chgData name="Nada msfMalou" userId="2737c072635a5f27" providerId="LiveId" clId="{1ACBEE0D-6896-4EF6-8769-9B36B0D307F6}" dt="2026-01-14T10:29:37.207" v="40" actId="313"/>
        <pc:sldMkLst>
          <pc:docMk/>
          <pc:sldMk cId="2688803593" sldId="312"/>
        </pc:sldMkLst>
        <pc:spChg chg="mod">
          <ac:chgData name="Nada msfMalou" userId="2737c072635a5f27" providerId="LiveId" clId="{1ACBEE0D-6896-4EF6-8769-9B36B0D307F6}" dt="2026-01-14T09:17:55.757" v="2" actId="1076"/>
          <ac:spMkLst>
            <pc:docMk/>
            <pc:sldMk cId="2688803593" sldId="312"/>
            <ac:spMk id="5" creationId="{860D470F-8C44-1BBF-8681-C4249E6E13E6}"/>
          </ac:spMkLst>
        </pc:spChg>
        <pc:spChg chg="mod">
          <ac:chgData name="Nada msfMalou" userId="2737c072635a5f27" providerId="LiveId" clId="{1ACBEE0D-6896-4EF6-8769-9B36B0D307F6}" dt="2026-01-14T10:29:37.207" v="40" actId="313"/>
          <ac:spMkLst>
            <pc:docMk/>
            <pc:sldMk cId="2688803593" sldId="312"/>
            <ac:spMk id="8" creationId="{5F4E407F-D4D3-2C58-B695-4429D555AF23}"/>
          </ac:spMkLst>
        </pc:spChg>
      </pc:sldChg>
      <pc:sldChg chg="modSp mod">
        <pc:chgData name="Nada msfMalou" userId="2737c072635a5f27" providerId="LiveId" clId="{1ACBEE0D-6896-4EF6-8769-9B36B0D307F6}" dt="2026-01-14T10:09:43.882" v="21" actId="14100"/>
        <pc:sldMkLst>
          <pc:docMk/>
          <pc:sldMk cId="1508072825" sldId="316"/>
        </pc:sldMkLst>
        <pc:spChg chg="mod">
          <ac:chgData name="Nada msfMalou" userId="2737c072635a5f27" providerId="LiveId" clId="{1ACBEE0D-6896-4EF6-8769-9B36B0D307F6}" dt="2026-01-14T10:09:36.181" v="20" actId="20577"/>
          <ac:spMkLst>
            <pc:docMk/>
            <pc:sldMk cId="1508072825" sldId="316"/>
            <ac:spMk id="2" creationId="{4DB18F3E-57DE-CAB4-B7D8-E927733A2859}"/>
          </ac:spMkLst>
        </pc:spChg>
        <pc:picChg chg="mod">
          <ac:chgData name="Nada msfMalou" userId="2737c072635a5f27" providerId="LiveId" clId="{1ACBEE0D-6896-4EF6-8769-9B36B0D307F6}" dt="2026-01-14T10:09:43.882" v="21" actId="14100"/>
          <ac:picMkLst>
            <pc:docMk/>
            <pc:sldMk cId="1508072825" sldId="316"/>
            <ac:picMk id="3" creationId="{AE6C94E8-E2AA-170B-381C-F30941994D1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>
          <a:extLst>
            <a:ext uri="{FF2B5EF4-FFF2-40B4-BE49-F238E27FC236}">
              <a16:creationId xmlns:a16="http://schemas.microsoft.com/office/drawing/2014/main" id="{7C2E4433-D586-2D3B-19D4-E5E62BF83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>
            <a:extLst>
              <a:ext uri="{FF2B5EF4-FFF2-40B4-BE49-F238E27FC236}">
                <a16:creationId xmlns:a16="http://schemas.microsoft.com/office/drawing/2014/main" id="{DC792056-AFA7-CC61-3BD4-6050EA6FBE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2:notes">
            <a:extLst>
              <a:ext uri="{FF2B5EF4-FFF2-40B4-BE49-F238E27FC236}">
                <a16:creationId xmlns:a16="http://schemas.microsoft.com/office/drawing/2014/main" id="{2426F89E-3CEB-88E2-8956-A343C68330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851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>
          <a:extLst>
            <a:ext uri="{FF2B5EF4-FFF2-40B4-BE49-F238E27FC236}">
              <a16:creationId xmlns:a16="http://schemas.microsoft.com/office/drawing/2014/main" id="{18E1394A-9CC8-5CF6-FE7C-EF8C0457C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>
            <a:extLst>
              <a:ext uri="{FF2B5EF4-FFF2-40B4-BE49-F238E27FC236}">
                <a16:creationId xmlns:a16="http://schemas.microsoft.com/office/drawing/2014/main" id="{030B1ABC-6EEF-29C6-B591-F0CFA1D646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2:notes">
            <a:extLst>
              <a:ext uri="{FF2B5EF4-FFF2-40B4-BE49-F238E27FC236}">
                <a16:creationId xmlns:a16="http://schemas.microsoft.com/office/drawing/2014/main" id="{FAB191BE-3F83-28B9-2A7A-8463A1FF89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901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>
          <a:extLst>
            <a:ext uri="{FF2B5EF4-FFF2-40B4-BE49-F238E27FC236}">
              <a16:creationId xmlns:a16="http://schemas.microsoft.com/office/drawing/2014/main" id="{59B38E59-AFFC-74C8-F31C-FA897B67E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>
            <a:extLst>
              <a:ext uri="{FF2B5EF4-FFF2-40B4-BE49-F238E27FC236}">
                <a16:creationId xmlns:a16="http://schemas.microsoft.com/office/drawing/2014/main" id="{4EFCE003-F667-880E-3603-BD01868941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2:notes">
            <a:extLst>
              <a:ext uri="{FF2B5EF4-FFF2-40B4-BE49-F238E27FC236}">
                <a16:creationId xmlns:a16="http://schemas.microsoft.com/office/drawing/2014/main" id="{7F4B6A9D-9651-7ABA-4AE0-C255BEF331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923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>
          <a:extLst>
            <a:ext uri="{FF2B5EF4-FFF2-40B4-BE49-F238E27FC236}">
              <a16:creationId xmlns:a16="http://schemas.microsoft.com/office/drawing/2014/main" id="{611D6E78-72D3-40B8-6429-3D5129E33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6:notes">
            <a:extLst>
              <a:ext uri="{FF2B5EF4-FFF2-40B4-BE49-F238E27FC236}">
                <a16:creationId xmlns:a16="http://schemas.microsoft.com/office/drawing/2014/main" id="{C8ECD204-1889-8180-B057-0DE041C7C0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6:notes">
            <a:extLst>
              <a:ext uri="{FF2B5EF4-FFF2-40B4-BE49-F238E27FC236}">
                <a16:creationId xmlns:a16="http://schemas.microsoft.com/office/drawing/2014/main" id="{2B82DECE-CB51-83C7-607C-66D66DCAFD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255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5A0630A1-5C95-F084-DE0C-D0D67D2C4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:notes">
            <a:extLst>
              <a:ext uri="{FF2B5EF4-FFF2-40B4-BE49-F238E27FC236}">
                <a16:creationId xmlns:a16="http://schemas.microsoft.com/office/drawing/2014/main" id="{00D07EFD-7DD6-F580-E042-07A6B3DFFC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3:notes">
            <a:extLst>
              <a:ext uri="{FF2B5EF4-FFF2-40B4-BE49-F238E27FC236}">
                <a16:creationId xmlns:a16="http://schemas.microsoft.com/office/drawing/2014/main" id="{D17BE125-C047-1D8C-6362-8693EAC735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64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>
          <a:extLst>
            <a:ext uri="{FF2B5EF4-FFF2-40B4-BE49-F238E27FC236}">
              <a16:creationId xmlns:a16="http://schemas.microsoft.com/office/drawing/2014/main" id="{1BDF5DAA-B844-5056-B87A-94C8760E8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:notes">
            <a:extLst>
              <a:ext uri="{FF2B5EF4-FFF2-40B4-BE49-F238E27FC236}">
                <a16:creationId xmlns:a16="http://schemas.microsoft.com/office/drawing/2014/main" id="{24C31910-F644-09D4-CFDD-666FA6631C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6:notes">
            <a:extLst>
              <a:ext uri="{FF2B5EF4-FFF2-40B4-BE49-F238E27FC236}">
                <a16:creationId xmlns:a16="http://schemas.microsoft.com/office/drawing/2014/main" id="{B0F62577-352D-08F4-BD7E-31644C6655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899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>
          <a:extLst>
            <a:ext uri="{FF2B5EF4-FFF2-40B4-BE49-F238E27FC236}">
              <a16:creationId xmlns:a16="http://schemas.microsoft.com/office/drawing/2014/main" id="{0A58ABA8-D62C-64BF-7133-FD38952AC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:notes">
            <a:extLst>
              <a:ext uri="{FF2B5EF4-FFF2-40B4-BE49-F238E27FC236}">
                <a16:creationId xmlns:a16="http://schemas.microsoft.com/office/drawing/2014/main" id="{8C233C2A-6F71-BB70-A67E-424A3CE788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9:notes">
            <a:extLst>
              <a:ext uri="{FF2B5EF4-FFF2-40B4-BE49-F238E27FC236}">
                <a16:creationId xmlns:a16="http://schemas.microsoft.com/office/drawing/2014/main" id="{13F01399-587C-C3E1-17F3-AFFFF6A3A3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027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>
          <a:extLst>
            <a:ext uri="{FF2B5EF4-FFF2-40B4-BE49-F238E27FC236}">
              <a16:creationId xmlns:a16="http://schemas.microsoft.com/office/drawing/2014/main" id="{646E7944-74ED-EA55-02E8-7244FD029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>
            <a:extLst>
              <a:ext uri="{FF2B5EF4-FFF2-40B4-BE49-F238E27FC236}">
                <a16:creationId xmlns:a16="http://schemas.microsoft.com/office/drawing/2014/main" id="{8A570128-6EA9-9784-5C90-75AF7BE2FC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0:notes">
            <a:extLst>
              <a:ext uri="{FF2B5EF4-FFF2-40B4-BE49-F238E27FC236}">
                <a16:creationId xmlns:a16="http://schemas.microsoft.com/office/drawing/2014/main" id="{821822D7-F382-FFB7-454E-5A1FD271C9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9348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7058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E0750-2461-2CA6-95E4-A84FE6750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9470C-6627-5C11-BAD3-C359162EC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C0AF6-0E20-6281-D89A-5082B8C7A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8F8D-9C7C-4906-B5E3-779F8CC9A692}" type="datetime1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55DB1-773E-7EEF-D76F-CB322E0FC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MSF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786D1-2A9E-CDFD-ECCC-FCE8299ED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C798E-7B51-4F8D-B349-83CADE497B9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29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nt - text &amp; image">
  <p:cSld name="2. Content - text &amp; imag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53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1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6292412" y="485980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8" name="Google Shape;18;p2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1840" t="20114" r="19769" b="28596"/>
          <a:stretch/>
        </p:blipFill>
        <p:spPr>
          <a:xfrm>
            <a:off x="68976" y="4670968"/>
            <a:ext cx="900604" cy="44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 descr="A red heart with white 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1475" y="4660871"/>
            <a:ext cx="663550" cy="45508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body" idx="1"/>
          </p:nvPr>
        </p:nvSpPr>
        <p:spPr>
          <a:xfrm>
            <a:off x="628650" y="969169"/>
            <a:ext cx="4258866" cy="3692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latin typeface="Calibri"/>
                <a:ea typeface="Calibri"/>
                <a:cs typeface="Calibri"/>
                <a:sym typeface="Calibri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2"/>
          </p:nvPr>
        </p:nvSpPr>
        <p:spPr>
          <a:xfrm>
            <a:off x="4957762" y="969169"/>
            <a:ext cx="3557588" cy="370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latin typeface="Calibri"/>
                <a:ea typeface="Calibri"/>
                <a:cs typeface="Calibri"/>
                <a:sym typeface="Calibri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2880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 Content - diagram / image">
  <p:cSld name="5. Content - diagram / imag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53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1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292412" y="485980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25" name="Google Shape;25;p3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1840" t="20114" r="19769" b="28596"/>
          <a:stretch/>
        </p:blipFill>
        <p:spPr>
          <a:xfrm>
            <a:off x="68976" y="4670968"/>
            <a:ext cx="900604" cy="44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 descr="A red heart with white 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1475" y="4660871"/>
            <a:ext cx="663550" cy="45508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628650" y="969169"/>
            <a:ext cx="7886700" cy="370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latin typeface="Calibri"/>
                <a:ea typeface="Calibri"/>
                <a:cs typeface="Calibri"/>
                <a:sym typeface="Calibri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201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317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119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925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Titre de sec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210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1457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46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re seu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607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V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07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015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155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539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661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 Final Page">
  <p:cSld name="7. Final Pag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53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1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xfrm>
            <a:off x="6292412" y="4859802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3" name="Google Shape;103;p16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1840" t="20114" r="19769" b="28596"/>
          <a:stretch/>
        </p:blipFill>
        <p:spPr>
          <a:xfrm>
            <a:off x="68976" y="4670968"/>
            <a:ext cx="900604" cy="44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 descr="A red heart with white 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1475" y="4660871"/>
            <a:ext cx="663550" cy="45508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628650" y="969169"/>
            <a:ext cx="4258866" cy="3692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latin typeface="Calibri"/>
                <a:ea typeface="Calibri"/>
                <a:cs typeface="Calibri"/>
                <a:sym typeface="Calibri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2"/>
          </p:nvPr>
        </p:nvSpPr>
        <p:spPr>
          <a:xfrm>
            <a:off x="4957762" y="969169"/>
            <a:ext cx="3557588" cy="370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latin typeface="Calibri"/>
                <a:ea typeface="Calibri"/>
                <a:cs typeface="Calibri"/>
                <a:sym typeface="Calibri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538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6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8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9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71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5404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6"/>
          <p:cNvPicPr preferRelativeResize="0"/>
          <p:nvPr/>
        </p:nvPicPr>
        <p:blipFill rotWithShape="1">
          <a:blip r:embed="rId3">
            <a:alphaModFix/>
          </a:blip>
          <a:srcRect l="7256" t="4027" r="7256" b="4026"/>
          <a:stretch/>
        </p:blipFill>
        <p:spPr>
          <a:xfrm>
            <a:off x="302369" y="113438"/>
            <a:ext cx="1309955" cy="140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6"/>
          <p:cNvSpPr/>
          <p:nvPr/>
        </p:nvSpPr>
        <p:spPr>
          <a:xfrm rot="-5400000">
            <a:off x="6712100" y="2711850"/>
            <a:ext cx="2520600" cy="2342700"/>
          </a:xfrm>
          <a:prstGeom prst="triangle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36"/>
          <p:cNvPicPr preferRelativeResize="0"/>
          <p:nvPr/>
        </p:nvPicPr>
        <p:blipFill rotWithShape="1">
          <a:blip r:embed="rId4">
            <a:alphaModFix/>
          </a:blip>
          <a:srcRect b="10394"/>
          <a:stretch/>
        </p:blipFill>
        <p:spPr>
          <a:xfrm>
            <a:off x="7869350" y="4154775"/>
            <a:ext cx="994100" cy="74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6"/>
          <p:cNvSpPr txBox="1">
            <a:spLocks noGrp="1"/>
          </p:cNvSpPr>
          <p:nvPr>
            <p:ph type="subTitle" idx="1"/>
          </p:nvPr>
        </p:nvSpPr>
        <p:spPr>
          <a:xfrm>
            <a:off x="879444" y="3188188"/>
            <a:ext cx="7385111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3200" b="1" dirty="0"/>
              <a:t>Antibiogo: un outil  de diagnostic pour la lecture interprétative des antibiogrammes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fr-FR" sz="32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b="1" dirty="0"/>
              <a:t>Nada Malou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2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fr-FR" sz="16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Shape 207">
          <a:extLst>
            <a:ext uri="{FF2B5EF4-FFF2-40B4-BE49-F238E27FC236}">
              <a16:creationId xmlns:a16="http://schemas.microsoft.com/office/drawing/2014/main" id="{4B195A94-4CCC-B1D6-7F17-87A123924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2">
            <a:extLst>
              <a:ext uri="{FF2B5EF4-FFF2-40B4-BE49-F238E27FC236}">
                <a16:creationId xmlns:a16="http://schemas.microsoft.com/office/drawing/2014/main" id="{80F83B02-868F-B73C-A97D-1FBB5ED38C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256" t="4027" r="7256" b="4026"/>
          <a:stretch/>
        </p:blipFill>
        <p:spPr>
          <a:xfrm>
            <a:off x="8242520" y="4261625"/>
            <a:ext cx="749074" cy="80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2">
            <a:extLst>
              <a:ext uri="{FF2B5EF4-FFF2-40B4-BE49-F238E27FC236}">
                <a16:creationId xmlns:a16="http://schemas.microsoft.com/office/drawing/2014/main" id="{900CAB3E-2C8C-5E41-A5F3-B6047C322CE2}"/>
              </a:ext>
            </a:extLst>
          </p:cNvPr>
          <p:cNvSpPr txBox="1"/>
          <p:nvPr/>
        </p:nvSpPr>
        <p:spPr>
          <a:xfrm>
            <a:off x="2182064" y="154659"/>
            <a:ext cx="447324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62500"/>
              <a:buFont typeface="Rubik"/>
              <a:buNone/>
            </a:pPr>
            <a:r>
              <a:rPr lang="fr-FR" sz="2400" b="1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Rapport clinique</a:t>
            </a:r>
            <a:endParaRPr sz="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62500"/>
              <a:buFont typeface="Rubik"/>
              <a:buNone/>
            </a:pPr>
            <a:endParaRPr sz="2400" b="1" i="0" u="none" strike="noStrike" cap="none" dirty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62500"/>
              <a:buFont typeface="Rubik"/>
              <a:buNone/>
            </a:pPr>
            <a:endParaRPr sz="2400" b="1" i="0" u="none" strike="noStrike" cap="none" dirty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333333"/>
              <a:buFont typeface="Rubik"/>
              <a:buNone/>
            </a:pPr>
            <a:endParaRPr sz="400" b="1" i="0" u="none" strike="noStrike" cap="none" dirty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333333"/>
              <a:buFont typeface="Rubik"/>
              <a:buNone/>
            </a:pPr>
            <a:endParaRPr sz="400" b="1" i="0" u="none" strike="noStrike" cap="none" dirty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" name="Google Shape;205;p34">
            <a:extLst>
              <a:ext uri="{FF2B5EF4-FFF2-40B4-BE49-F238E27FC236}">
                <a16:creationId xmlns:a16="http://schemas.microsoft.com/office/drawing/2014/main" id="{C2383A27-B5CD-C63B-D7AF-5A8D575AC4A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8076" y="727359"/>
            <a:ext cx="1757526" cy="3903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6;p34">
            <a:extLst>
              <a:ext uri="{FF2B5EF4-FFF2-40B4-BE49-F238E27FC236}">
                <a16:creationId xmlns:a16="http://schemas.microsoft.com/office/drawing/2014/main" id="{8E2F649F-9E10-AB2C-5274-4DAAC38B227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4506" y="1176541"/>
            <a:ext cx="3199766" cy="345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411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3"/>
          <p:cNvPicPr preferRelativeResize="0"/>
          <p:nvPr/>
        </p:nvPicPr>
        <p:blipFill rotWithShape="1">
          <a:blip r:embed="rId3">
            <a:alphaModFix/>
          </a:blip>
          <a:srcRect l="7256" t="4027" r="7256" b="4026"/>
          <a:stretch/>
        </p:blipFill>
        <p:spPr>
          <a:xfrm>
            <a:off x="8242520" y="4261625"/>
            <a:ext cx="749074" cy="80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3"/>
          <p:cNvSpPr txBox="1"/>
          <p:nvPr/>
        </p:nvSpPr>
        <p:spPr>
          <a:xfrm>
            <a:off x="522514" y="383259"/>
            <a:ext cx="812509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62500"/>
              <a:buFont typeface="Rubik"/>
              <a:buNone/>
            </a:pPr>
            <a:r>
              <a:rPr lang="fr-FR" sz="12800" b="1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Antibiogo et son système expert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62500"/>
              <a:buFont typeface="Rubik"/>
              <a:buNone/>
            </a:pPr>
            <a:endParaRPr sz="12800" b="1" i="0" u="none" strike="noStrike" cap="none" dirty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62500"/>
              <a:buFont typeface="Rubik"/>
              <a:buNone/>
            </a:pPr>
            <a:endParaRPr sz="12800" b="1" i="0" u="none" strike="noStrike" cap="none" dirty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333333"/>
              <a:buFont typeface="Rubik"/>
              <a:buNone/>
            </a:pPr>
            <a:endParaRPr sz="2400" b="1" i="0" u="none" strike="noStrike" cap="none" dirty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333333"/>
              <a:buFont typeface="Rubik"/>
              <a:buNone/>
            </a:pPr>
            <a:endParaRPr sz="2400" b="1" i="0" u="none" strike="noStrike" cap="none" dirty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18" name="Google Shape;218;p23"/>
          <p:cNvSpPr txBox="1"/>
          <p:nvPr/>
        </p:nvSpPr>
        <p:spPr>
          <a:xfrm>
            <a:off x="241662" y="1705097"/>
            <a:ext cx="868680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Pour les cliniciens</a:t>
            </a:r>
          </a:p>
          <a:p>
            <a:pPr algn="ctr"/>
            <a:endParaRPr lang="fr-FR" sz="1200" b="1" dirty="0">
              <a:solidFill>
                <a:schemeClr val="bg1"/>
              </a:solidFill>
            </a:endParaRPr>
          </a:p>
          <a:p>
            <a:endParaRPr lang="fr-FR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/>
              <a:t>⚠️ </a:t>
            </a:r>
            <a:r>
              <a:rPr lang="fr-FR" sz="1200" dirty="0">
                <a:solidFill>
                  <a:schemeClr val="bg1"/>
                </a:solidFill>
              </a:rPr>
              <a:t>Aucune résistance aux quinolones détectée. En cas d'infections urinaires simples, la ciprofloxacine et la </a:t>
            </a:r>
            <a:r>
              <a:rPr lang="fr-FR" sz="1200" dirty="0" err="1">
                <a:solidFill>
                  <a:schemeClr val="bg1"/>
                </a:solidFill>
              </a:rPr>
              <a:t>lévofloxacine</a:t>
            </a:r>
            <a:r>
              <a:rPr lang="fr-FR" sz="1200" dirty="0">
                <a:solidFill>
                  <a:schemeClr val="bg1"/>
                </a:solidFill>
              </a:rPr>
              <a:t> peuvent être considérées comme sensibles.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/>
                </a:solidFill>
              </a:rPr>
              <a:t>⚠️ Pour les infections systémiques, les aminosides doivent être utilisés en combinaison avec une autre thérapie active.</a:t>
            </a:r>
          </a:p>
          <a:p>
            <a:endParaRPr lang="fr-FR" sz="1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/>
                </a:solidFill>
              </a:rPr>
              <a:t>⚠️ Production de bêta-lactamases à spectre étendu détectée. Pour les isolats sensibles à l'amoxicilline-acide clavulanique et/ou à la </a:t>
            </a:r>
            <a:r>
              <a:rPr lang="fr-FR" sz="1200" dirty="0" err="1">
                <a:solidFill>
                  <a:schemeClr val="bg1"/>
                </a:solidFill>
              </a:rPr>
              <a:t>pipéracilline-tazobactam</a:t>
            </a:r>
            <a:r>
              <a:rPr lang="fr-FR" sz="1200" dirty="0">
                <a:solidFill>
                  <a:schemeClr val="bg1"/>
                </a:solidFill>
              </a:rPr>
              <a:t>, le traitement avec ces agents doit être évité dans les infections graves (y compris les isolats provenant de cultures sanguines).</a:t>
            </a:r>
          </a:p>
          <a:p>
            <a:endParaRPr lang="fr-FR" sz="1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/>
                </a:solidFill>
              </a:rPr>
              <a:t>⚠️ Aucune résistance aux </a:t>
            </a:r>
            <a:r>
              <a:rPr lang="fr-FR" sz="1200" dirty="0" err="1">
                <a:solidFill>
                  <a:schemeClr val="bg1"/>
                </a:solidFill>
              </a:rPr>
              <a:t>bêta-lactamines</a:t>
            </a:r>
            <a:r>
              <a:rPr lang="fr-FR" sz="1200" dirty="0">
                <a:solidFill>
                  <a:schemeClr val="bg1"/>
                </a:solidFill>
              </a:rPr>
              <a:t> détectée. L'isolat est considéré comme sensible à tous les agents </a:t>
            </a:r>
            <a:r>
              <a:rPr lang="fr-FR" sz="1200" dirty="0" err="1">
                <a:solidFill>
                  <a:schemeClr val="bg1"/>
                </a:solidFill>
              </a:rPr>
              <a:t>bêta-lactamines</a:t>
            </a:r>
            <a:r>
              <a:rPr lang="fr-FR" sz="1200" dirty="0">
                <a:solidFill>
                  <a:schemeClr val="bg1"/>
                </a:solidFill>
              </a:rPr>
              <a:t>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36"/>
          <p:cNvPicPr preferRelativeResize="0"/>
          <p:nvPr/>
        </p:nvPicPr>
        <p:blipFill rotWithShape="1">
          <a:blip r:embed="rId3">
            <a:alphaModFix/>
          </a:blip>
          <a:srcRect l="7255" t="4027" r="7255" b="4024"/>
          <a:stretch/>
        </p:blipFill>
        <p:spPr>
          <a:xfrm>
            <a:off x="8514473" y="4504599"/>
            <a:ext cx="629526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6"/>
          <p:cNvSpPr txBox="1"/>
          <p:nvPr/>
        </p:nvSpPr>
        <p:spPr>
          <a:xfrm>
            <a:off x="2775340" y="9410767"/>
            <a:ext cx="2404501" cy="57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83C9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Taking picture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83C9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36"/>
          <p:cNvSpPr txBox="1"/>
          <p:nvPr/>
        </p:nvSpPr>
        <p:spPr>
          <a:xfrm>
            <a:off x="6465927" y="9410767"/>
            <a:ext cx="6905956" cy="100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83C9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Semi automatic detection of antibiotic discs and measurement of inhibition zone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83C9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36"/>
          <p:cNvPicPr preferRelativeResize="0"/>
          <p:nvPr/>
        </p:nvPicPr>
        <p:blipFill rotWithShape="1">
          <a:blip r:embed="rId4">
            <a:alphaModFix/>
          </a:blip>
          <a:srcRect l="76082" t="22810" r="12014" b="13088"/>
          <a:stretch/>
        </p:blipFill>
        <p:spPr>
          <a:xfrm>
            <a:off x="14256681" y="3794919"/>
            <a:ext cx="3501237" cy="561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6"/>
          <p:cNvPicPr preferRelativeResize="0"/>
          <p:nvPr/>
        </p:nvPicPr>
        <p:blipFill rotWithShape="1">
          <a:blip r:embed="rId5">
            <a:alphaModFix/>
          </a:blip>
          <a:srcRect l="76036" t="21281" r="12739" b="12027"/>
          <a:stretch/>
        </p:blipFill>
        <p:spPr>
          <a:xfrm>
            <a:off x="18231425" y="3663975"/>
            <a:ext cx="3518315" cy="5798047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6"/>
          <p:cNvSpPr txBox="1"/>
          <p:nvPr/>
        </p:nvSpPr>
        <p:spPr>
          <a:xfrm>
            <a:off x="14693373" y="9423587"/>
            <a:ext cx="3319563" cy="2298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83C9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Expert System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83C9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Interpretation+ identification of resistance mechanism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83C9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6"/>
          <p:cNvSpPr txBox="1"/>
          <p:nvPr/>
        </p:nvSpPr>
        <p:spPr>
          <a:xfrm>
            <a:off x="18668118" y="9410767"/>
            <a:ext cx="3844972" cy="100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83C9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Full results and selective reporting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83C9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36"/>
          <p:cNvCxnSpPr/>
          <p:nvPr/>
        </p:nvCxnSpPr>
        <p:spPr>
          <a:xfrm>
            <a:off x="2547257" y="10621108"/>
            <a:ext cx="10637583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0" name="Google Shape;350;p36"/>
          <p:cNvSpPr txBox="1"/>
          <p:nvPr/>
        </p:nvSpPr>
        <p:spPr>
          <a:xfrm>
            <a:off x="6545426" y="10889031"/>
            <a:ext cx="3201194" cy="57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800"/>
              <a:buFont typeface="Arial"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Image processing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1" name="Google Shape;351;p36"/>
          <p:cNvCxnSpPr/>
          <p:nvPr/>
        </p:nvCxnSpPr>
        <p:spPr>
          <a:xfrm>
            <a:off x="9394506" y="6134100"/>
            <a:ext cx="1071841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2" name="Google Shape;352;p36"/>
          <p:cNvCxnSpPr/>
          <p:nvPr/>
        </p:nvCxnSpPr>
        <p:spPr>
          <a:xfrm>
            <a:off x="13184840" y="6134100"/>
            <a:ext cx="1071841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3" name="Google Shape;353;p36"/>
          <p:cNvCxnSpPr/>
          <p:nvPr/>
        </p:nvCxnSpPr>
        <p:spPr>
          <a:xfrm>
            <a:off x="17221997" y="6134100"/>
            <a:ext cx="1071841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54" name="Google Shape;354;p36"/>
          <p:cNvSpPr txBox="1"/>
          <p:nvPr/>
        </p:nvSpPr>
        <p:spPr>
          <a:xfrm>
            <a:off x="1697831" y="325502"/>
            <a:ext cx="657333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Antibiogo: </a:t>
            </a:r>
            <a:r>
              <a:rPr lang="fr-FR" sz="2400" b="1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Un outil de diagnostic, de formation et de surveillance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55" name="Google Shape;355;p36"/>
          <p:cNvSpPr/>
          <p:nvPr/>
        </p:nvSpPr>
        <p:spPr>
          <a:xfrm>
            <a:off x="218854" y="1262170"/>
            <a:ext cx="2248250" cy="2223082"/>
          </a:xfrm>
          <a:prstGeom prst="ellipse">
            <a:avLst/>
          </a:prstGeom>
          <a:solidFill>
            <a:schemeClr val="bg1"/>
          </a:solidFill>
          <a:ln w="25400" cap="flat" cmpd="sng">
            <a:solidFill>
              <a:srgbClr val="B6B6B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Diagnostic and </a:t>
            </a:r>
            <a:r>
              <a:rPr kumimoji="0" lang="fr-F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treatment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36" descr="Microscop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77590" y="3304074"/>
            <a:ext cx="804135" cy="8041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9" name="Google Shape;359;p36"/>
          <p:cNvGrpSpPr/>
          <p:nvPr/>
        </p:nvGrpSpPr>
        <p:grpSpPr>
          <a:xfrm>
            <a:off x="3954136" y="1340093"/>
            <a:ext cx="1619075" cy="2099547"/>
            <a:chOff x="7071919" y="1879134"/>
            <a:chExt cx="1619075" cy="2099547"/>
          </a:xfrm>
        </p:grpSpPr>
        <p:sp>
          <p:nvSpPr>
            <p:cNvPr id="360" name="Google Shape;360;p36"/>
            <p:cNvSpPr/>
            <p:nvPr/>
          </p:nvSpPr>
          <p:spPr>
            <a:xfrm>
              <a:off x="7071919" y="1879134"/>
              <a:ext cx="1619075" cy="2046892"/>
            </a:xfrm>
            <a:prstGeom prst="rect">
              <a:avLst/>
            </a:prstGeom>
            <a:solidFill>
              <a:schemeClr val="bg1"/>
            </a:solidFill>
            <a:ln w="25400" cap="flat" cmpd="sng">
              <a:solidFill>
                <a:srgbClr val="B6B6B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SURVEILLANCE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1" name="Google Shape;361;p36" descr="Cloud Computi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408848" y="306428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167A44D-5527-E062-89FA-A8A52D3ED35B}"/>
              </a:ext>
            </a:extLst>
          </p:cNvPr>
          <p:cNvSpPr txBox="1"/>
          <p:nvPr/>
        </p:nvSpPr>
        <p:spPr>
          <a:xfrm>
            <a:off x="783798" y="3590964"/>
            <a:ext cx="91403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EUCAST</a:t>
            </a:r>
          </a:p>
          <a:p>
            <a:r>
              <a:rPr lang="fr-FR" dirty="0">
                <a:solidFill>
                  <a:schemeClr val="bg1"/>
                </a:solidFill>
              </a:rPr>
              <a:t>CLSI</a:t>
            </a:r>
          </a:p>
          <a:p>
            <a:r>
              <a:rPr lang="fr-FR" dirty="0">
                <a:solidFill>
                  <a:schemeClr val="bg1"/>
                </a:solidFill>
              </a:rPr>
              <a:t>CMI</a:t>
            </a:r>
          </a:p>
          <a:p>
            <a:r>
              <a:rPr lang="fr-FR" dirty="0">
                <a:solidFill>
                  <a:schemeClr val="bg1"/>
                </a:solidFill>
              </a:rPr>
              <a:t>QC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85C9BEC-601A-408B-E8C0-5F92D17D8BE2}"/>
              </a:ext>
            </a:extLst>
          </p:cNvPr>
          <p:cNvSpPr txBox="1"/>
          <p:nvPr/>
        </p:nvSpPr>
        <p:spPr>
          <a:xfrm>
            <a:off x="4070464" y="3557246"/>
            <a:ext cx="1596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Interoperabilité</a:t>
            </a:r>
            <a:r>
              <a:rPr lang="fr-FR" dirty="0">
                <a:solidFill>
                  <a:schemeClr val="bg1"/>
                </a:solidFill>
              </a:rPr>
              <a:t> avec WHONET: AST merge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0529692-E500-B523-91D6-E1777BAD763A}"/>
              </a:ext>
            </a:extLst>
          </p:cNvPr>
          <p:cNvGrpSpPr/>
          <p:nvPr/>
        </p:nvGrpSpPr>
        <p:grpSpPr>
          <a:xfrm>
            <a:off x="6676896" y="1499477"/>
            <a:ext cx="2248250" cy="2826430"/>
            <a:chOff x="6676896" y="1499477"/>
            <a:chExt cx="2248250" cy="2826430"/>
          </a:xfrm>
        </p:grpSpPr>
        <p:grpSp>
          <p:nvGrpSpPr>
            <p:cNvPr id="362" name="Google Shape;362;p36"/>
            <p:cNvGrpSpPr/>
            <p:nvPr/>
          </p:nvGrpSpPr>
          <p:grpSpPr>
            <a:xfrm>
              <a:off x="6676896" y="1499477"/>
              <a:ext cx="2248250" cy="1728124"/>
              <a:chOff x="67112" y="843626"/>
              <a:chExt cx="2248250" cy="1728124"/>
            </a:xfrm>
            <a:solidFill>
              <a:schemeClr val="bg1"/>
            </a:solidFill>
          </p:grpSpPr>
          <p:sp>
            <p:nvSpPr>
              <p:cNvPr id="363" name="Google Shape;363;p36"/>
              <p:cNvSpPr/>
              <p:nvPr/>
            </p:nvSpPr>
            <p:spPr>
              <a:xfrm>
                <a:off x="67112" y="843626"/>
                <a:ext cx="2248250" cy="1728124"/>
              </a:xfrm>
              <a:prstGeom prst="triangle">
                <a:avLst>
                  <a:gd name="adj" fmla="val 50000"/>
                </a:avLst>
              </a:prstGeom>
              <a:grpFill/>
              <a:ln w="25400" cap="flat" cmpd="sng">
                <a:solidFill>
                  <a:srgbClr val="B6B6B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r>
                  <a:rPr kumimoji="0" lang="fr-FR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13131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Formation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64" name="Google Shape;364;p36" descr="Livres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932393" y="1229208"/>
                <a:ext cx="517688" cy="478480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365" name="Google Shape;365;p36" descr="Règle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56479" y="1680322"/>
                <a:ext cx="517688" cy="412948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08EC3A17-35D3-86BF-3502-336A3C53FEF8}"/>
                </a:ext>
              </a:extLst>
            </p:cNvPr>
            <p:cNvSpPr txBox="1"/>
            <p:nvPr/>
          </p:nvSpPr>
          <p:spPr>
            <a:xfrm>
              <a:off x="6976000" y="3587243"/>
              <a:ext cx="159605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Modules de </a:t>
              </a:r>
              <a:r>
                <a:rPr lang="fr-FR" dirty="0" err="1">
                  <a:solidFill>
                    <a:schemeClr val="bg1"/>
                  </a:solidFill>
                </a:rPr>
                <a:t>elearning</a:t>
              </a:r>
              <a:endParaRPr lang="fr-FR" dirty="0">
                <a:solidFill>
                  <a:schemeClr val="bg1"/>
                </a:solidFill>
              </a:endParaRPr>
            </a:p>
            <a:p>
              <a:endParaRPr lang="fr-FR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Image 5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5FBDA565-2996-FEB2-FD14-D966A2585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801" y="148407"/>
            <a:ext cx="8864396" cy="4506662"/>
          </a:xfrm>
          <a:prstGeom prst="rect">
            <a:avLst/>
          </a:prstGeom>
        </p:spPr>
      </p:pic>
      <p:pic>
        <p:nvPicPr>
          <p:cNvPr id="8" name="Image 7" descr="Une image contenant texte, habits, capture d’écran, personne&#10;&#10;Le contenu généré par l’IA peut être incorrect.">
            <a:extLst>
              <a:ext uri="{FF2B5EF4-FFF2-40B4-BE49-F238E27FC236}">
                <a16:creationId xmlns:a16="http://schemas.microsoft.com/office/drawing/2014/main" id="{4EBABF12-A0D6-D60D-2023-E6D39A0BE1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5707" y="-3215"/>
            <a:ext cx="9127946" cy="5367470"/>
          </a:xfrm>
          <a:prstGeom prst="rect">
            <a:avLst/>
          </a:prstGeom>
        </p:spPr>
      </p:pic>
      <p:pic>
        <p:nvPicPr>
          <p:cNvPr id="10" name="Image 9" descr="Une image contenant texte, capture d’écran, Police, logiciel&#10;&#10;Le contenu généré par l’IA peut être incorrect.">
            <a:extLst>
              <a:ext uri="{FF2B5EF4-FFF2-40B4-BE49-F238E27FC236}">
                <a16:creationId xmlns:a16="http://schemas.microsoft.com/office/drawing/2014/main" id="{A55D780D-8818-9E0E-18F4-3205B711B6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70" y="875"/>
            <a:ext cx="9144870" cy="5143500"/>
          </a:xfrm>
          <a:prstGeom prst="rect">
            <a:avLst/>
          </a:prstGeom>
        </p:spPr>
      </p:pic>
      <p:pic>
        <p:nvPicPr>
          <p:cNvPr id="12" name="Image 11" descr="Une image contenant texte, capture d’écran, ordinateur, Site web&#10;&#10;Le contenu généré par l’IA peut être incorrect.">
            <a:extLst>
              <a:ext uri="{FF2B5EF4-FFF2-40B4-BE49-F238E27FC236}">
                <a16:creationId xmlns:a16="http://schemas.microsoft.com/office/drawing/2014/main" id="{95FBD2C0-C042-C6AB-AE17-5C56DC7168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98907" y="31131"/>
            <a:ext cx="9408793" cy="5298777"/>
          </a:xfrm>
          <a:prstGeom prst="rect">
            <a:avLst/>
          </a:prstGeom>
        </p:spPr>
      </p:pic>
      <p:pic>
        <p:nvPicPr>
          <p:cNvPr id="17" name="Image 16" descr="Une image contenant texte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23BEA0F0-7E73-67AA-CF94-8DC2AF1C97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4295" y="108770"/>
            <a:ext cx="4558061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 rotWithShape="1">
          <a:blip r:embed="rId3">
            <a:alphaModFix/>
          </a:blip>
          <a:srcRect l="7255" t="4027" r="7255" b="4024"/>
          <a:stretch/>
        </p:blipFill>
        <p:spPr>
          <a:xfrm>
            <a:off x="8514473" y="4504599"/>
            <a:ext cx="629526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/>
          <p:cNvSpPr txBox="1"/>
          <p:nvPr/>
        </p:nvSpPr>
        <p:spPr>
          <a:xfrm>
            <a:off x="2775340" y="9410767"/>
            <a:ext cx="2404501" cy="57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Taking picture</a:t>
            </a:r>
            <a:endParaRPr sz="28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4"/>
          <p:cNvSpPr txBox="1"/>
          <p:nvPr/>
        </p:nvSpPr>
        <p:spPr>
          <a:xfrm>
            <a:off x="6465927" y="9410767"/>
            <a:ext cx="6905956" cy="100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Semi automatic detection of antibiotic discs and measurement of inhibition zone</a:t>
            </a:r>
            <a:endParaRPr sz="28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24"/>
          <p:cNvPicPr preferRelativeResize="0"/>
          <p:nvPr/>
        </p:nvPicPr>
        <p:blipFill rotWithShape="1">
          <a:blip r:embed="rId4">
            <a:alphaModFix/>
          </a:blip>
          <a:srcRect l="76082" t="22810" r="12014" b="13088"/>
          <a:stretch/>
        </p:blipFill>
        <p:spPr>
          <a:xfrm>
            <a:off x="14256681" y="3794919"/>
            <a:ext cx="3501237" cy="561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/>
          <p:cNvPicPr preferRelativeResize="0"/>
          <p:nvPr/>
        </p:nvPicPr>
        <p:blipFill rotWithShape="1">
          <a:blip r:embed="rId5">
            <a:alphaModFix/>
          </a:blip>
          <a:srcRect l="76036" t="21281" r="12739" b="12027"/>
          <a:stretch/>
        </p:blipFill>
        <p:spPr>
          <a:xfrm>
            <a:off x="18231425" y="3663975"/>
            <a:ext cx="3518315" cy="579804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4"/>
          <p:cNvSpPr txBox="1"/>
          <p:nvPr/>
        </p:nvSpPr>
        <p:spPr>
          <a:xfrm>
            <a:off x="14693373" y="9423587"/>
            <a:ext cx="3319563" cy="2298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Expert System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Interpretation+ identification of resistance mechanism</a:t>
            </a:r>
            <a:endParaRPr sz="28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18668118" y="9410767"/>
            <a:ext cx="3844972" cy="100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Full results and selective reporting</a:t>
            </a:r>
            <a:endParaRPr sz="28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0" name="Google Shape;230;p24"/>
          <p:cNvCxnSpPr/>
          <p:nvPr/>
        </p:nvCxnSpPr>
        <p:spPr>
          <a:xfrm>
            <a:off x="2547257" y="10621108"/>
            <a:ext cx="10637583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1" name="Google Shape;231;p24"/>
          <p:cNvSpPr txBox="1"/>
          <p:nvPr/>
        </p:nvSpPr>
        <p:spPr>
          <a:xfrm>
            <a:off x="6545426" y="10889031"/>
            <a:ext cx="3201194" cy="57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Image processing</a:t>
            </a:r>
            <a:endParaRPr sz="2800" b="1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2" name="Google Shape;232;p24"/>
          <p:cNvCxnSpPr/>
          <p:nvPr/>
        </p:nvCxnSpPr>
        <p:spPr>
          <a:xfrm>
            <a:off x="9394506" y="6134100"/>
            <a:ext cx="1071841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3" name="Google Shape;233;p24"/>
          <p:cNvCxnSpPr/>
          <p:nvPr/>
        </p:nvCxnSpPr>
        <p:spPr>
          <a:xfrm>
            <a:off x="13184840" y="6134100"/>
            <a:ext cx="1071841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4" name="Google Shape;234;p24"/>
          <p:cNvCxnSpPr/>
          <p:nvPr/>
        </p:nvCxnSpPr>
        <p:spPr>
          <a:xfrm>
            <a:off x="17221997" y="6134100"/>
            <a:ext cx="1071841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5" name="Google Shape;235;p24"/>
          <p:cNvSpPr txBox="1"/>
          <p:nvPr/>
        </p:nvSpPr>
        <p:spPr>
          <a:xfrm>
            <a:off x="818148" y="108897"/>
            <a:ext cx="769632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1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Antibiogo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1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Evaluation clinique ISO et IVD</a:t>
            </a:r>
            <a:endParaRPr sz="1400" b="0" i="0" u="none" strike="noStrike" cap="none" dirty="0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F24E60-A017-F4EB-F993-8C75222C1DE8}"/>
              </a:ext>
            </a:extLst>
          </p:cNvPr>
          <p:cNvSpPr txBox="1"/>
          <p:nvPr/>
        </p:nvSpPr>
        <p:spPr>
          <a:xfrm>
            <a:off x="247650" y="1562100"/>
            <a:ext cx="81852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fr-FR" dirty="0">
                <a:solidFill>
                  <a:schemeClr val="bg1"/>
                </a:solidFill>
              </a:rPr>
              <a:t>1 ère version: Mali, Jordanie, Sénégal: EUCAST + disque diffusion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fr-FR" dirty="0">
                <a:solidFill>
                  <a:schemeClr val="bg1"/>
                </a:solidFill>
              </a:rPr>
              <a:t>Dernière version: Laos (3 hôpitaux)+ Kenya (3 hôpitaux): EUCAST+ CLSI+ disque diffusion+ CMI</a:t>
            </a:r>
          </a:p>
        </p:txBody>
      </p:sp>
      <p:pic>
        <p:nvPicPr>
          <p:cNvPr id="4" name="Google Shape;152;p18" descr="LOMWRU Lao PDR (MORU network) — Centre for Tropical Medicine and Global  Health">
            <a:extLst>
              <a:ext uri="{FF2B5EF4-FFF2-40B4-BE49-F238E27FC236}">
                <a16:creationId xmlns:a16="http://schemas.microsoft.com/office/drawing/2014/main" id="{AC63DFBB-DBB2-A228-AD33-8FC01D3602D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4491" y="2374862"/>
            <a:ext cx="2824682" cy="17594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53;p18">
            <a:extLst>
              <a:ext uri="{FF2B5EF4-FFF2-40B4-BE49-F238E27FC236}">
                <a16:creationId xmlns:a16="http://schemas.microsoft.com/office/drawing/2014/main" id="{67CDE3B5-0482-0ED6-3171-2F54BCBB898F}"/>
              </a:ext>
            </a:extLst>
          </p:cNvPr>
          <p:cNvSpPr txBox="1"/>
          <p:nvPr/>
        </p:nvSpPr>
        <p:spPr>
          <a:xfrm>
            <a:off x="1504491" y="4270688"/>
            <a:ext cx="263108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fr-FR" b="0" i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Lao-Oxford-</a:t>
            </a:r>
            <a:r>
              <a:rPr lang="fr-FR" b="0" i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Mahosot</a:t>
            </a:r>
            <a:r>
              <a:rPr lang="fr-FR" b="0" i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Hospital-</a:t>
            </a:r>
            <a:r>
              <a:rPr lang="fr-FR" b="0" i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Wellcome</a:t>
            </a:r>
            <a:r>
              <a:rPr lang="fr-FR" b="0" i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Trust </a:t>
            </a:r>
            <a:r>
              <a:rPr lang="fr-FR" b="0" i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r>
              <a:rPr lang="fr-FR" b="0" i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Unit (LOMWRU) (Laos)</a:t>
            </a:r>
            <a:endParaRPr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54;p18" descr="Aga Khan University Hospital to offer free diabetes screening and awareness">
            <a:extLst>
              <a:ext uri="{FF2B5EF4-FFF2-40B4-BE49-F238E27FC236}">
                <a16:creationId xmlns:a16="http://schemas.microsoft.com/office/drawing/2014/main" id="{80186DA0-2023-FC3B-0D02-52315914A16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820" y="2374862"/>
            <a:ext cx="2826189" cy="18443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5;p18">
            <a:extLst>
              <a:ext uri="{FF2B5EF4-FFF2-40B4-BE49-F238E27FC236}">
                <a16:creationId xmlns:a16="http://schemas.microsoft.com/office/drawing/2014/main" id="{A29D5F22-1746-5FC1-F486-344E27B387B9}"/>
              </a:ext>
            </a:extLst>
          </p:cNvPr>
          <p:cNvSpPr txBox="1"/>
          <p:nvPr/>
        </p:nvSpPr>
        <p:spPr>
          <a:xfrm>
            <a:off x="5804169" y="4516909"/>
            <a:ext cx="24305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fr-FR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Aga Khan </a:t>
            </a:r>
            <a:r>
              <a:rPr lang="fr-FR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r>
              <a:rPr lang="fr-FR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Hospital (Kenya)</a:t>
            </a:r>
            <a:endParaRPr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Shape 222">
          <a:extLst>
            <a:ext uri="{FF2B5EF4-FFF2-40B4-BE49-F238E27FC236}">
              <a16:creationId xmlns:a16="http://schemas.microsoft.com/office/drawing/2014/main" id="{1BB8755F-5049-F1B4-837C-89B909430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>
            <a:extLst>
              <a:ext uri="{FF2B5EF4-FFF2-40B4-BE49-F238E27FC236}">
                <a16:creationId xmlns:a16="http://schemas.microsoft.com/office/drawing/2014/main" id="{B75974E5-65BB-B918-7AE9-EE7FB89F5B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255" t="4027" r="7255" b="4024"/>
          <a:stretch/>
        </p:blipFill>
        <p:spPr>
          <a:xfrm>
            <a:off x="8514473" y="4504599"/>
            <a:ext cx="629526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>
            <a:extLst>
              <a:ext uri="{FF2B5EF4-FFF2-40B4-BE49-F238E27FC236}">
                <a16:creationId xmlns:a16="http://schemas.microsoft.com/office/drawing/2014/main" id="{1472CF7F-5425-1FD7-837D-3404C305BDE6}"/>
              </a:ext>
            </a:extLst>
          </p:cNvPr>
          <p:cNvSpPr txBox="1"/>
          <p:nvPr/>
        </p:nvSpPr>
        <p:spPr>
          <a:xfrm>
            <a:off x="2775340" y="9410767"/>
            <a:ext cx="2404501" cy="57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Taking picture</a:t>
            </a:r>
            <a:endParaRPr sz="28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4">
            <a:extLst>
              <a:ext uri="{FF2B5EF4-FFF2-40B4-BE49-F238E27FC236}">
                <a16:creationId xmlns:a16="http://schemas.microsoft.com/office/drawing/2014/main" id="{7AB5F1A8-1D1B-EE9F-E461-880DF71C251F}"/>
              </a:ext>
            </a:extLst>
          </p:cNvPr>
          <p:cNvSpPr txBox="1"/>
          <p:nvPr/>
        </p:nvSpPr>
        <p:spPr>
          <a:xfrm>
            <a:off x="6465927" y="9410767"/>
            <a:ext cx="6905956" cy="100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Semi automatic detection of antibiotic discs and measurement of inhibition zone</a:t>
            </a:r>
            <a:endParaRPr sz="28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24">
            <a:extLst>
              <a:ext uri="{FF2B5EF4-FFF2-40B4-BE49-F238E27FC236}">
                <a16:creationId xmlns:a16="http://schemas.microsoft.com/office/drawing/2014/main" id="{22DCB69C-81CB-4C2E-F58E-A09520C763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6082" t="22810" r="12014" b="13088"/>
          <a:stretch/>
        </p:blipFill>
        <p:spPr>
          <a:xfrm>
            <a:off x="14256681" y="3794919"/>
            <a:ext cx="3501237" cy="561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>
            <a:extLst>
              <a:ext uri="{FF2B5EF4-FFF2-40B4-BE49-F238E27FC236}">
                <a16:creationId xmlns:a16="http://schemas.microsoft.com/office/drawing/2014/main" id="{96DE2AED-8893-C550-5803-F579805C9EB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6036" t="21281" r="12739" b="12027"/>
          <a:stretch/>
        </p:blipFill>
        <p:spPr>
          <a:xfrm>
            <a:off x="18231425" y="3663975"/>
            <a:ext cx="3518315" cy="579804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4">
            <a:extLst>
              <a:ext uri="{FF2B5EF4-FFF2-40B4-BE49-F238E27FC236}">
                <a16:creationId xmlns:a16="http://schemas.microsoft.com/office/drawing/2014/main" id="{63514D84-6897-805D-35AA-CCCCC41E0424}"/>
              </a:ext>
            </a:extLst>
          </p:cNvPr>
          <p:cNvSpPr txBox="1"/>
          <p:nvPr/>
        </p:nvSpPr>
        <p:spPr>
          <a:xfrm>
            <a:off x="14693373" y="9423587"/>
            <a:ext cx="3319563" cy="2298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Expert System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Interpretation+ identification of resistance mechanism</a:t>
            </a:r>
            <a:endParaRPr sz="28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4">
            <a:extLst>
              <a:ext uri="{FF2B5EF4-FFF2-40B4-BE49-F238E27FC236}">
                <a16:creationId xmlns:a16="http://schemas.microsoft.com/office/drawing/2014/main" id="{413F12E6-3243-98C3-D8AE-7E914D0CBD47}"/>
              </a:ext>
            </a:extLst>
          </p:cNvPr>
          <p:cNvSpPr txBox="1"/>
          <p:nvPr/>
        </p:nvSpPr>
        <p:spPr>
          <a:xfrm>
            <a:off x="18668118" y="9410767"/>
            <a:ext cx="3844972" cy="100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Full results and selective reporting</a:t>
            </a:r>
            <a:endParaRPr sz="28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0" name="Google Shape;230;p24">
            <a:extLst>
              <a:ext uri="{FF2B5EF4-FFF2-40B4-BE49-F238E27FC236}">
                <a16:creationId xmlns:a16="http://schemas.microsoft.com/office/drawing/2014/main" id="{D1D6D622-047B-ECC4-CB58-39173106FC89}"/>
              </a:ext>
            </a:extLst>
          </p:cNvPr>
          <p:cNvCxnSpPr/>
          <p:nvPr/>
        </p:nvCxnSpPr>
        <p:spPr>
          <a:xfrm>
            <a:off x="2547257" y="10621108"/>
            <a:ext cx="10637583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1" name="Google Shape;231;p24">
            <a:extLst>
              <a:ext uri="{FF2B5EF4-FFF2-40B4-BE49-F238E27FC236}">
                <a16:creationId xmlns:a16="http://schemas.microsoft.com/office/drawing/2014/main" id="{5294342D-A3F9-BD41-34EA-6D3EA83D5068}"/>
              </a:ext>
            </a:extLst>
          </p:cNvPr>
          <p:cNvSpPr txBox="1"/>
          <p:nvPr/>
        </p:nvSpPr>
        <p:spPr>
          <a:xfrm>
            <a:off x="6545426" y="10889031"/>
            <a:ext cx="3201194" cy="57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Image processing</a:t>
            </a:r>
            <a:endParaRPr sz="2800" b="1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2" name="Google Shape;232;p24">
            <a:extLst>
              <a:ext uri="{FF2B5EF4-FFF2-40B4-BE49-F238E27FC236}">
                <a16:creationId xmlns:a16="http://schemas.microsoft.com/office/drawing/2014/main" id="{28E3BD68-F99B-16F2-E139-AD3E20A7764F}"/>
              </a:ext>
            </a:extLst>
          </p:cNvPr>
          <p:cNvCxnSpPr/>
          <p:nvPr/>
        </p:nvCxnSpPr>
        <p:spPr>
          <a:xfrm>
            <a:off x="9394506" y="6134100"/>
            <a:ext cx="1071841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3" name="Google Shape;233;p24">
            <a:extLst>
              <a:ext uri="{FF2B5EF4-FFF2-40B4-BE49-F238E27FC236}">
                <a16:creationId xmlns:a16="http://schemas.microsoft.com/office/drawing/2014/main" id="{304B82EA-7593-66E5-56A2-EDF3EABCE424}"/>
              </a:ext>
            </a:extLst>
          </p:cNvPr>
          <p:cNvCxnSpPr/>
          <p:nvPr/>
        </p:nvCxnSpPr>
        <p:spPr>
          <a:xfrm>
            <a:off x="13184840" y="6134100"/>
            <a:ext cx="1071841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4" name="Google Shape;234;p24">
            <a:extLst>
              <a:ext uri="{FF2B5EF4-FFF2-40B4-BE49-F238E27FC236}">
                <a16:creationId xmlns:a16="http://schemas.microsoft.com/office/drawing/2014/main" id="{8926BD57-7D62-BE70-BEA8-C7B528026D2E}"/>
              </a:ext>
            </a:extLst>
          </p:cNvPr>
          <p:cNvCxnSpPr/>
          <p:nvPr/>
        </p:nvCxnSpPr>
        <p:spPr>
          <a:xfrm>
            <a:off x="17221997" y="6134100"/>
            <a:ext cx="1071841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5" name="Google Shape;235;p24">
            <a:extLst>
              <a:ext uri="{FF2B5EF4-FFF2-40B4-BE49-F238E27FC236}">
                <a16:creationId xmlns:a16="http://schemas.microsoft.com/office/drawing/2014/main" id="{3738ABC0-7FEC-B3F4-FCBA-D7B3050A43EE}"/>
              </a:ext>
            </a:extLst>
          </p:cNvPr>
          <p:cNvSpPr txBox="1"/>
          <p:nvPr/>
        </p:nvSpPr>
        <p:spPr>
          <a:xfrm>
            <a:off x="818148" y="108897"/>
            <a:ext cx="769632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1" i="0" u="none" strike="noStrike" cap="none" dirty="0" err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Antibiogo</a:t>
            </a:r>
            <a:r>
              <a:rPr lang="fr-FR" sz="3200" b="1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: EUCAST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1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Evaluation clinique ISO et IVD</a:t>
            </a:r>
            <a:endParaRPr sz="1400" b="0" i="0" u="none" strike="noStrike" cap="none" dirty="0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C273244-647C-A82F-4B21-A9C7B7744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382012"/>
              </p:ext>
            </p:extLst>
          </p:nvPr>
        </p:nvGraphicFramePr>
        <p:xfrm>
          <a:off x="473075" y="1524794"/>
          <a:ext cx="3743325" cy="2413000"/>
        </p:xfrm>
        <a:graphic>
          <a:graphicData uri="http://schemas.openxmlformats.org/drawingml/2006/table">
            <a:tbl>
              <a:tblPr/>
              <a:tblGrid>
                <a:gridCol w="2238375">
                  <a:extLst>
                    <a:ext uri="{9D8B030D-6E8A-4147-A177-3AD203B41FA5}">
                      <a16:colId xmlns:a16="http://schemas.microsoft.com/office/drawing/2014/main" val="1188092480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322606844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R="394119" rtl="0" fontAlgn="ctr">
                        <a:buNone/>
                      </a:pPr>
                      <a:r>
                        <a:rPr lang="fr-FR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fr-FR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Overall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17028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Final category agreement 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rtl="0" fontAlgn="ctr">
                        <a:buNone/>
                      </a:pPr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(95% CI)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fr-FR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99.1% (98.8%-99.3%)</a:t>
                      </a:r>
                      <a:endParaRPr lang="fr-FR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347933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 minor Discrepancy (mD)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8347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% mD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0.6%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900564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 Major Discrepancy (MD)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fr-F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  <a:endParaRPr lang="fr-F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1218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% MD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0.6%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7571381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 Very Major Discrepancy (VMD)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6791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% VMD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6845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Cohen's kappa (95% CI)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fr-F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0.98 (0.98-0.99)</a:t>
                      </a:r>
                      <a:endParaRPr lang="fr-F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2012692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7B131E9C-2B6F-5FFC-B5D7-3AE4675AF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2143224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FDCE31-D2CE-07EF-5F0F-D1F226799ED5}"/>
              </a:ext>
            </a:extLst>
          </p:cNvPr>
          <p:cNvSpPr txBox="1"/>
          <p:nvPr/>
        </p:nvSpPr>
        <p:spPr>
          <a:xfrm>
            <a:off x="5243590" y="1382083"/>
            <a:ext cx="1125855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4597" algn="just" rtl="0" fontAlgn="base">
              <a:buFont typeface="Arial" panose="020B0604020202020204" pitchFamily="34" charset="0"/>
              <a:buChar char="•"/>
            </a:pPr>
            <a:r>
              <a:rPr lang="fr-FR" sz="14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Escherichia coli</a:t>
            </a:r>
            <a:endParaRPr lang="fr-FR" sz="1400" b="0" i="1" u="none" strike="noStrike" dirty="0">
              <a:solidFill>
                <a:schemeClr val="bg1"/>
              </a:solidFill>
              <a:effectLst/>
              <a:latin typeface="Courier New" panose="02070309020205020404" pitchFamily="49" charset="0"/>
            </a:endParaRPr>
          </a:p>
          <a:p>
            <a:pPr marR="204597" algn="just" rtl="0" fontAlgn="base">
              <a:buFont typeface="Arial" panose="020B0604020202020204" pitchFamily="34" charset="0"/>
              <a:buChar char="•"/>
            </a:pPr>
            <a:r>
              <a:rPr lang="fr-FR" sz="14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Staphylococcus aureus</a:t>
            </a:r>
            <a:endParaRPr lang="fr-FR" sz="1400" b="0" i="1" u="none" strike="noStrike" dirty="0">
              <a:solidFill>
                <a:schemeClr val="bg1"/>
              </a:solidFill>
              <a:effectLst/>
              <a:latin typeface="Courier New" panose="02070309020205020404" pitchFamily="49" charset="0"/>
            </a:endParaRPr>
          </a:p>
          <a:p>
            <a:pPr marR="204597" algn="just" rtl="0" fontAlgn="base">
              <a:buFont typeface="Arial" panose="020B0604020202020204" pitchFamily="34" charset="0"/>
              <a:buChar char="•"/>
            </a:pPr>
            <a:r>
              <a:rPr lang="fr-FR" sz="14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Enterobacter </a:t>
            </a:r>
            <a:r>
              <a:rPr lang="fr-FR" sz="14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cloacae</a:t>
            </a:r>
            <a:endParaRPr lang="fr-FR" sz="1400" b="0" i="1" u="none" strike="noStrike" dirty="0">
              <a:solidFill>
                <a:schemeClr val="bg1"/>
              </a:solidFill>
              <a:effectLst/>
              <a:latin typeface="Courier New" panose="02070309020205020404" pitchFamily="49" charset="0"/>
            </a:endParaRPr>
          </a:p>
          <a:p>
            <a:pPr marR="204597" algn="just" rtl="0" fontAlgn="base">
              <a:buFont typeface="Arial" panose="020B0604020202020204" pitchFamily="34" charset="0"/>
              <a:buChar char="•"/>
            </a:pPr>
            <a:r>
              <a:rPr lang="fr-FR" sz="14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Klebsiella </a:t>
            </a:r>
            <a:r>
              <a:rPr lang="fr-FR" sz="14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oxytoca</a:t>
            </a:r>
            <a:endParaRPr lang="fr-FR" sz="1400" b="0" i="1" u="none" strike="noStrike" dirty="0">
              <a:solidFill>
                <a:schemeClr val="bg1"/>
              </a:solidFill>
              <a:effectLst/>
              <a:latin typeface="Courier New" panose="02070309020205020404" pitchFamily="49" charset="0"/>
            </a:endParaRPr>
          </a:p>
          <a:p>
            <a:pPr marR="204597" algn="just" rtl="0" fontAlgn="base">
              <a:buFont typeface="Arial" panose="020B0604020202020204" pitchFamily="34" charset="0"/>
              <a:buChar char="•"/>
            </a:pPr>
            <a:r>
              <a:rPr lang="fr-FR" sz="14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Klebsiella </a:t>
            </a:r>
            <a:r>
              <a:rPr lang="fr-FR" sz="14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aerogenes</a:t>
            </a:r>
            <a:endParaRPr lang="fr-FR" sz="1400" b="0" i="1" u="none" strike="noStrike" dirty="0">
              <a:solidFill>
                <a:schemeClr val="bg1"/>
              </a:solidFill>
              <a:effectLst/>
              <a:latin typeface="Courier New" panose="02070309020205020404" pitchFamily="49" charset="0"/>
            </a:endParaRPr>
          </a:p>
          <a:p>
            <a:pPr marR="204597" algn="just" rtl="0" fontAlgn="base">
              <a:buFont typeface="Arial" panose="020B0604020202020204" pitchFamily="34" charset="0"/>
              <a:buChar char="•"/>
            </a:pPr>
            <a:r>
              <a:rPr lang="fr-FR" sz="14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Klebsiella </a:t>
            </a:r>
            <a:r>
              <a:rPr lang="fr-FR" sz="14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pneumoniae</a:t>
            </a:r>
            <a:endParaRPr lang="fr-FR" sz="1400" b="0" i="1" u="none" strike="noStrike" dirty="0">
              <a:solidFill>
                <a:schemeClr val="bg1"/>
              </a:solidFill>
              <a:effectLst/>
              <a:latin typeface="Courier New" panose="02070309020205020404" pitchFamily="49" charset="0"/>
            </a:endParaRPr>
          </a:p>
          <a:p>
            <a:pPr marR="204597" algn="just" rtl="0" fontAlgn="base">
              <a:buFont typeface="Arial" panose="020B0604020202020204" pitchFamily="34" charset="0"/>
              <a:buChar char="•"/>
            </a:pPr>
            <a:r>
              <a:rPr lang="fr-FR" sz="14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Proteus mirabilis</a:t>
            </a:r>
            <a:endParaRPr lang="fr-FR" sz="1400" b="0" i="1" u="none" strike="noStrike" dirty="0">
              <a:solidFill>
                <a:schemeClr val="bg1"/>
              </a:solidFill>
              <a:effectLst/>
              <a:latin typeface="Courier New" panose="02070309020205020404" pitchFamily="49" charset="0"/>
            </a:endParaRPr>
          </a:p>
          <a:p>
            <a:pPr marR="204597" algn="just" rtl="0" fontAlgn="base">
              <a:buFont typeface="Arial" panose="020B0604020202020204" pitchFamily="34" charset="0"/>
              <a:buChar char="•"/>
            </a:pPr>
            <a:r>
              <a:rPr lang="fr-FR" sz="14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Pseudomonas </a:t>
            </a:r>
            <a:r>
              <a:rPr lang="fr-FR" sz="14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aeruginosa</a:t>
            </a:r>
            <a:endParaRPr lang="fr-FR" sz="1400" b="0" i="1" u="none" strike="noStrike" dirty="0">
              <a:solidFill>
                <a:schemeClr val="bg1"/>
              </a:solidFill>
              <a:effectLst/>
              <a:latin typeface="Courier New" panose="02070309020205020404" pitchFamily="49" charset="0"/>
            </a:endParaRPr>
          </a:p>
          <a:p>
            <a:pPr marR="204597" algn="just" rtl="0" fontAlgn="base">
              <a:buFont typeface="Arial" panose="020B0604020202020204" pitchFamily="34" charset="0"/>
              <a:buChar char="•"/>
            </a:pPr>
            <a:r>
              <a:rPr lang="fr-FR" sz="14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Burkholderia</a:t>
            </a:r>
            <a:r>
              <a:rPr lang="fr-FR" sz="14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4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pseudomallei</a:t>
            </a:r>
            <a:endParaRPr lang="fr-FR" sz="1400" b="0" i="1" u="none" strike="noStrike" dirty="0">
              <a:solidFill>
                <a:schemeClr val="bg1"/>
              </a:solidFill>
              <a:effectLst/>
              <a:latin typeface="Courier New" panose="02070309020205020404" pitchFamily="49" charset="0"/>
            </a:endParaRPr>
          </a:p>
          <a:p>
            <a:pPr marR="204597" algn="just" rtl="0" fontAlgn="base">
              <a:buFont typeface="Arial" panose="020B0604020202020204" pitchFamily="34" charset="0"/>
              <a:buChar char="•"/>
            </a:pPr>
            <a:r>
              <a:rPr lang="fr-FR" sz="14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Serratia </a:t>
            </a:r>
            <a:r>
              <a:rPr lang="fr-FR" sz="14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marcescens</a:t>
            </a:r>
            <a:endParaRPr lang="fr-FR" sz="1400" b="0" i="1" u="none" strike="noStrike" dirty="0">
              <a:solidFill>
                <a:schemeClr val="bg1"/>
              </a:solidFill>
              <a:effectLst/>
              <a:latin typeface="Courier New" panose="02070309020205020404" pitchFamily="49" charset="0"/>
            </a:endParaRPr>
          </a:p>
          <a:p>
            <a:pPr marR="204597" algn="just" rtl="0" fontAlgn="base">
              <a:buFont typeface="Arial" panose="020B0604020202020204" pitchFamily="34" charset="0"/>
              <a:buChar char="•"/>
            </a:pPr>
            <a:r>
              <a:rPr lang="fr-FR" sz="14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Salmonella </a:t>
            </a:r>
            <a:r>
              <a:rPr lang="fr-FR" sz="14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spp</a:t>
            </a:r>
            <a:endParaRPr lang="fr-FR" sz="1400" b="0" i="1" u="none" strike="noStrike" dirty="0">
              <a:solidFill>
                <a:schemeClr val="bg1"/>
              </a:solidFill>
              <a:effectLst/>
              <a:latin typeface="Courier New" panose="02070309020205020404" pitchFamily="49" charset="0"/>
            </a:endParaRPr>
          </a:p>
          <a:p>
            <a:pPr marR="204597" algn="just" rtl="0" fontAlgn="base">
              <a:buFont typeface="Arial" panose="020B0604020202020204" pitchFamily="34" charset="0"/>
              <a:buChar char="•"/>
            </a:pPr>
            <a:r>
              <a:rPr lang="fr-FR" sz="14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Acinetobacter </a:t>
            </a:r>
            <a:r>
              <a:rPr lang="fr-FR" sz="14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baumannii</a:t>
            </a:r>
            <a:endParaRPr lang="fr-FR" sz="1400" b="0" i="1" u="none" strike="noStrike" dirty="0">
              <a:solidFill>
                <a:schemeClr val="bg1"/>
              </a:solidFill>
              <a:effectLst/>
              <a:latin typeface="Courier New" panose="02070309020205020404" pitchFamily="49" charset="0"/>
            </a:endParaRPr>
          </a:p>
          <a:p>
            <a:pPr marR="204597" algn="just" rtl="0" fontAlgn="base">
              <a:buFont typeface="Arial" panose="020B0604020202020204" pitchFamily="34" charset="0"/>
              <a:buChar char="•"/>
            </a:pPr>
            <a:r>
              <a:rPr lang="fr-FR" sz="14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Streptococcus </a:t>
            </a:r>
            <a:r>
              <a:rPr lang="fr-FR" sz="14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pneumoniae</a:t>
            </a:r>
            <a:endParaRPr lang="fr-FR" sz="1400" b="0" i="1" u="none" strike="noStrike" dirty="0">
              <a:solidFill>
                <a:schemeClr val="bg1"/>
              </a:solidFill>
              <a:effectLst/>
              <a:latin typeface="Courier New" panose="02070309020205020404" pitchFamily="49" charset="0"/>
            </a:endParaRPr>
          </a:p>
          <a:p>
            <a:pPr marR="204597" algn="just" rtl="0" fontAlgn="base">
              <a:buFont typeface="Arial" panose="020B0604020202020204" pitchFamily="34" charset="0"/>
              <a:buChar char="•"/>
            </a:pPr>
            <a:r>
              <a:rPr lang="fr-FR" sz="14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Enterococcus faecalis*</a:t>
            </a:r>
            <a:endParaRPr lang="fr-FR" sz="1400" b="0" i="1" u="none" strike="noStrike" dirty="0">
              <a:solidFill>
                <a:schemeClr val="bg1"/>
              </a:solidFill>
              <a:effectLst/>
              <a:latin typeface="Courier New" panose="02070309020205020404" pitchFamily="49" charset="0"/>
            </a:endParaRPr>
          </a:p>
          <a:p>
            <a:pPr marR="204597" algn="just" rtl="0" fontAlgn="base">
              <a:buFont typeface="Arial" panose="020B0604020202020204" pitchFamily="34" charset="0"/>
              <a:buChar char="•"/>
            </a:pPr>
            <a:r>
              <a:rPr lang="fr-FR" sz="14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Enterococcus faecium*</a:t>
            </a:r>
            <a:endParaRPr lang="fr-FR" sz="1400" b="0" i="1" u="none" strike="noStrike" dirty="0">
              <a:solidFill>
                <a:schemeClr val="bg1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C8EF28A-C498-D7C1-F37E-81F029EC85FD}"/>
              </a:ext>
            </a:extLst>
          </p:cNvPr>
          <p:cNvSpPr txBox="1"/>
          <p:nvPr/>
        </p:nvSpPr>
        <p:spPr>
          <a:xfrm>
            <a:off x="179973" y="4726826"/>
            <a:ext cx="3975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Données confidentielles en cours de publication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4ACCA74-302E-E140-8241-023B50AD437D}"/>
              </a:ext>
            </a:extLst>
          </p:cNvPr>
          <p:cNvSpPr txBox="1"/>
          <p:nvPr/>
        </p:nvSpPr>
        <p:spPr>
          <a:xfrm>
            <a:off x="914400" y="12573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617 isolats</a:t>
            </a:r>
          </a:p>
        </p:txBody>
      </p:sp>
    </p:spTree>
    <p:extLst>
      <p:ext uri="{BB962C8B-B14F-4D97-AF65-F5344CB8AC3E}">
        <p14:creationId xmlns:p14="http://schemas.microsoft.com/office/powerpoint/2010/main" val="3840942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Shape 222">
          <a:extLst>
            <a:ext uri="{FF2B5EF4-FFF2-40B4-BE49-F238E27FC236}">
              <a16:creationId xmlns:a16="http://schemas.microsoft.com/office/drawing/2014/main" id="{DAE2B44D-C09A-1CB7-B890-DDE38555A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>
            <a:extLst>
              <a:ext uri="{FF2B5EF4-FFF2-40B4-BE49-F238E27FC236}">
                <a16:creationId xmlns:a16="http://schemas.microsoft.com/office/drawing/2014/main" id="{F2407AB8-1C1E-52EF-E172-91C632FB82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255" t="4027" r="7255" b="4024"/>
          <a:stretch/>
        </p:blipFill>
        <p:spPr>
          <a:xfrm>
            <a:off x="8514473" y="4504599"/>
            <a:ext cx="629526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>
            <a:extLst>
              <a:ext uri="{FF2B5EF4-FFF2-40B4-BE49-F238E27FC236}">
                <a16:creationId xmlns:a16="http://schemas.microsoft.com/office/drawing/2014/main" id="{7455A35B-51C2-F5FB-E5DB-E401876BD345}"/>
              </a:ext>
            </a:extLst>
          </p:cNvPr>
          <p:cNvSpPr txBox="1"/>
          <p:nvPr/>
        </p:nvSpPr>
        <p:spPr>
          <a:xfrm>
            <a:off x="2775340" y="9410767"/>
            <a:ext cx="2404501" cy="57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Taking picture</a:t>
            </a:r>
            <a:endParaRPr sz="28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4">
            <a:extLst>
              <a:ext uri="{FF2B5EF4-FFF2-40B4-BE49-F238E27FC236}">
                <a16:creationId xmlns:a16="http://schemas.microsoft.com/office/drawing/2014/main" id="{2419A67B-DD46-D29F-94C1-AE2C8173F3FD}"/>
              </a:ext>
            </a:extLst>
          </p:cNvPr>
          <p:cNvSpPr txBox="1"/>
          <p:nvPr/>
        </p:nvSpPr>
        <p:spPr>
          <a:xfrm>
            <a:off x="6465927" y="9410767"/>
            <a:ext cx="6905956" cy="100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Semi automatic detection of antibiotic discs and measurement of inhibition zone</a:t>
            </a:r>
            <a:endParaRPr sz="28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24">
            <a:extLst>
              <a:ext uri="{FF2B5EF4-FFF2-40B4-BE49-F238E27FC236}">
                <a16:creationId xmlns:a16="http://schemas.microsoft.com/office/drawing/2014/main" id="{9321344B-755E-FCFF-4A3E-E5F070E15C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6082" t="22810" r="12014" b="13088"/>
          <a:stretch/>
        </p:blipFill>
        <p:spPr>
          <a:xfrm>
            <a:off x="14256681" y="3794919"/>
            <a:ext cx="3501237" cy="561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>
            <a:extLst>
              <a:ext uri="{FF2B5EF4-FFF2-40B4-BE49-F238E27FC236}">
                <a16:creationId xmlns:a16="http://schemas.microsoft.com/office/drawing/2014/main" id="{0BD96392-450E-053B-85E5-1AA7511ED49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6036" t="21281" r="12739" b="12027"/>
          <a:stretch/>
        </p:blipFill>
        <p:spPr>
          <a:xfrm>
            <a:off x="18231425" y="3663975"/>
            <a:ext cx="3518315" cy="579804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4">
            <a:extLst>
              <a:ext uri="{FF2B5EF4-FFF2-40B4-BE49-F238E27FC236}">
                <a16:creationId xmlns:a16="http://schemas.microsoft.com/office/drawing/2014/main" id="{969DA88E-7D63-4A8C-A1A4-FD11D91133BA}"/>
              </a:ext>
            </a:extLst>
          </p:cNvPr>
          <p:cNvSpPr txBox="1"/>
          <p:nvPr/>
        </p:nvSpPr>
        <p:spPr>
          <a:xfrm>
            <a:off x="14693373" y="9423587"/>
            <a:ext cx="3319563" cy="2298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Expert System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Interpretation+ identification of resistance mechanism</a:t>
            </a:r>
            <a:endParaRPr sz="28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4">
            <a:extLst>
              <a:ext uri="{FF2B5EF4-FFF2-40B4-BE49-F238E27FC236}">
                <a16:creationId xmlns:a16="http://schemas.microsoft.com/office/drawing/2014/main" id="{25F7D791-0AC8-E703-A3D7-2F99AD2349C3}"/>
              </a:ext>
            </a:extLst>
          </p:cNvPr>
          <p:cNvSpPr txBox="1"/>
          <p:nvPr/>
        </p:nvSpPr>
        <p:spPr>
          <a:xfrm>
            <a:off x="18668118" y="9410767"/>
            <a:ext cx="3844972" cy="100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Full results and selective reporting</a:t>
            </a:r>
            <a:endParaRPr sz="28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0" name="Google Shape;230;p24">
            <a:extLst>
              <a:ext uri="{FF2B5EF4-FFF2-40B4-BE49-F238E27FC236}">
                <a16:creationId xmlns:a16="http://schemas.microsoft.com/office/drawing/2014/main" id="{88148B18-16BB-2A97-53C8-7552DDCA697B}"/>
              </a:ext>
            </a:extLst>
          </p:cNvPr>
          <p:cNvCxnSpPr/>
          <p:nvPr/>
        </p:nvCxnSpPr>
        <p:spPr>
          <a:xfrm>
            <a:off x="2547257" y="10621108"/>
            <a:ext cx="10637583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1" name="Google Shape;231;p24">
            <a:extLst>
              <a:ext uri="{FF2B5EF4-FFF2-40B4-BE49-F238E27FC236}">
                <a16:creationId xmlns:a16="http://schemas.microsoft.com/office/drawing/2014/main" id="{961F7065-9A8C-26DF-0DCF-B22D3FE6806E}"/>
              </a:ext>
            </a:extLst>
          </p:cNvPr>
          <p:cNvSpPr txBox="1"/>
          <p:nvPr/>
        </p:nvSpPr>
        <p:spPr>
          <a:xfrm>
            <a:off x="6545426" y="10889031"/>
            <a:ext cx="3201194" cy="57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Image processing</a:t>
            </a:r>
            <a:endParaRPr sz="2800" b="1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2" name="Google Shape;232;p24">
            <a:extLst>
              <a:ext uri="{FF2B5EF4-FFF2-40B4-BE49-F238E27FC236}">
                <a16:creationId xmlns:a16="http://schemas.microsoft.com/office/drawing/2014/main" id="{46E738D7-20B7-C9EB-378E-2E6D56A1E51C}"/>
              </a:ext>
            </a:extLst>
          </p:cNvPr>
          <p:cNvCxnSpPr/>
          <p:nvPr/>
        </p:nvCxnSpPr>
        <p:spPr>
          <a:xfrm>
            <a:off x="9394506" y="6134100"/>
            <a:ext cx="1071841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3" name="Google Shape;233;p24">
            <a:extLst>
              <a:ext uri="{FF2B5EF4-FFF2-40B4-BE49-F238E27FC236}">
                <a16:creationId xmlns:a16="http://schemas.microsoft.com/office/drawing/2014/main" id="{069CCFF7-4C03-58D6-5293-58E185F4C55C}"/>
              </a:ext>
            </a:extLst>
          </p:cNvPr>
          <p:cNvCxnSpPr/>
          <p:nvPr/>
        </p:nvCxnSpPr>
        <p:spPr>
          <a:xfrm>
            <a:off x="13184840" y="6134100"/>
            <a:ext cx="1071841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4" name="Google Shape;234;p24">
            <a:extLst>
              <a:ext uri="{FF2B5EF4-FFF2-40B4-BE49-F238E27FC236}">
                <a16:creationId xmlns:a16="http://schemas.microsoft.com/office/drawing/2014/main" id="{5B9FF6DD-0B45-4BF3-43A8-EFB83613074D}"/>
              </a:ext>
            </a:extLst>
          </p:cNvPr>
          <p:cNvCxnSpPr/>
          <p:nvPr/>
        </p:nvCxnSpPr>
        <p:spPr>
          <a:xfrm>
            <a:off x="17221997" y="6134100"/>
            <a:ext cx="1071841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5" name="Google Shape;235;p24">
            <a:extLst>
              <a:ext uri="{FF2B5EF4-FFF2-40B4-BE49-F238E27FC236}">
                <a16:creationId xmlns:a16="http://schemas.microsoft.com/office/drawing/2014/main" id="{FEC48070-A7B1-AFB5-CD85-6E862D8D4D6B}"/>
              </a:ext>
            </a:extLst>
          </p:cNvPr>
          <p:cNvSpPr txBox="1"/>
          <p:nvPr/>
        </p:nvSpPr>
        <p:spPr>
          <a:xfrm>
            <a:off x="818148" y="108897"/>
            <a:ext cx="769632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2800" b="1" i="0" u="none" strike="noStrike" cap="none" dirty="0" err="1">
                <a:solidFill>
                  <a:schemeClr val="bg1"/>
                </a:solidFill>
                <a:latin typeface="Rubik"/>
                <a:ea typeface="Rubik"/>
                <a:cs typeface="Rubik"/>
                <a:sym typeface="Rubik"/>
              </a:rPr>
              <a:t>Antibiogo</a:t>
            </a:r>
            <a:r>
              <a:rPr lang="fr-FR" sz="2800" b="1" i="0" u="none" strike="noStrike" cap="none" dirty="0">
                <a:solidFill>
                  <a:schemeClr val="bg1"/>
                </a:solidFill>
                <a:latin typeface="Rubik"/>
                <a:ea typeface="Rubik"/>
                <a:cs typeface="Rubik"/>
                <a:sym typeface="Rubik"/>
              </a:rPr>
              <a:t>: CLSI</a:t>
            </a:r>
            <a:endParaRPr sz="12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2800" b="1" i="0" u="none" strike="noStrike" cap="none" dirty="0">
                <a:solidFill>
                  <a:schemeClr val="bg1"/>
                </a:solidFill>
                <a:latin typeface="Rubik"/>
                <a:ea typeface="Rubik"/>
                <a:cs typeface="Rubik"/>
                <a:sym typeface="Rubik"/>
              </a:rPr>
              <a:t>Evaluation clinique ISO et IVD</a:t>
            </a:r>
            <a:endParaRPr sz="1200" b="0" i="0" u="none" strike="noStrike" cap="none" dirty="0">
              <a:solidFill>
                <a:schemeClr val="bg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CDAF6E1-83BD-C4BF-AC58-3987C264E2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170520"/>
              </p:ext>
            </p:extLst>
          </p:nvPr>
        </p:nvGraphicFramePr>
        <p:xfrm>
          <a:off x="473075" y="1524794"/>
          <a:ext cx="3743325" cy="2413000"/>
        </p:xfrm>
        <a:graphic>
          <a:graphicData uri="http://schemas.openxmlformats.org/drawingml/2006/table">
            <a:tbl>
              <a:tblPr/>
              <a:tblGrid>
                <a:gridCol w="2238375">
                  <a:extLst>
                    <a:ext uri="{9D8B030D-6E8A-4147-A177-3AD203B41FA5}">
                      <a16:colId xmlns:a16="http://schemas.microsoft.com/office/drawing/2014/main" val="1188092480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322606844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R="394119" rtl="0" fontAlgn="ctr">
                        <a:buNone/>
                      </a:pPr>
                      <a:r>
                        <a:rPr lang="fr-FR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fr-FR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Overall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17028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Final category agreement 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rtl="0" fontAlgn="ctr">
                        <a:buNone/>
                      </a:pPr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(95% CI)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fr-FR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97.8% (97.3–98.2)</a:t>
                      </a:r>
                      <a:endParaRPr lang="fr-FR" sz="100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347933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 minor Discrepancy (mD)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fr-F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  <a:endParaRPr lang="fr-F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8347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% mD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fr-F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1,4%</a:t>
                      </a:r>
                      <a:endParaRPr lang="fr-F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900564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 Major Discrepancy (MD)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fr-F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  <a:endParaRPr lang="fr-F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1218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% MD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0.6%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7571381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 Very Major Discrepancy (VMD)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fr-F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fr-F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6791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% VMD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6845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fr-FR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Cohen's kappa (95% CI)</a:t>
                      </a:r>
                      <a:endParaRPr lang="fr-F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fr-FR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0.98 (0.98-0.99)</a:t>
                      </a:r>
                      <a:endParaRPr lang="fr-F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4450" marR="44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2012692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AD96B39E-3519-56FA-EBB8-45F23DC76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2143224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5A9C18-470C-803F-AA9C-FB0C1579A471}"/>
              </a:ext>
            </a:extLst>
          </p:cNvPr>
          <p:cNvSpPr txBox="1"/>
          <p:nvPr/>
        </p:nvSpPr>
        <p:spPr>
          <a:xfrm>
            <a:off x="5134556" y="1335917"/>
            <a:ext cx="11258550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fr-FR" sz="1100" i="1" dirty="0">
                <a:solidFill>
                  <a:schemeClr val="bg1"/>
                </a:solidFill>
              </a:rPr>
              <a:t>Salmonella </a:t>
            </a:r>
            <a:r>
              <a:rPr lang="fr-FR" sz="1100" i="1" dirty="0" err="1">
                <a:solidFill>
                  <a:schemeClr val="bg1"/>
                </a:solidFill>
              </a:rPr>
              <a:t>spp</a:t>
            </a:r>
            <a:endParaRPr lang="fr-FR" sz="1100" i="1" dirty="0">
              <a:solidFill>
                <a:schemeClr val="bg1"/>
              </a:solidFill>
            </a:endParaRPr>
          </a:p>
          <a:p>
            <a:pPr fontAlgn="base"/>
            <a:r>
              <a:rPr lang="fr-FR" sz="1100" i="1" dirty="0">
                <a:solidFill>
                  <a:schemeClr val="bg1"/>
                </a:solidFill>
              </a:rPr>
              <a:t>Pseudomonas </a:t>
            </a:r>
            <a:r>
              <a:rPr lang="fr-FR" sz="1100" i="1" dirty="0" err="1">
                <a:solidFill>
                  <a:schemeClr val="bg1"/>
                </a:solidFill>
              </a:rPr>
              <a:t>aeruginosa</a:t>
            </a:r>
            <a:endParaRPr lang="fr-FR" sz="1100" i="1" dirty="0">
              <a:solidFill>
                <a:schemeClr val="bg1"/>
              </a:solidFill>
            </a:endParaRPr>
          </a:p>
          <a:p>
            <a:pPr fontAlgn="base"/>
            <a:r>
              <a:rPr lang="fr-FR" sz="1100" i="1" dirty="0">
                <a:solidFill>
                  <a:schemeClr val="bg1"/>
                </a:solidFill>
              </a:rPr>
              <a:t>Escherichia coli</a:t>
            </a:r>
          </a:p>
          <a:p>
            <a:pPr fontAlgn="base"/>
            <a:r>
              <a:rPr lang="fr-FR" sz="1100" i="1" dirty="0">
                <a:solidFill>
                  <a:schemeClr val="bg1"/>
                </a:solidFill>
              </a:rPr>
              <a:t>Staphylococcus aureus</a:t>
            </a:r>
          </a:p>
          <a:p>
            <a:pPr fontAlgn="base"/>
            <a:r>
              <a:rPr lang="fr-FR" sz="1100" i="1" dirty="0">
                <a:solidFill>
                  <a:schemeClr val="bg1"/>
                </a:solidFill>
              </a:rPr>
              <a:t>Proteus mirabilis</a:t>
            </a:r>
          </a:p>
          <a:p>
            <a:pPr fontAlgn="base"/>
            <a:r>
              <a:rPr lang="fr-FR" sz="1100" i="1" dirty="0">
                <a:solidFill>
                  <a:schemeClr val="bg1"/>
                </a:solidFill>
              </a:rPr>
              <a:t>Serratia </a:t>
            </a:r>
            <a:r>
              <a:rPr lang="fr-FR" sz="1100" i="1" dirty="0" err="1">
                <a:solidFill>
                  <a:schemeClr val="bg1"/>
                </a:solidFill>
              </a:rPr>
              <a:t>marcescens</a:t>
            </a:r>
            <a:endParaRPr lang="fr-FR" sz="1100" i="1" dirty="0">
              <a:solidFill>
                <a:schemeClr val="bg1"/>
              </a:solidFill>
            </a:endParaRPr>
          </a:p>
          <a:p>
            <a:pPr fontAlgn="base"/>
            <a:r>
              <a:rPr lang="fr-FR" sz="1100" i="1" dirty="0">
                <a:solidFill>
                  <a:schemeClr val="bg1"/>
                </a:solidFill>
              </a:rPr>
              <a:t>Acinetobacter </a:t>
            </a:r>
            <a:r>
              <a:rPr lang="fr-FR" sz="1100" i="1" dirty="0" err="1">
                <a:solidFill>
                  <a:schemeClr val="bg1"/>
                </a:solidFill>
              </a:rPr>
              <a:t>baumannii</a:t>
            </a:r>
            <a:endParaRPr lang="fr-FR" sz="1100" i="1" dirty="0">
              <a:solidFill>
                <a:schemeClr val="bg1"/>
              </a:solidFill>
            </a:endParaRPr>
          </a:p>
          <a:p>
            <a:pPr fontAlgn="base"/>
            <a:r>
              <a:rPr lang="fr-FR" sz="1100" i="1" dirty="0">
                <a:solidFill>
                  <a:schemeClr val="bg1"/>
                </a:solidFill>
              </a:rPr>
              <a:t>Enterococcus faecalis**</a:t>
            </a:r>
          </a:p>
          <a:p>
            <a:pPr fontAlgn="base"/>
            <a:r>
              <a:rPr lang="fr-FR" sz="1100" i="1" dirty="0">
                <a:solidFill>
                  <a:schemeClr val="bg1"/>
                </a:solidFill>
              </a:rPr>
              <a:t>Streptococcus </a:t>
            </a:r>
            <a:r>
              <a:rPr lang="fr-FR" sz="1100" i="1" dirty="0" err="1">
                <a:solidFill>
                  <a:schemeClr val="bg1"/>
                </a:solidFill>
              </a:rPr>
              <a:t>agalactiae</a:t>
            </a:r>
            <a:endParaRPr lang="fr-FR" sz="1100" i="1" dirty="0">
              <a:solidFill>
                <a:schemeClr val="bg1"/>
              </a:solidFill>
            </a:endParaRPr>
          </a:p>
          <a:p>
            <a:pPr fontAlgn="base"/>
            <a:r>
              <a:rPr lang="fr-FR" sz="1100" i="1" dirty="0">
                <a:solidFill>
                  <a:schemeClr val="bg1"/>
                </a:solidFill>
              </a:rPr>
              <a:t>Klebsiella </a:t>
            </a:r>
            <a:r>
              <a:rPr lang="fr-FR" sz="1100" i="1" dirty="0" err="1">
                <a:solidFill>
                  <a:schemeClr val="bg1"/>
                </a:solidFill>
              </a:rPr>
              <a:t>pneumoniae</a:t>
            </a:r>
            <a:endParaRPr lang="fr-FR" sz="1100" i="1" dirty="0">
              <a:solidFill>
                <a:schemeClr val="bg1"/>
              </a:solidFill>
            </a:endParaRPr>
          </a:p>
          <a:p>
            <a:pPr fontAlgn="base"/>
            <a:r>
              <a:rPr lang="fr-FR" sz="1100" i="1" dirty="0">
                <a:solidFill>
                  <a:schemeClr val="bg1"/>
                </a:solidFill>
              </a:rPr>
              <a:t>Enterococcus faecium**</a:t>
            </a:r>
          </a:p>
          <a:p>
            <a:pPr fontAlgn="base"/>
            <a:r>
              <a:rPr lang="fr-FR" sz="1100" i="1" dirty="0">
                <a:solidFill>
                  <a:schemeClr val="bg1"/>
                </a:solidFill>
              </a:rPr>
              <a:t>Shigella </a:t>
            </a:r>
            <a:r>
              <a:rPr lang="fr-FR" sz="1100" i="1" dirty="0" err="1">
                <a:solidFill>
                  <a:schemeClr val="bg1"/>
                </a:solidFill>
              </a:rPr>
              <a:t>sonnei</a:t>
            </a:r>
            <a:endParaRPr lang="fr-FR" sz="1100" i="1" dirty="0">
              <a:solidFill>
                <a:schemeClr val="bg1"/>
              </a:solidFill>
            </a:endParaRPr>
          </a:p>
          <a:p>
            <a:pPr fontAlgn="base"/>
            <a:r>
              <a:rPr lang="fr-FR" sz="1100" i="1" dirty="0">
                <a:solidFill>
                  <a:schemeClr val="bg1"/>
                </a:solidFill>
              </a:rPr>
              <a:t>Enterobacter </a:t>
            </a:r>
            <a:r>
              <a:rPr lang="fr-FR" sz="1100" i="1" dirty="0" err="1">
                <a:solidFill>
                  <a:schemeClr val="bg1"/>
                </a:solidFill>
              </a:rPr>
              <a:t>cloacae</a:t>
            </a:r>
            <a:endParaRPr lang="fr-FR" sz="1100" i="1" dirty="0">
              <a:solidFill>
                <a:schemeClr val="bg1"/>
              </a:solidFill>
            </a:endParaRPr>
          </a:p>
          <a:p>
            <a:pPr fontAlgn="base"/>
            <a:r>
              <a:rPr lang="fr-FR" sz="1100" i="1" dirty="0">
                <a:solidFill>
                  <a:schemeClr val="bg1"/>
                </a:solidFill>
              </a:rPr>
              <a:t>Staphylococcus epidermidis</a:t>
            </a:r>
          </a:p>
          <a:p>
            <a:pPr fontAlgn="base"/>
            <a:r>
              <a:rPr lang="fr-FR" sz="1100" i="1" dirty="0">
                <a:solidFill>
                  <a:schemeClr val="bg1"/>
                </a:solidFill>
              </a:rPr>
              <a:t>Streptococcus pyogenes</a:t>
            </a:r>
          </a:p>
          <a:p>
            <a:pPr fontAlgn="base"/>
            <a:r>
              <a:rPr lang="fr-FR" sz="1100" i="1" dirty="0">
                <a:solidFill>
                  <a:schemeClr val="bg1"/>
                </a:solidFill>
              </a:rPr>
              <a:t>Shigella </a:t>
            </a:r>
            <a:r>
              <a:rPr lang="fr-FR" sz="1100" i="1" dirty="0" err="1">
                <a:solidFill>
                  <a:schemeClr val="bg1"/>
                </a:solidFill>
              </a:rPr>
              <a:t>flexneri</a:t>
            </a:r>
            <a:endParaRPr lang="fr-FR" sz="1100" i="1" dirty="0">
              <a:solidFill>
                <a:schemeClr val="bg1"/>
              </a:solidFill>
            </a:endParaRPr>
          </a:p>
          <a:p>
            <a:pPr fontAlgn="base"/>
            <a:r>
              <a:rPr lang="fr-FR" sz="1100" i="1" dirty="0" err="1">
                <a:solidFill>
                  <a:schemeClr val="bg1"/>
                </a:solidFill>
              </a:rPr>
              <a:t>Citrobacter</a:t>
            </a:r>
            <a:r>
              <a:rPr lang="fr-FR" sz="1100" i="1" dirty="0">
                <a:solidFill>
                  <a:schemeClr val="bg1"/>
                </a:solidFill>
              </a:rPr>
              <a:t> </a:t>
            </a:r>
            <a:r>
              <a:rPr lang="fr-FR" sz="1100" i="1" dirty="0" err="1">
                <a:solidFill>
                  <a:schemeClr val="bg1"/>
                </a:solidFill>
              </a:rPr>
              <a:t>koseri</a:t>
            </a:r>
            <a:endParaRPr lang="fr-FR" sz="1100" i="1" dirty="0">
              <a:solidFill>
                <a:schemeClr val="bg1"/>
              </a:solidFill>
            </a:endParaRPr>
          </a:p>
          <a:p>
            <a:pPr fontAlgn="base"/>
            <a:r>
              <a:rPr lang="fr-FR" sz="1100" i="1" dirty="0">
                <a:solidFill>
                  <a:schemeClr val="bg1"/>
                </a:solidFill>
              </a:rPr>
              <a:t>Streptococcus </a:t>
            </a:r>
            <a:r>
              <a:rPr lang="fr-FR" sz="1100" i="1" dirty="0" err="1">
                <a:solidFill>
                  <a:schemeClr val="bg1"/>
                </a:solidFill>
              </a:rPr>
              <a:t>pneumoniae</a:t>
            </a:r>
            <a:endParaRPr lang="fr-FR" sz="1100" i="1" dirty="0">
              <a:solidFill>
                <a:schemeClr val="bg1"/>
              </a:solidFill>
            </a:endParaRPr>
          </a:p>
          <a:p>
            <a:r>
              <a:rPr lang="fr-FR" sz="1100" i="1" dirty="0">
                <a:solidFill>
                  <a:schemeClr val="bg1"/>
                </a:solidFill>
              </a:rPr>
              <a:t>*</a:t>
            </a:r>
            <a:r>
              <a:rPr lang="fr-FR" sz="1100" dirty="0">
                <a:solidFill>
                  <a:schemeClr val="bg1"/>
                </a:solidFill>
              </a:rPr>
              <a:t>* and all Enterococcus </a:t>
            </a:r>
            <a:r>
              <a:rPr lang="fr-FR" sz="1100" dirty="0" err="1">
                <a:solidFill>
                  <a:schemeClr val="bg1"/>
                </a:solidFill>
              </a:rPr>
              <a:t>species</a:t>
            </a:r>
            <a:r>
              <a:rPr lang="fr-FR" sz="1100" dirty="0">
                <a:solidFill>
                  <a:schemeClr val="bg1"/>
                </a:solidFill>
              </a:rPr>
              <a:t> (</a:t>
            </a:r>
            <a:r>
              <a:rPr lang="fr-FR" sz="1100" dirty="0" err="1">
                <a:solidFill>
                  <a:schemeClr val="bg1"/>
                </a:solidFill>
              </a:rPr>
              <a:t>spp</a:t>
            </a:r>
            <a:r>
              <a:rPr lang="fr-FR" sz="1100" dirty="0">
                <a:solidFill>
                  <a:schemeClr val="bg1"/>
                </a:solidFill>
              </a:rPr>
              <a:t>) </a:t>
            </a:r>
            <a:r>
              <a:rPr lang="fr-FR" sz="1100" dirty="0" err="1">
                <a:solidFill>
                  <a:schemeClr val="bg1"/>
                </a:solidFill>
              </a:rPr>
              <a:t>following</a:t>
            </a:r>
            <a:r>
              <a:rPr lang="fr-FR" sz="1100" dirty="0">
                <a:solidFill>
                  <a:schemeClr val="bg1"/>
                </a:solidFill>
              </a:rPr>
              <a:t> CLSI M 100-2025 </a:t>
            </a:r>
            <a:r>
              <a:rPr lang="fr-FR" sz="1100" dirty="0" err="1">
                <a:solidFill>
                  <a:schemeClr val="bg1"/>
                </a:solidFill>
              </a:rPr>
              <a:t>general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breakpoints</a:t>
            </a:r>
            <a:endParaRPr lang="fr-FR" sz="1100" b="0" i="1" u="none" strike="noStrike" dirty="0">
              <a:solidFill>
                <a:schemeClr val="bg1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724780D-F06F-E5D5-2E00-EC6488576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27" y="4251611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77E5904-A4BD-4E16-0EAF-2708563101FD}"/>
              </a:ext>
            </a:extLst>
          </p:cNvPr>
          <p:cNvSpPr txBox="1"/>
          <p:nvPr/>
        </p:nvSpPr>
        <p:spPr>
          <a:xfrm>
            <a:off x="179973" y="4726826"/>
            <a:ext cx="3975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Données confidentielles en cours de publication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F292F22-2AE0-6120-7207-3D57BEDFABF4}"/>
              </a:ext>
            </a:extLst>
          </p:cNvPr>
          <p:cNvSpPr txBox="1"/>
          <p:nvPr/>
        </p:nvSpPr>
        <p:spPr>
          <a:xfrm>
            <a:off x="914400" y="12573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468 isolats</a:t>
            </a:r>
          </a:p>
        </p:txBody>
      </p:sp>
    </p:spTree>
    <p:extLst>
      <p:ext uri="{BB962C8B-B14F-4D97-AF65-F5344CB8AC3E}">
        <p14:creationId xmlns:p14="http://schemas.microsoft.com/office/powerpoint/2010/main" val="529177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Shape 222">
          <a:extLst>
            <a:ext uri="{FF2B5EF4-FFF2-40B4-BE49-F238E27FC236}">
              <a16:creationId xmlns:a16="http://schemas.microsoft.com/office/drawing/2014/main" id="{D4225000-F051-87EF-6DB7-11B1216C9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>
            <a:extLst>
              <a:ext uri="{FF2B5EF4-FFF2-40B4-BE49-F238E27FC236}">
                <a16:creationId xmlns:a16="http://schemas.microsoft.com/office/drawing/2014/main" id="{81FD9254-F450-7C18-986C-69DE9E8EE6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255" t="4027" r="7255" b="4024"/>
          <a:stretch/>
        </p:blipFill>
        <p:spPr>
          <a:xfrm>
            <a:off x="8514473" y="4504599"/>
            <a:ext cx="629526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>
            <a:extLst>
              <a:ext uri="{FF2B5EF4-FFF2-40B4-BE49-F238E27FC236}">
                <a16:creationId xmlns:a16="http://schemas.microsoft.com/office/drawing/2014/main" id="{497B5BFA-9E68-DC97-91A2-1D7BA778DA22}"/>
              </a:ext>
            </a:extLst>
          </p:cNvPr>
          <p:cNvSpPr txBox="1"/>
          <p:nvPr/>
        </p:nvSpPr>
        <p:spPr>
          <a:xfrm>
            <a:off x="2775340" y="9410767"/>
            <a:ext cx="2404501" cy="57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Taking picture</a:t>
            </a:r>
            <a:endParaRPr sz="28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4">
            <a:extLst>
              <a:ext uri="{FF2B5EF4-FFF2-40B4-BE49-F238E27FC236}">
                <a16:creationId xmlns:a16="http://schemas.microsoft.com/office/drawing/2014/main" id="{732857ED-820A-41E7-4A93-E5CC202C6864}"/>
              </a:ext>
            </a:extLst>
          </p:cNvPr>
          <p:cNvSpPr txBox="1"/>
          <p:nvPr/>
        </p:nvSpPr>
        <p:spPr>
          <a:xfrm>
            <a:off x="6465927" y="9410767"/>
            <a:ext cx="6905956" cy="100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Semi automatic detection of antibiotic discs and measurement of inhibition zone</a:t>
            </a:r>
            <a:endParaRPr sz="28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24">
            <a:extLst>
              <a:ext uri="{FF2B5EF4-FFF2-40B4-BE49-F238E27FC236}">
                <a16:creationId xmlns:a16="http://schemas.microsoft.com/office/drawing/2014/main" id="{89CC4882-CAAB-AB33-6881-B5D227DC45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6082" t="22810" r="12014" b="13088"/>
          <a:stretch/>
        </p:blipFill>
        <p:spPr>
          <a:xfrm>
            <a:off x="14256681" y="3794919"/>
            <a:ext cx="3501237" cy="561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>
            <a:extLst>
              <a:ext uri="{FF2B5EF4-FFF2-40B4-BE49-F238E27FC236}">
                <a16:creationId xmlns:a16="http://schemas.microsoft.com/office/drawing/2014/main" id="{903C709D-1D70-267A-34CE-6ADB38D55D9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6036" t="21281" r="12739" b="12027"/>
          <a:stretch/>
        </p:blipFill>
        <p:spPr>
          <a:xfrm>
            <a:off x="18231425" y="3663975"/>
            <a:ext cx="3518315" cy="579804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4">
            <a:extLst>
              <a:ext uri="{FF2B5EF4-FFF2-40B4-BE49-F238E27FC236}">
                <a16:creationId xmlns:a16="http://schemas.microsoft.com/office/drawing/2014/main" id="{7833C9ED-912B-0DF9-DE85-60C2849B64BF}"/>
              </a:ext>
            </a:extLst>
          </p:cNvPr>
          <p:cNvSpPr txBox="1"/>
          <p:nvPr/>
        </p:nvSpPr>
        <p:spPr>
          <a:xfrm>
            <a:off x="14693373" y="9423587"/>
            <a:ext cx="3319563" cy="2298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Expert System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Interpretation+ identification of resistance mechanism</a:t>
            </a:r>
            <a:endParaRPr sz="28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4">
            <a:extLst>
              <a:ext uri="{FF2B5EF4-FFF2-40B4-BE49-F238E27FC236}">
                <a16:creationId xmlns:a16="http://schemas.microsoft.com/office/drawing/2014/main" id="{29B38B93-C2DE-41B9-754B-AA9B1F08A03B}"/>
              </a:ext>
            </a:extLst>
          </p:cNvPr>
          <p:cNvSpPr txBox="1"/>
          <p:nvPr/>
        </p:nvSpPr>
        <p:spPr>
          <a:xfrm>
            <a:off x="18668118" y="9410767"/>
            <a:ext cx="3844972" cy="100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Full results and selective reporting</a:t>
            </a:r>
            <a:endParaRPr sz="28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0" name="Google Shape;230;p24">
            <a:extLst>
              <a:ext uri="{FF2B5EF4-FFF2-40B4-BE49-F238E27FC236}">
                <a16:creationId xmlns:a16="http://schemas.microsoft.com/office/drawing/2014/main" id="{6B494949-9725-33C9-4826-61F7A3BF7E23}"/>
              </a:ext>
            </a:extLst>
          </p:cNvPr>
          <p:cNvCxnSpPr/>
          <p:nvPr/>
        </p:nvCxnSpPr>
        <p:spPr>
          <a:xfrm>
            <a:off x="2547257" y="10621108"/>
            <a:ext cx="10637583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1" name="Google Shape;231;p24">
            <a:extLst>
              <a:ext uri="{FF2B5EF4-FFF2-40B4-BE49-F238E27FC236}">
                <a16:creationId xmlns:a16="http://schemas.microsoft.com/office/drawing/2014/main" id="{B273991D-8B93-5D59-8273-F269A60F8D4B}"/>
              </a:ext>
            </a:extLst>
          </p:cNvPr>
          <p:cNvSpPr txBox="1"/>
          <p:nvPr/>
        </p:nvSpPr>
        <p:spPr>
          <a:xfrm>
            <a:off x="6545426" y="10889031"/>
            <a:ext cx="3201194" cy="57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Image processing</a:t>
            </a:r>
            <a:endParaRPr sz="2800" b="1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2" name="Google Shape;232;p24">
            <a:extLst>
              <a:ext uri="{FF2B5EF4-FFF2-40B4-BE49-F238E27FC236}">
                <a16:creationId xmlns:a16="http://schemas.microsoft.com/office/drawing/2014/main" id="{A59F268C-37A3-D3DC-4DF8-8A2F06BE75A4}"/>
              </a:ext>
            </a:extLst>
          </p:cNvPr>
          <p:cNvCxnSpPr/>
          <p:nvPr/>
        </p:nvCxnSpPr>
        <p:spPr>
          <a:xfrm>
            <a:off x="9394506" y="6134100"/>
            <a:ext cx="1071841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3" name="Google Shape;233;p24">
            <a:extLst>
              <a:ext uri="{FF2B5EF4-FFF2-40B4-BE49-F238E27FC236}">
                <a16:creationId xmlns:a16="http://schemas.microsoft.com/office/drawing/2014/main" id="{FBF28414-5DFA-E25C-B7F2-6619CB0D2DB1}"/>
              </a:ext>
            </a:extLst>
          </p:cNvPr>
          <p:cNvCxnSpPr/>
          <p:nvPr/>
        </p:nvCxnSpPr>
        <p:spPr>
          <a:xfrm>
            <a:off x="13184840" y="6134100"/>
            <a:ext cx="1071841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4" name="Google Shape;234;p24">
            <a:extLst>
              <a:ext uri="{FF2B5EF4-FFF2-40B4-BE49-F238E27FC236}">
                <a16:creationId xmlns:a16="http://schemas.microsoft.com/office/drawing/2014/main" id="{84FA83C6-EAA8-C88B-411B-1B6940893255}"/>
              </a:ext>
            </a:extLst>
          </p:cNvPr>
          <p:cNvCxnSpPr/>
          <p:nvPr/>
        </p:nvCxnSpPr>
        <p:spPr>
          <a:xfrm>
            <a:off x="17221997" y="6134100"/>
            <a:ext cx="1071841" cy="0"/>
          </a:xfrm>
          <a:prstGeom prst="straightConnector1">
            <a:avLst/>
          </a:prstGeom>
          <a:noFill/>
          <a:ln w="9525" cap="flat" cmpd="sng">
            <a:solidFill>
              <a:srgbClr val="3B7FF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5" name="Google Shape;235;p24">
            <a:extLst>
              <a:ext uri="{FF2B5EF4-FFF2-40B4-BE49-F238E27FC236}">
                <a16:creationId xmlns:a16="http://schemas.microsoft.com/office/drawing/2014/main" id="{1BD3332A-012F-8BB9-8CB5-A0816B6D33C8}"/>
              </a:ext>
            </a:extLst>
          </p:cNvPr>
          <p:cNvSpPr txBox="1"/>
          <p:nvPr/>
        </p:nvSpPr>
        <p:spPr>
          <a:xfrm>
            <a:off x="818148" y="108897"/>
            <a:ext cx="769632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2800" b="1" i="0" u="none" strike="noStrike" cap="none" dirty="0" err="1">
                <a:solidFill>
                  <a:schemeClr val="bg1"/>
                </a:solidFill>
                <a:latin typeface="Rubik"/>
                <a:ea typeface="Rubik"/>
                <a:cs typeface="Rubik"/>
                <a:sym typeface="Rubik"/>
              </a:rPr>
              <a:t>Antibiogo</a:t>
            </a:r>
            <a:r>
              <a:rPr lang="fr-FR" sz="2800" b="1" i="0" u="none" strike="noStrike" cap="none" dirty="0">
                <a:solidFill>
                  <a:schemeClr val="bg1"/>
                </a:solidFill>
                <a:latin typeface="Rubik"/>
                <a:ea typeface="Rubik"/>
                <a:cs typeface="Rubik"/>
                <a:sym typeface="Rubik"/>
              </a:rPr>
              <a:t>: Evaluation indépendante par EUCAST/ICARS</a:t>
            </a:r>
            <a:endParaRPr sz="1200" b="0" i="0" u="none" strike="noStrike" cap="none" dirty="0">
              <a:solidFill>
                <a:schemeClr val="bg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3F8980A9-9CBC-9C86-1DF0-867D975BE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2143224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ABD98DF-73B1-F459-7ED3-4CE849505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27" y="4251611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chemeClr val="bg1"/>
              </a:solidFill>
            </a:endParaRPr>
          </a:p>
        </p:txBody>
      </p:sp>
      <p:pic>
        <p:nvPicPr>
          <p:cNvPr id="5" name="Image 4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41E73C81-7374-4EA0-7055-FBC81DFE4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283" y="2248348"/>
            <a:ext cx="4199692" cy="238334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5763300-A73D-4110-0077-B956265A0D8C}"/>
              </a:ext>
            </a:extLst>
          </p:cNvPr>
          <p:cNvSpPr txBox="1"/>
          <p:nvPr/>
        </p:nvSpPr>
        <p:spPr>
          <a:xfrm>
            <a:off x="1409700" y="162877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Mesure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D9ED0A2-C06D-6756-6F18-7917F1898D55}"/>
              </a:ext>
            </a:extLst>
          </p:cNvPr>
          <p:cNvSpPr txBox="1"/>
          <p:nvPr/>
        </p:nvSpPr>
        <p:spPr>
          <a:xfrm>
            <a:off x="5405460" y="1698151"/>
            <a:ext cx="2672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Interprétation</a:t>
            </a:r>
          </a:p>
          <a:p>
            <a:endParaRPr lang="fr-FR" sz="1800" b="1" dirty="0">
              <a:solidFill>
                <a:schemeClr val="bg1"/>
              </a:solidFill>
            </a:endParaRPr>
          </a:p>
          <a:p>
            <a:r>
              <a:rPr lang="fr-FR" sz="1800" b="1" dirty="0">
                <a:solidFill>
                  <a:schemeClr val="bg1"/>
                </a:solidFill>
              </a:rPr>
              <a:t>98,6% de concordance</a:t>
            </a:r>
          </a:p>
          <a:p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6E5A5AD-E4E6-79EB-F867-D4A4C8E2900E}"/>
              </a:ext>
            </a:extLst>
          </p:cNvPr>
          <p:cNvSpPr txBox="1"/>
          <p:nvPr/>
        </p:nvSpPr>
        <p:spPr>
          <a:xfrm>
            <a:off x="4678295" y="2948891"/>
            <a:ext cx="441560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La détection des BLSE, des </a:t>
            </a:r>
            <a:r>
              <a:rPr lang="fr-FR" dirty="0" err="1">
                <a:solidFill>
                  <a:schemeClr val="bg1"/>
                </a:solidFill>
              </a:rPr>
              <a:t>carbapénémases</a:t>
            </a:r>
            <a:r>
              <a:rPr lang="fr-FR" dirty="0">
                <a:solidFill>
                  <a:schemeClr val="bg1"/>
                </a:solidFill>
              </a:rPr>
              <a:t> et des </a:t>
            </a:r>
            <a:r>
              <a:rPr lang="fr-FR" dirty="0" err="1">
                <a:solidFill>
                  <a:schemeClr val="bg1"/>
                </a:solidFill>
              </a:rPr>
              <a:t>AmpC</a:t>
            </a:r>
            <a:r>
              <a:rPr lang="fr-FR" dirty="0">
                <a:solidFill>
                  <a:schemeClr val="bg1"/>
                </a:solidFill>
              </a:rPr>
              <a:t> était précise, tout comme la détection d’une diminution de la sensibilité à la pénicilline chez </a:t>
            </a:r>
            <a:r>
              <a:rPr lang="fr-FR" i="1" dirty="0">
                <a:solidFill>
                  <a:schemeClr val="bg1"/>
                </a:solidFill>
              </a:rPr>
              <a:t>Streptococcus </a:t>
            </a:r>
            <a:r>
              <a:rPr lang="fr-FR" i="1" dirty="0" err="1">
                <a:solidFill>
                  <a:schemeClr val="bg1"/>
                </a:solidFill>
              </a:rPr>
              <a:t>pneumoniae</a:t>
            </a:r>
            <a:r>
              <a:rPr lang="fr-FR" dirty="0">
                <a:solidFill>
                  <a:schemeClr val="bg1"/>
                </a:solidFill>
              </a:rPr>
              <a:t>, qui a été identifiée dans 100 % des cas.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156E875-3178-3322-CAFF-2AC8DB26C439}"/>
              </a:ext>
            </a:extLst>
          </p:cNvPr>
          <p:cNvSpPr txBox="1"/>
          <p:nvPr/>
        </p:nvSpPr>
        <p:spPr>
          <a:xfrm>
            <a:off x="179973" y="4726826"/>
            <a:ext cx="3975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Données confidentielles en cours de publication</a:t>
            </a:r>
          </a:p>
        </p:txBody>
      </p:sp>
    </p:spTree>
    <p:extLst>
      <p:ext uri="{BB962C8B-B14F-4D97-AF65-F5344CB8AC3E}">
        <p14:creationId xmlns:p14="http://schemas.microsoft.com/office/powerpoint/2010/main" val="4219535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0"/>
          <p:cNvSpPr txBox="1">
            <a:spLocks noGrp="1"/>
          </p:cNvSpPr>
          <p:nvPr>
            <p:ph type="title"/>
          </p:nvPr>
        </p:nvSpPr>
        <p:spPr>
          <a:xfrm>
            <a:off x="460950" y="170394"/>
            <a:ext cx="82221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-FR" sz="2400" b="1" dirty="0"/>
              <a:t>Recommandé par l’OMS et aujourd’hui implémentations dans laboratoires publiques en collaboration avec ministères de la santé</a:t>
            </a:r>
            <a:endParaRPr sz="2400" b="1" dirty="0"/>
          </a:p>
        </p:txBody>
      </p:sp>
      <p:pic>
        <p:nvPicPr>
          <p:cNvPr id="328" name="Google Shape;3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5086" y="1257663"/>
            <a:ext cx="1737964" cy="11879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6AE700D-3BD4-346C-6CFB-D804D37F41F3}"/>
              </a:ext>
            </a:extLst>
          </p:cNvPr>
          <p:cNvSpPr txBox="1"/>
          <p:nvPr/>
        </p:nvSpPr>
        <p:spPr>
          <a:xfrm>
            <a:off x="97803" y="3900617"/>
            <a:ext cx="47888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Mali , RCA , Burkina Faso , Guinée Conakry, Liberia,  Comores, Benin, RDC, Niger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Objectif pour  2026: tous les pays d’Afrique de l’Ouest+ étude d’impact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EC19CE-0F57-9890-3EF8-D6A083364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591" y="1599980"/>
            <a:ext cx="1795283" cy="251097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E9F5AE-CFE8-8D7E-D966-10F19CF08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767" y="2544745"/>
            <a:ext cx="1795283" cy="2469280"/>
          </a:xfrm>
          <a:prstGeom prst="rect">
            <a:avLst/>
          </a:prstGeom>
        </p:spPr>
      </p:pic>
      <p:pic>
        <p:nvPicPr>
          <p:cNvPr id="5" name="Image 4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5746085E-A7E3-7FE7-D004-253C0677A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12" y="1245946"/>
            <a:ext cx="4632567" cy="266700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1"/>
          <p:cNvSpPr txBox="1"/>
          <p:nvPr/>
        </p:nvSpPr>
        <p:spPr>
          <a:xfrm>
            <a:off x="451872" y="436989"/>
            <a:ext cx="805417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Au delà juste de l’int</a:t>
            </a:r>
            <a:r>
              <a:rPr lang="fr-FR" sz="3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</a:t>
            </a:r>
            <a:r>
              <a:rPr lang="fr-FR" sz="3200" b="1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rprétation, Antibiogo permet</a:t>
            </a:r>
            <a:endParaRPr dirty="0"/>
          </a:p>
        </p:txBody>
      </p:sp>
      <p:sp>
        <p:nvSpPr>
          <p:cNvPr id="336" name="Google Shape;336;p51"/>
          <p:cNvSpPr txBox="1"/>
          <p:nvPr/>
        </p:nvSpPr>
        <p:spPr>
          <a:xfrm>
            <a:off x="211758" y="1972623"/>
            <a:ext cx="4431126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r>
              <a:rPr lang="fr-FR" sz="1400" b="0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Former les techniciens de laboratoire aux bonnes pratiques des antibiogrammes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</a:pPr>
            <a:endParaRPr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r>
              <a:rPr lang="fr-FR" sz="1400" b="0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Rationalisation du choix des antibiotique: molécule et dosage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r>
              <a:rPr lang="fr-FR" sz="1400" b="0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Permet la mise en évidence des non-conformités pour les Contrôles qualité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r>
              <a:rPr lang="fr-FR" dirty="0">
                <a:solidFill>
                  <a:schemeClr val="lt1"/>
                </a:solidFill>
                <a:latin typeface="Rubik"/>
                <a:cs typeface="Rubik"/>
                <a:sym typeface="Rubik"/>
              </a:rPr>
              <a:t>Une supervision à distance: audit à distance des photos d’antibiogrammes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</a:pPr>
            <a:endParaRPr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37" name="Google Shape;337;p51"/>
          <p:cNvSpPr txBox="1"/>
          <p:nvPr/>
        </p:nvSpPr>
        <p:spPr>
          <a:xfrm>
            <a:off x="4642884" y="1972623"/>
            <a:ext cx="45720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r>
              <a:rPr lang="fr-FR" sz="1400" b="0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Former les techniciens de laboratoires aux règles expertes: résistance intrinsèque, antibiotique nécessaire au dépistage des résistances</a:t>
            </a:r>
            <a:endParaRPr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</a:pPr>
            <a:endParaRPr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r>
              <a:rPr lang="fr-FR" sz="1400" b="0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offrir un résultat interprété même en absence de microbiologiste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endParaRPr lang="fr-FR" dirty="0">
              <a:solidFill>
                <a:schemeClr val="lt1"/>
              </a:solidFill>
              <a:latin typeface="Rubik"/>
              <a:cs typeface="Rubik"/>
              <a:sym typeface="Rubik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r>
              <a:rPr lang="fr-FR" dirty="0">
                <a:solidFill>
                  <a:schemeClr val="lt1"/>
                </a:solidFill>
                <a:latin typeface="Rubik"/>
                <a:cs typeface="Rubik"/>
                <a:sym typeface="Rubik"/>
              </a:rPr>
              <a:t>L’harmonisation des pratiques entre les laboratoires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34">
          <a:extLst>
            <a:ext uri="{FF2B5EF4-FFF2-40B4-BE49-F238E27FC236}">
              <a16:creationId xmlns:a16="http://schemas.microsoft.com/office/drawing/2014/main" id="{DCD5B355-6CA5-A41F-2774-1F4934E60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1">
            <a:extLst>
              <a:ext uri="{FF2B5EF4-FFF2-40B4-BE49-F238E27FC236}">
                <a16:creationId xmlns:a16="http://schemas.microsoft.com/office/drawing/2014/main" id="{4E9A7AF4-DE7A-FD7D-DF89-1911886319F8}"/>
              </a:ext>
            </a:extLst>
          </p:cNvPr>
          <p:cNvSpPr txBox="1"/>
          <p:nvPr/>
        </p:nvSpPr>
        <p:spPr>
          <a:xfrm>
            <a:off x="2615350" y="2809283"/>
            <a:ext cx="856938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</a:pPr>
            <a:r>
              <a:rPr lang="fr-FR" sz="3600" b="0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Antibiogo.org</a:t>
            </a:r>
            <a:endParaRPr sz="20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" name="Google Shape;336;p51">
            <a:extLst>
              <a:ext uri="{FF2B5EF4-FFF2-40B4-BE49-F238E27FC236}">
                <a16:creationId xmlns:a16="http://schemas.microsoft.com/office/drawing/2014/main" id="{DF0A91D4-186F-559B-64ED-B738390A2B86}"/>
              </a:ext>
            </a:extLst>
          </p:cNvPr>
          <p:cNvSpPr txBox="1"/>
          <p:nvPr/>
        </p:nvSpPr>
        <p:spPr>
          <a:xfrm>
            <a:off x="2815113" y="1502382"/>
            <a:ext cx="255078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</a:pPr>
            <a:r>
              <a:rPr lang="fr-FR" sz="540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Merci</a:t>
            </a:r>
            <a:endParaRPr sz="36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1746669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606"/>
        </a:solidFill>
        <a:effectLst/>
      </p:bgPr>
    </p:bg>
    <p:spTree>
      <p:nvGrpSpPr>
        <p:cNvPr id="1" name="Shape 208">
          <a:extLst>
            <a:ext uri="{FF2B5EF4-FFF2-40B4-BE49-F238E27FC236}">
              <a16:creationId xmlns:a16="http://schemas.microsoft.com/office/drawing/2014/main" id="{8B214452-5EFF-20D3-7D08-78A33CB07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>
            <a:extLst>
              <a:ext uri="{FF2B5EF4-FFF2-40B4-BE49-F238E27FC236}">
                <a16:creationId xmlns:a16="http://schemas.microsoft.com/office/drawing/2014/main" id="{95D7EE9F-1CBB-9DAA-A745-68ECDC68F9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255" t="4027" r="7256" b="4025"/>
          <a:stretch/>
        </p:blipFill>
        <p:spPr>
          <a:xfrm>
            <a:off x="8514473" y="4504599"/>
            <a:ext cx="629526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8">
            <a:extLst>
              <a:ext uri="{FF2B5EF4-FFF2-40B4-BE49-F238E27FC236}">
                <a16:creationId xmlns:a16="http://schemas.microsoft.com/office/drawing/2014/main" id="{3F809F54-8919-C7DE-9F92-9F205996162D}"/>
              </a:ext>
            </a:extLst>
          </p:cNvPr>
          <p:cNvSpPr txBox="1"/>
          <p:nvPr/>
        </p:nvSpPr>
        <p:spPr>
          <a:xfrm>
            <a:off x="5779667" y="1611027"/>
            <a:ext cx="323190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endParaRPr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</a:pPr>
            <a:endParaRPr sz="1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" name="Google Shape;210;p38">
            <a:extLst>
              <a:ext uri="{FF2B5EF4-FFF2-40B4-BE49-F238E27FC236}">
                <a16:creationId xmlns:a16="http://schemas.microsoft.com/office/drawing/2014/main" id="{860D470F-8C44-1BBF-8681-C4249E6E13E6}"/>
              </a:ext>
            </a:extLst>
          </p:cNvPr>
          <p:cNvSpPr txBox="1"/>
          <p:nvPr/>
        </p:nvSpPr>
        <p:spPr>
          <a:xfrm>
            <a:off x="405490" y="236642"/>
            <a:ext cx="830107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Résistance aux Antimicrobiens: accès au diagnostic</a:t>
            </a:r>
            <a:endParaRPr sz="3200" b="1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F4E407F-D4D3-2C58-B695-4429D555AF23}"/>
              </a:ext>
            </a:extLst>
          </p:cNvPr>
          <p:cNvSpPr txBox="1"/>
          <p:nvPr/>
        </p:nvSpPr>
        <p:spPr>
          <a:xfrm>
            <a:off x="322361" y="1549431"/>
            <a:ext cx="2667000" cy="11695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FF0000"/>
                </a:solidFill>
              </a:rPr>
              <a:t>1. Accès limité</a:t>
            </a:r>
            <a:r>
              <a:rPr lang="fr-FR" dirty="0">
                <a:solidFill>
                  <a:schemeClr val="bg1"/>
                </a:solidFill>
              </a:rPr>
              <a:t>: Seuls 1,3 % des 50 000 laboratoires réalisent des analyses de bactériologie.</a:t>
            </a:r>
          </a:p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F598FC0-ABB3-53C2-69EF-70F31F10841F}"/>
              </a:ext>
            </a:extLst>
          </p:cNvPr>
          <p:cNvSpPr txBox="1"/>
          <p:nvPr/>
        </p:nvSpPr>
        <p:spPr>
          <a:xfrm>
            <a:off x="6273686" y="1539348"/>
            <a:ext cx="2737883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3. Manque de lien avec clinique: </a:t>
            </a:r>
            <a:r>
              <a:rPr lang="fr-FR" dirty="0">
                <a:solidFill>
                  <a:schemeClr val="bg1"/>
                </a:solidFill>
              </a:rPr>
              <a:t>88 % des échantillons testés ne comportent pas de données sur les profils cliniques des patients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01C8861-5BAA-1703-F602-EA0E22327DEE}"/>
              </a:ext>
            </a:extLst>
          </p:cNvPr>
          <p:cNvSpPr txBox="1"/>
          <p:nvPr/>
        </p:nvSpPr>
        <p:spPr>
          <a:xfrm>
            <a:off x="3359677" y="1543513"/>
            <a:ext cx="2667000" cy="11695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2. Pas d’outils pour antibiogrammes: </a:t>
            </a:r>
            <a:r>
              <a:rPr lang="fr-FR" dirty="0">
                <a:solidFill>
                  <a:schemeClr val="bg1"/>
                </a:solidFill>
              </a:rPr>
              <a:t>Seuls </a:t>
            </a:r>
            <a:r>
              <a:rPr lang="fr-FR" b="1" dirty="0">
                <a:solidFill>
                  <a:schemeClr val="bg1"/>
                </a:solidFill>
              </a:rPr>
              <a:t>18 %</a:t>
            </a:r>
            <a:r>
              <a:rPr lang="fr-FR" dirty="0">
                <a:solidFill>
                  <a:schemeClr val="bg1"/>
                </a:solidFill>
              </a:rPr>
              <a:t> des laboratoires disposent de systèmes automatisés d’AST (hôpitaux de </a:t>
            </a:r>
            <a:r>
              <a:rPr lang="fr-FR" dirty="0" err="1">
                <a:solidFill>
                  <a:schemeClr val="bg1"/>
                </a:solidFill>
              </a:rPr>
              <a:t>ref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F34E60F-1169-EBC4-E1E4-E631E671B92E}"/>
              </a:ext>
            </a:extLst>
          </p:cNvPr>
          <p:cNvSpPr txBox="1"/>
          <p:nvPr/>
        </p:nvSpPr>
        <p:spPr>
          <a:xfrm>
            <a:off x="405490" y="3309992"/>
            <a:ext cx="2583871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4. Donnés peu exploitables: </a:t>
            </a:r>
            <a:r>
              <a:rPr lang="fr-FR" dirty="0">
                <a:solidFill>
                  <a:schemeClr val="bg1"/>
                </a:solidFill>
              </a:rPr>
              <a:t>Seulement </a:t>
            </a:r>
            <a:r>
              <a:rPr lang="fr-FR" b="1" dirty="0">
                <a:solidFill>
                  <a:schemeClr val="bg1"/>
                </a:solidFill>
              </a:rPr>
              <a:t>13–15 %</a:t>
            </a:r>
            <a:r>
              <a:rPr lang="fr-FR" dirty="0">
                <a:solidFill>
                  <a:schemeClr val="bg1"/>
                </a:solidFill>
              </a:rPr>
              <a:t> des laboratoires utilisent un système d’information de laboratoire électronique (LIS)+ mauvaise qualité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948D34-4429-4089-7B6C-EF0AEEC3682F}"/>
              </a:ext>
            </a:extLst>
          </p:cNvPr>
          <p:cNvSpPr txBox="1"/>
          <p:nvPr/>
        </p:nvSpPr>
        <p:spPr>
          <a:xfrm>
            <a:off x="3359677" y="3309992"/>
            <a:ext cx="2883437" cy="11695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5. Centralisation de l’accès et non représentativité:  </a:t>
            </a:r>
            <a:r>
              <a:rPr lang="fr-FR" i="1" dirty="0">
                <a:solidFill>
                  <a:schemeClr val="bg1"/>
                </a:solidFill>
              </a:rPr>
              <a:t>Dans 7 pays sur 14, moins de </a:t>
            </a:r>
            <a:r>
              <a:rPr lang="fr-FR" b="1" i="1" dirty="0">
                <a:solidFill>
                  <a:schemeClr val="bg1"/>
                </a:solidFill>
              </a:rPr>
              <a:t>50 %</a:t>
            </a:r>
            <a:r>
              <a:rPr lang="fr-FR" i="1" dirty="0">
                <a:solidFill>
                  <a:schemeClr val="bg1"/>
                </a:solidFill>
              </a:rPr>
              <a:t> de la population a un accès à un laboratoire réalisant l’AST.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EBB73A8-28F8-1707-8599-C39CE6E6A51F}"/>
              </a:ext>
            </a:extLst>
          </p:cNvPr>
          <p:cNvSpPr txBox="1"/>
          <p:nvPr/>
        </p:nvSpPr>
        <p:spPr>
          <a:xfrm>
            <a:off x="6660100" y="3468728"/>
            <a:ext cx="2169136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6. Manque de ressources humaines</a:t>
            </a:r>
            <a:r>
              <a:rPr lang="fr-FR" dirty="0">
                <a:solidFill>
                  <a:schemeClr val="bg1"/>
                </a:solidFill>
              </a:rPr>
              <a:t>: 400 ans de formation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D361B8C-C37B-38BB-F781-6D4B68976867}"/>
              </a:ext>
            </a:extLst>
          </p:cNvPr>
          <p:cNvSpPr txBox="1"/>
          <p:nvPr/>
        </p:nvSpPr>
        <p:spPr>
          <a:xfrm>
            <a:off x="6744990" y="4835723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Ondoa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i="1" dirty="0">
                <a:solidFill>
                  <a:schemeClr val="bg1"/>
                </a:solidFill>
              </a:rPr>
              <a:t>et al</a:t>
            </a:r>
            <a:r>
              <a:rPr lang="fr-FR" dirty="0">
                <a:solidFill>
                  <a:schemeClr val="bg1"/>
                </a:solidFill>
              </a:rPr>
              <a:t>. 2025</a:t>
            </a:r>
          </a:p>
        </p:txBody>
      </p:sp>
    </p:spTree>
    <p:extLst>
      <p:ext uri="{BB962C8B-B14F-4D97-AF65-F5344CB8AC3E}">
        <p14:creationId xmlns:p14="http://schemas.microsoft.com/office/powerpoint/2010/main" val="2688803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21582-8208-2D3C-B24C-C670DD9D2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59358"/>
            <a:ext cx="3720709" cy="994172"/>
          </a:xfrm>
        </p:spPr>
        <p:txBody>
          <a:bodyPr>
            <a:normAutofit/>
          </a:bodyPr>
          <a:lstStyle/>
          <a:p>
            <a:r>
              <a:rPr lang="en-US" sz="2550" b="1" dirty="0"/>
              <a:t>Experience MSF</a:t>
            </a:r>
            <a:endParaRPr lang="en-US" sz="25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42D99-DDB2-FEAE-E0E3-5CA7D2BBD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832" y="1944206"/>
            <a:ext cx="4419385" cy="2376790"/>
          </a:xfrm>
        </p:spPr>
        <p:txBody>
          <a:bodyPr>
            <a:normAutofit lnSpcReduction="10000"/>
          </a:bodyPr>
          <a:lstStyle/>
          <a:p>
            <a:pPr marL="214313" indent="-214313">
              <a:buClr>
                <a:schemeClr val="lt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noProof="0" dirty="0">
                <a:solidFill>
                  <a:schemeClr val="bg1"/>
                </a:solidFill>
              </a:rPr>
              <a:t>Mali, Gaza, Jordan, Yemen, Liberia, CAR, DRC, Sierra Leone, Afghanistan, </a:t>
            </a:r>
            <a:r>
              <a:rPr lang="en-US" noProof="0" dirty="0" err="1">
                <a:solidFill>
                  <a:schemeClr val="bg1"/>
                </a:solidFill>
              </a:rPr>
              <a:t>Guinée</a:t>
            </a:r>
            <a:r>
              <a:rPr lang="en-US" noProof="0" dirty="0">
                <a:solidFill>
                  <a:schemeClr val="bg1"/>
                </a:solidFill>
              </a:rPr>
              <a:t>….</a:t>
            </a:r>
          </a:p>
          <a:p>
            <a:pPr marL="214313" indent="-214313">
              <a:buClr>
                <a:schemeClr val="lt1"/>
              </a:buClr>
              <a:buSzPts val="1400"/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 marL="214313" indent="-214313">
              <a:buClr>
                <a:schemeClr val="lt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noProof="0" dirty="0">
                <a:solidFill>
                  <a:schemeClr val="bg1"/>
                </a:solidFill>
              </a:rPr>
              <a:t>Transfert de </a:t>
            </a:r>
            <a:r>
              <a:rPr lang="en-US" noProof="0" dirty="0" err="1">
                <a:solidFill>
                  <a:schemeClr val="bg1"/>
                </a:solidFill>
              </a:rPr>
              <a:t>compétences</a:t>
            </a:r>
            <a:r>
              <a:rPr lang="en-US" noProof="0" dirty="0">
                <a:solidFill>
                  <a:schemeClr val="bg1"/>
                </a:solidFill>
              </a:rPr>
              <a:t> des </a:t>
            </a:r>
            <a:r>
              <a:rPr lang="en-US" noProof="0" dirty="0" err="1">
                <a:solidFill>
                  <a:schemeClr val="bg1"/>
                </a:solidFill>
              </a:rPr>
              <a:t>microbiologistes</a:t>
            </a:r>
            <a:r>
              <a:rPr lang="en-US" noProof="0" dirty="0">
                <a:solidFill>
                  <a:schemeClr val="bg1"/>
                </a:solidFill>
              </a:rPr>
              <a:t> à des </a:t>
            </a:r>
            <a:r>
              <a:rPr lang="en-US" noProof="0" dirty="0" err="1">
                <a:solidFill>
                  <a:schemeClr val="bg1"/>
                </a:solidFill>
              </a:rPr>
              <a:t>techniciens</a:t>
            </a:r>
            <a:r>
              <a:rPr lang="en-US" noProof="0" dirty="0">
                <a:solidFill>
                  <a:schemeClr val="bg1"/>
                </a:solidFill>
              </a:rPr>
              <a:t> de </a:t>
            </a:r>
            <a:r>
              <a:rPr lang="en-US" noProof="0" dirty="0" err="1">
                <a:solidFill>
                  <a:schemeClr val="bg1"/>
                </a:solidFill>
              </a:rPr>
              <a:t>laboratoire</a:t>
            </a:r>
            <a:endParaRPr lang="en-US" noProof="0" dirty="0">
              <a:solidFill>
                <a:schemeClr val="bg1"/>
              </a:solidFill>
            </a:endParaRPr>
          </a:p>
          <a:p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11" name="Google Shape;196;p22">
            <a:extLst>
              <a:ext uri="{FF2B5EF4-FFF2-40B4-BE49-F238E27FC236}">
                <a16:creationId xmlns:a16="http://schemas.microsoft.com/office/drawing/2014/main" id="{33D72DA8-443C-9D4D-FC79-7A169DF136BB}"/>
              </a:ext>
            </a:extLst>
          </p:cNvPr>
          <p:cNvPicPr preferRelativeResize="0"/>
          <p:nvPr/>
        </p:nvPicPr>
        <p:blipFill rotWithShape="1">
          <a:blip r:embed="rId2"/>
          <a:srcRect l="14480" r="12865" b="-3"/>
          <a:stretch>
            <a:fillRect/>
          </a:stretch>
        </p:blipFill>
        <p:spPr>
          <a:xfrm>
            <a:off x="5147998" y="2366145"/>
            <a:ext cx="3022934" cy="2777356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</p:spPr>
      </p:pic>
      <p:pic>
        <p:nvPicPr>
          <p:cNvPr id="8" name="Picture 2" descr="How MSF is tackling antibiotic resistance in the Middle East | MSF">
            <a:extLst>
              <a:ext uri="{FF2B5EF4-FFF2-40B4-BE49-F238E27FC236}">
                <a16:creationId xmlns:a16="http://schemas.microsoft.com/office/drawing/2014/main" id="{F5F0604D-BD51-3674-1533-B3C7A6C46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0" r="13584" b="4"/>
          <a:stretch>
            <a:fillRect/>
          </a:stretch>
        </p:blipFill>
        <p:spPr bwMode="auto">
          <a:xfrm>
            <a:off x="4729355" y="1"/>
            <a:ext cx="2639484" cy="2255932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197;p22">
            <a:extLst>
              <a:ext uri="{FF2B5EF4-FFF2-40B4-BE49-F238E27FC236}">
                <a16:creationId xmlns:a16="http://schemas.microsoft.com/office/drawing/2014/main" id="{685FE65D-6CEB-50F2-53F5-89317A6A8D65}"/>
              </a:ext>
            </a:extLst>
          </p:cNvPr>
          <p:cNvPicPr preferRelativeResize="0"/>
          <p:nvPr/>
        </p:nvPicPr>
        <p:blipFill rotWithShape="1">
          <a:blip r:embed="rId4"/>
          <a:srcRect l="33605" r="23982" b="-3"/>
          <a:stretch>
            <a:fillRect/>
          </a:stretch>
        </p:blipFill>
        <p:spPr>
          <a:xfrm>
            <a:off x="7450097" y="279163"/>
            <a:ext cx="1693904" cy="2666001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017025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404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0"/>
          <p:cNvPicPr preferRelativeResize="0"/>
          <p:nvPr/>
        </p:nvPicPr>
        <p:blipFill rotWithShape="1">
          <a:blip r:embed="rId3">
            <a:alphaModFix/>
          </a:blip>
          <a:srcRect l="7255" t="4027" r="7256" b="4025"/>
          <a:stretch/>
        </p:blipFill>
        <p:spPr>
          <a:xfrm>
            <a:off x="8514473" y="4504599"/>
            <a:ext cx="629526" cy="6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888" y="1292773"/>
            <a:ext cx="3572735" cy="33926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40"/>
          <p:cNvCxnSpPr/>
          <p:nvPr/>
        </p:nvCxnSpPr>
        <p:spPr>
          <a:xfrm>
            <a:off x="2378271" y="2728727"/>
            <a:ext cx="85598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9" name="Google Shape;229;p40"/>
          <p:cNvCxnSpPr/>
          <p:nvPr/>
        </p:nvCxnSpPr>
        <p:spPr>
          <a:xfrm>
            <a:off x="896059" y="3256909"/>
            <a:ext cx="713001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0" name="Google Shape;230;p40"/>
          <p:cNvCxnSpPr/>
          <p:nvPr/>
        </p:nvCxnSpPr>
        <p:spPr>
          <a:xfrm>
            <a:off x="1484776" y="2142770"/>
            <a:ext cx="592117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1" name="Google Shape;231;p40"/>
          <p:cNvCxnSpPr/>
          <p:nvPr/>
        </p:nvCxnSpPr>
        <p:spPr>
          <a:xfrm>
            <a:off x="1982623" y="3846570"/>
            <a:ext cx="572857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2" name="Google Shape;232;p40"/>
          <p:cNvSpPr txBox="1"/>
          <p:nvPr/>
        </p:nvSpPr>
        <p:spPr>
          <a:xfrm>
            <a:off x="949008" y="351178"/>
            <a:ext cx="77764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L’antibiogramme</a:t>
            </a:r>
            <a:endParaRPr sz="3200" b="1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F8EBF4-C068-5A70-19CB-4325ECC40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794" y="1729428"/>
            <a:ext cx="426011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Mesurer les diamètres est assez simple.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endParaRPr lang="fr-FR" altLang="fr-FR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endParaRPr kumimoji="0" lang="fr-FR" altLang="fr-FR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b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Mais  nécessite que quelques jours de formation et recyclage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404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1"/>
          <p:cNvPicPr preferRelativeResize="0"/>
          <p:nvPr/>
        </p:nvPicPr>
        <p:blipFill rotWithShape="1">
          <a:blip r:embed="rId3">
            <a:alphaModFix/>
          </a:blip>
          <a:srcRect l="7255" t="4027" r="7256" b="4025"/>
          <a:stretch/>
        </p:blipFill>
        <p:spPr>
          <a:xfrm>
            <a:off x="8514473" y="4504599"/>
            <a:ext cx="629526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1"/>
          <p:cNvSpPr txBox="1"/>
          <p:nvPr/>
        </p:nvSpPr>
        <p:spPr>
          <a:xfrm>
            <a:off x="4450765" y="1738340"/>
            <a:ext cx="4191000" cy="2016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L'interprétation nécessite la maîtrise de règles expertes.</a:t>
            </a:r>
          </a:p>
          <a:p>
            <a:br>
              <a:rPr lang="fr-FR" sz="1800" b="1" dirty="0">
                <a:solidFill>
                  <a:schemeClr val="bg1"/>
                </a:solidFill>
              </a:rPr>
            </a:br>
            <a:r>
              <a:rPr lang="fr-FR" sz="1800" b="1" dirty="0">
                <a:solidFill>
                  <a:srgbClr val="FF0000"/>
                </a:solidFill>
              </a:rPr>
              <a:t>Problème : Manque de ressources humaines (RH)</a:t>
            </a:r>
            <a:endParaRPr lang="fr-FR" sz="1800"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800" b="0" i="0" u="none" strike="noStrike" cap="none" dirty="0">
              <a:solidFill>
                <a:schemeClr val="bg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39" name="Google Shape;23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800" y="1083729"/>
            <a:ext cx="3467675" cy="348968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1"/>
          <p:cNvSpPr txBox="1"/>
          <p:nvPr/>
        </p:nvSpPr>
        <p:spPr>
          <a:xfrm>
            <a:off x="1154980" y="277700"/>
            <a:ext cx="743344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Lecture interprétative</a:t>
            </a:r>
            <a:endParaRPr sz="3200" b="1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404"/>
        </a:solidFill>
        <a:effectLst/>
      </p:bgPr>
    </p:bg>
    <p:spTree>
      <p:nvGrpSpPr>
        <p:cNvPr id="1" name="Shape 236">
          <a:extLst>
            <a:ext uri="{FF2B5EF4-FFF2-40B4-BE49-F238E27FC236}">
              <a16:creationId xmlns:a16="http://schemas.microsoft.com/office/drawing/2014/main" id="{660D293D-DFFF-1298-8AF2-3717D2CBE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1">
            <a:extLst>
              <a:ext uri="{FF2B5EF4-FFF2-40B4-BE49-F238E27FC236}">
                <a16:creationId xmlns:a16="http://schemas.microsoft.com/office/drawing/2014/main" id="{393B2A97-B4DF-3B49-4643-46F730A230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255" t="4027" r="7256" b="4025"/>
          <a:stretch/>
        </p:blipFill>
        <p:spPr>
          <a:xfrm>
            <a:off x="8514473" y="4504599"/>
            <a:ext cx="629526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1">
            <a:extLst>
              <a:ext uri="{FF2B5EF4-FFF2-40B4-BE49-F238E27FC236}">
                <a16:creationId xmlns:a16="http://schemas.microsoft.com/office/drawing/2014/main" id="{929980B5-F437-399E-DB8B-1692DF65379E}"/>
              </a:ext>
            </a:extLst>
          </p:cNvPr>
          <p:cNvSpPr txBox="1"/>
          <p:nvPr/>
        </p:nvSpPr>
        <p:spPr>
          <a:xfrm>
            <a:off x="1017820" y="277700"/>
            <a:ext cx="743344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Exemple de lectures interprétatives</a:t>
            </a:r>
            <a:endParaRPr sz="3200" b="1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0757BCB-836B-5D0A-CBC3-A8522829C339}"/>
              </a:ext>
            </a:extLst>
          </p:cNvPr>
          <p:cNvSpPr txBox="1"/>
          <p:nvPr/>
        </p:nvSpPr>
        <p:spPr>
          <a:xfrm>
            <a:off x="131359" y="1468530"/>
            <a:ext cx="920636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fr-FR" sz="1800" dirty="0">
                <a:solidFill>
                  <a:schemeClr val="bg1"/>
                </a:solidFill>
              </a:rPr>
              <a:t>Salmonella testée et rendue sensibles aux aminosides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fr-FR" sz="18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fr-FR" sz="1800" dirty="0">
                <a:solidFill>
                  <a:schemeClr val="bg1"/>
                </a:solidFill>
              </a:rPr>
              <a:t>Klebsiella </a:t>
            </a:r>
            <a:r>
              <a:rPr lang="fr-FR" sz="1800" dirty="0" err="1">
                <a:solidFill>
                  <a:schemeClr val="bg1"/>
                </a:solidFill>
              </a:rPr>
              <a:t>pneumoniae</a:t>
            </a:r>
            <a:r>
              <a:rPr lang="fr-FR" sz="1800" dirty="0">
                <a:solidFill>
                  <a:schemeClr val="bg1"/>
                </a:solidFill>
              </a:rPr>
              <a:t> sensible à l’ampicilline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fr-FR" sz="18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fr-FR" sz="1800" dirty="0">
                <a:solidFill>
                  <a:schemeClr val="bg1"/>
                </a:solidFill>
              </a:rPr>
              <a:t>Ampicilline S mais amoxicilline–acide clavulanique R chez </a:t>
            </a:r>
            <a:r>
              <a:rPr lang="fr-FR" sz="1800" dirty="0" err="1">
                <a:solidFill>
                  <a:schemeClr val="bg1"/>
                </a:solidFill>
              </a:rPr>
              <a:t>Enterobacterales</a:t>
            </a:r>
            <a:r>
              <a:rPr lang="fr-FR" sz="18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fr-FR" sz="18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fr-FR" sz="1800" dirty="0">
                <a:solidFill>
                  <a:schemeClr val="bg1"/>
                </a:solidFill>
              </a:rPr>
              <a:t>Absence de suspicion de BLSE, </a:t>
            </a:r>
            <a:r>
              <a:rPr lang="fr-FR" sz="1800" dirty="0" err="1">
                <a:solidFill>
                  <a:schemeClr val="bg1"/>
                </a:solidFill>
              </a:rPr>
              <a:t>AmpC</a:t>
            </a:r>
            <a:r>
              <a:rPr lang="fr-FR" sz="1800" dirty="0">
                <a:solidFill>
                  <a:schemeClr val="bg1"/>
                </a:solidFill>
              </a:rPr>
              <a:t> ou </a:t>
            </a:r>
            <a:r>
              <a:rPr lang="fr-FR" sz="1800" dirty="0" err="1">
                <a:solidFill>
                  <a:schemeClr val="bg1"/>
                </a:solidFill>
              </a:rPr>
              <a:t>carbapénémase</a:t>
            </a:r>
            <a:r>
              <a:rPr lang="fr-FR" sz="1800" dirty="0">
                <a:solidFill>
                  <a:schemeClr val="bg1"/>
                </a:solidFill>
              </a:rPr>
              <a:t> malgré profils évocateurs.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fr-FR" sz="18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fr-FR" sz="1800" dirty="0">
                <a:solidFill>
                  <a:schemeClr val="bg1"/>
                </a:solidFill>
              </a:rPr>
              <a:t>Résistance MLSB induite (test D non interprété)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fr-FR" sz="18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fr-FR" sz="18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16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3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43"/>
          <p:cNvPicPr preferRelativeResize="0"/>
          <p:nvPr/>
        </p:nvPicPr>
        <p:blipFill rotWithShape="1">
          <a:blip r:embed="rId3">
            <a:alphaModFix/>
          </a:blip>
          <a:srcRect l="7256" t="4027" r="7256" b="4026"/>
          <a:stretch/>
        </p:blipFill>
        <p:spPr>
          <a:xfrm>
            <a:off x="8242520" y="4261625"/>
            <a:ext cx="749074" cy="80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1174" y="573624"/>
            <a:ext cx="2533650" cy="425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1276" y="982584"/>
            <a:ext cx="1933446" cy="343727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3"/>
          <p:cNvSpPr txBox="1"/>
          <p:nvPr/>
        </p:nvSpPr>
        <p:spPr>
          <a:xfrm>
            <a:off x="263209" y="216425"/>
            <a:ext cx="447324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62500"/>
              <a:buFont typeface="Rubik"/>
              <a:buNone/>
            </a:pPr>
            <a:r>
              <a:rPr lang="fr-FR" sz="12800" b="1" i="0" u="none" strike="noStrike" cap="none" dirty="0">
                <a:solidFill>
                  <a:schemeClr val="bg1"/>
                </a:solidFill>
                <a:latin typeface="Rubik"/>
                <a:ea typeface="Rubik"/>
                <a:cs typeface="Rubik"/>
                <a:sym typeface="Rubik"/>
              </a:rPr>
              <a:t>Antibiogo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333333"/>
              <a:buFont typeface="Rubik"/>
              <a:buNone/>
            </a:pPr>
            <a:endParaRPr sz="2400" b="1" i="0" u="none" strike="noStrike" cap="none" dirty="0">
              <a:solidFill>
                <a:schemeClr val="bg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333333"/>
              <a:buFont typeface="Rubik"/>
              <a:buNone/>
            </a:pPr>
            <a:endParaRPr sz="2400" b="1" i="0" u="none" strike="noStrike" cap="none" dirty="0">
              <a:solidFill>
                <a:schemeClr val="bg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42857"/>
              <a:buFont typeface="Rubik"/>
              <a:buNone/>
            </a:pPr>
            <a:r>
              <a:rPr lang="fr-FR" sz="5600" dirty="0">
                <a:solidFill>
                  <a:schemeClr val="bg1"/>
                </a:solidFill>
              </a:rPr>
              <a:t>Application basée sur smartphone, gratuite, hors ligne et open source, qui aide les techniciens de laboratoire à lire et interpréter les antibiogrammes.</a:t>
            </a:r>
            <a:endParaRPr sz="4400" b="1" i="0" u="none" strike="noStrike" cap="none" dirty="0">
              <a:solidFill>
                <a:schemeClr val="bg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F14D44-0A6C-A609-3419-2C293AC52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146" y="1510699"/>
            <a:ext cx="3904752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Prendre une photo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Traitement d'image + IA : mesure semi-automatique du diamètre d'inhibition (IZD)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Système expert : Application des seuils critiques et des règles expertes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Identification des mécanismes de résistance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Alerte PCI (Prévention et Contrôle des Infections) en cas de MDR (résistance multiple)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Résultats avec commentaires pour les techniciens de laboratoire et les cliniciens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Extrapolation aux antibiotiques non testés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Possibilité d'envoyer le rapport pour approbation par un microbiologiste externe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C1C69F-DAC6-C339-898B-EB7627ACB9CA}"/>
              </a:ext>
            </a:extLst>
          </p:cNvPr>
          <p:cNvSpPr txBox="1"/>
          <p:nvPr/>
        </p:nvSpPr>
        <p:spPr>
          <a:xfrm>
            <a:off x="4949372" y="5027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https://drive.google.com/file/d/1Fbvla7N-9_YsEIm8RhlitI4Wug_O1ors/view?usp=drive_link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Shape 199">
          <a:extLst>
            <a:ext uri="{FF2B5EF4-FFF2-40B4-BE49-F238E27FC236}">
              <a16:creationId xmlns:a16="http://schemas.microsoft.com/office/drawing/2014/main" id="{5732CAE9-A98C-7B0B-F385-AF515F5BC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1">
            <a:extLst>
              <a:ext uri="{FF2B5EF4-FFF2-40B4-BE49-F238E27FC236}">
                <a16:creationId xmlns:a16="http://schemas.microsoft.com/office/drawing/2014/main" id="{C4BB6A93-D304-CB6A-BB6C-2CEC1FDD50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256" t="4027" r="7256" b="4026"/>
          <a:stretch/>
        </p:blipFill>
        <p:spPr>
          <a:xfrm>
            <a:off x="8242520" y="4261625"/>
            <a:ext cx="749074" cy="80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B18F3E-57DE-CAB4-B7D8-E927733A2859}"/>
              </a:ext>
            </a:extLst>
          </p:cNvPr>
          <p:cNvSpPr txBox="1"/>
          <p:nvPr/>
        </p:nvSpPr>
        <p:spPr>
          <a:xfrm>
            <a:off x="1523729" y="286603"/>
            <a:ext cx="5925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Feuilles de paillasse et rapport clinique</a:t>
            </a:r>
          </a:p>
        </p:txBody>
      </p:sp>
      <p:pic>
        <p:nvPicPr>
          <p:cNvPr id="3" name="Google Shape;198;p33">
            <a:extLst>
              <a:ext uri="{FF2B5EF4-FFF2-40B4-BE49-F238E27FC236}">
                <a16:creationId xmlns:a16="http://schemas.microsoft.com/office/drawing/2014/main" id="{AE6C94E8-E2AA-170B-381C-F30941994D1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9657" y="1001486"/>
            <a:ext cx="2934789" cy="30148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07AE8B0-A31C-0909-A8FD-FFF2E3E16BBF}"/>
              </a:ext>
            </a:extLst>
          </p:cNvPr>
          <p:cNvSpPr txBox="1"/>
          <p:nvPr/>
        </p:nvSpPr>
        <p:spPr>
          <a:xfrm>
            <a:off x="844731" y="4197752"/>
            <a:ext cx="74632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</a:pPr>
            <a:r>
              <a:rPr lang="fr" sz="1400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Les feuilles de paillasse réservées exclusivement aux utilisateurs du laboratoire</a:t>
            </a:r>
          </a:p>
        </p:txBody>
      </p:sp>
    </p:spTree>
    <p:extLst>
      <p:ext uri="{BB962C8B-B14F-4D97-AF65-F5344CB8AC3E}">
        <p14:creationId xmlns:p14="http://schemas.microsoft.com/office/powerpoint/2010/main" val="1508072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2"/>
          <p:cNvPicPr preferRelativeResize="0"/>
          <p:nvPr/>
        </p:nvPicPr>
        <p:blipFill rotWithShape="1">
          <a:blip r:embed="rId3">
            <a:alphaModFix/>
          </a:blip>
          <a:srcRect l="7256" t="4027" r="7256" b="4026"/>
          <a:stretch/>
        </p:blipFill>
        <p:spPr>
          <a:xfrm>
            <a:off x="8242520" y="4261625"/>
            <a:ext cx="749074" cy="80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2"/>
          <p:cNvSpPr txBox="1"/>
          <p:nvPr/>
        </p:nvSpPr>
        <p:spPr>
          <a:xfrm>
            <a:off x="1358537" y="189493"/>
            <a:ext cx="62982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62500"/>
              <a:buFont typeface="Rubik"/>
              <a:buNone/>
            </a:pPr>
            <a:r>
              <a:rPr lang="fr-FR" sz="2400" b="1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Antibiogo et son système expert</a:t>
            </a:r>
            <a:endParaRPr sz="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62500"/>
              <a:buFont typeface="Rubik"/>
              <a:buNone/>
            </a:pPr>
            <a:endParaRPr sz="2400" b="1" i="0" u="none" strike="noStrike" cap="none" dirty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62500"/>
              <a:buFont typeface="Rubik"/>
              <a:buNone/>
            </a:pPr>
            <a:endParaRPr sz="2400" b="1" i="0" u="none" strike="noStrike" cap="none" dirty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333333"/>
              <a:buFont typeface="Rubik"/>
              <a:buNone/>
            </a:pPr>
            <a:endParaRPr sz="400" b="1" i="0" u="none" strike="noStrike" cap="none" dirty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333333"/>
              <a:buFont typeface="Rubik"/>
              <a:buNone/>
            </a:pPr>
            <a:endParaRPr sz="400" b="1" i="0" u="none" strike="noStrike" cap="none" dirty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3A20390-2248-6765-A913-DB94CE663D42}"/>
              </a:ext>
            </a:extLst>
          </p:cNvPr>
          <p:cNvSpPr txBox="1"/>
          <p:nvPr/>
        </p:nvSpPr>
        <p:spPr>
          <a:xfrm>
            <a:off x="426027" y="960802"/>
            <a:ext cx="829194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Pour les techniciens de laboratoire</a:t>
            </a:r>
          </a:p>
          <a:p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b="1" dirty="0">
                <a:solidFill>
                  <a:schemeClr val="bg1"/>
                </a:solidFill>
              </a:rPr>
              <a:t>Incompatibilité des résultats</a:t>
            </a:r>
            <a:endParaRPr lang="fr-FR" sz="1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/>
                </a:solidFill>
              </a:rPr>
              <a:t>⚠️ Avertissement : le profil du médicament correspond à Micrococcus. Veuillez vérifier l'identification.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/>
                </a:solidFill>
              </a:rPr>
              <a:t>⚠️ Avertissement : les résultats de l'Ampicilline et de l'Amoxicilline + Acide clavulanique ne sont pas compatibles. Veuillez vérifier les résultats.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b="1" dirty="0">
                <a:solidFill>
                  <a:schemeClr val="bg1"/>
                </a:solidFill>
              </a:rPr>
              <a:t>Phénotype attendu/résistance intrinsèque</a:t>
            </a:r>
            <a:endParaRPr lang="fr-FR" sz="1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/>
                </a:solidFill>
              </a:rPr>
              <a:t>⚠️ Avertissement : cette espèce est intrinsèquement résistante à la CEFOXITINE. Veuillez vérifier le résultat de l'antibiotique et l'identification.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b="1" dirty="0">
                <a:solidFill>
                  <a:schemeClr val="bg1"/>
                </a:solidFill>
              </a:rPr>
              <a:t>Phénotype inhabituel</a:t>
            </a:r>
            <a:endParaRPr lang="fr-FR" sz="1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/>
                </a:solidFill>
              </a:rPr>
              <a:t>⚠️ La résistance à la pénicilline n'a pas été décrite pour cet organisme. Confirmez cette résistance avec une autre méthode. En cas de confirmation, envoyez la souche à un laboratoire de référence.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b="1" dirty="0">
                <a:solidFill>
                  <a:schemeClr val="bg1"/>
                </a:solidFill>
              </a:rPr>
              <a:t>Recommandation de test</a:t>
            </a:r>
            <a:endParaRPr lang="fr-FR" sz="1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/>
                </a:solidFill>
              </a:rPr>
              <a:t>⚠️ La sensibilité du Streptococcus </a:t>
            </a:r>
            <a:r>
              <a:rPr lang="fr-FR" sz="1200" dirty="0" err="1">
                <a:solidFill>
                  <a:schemeClr val="bg1"/>
                </a:solidFill>
              </a:rPr>
              <a:t>pneumoniae</a:t>
            </a:r>
            <a:r>
              <a:rPr lang="fr-FR" sz="1200" dirty="0">
                <a:solidFill>
                  <a:schemeClr val="bg1"/>
                </a:solidFill>
              </a:rPr>
              <a:t> aux </a:t>
            </a:r>
            <a:r>
              <a:rPr lang="fr-FR" sz="1200" dirty="0" err="1">
                <a:solidFill>
                  <a:schemeClr val="bg1"/>
                </a:solidFill>
              </a:rPr>
              <a:t>bêta-lactamines</a:t>
            </a:r>
            <a:r>
              <a:rPr lang="fr-FR" sz="1200" dirty="0">
                <a:solidFill>
                  <a:schemeClr val="bg1"/>
                </a:solidFill>
              </a:rPr>
              <a:t> doit être testée avec un disque d’Oxacilline 1 µg (dépistage </a:t>
            </a:r>
            <a:r>
              <a:rPr lang="fr-FR" sz="1200" dirty="0" err="1">
                <a:solidFill>
                  <a:schemeClr val="bg1"/>
                </a:solidFill>
              </a:rPr>
              <a:t>Oxa</a:t>
            </a:r>
            <a:r>
              <a:rPr lang="fr-FR" sz="1200" dirty="0">
                <a:solidFill>
                  <a:schemeClr val="bg1"/>
                </a:solidFill>
              </a:rPr>
              <a:t>) ou une CMI de pénicilline 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/>
                </a:solidFill>
              </a:rPr>
              <a:t>⚠️ Avertissement : Gentamicine I ou R. Veuillez tester la gentamicine avec une concentration élevée (pour déterminer le niveau de résistance).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27EF8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27EF8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11856</TotalTime>
  <Words>1364</Words>
  <Application>Microsoft Office PowerPoint</Application>
  <PresentationFormat>Affichage à l'écran (16:9)</PresentationFormat>
  <Paragraphs>251</Paragraphs>
  <Slides>19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Courier New</vt:lpstr>
      <vt:lpstr>Calibri</vt:lpstr>
      <vt:lpstr>Roboto</vt:lpstr>
      <vt:lpstr>Arial</vt:lpstr>
      <vt:lpstr>Rubik</vt:lpstr>
      <vt:lpstr>Wingdings</vt:lpstr>
      <vt:lpstr>Noto Sans Symbols</vt:lpstr>
      <vt:lpstr>Material</vt:lpstr>
      <vt:lpstr>1_Material</vt:lpstr>
      <vt:lpstr>Thème Office</vt:lpstr>
      <vt:lpstr>Présentation PowerPoint</vt:lpstr>
      <vt:lpstr>Présentation PowerPoint</vt:lpstr>
      <vt:lpstr>Experience MSF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Recommandé par l’OMS et aujourd’hui implémentations dans laboratoires publiques en collaboration avec ministères de la santé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Nada msfMalou</dc:creator>
  <cp:lastModifiedBy>Nada msfMalou</cp:lastModifiedBy>
  <cp:revision>5</cp:revision>
  <dcterms:modified xsi:type="dcterms:W3CDTF">2026-01-14T10:39:05Z</dcterms:modified>
</cp:coreProperties>
</file>