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465" r:id="rId2"/>
    <p:sldId id="308" r:id="rId3"/>
    <p:sldId id="2559" r:id="rId4"/>
    <p:sldId id="256" r:id="rId5"/>
    <p:sldId id="549" r:id="rId6"/>
    <p:sldId id="372" r:id="rId7"/>
    <p:sldId id="2576" r:id="rId8"/>
    <p:sldId id="609" r:id="rId9"/>
    <p:sldId id="376" r:id="rId10"/>
    <p:sldId id="836" r:id="rId11"/>
    <p:sldId id="837" r:id="rId12"/>
    <p:sldId id="607" r:id="rId13"/>
    <p:sldId id="2539" r:id="rId14"/>
    <p:sldId id="260" r:id="rId15"/>
    <p:sldId id="280" r:id="rId16"/>
    <p:sldId id="577" r:id="rId17"/>
    <p:sldId id="2564" r:id="rId18"/>
    <p:sldId id="570" r:id="rId19"/>
    <p:sldId id="586" r:id="rId20"/>
    <p:sldId id="839" r:id="rId21"/>
    <p:sldId id="492" r:id="rId22"/>
    <p:sldId id="493" r:id="rId23"/>
    <p:sldId id="497" r:id="rId24"/>
    <p:sldId id="360" r:id="rId25"/>
    <p:sldId id="291" r:id="rId26"/>
    <p:sldId id="441" r:id="rId27"/>
    <p:sldId id="574" r:id="rId28"/>
    <p:sldId id="2572" r:id="rId29"/>
    <p:sldId id="2573" r:id="rId30"/>
    <p:sldId id="2571" r:id="rId31"/>
    <p:sldId id="2574" r:id="rId32"/>
    <p:sldId id="2570" r:id="rId33"/>
    <p:sldId id="2575" r:id="rId34"/>
    <p:sldId id="2565" r:id="rId35"/>
    <p:sldId id="2566" r:id="rId36"/>
    <p:sldId id="2577" r:id="rId3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62"/>
    <p:restoredTop sz="96405"/>
  </p:normalViewPr>
  <p:slideViewPr>
    <p:cSldViewPr snapToGrid="0" snapToObjects="1">
      <p:cViewPr varScale="1">
        <p:scale>
          <a:sx n="150" d="100"/>
          <a:sy n="150" d="100"/>
        </p:scale>
        <p:origin x="60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40275-3766-6048-AC17-116B8A6D45AE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10911-230D-814D-86C7-1C7EA332EAD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3792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10911-230D-814D-86C7-1C7EA332EAD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7224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Un des outils de l’AMS = CDSS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AB68D-2C09-7345-8441-1A76BA885B6D}" type="slidenum">
              <a:rPr lang="uk-UA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0045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1698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9AB68D-2C09-7345-8441-1A76BA885B6D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6164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C2CBF4-2951-354D-880E-C70954A43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6F81768-4741-5948-A02A-F07064FBD6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8AA524-E67A-B644-B79B-4CE2177B3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E2FA1B-B0ED-6D46-B631-62DEA206F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992715-3764-184D-828B-C48E51631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622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DE3DF9-FB7C-A241-B162-CA856AC1C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652B3AA-20E8-CD4B-A907-FF51E97E1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B335A3-C0F8-8240-88E6-6A0FE85EE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53DC98-54A9-6F43-99C4-E32AA6873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6865F9-4804-654A-BF50-613844BB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2576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D25ACE4-20FC-6C47-8787-666BE7CB04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ED9CBA7-4475-DF4E-AC48-74FE66933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3C08E0-D919-6941-BCFE-94CA56C50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00851A-18CA-B042-AE98-3634B8C7A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AAC17E-42EA-0447-B1F0-C7CC2A9A2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4871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TITLE + THREE COLUMNS 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2"/>
          <p:cNvSpPr/>
          <p:nvPr/>
        </p:nvSpPr>
        <p:spPr>
          <a:xfrm>
            <a:off x="0" y="409767"/>
            <a:ext cx="12192000" cy="266400"/>
          </a:xfrm>
          <a:prstGeom prst="rect">
            <a:avLst/>
          </a:prstGeom>
          <a:solidFill>
            <a:srgbClr val="D3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2"/>
          <p:cNvSpPr txBox="1">
            <a:spLocks noGrp="1"/>
          </p:cNvSpPr>
          <p:nvPr>
            <p:ph type="title"/>
          </p:nvPr>
        </p:nvSpPr>
        <p:spPr>
          <a:xfrm>
            <a:off x="415600" y="316727"/>
            <a:ext cx="11360800" cy="4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3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333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333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333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333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333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333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333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3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32"/>
          <p:cNvSpPr txBox="1">
            <a:spLocks noGrp="1"/>
          </p:cNvSpPr>
          <p:nvPr>
            <p:ph type="title" idx="2"/>
          </p:nvPr>
        </p:nvSpPr>
        <p:spPr>
          <a:xfrm>
            <a:off x="1441117" y="3344468"/>
            <a:ext cx="2192000" cy="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333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7" name="Google Shape;157;p32"/>
          <p:cNvSpPr txBox="1">
            <a:spLocks noGrp="1"/>
          </p:cNvSpPr>
          <p:nvPr>
            <p:ph type="subTitle" idx="1"/>
          </p:nvPr>
        </p:nvSpPr>
        <p:spPr>
          <a:xfrm>
            <a:off x="1512317" y="3621601"/>
            <a:ext cx="2049600" cy="10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1pPr>
            <a:lvl2pPr lvl="1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2pPr>
            <a:lvl3pPr lvl="2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3pPr>
            <a:lvl4pPr lvl="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4pPr>
            <a:lvl5pPr lvl="4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5pPr>
            <a:lvl6pPr lvl="5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6pPr>
            <a:lvl7pPr lvl="6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7pPr>
            <a:lvl8pPr lvl="7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8pPr>
            <a:lvl9pPr lvl="8" algn="ctr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title" idx="3"/>
          </p:nvPr>
        </p:nvSpPr>
        <p:spPr>
          <a:xfrm>
            <a:off x="5003524" y="3344468"/>
            <a:ext cx="2192000" cy="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333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9" name="Google Shape;159;p32"/>
          <p:cNvSpPr txBox="1">
            <a:spLocks noGrp="1"/>
          </p:cNvSpPr>
          <p:nvPr>
            <p:ph type="subTitle" idx="4"/>
          </p:nvPr>
        </p:nvSpPr>
        <p:spPr>
          <a:xfrm>
            <a:off x="5074724" y="3621601"/>
            <a:ext cx="2049600" cy="10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1pPr>
            <a:lvl2pPr lvl="1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2pPr>
            <a:lvl3pPr lvl="2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3pPr>
            <a:lvl4pPr lvl="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4pPr>
            <a:lvl5pPr lvl="4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5pPr>
            <a:lvl6pPr lvl="5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6pPr>
            <a:lvl7pPr lvl="6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7pPr>
            <a:lvl8pPr lvl="7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8pPr>
            <a:lvl9pPr lvl="8" algn="ctr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32"/>
          <p:cNvSpPr txBox="1">
            <a:spLocks noGrp="1"/>
          </p:cNvSpPr>
          <p:nvPr>
            <p:ph type="title" idx="5"/>
          </p:nvPr>
        </p:nvSpPr>
        <p:spPr>
          <a:xfrm>
            <a:off x="8565933" y="3344468"/>
            <a:ext cx="2192000" cy="5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ppins SemiBold"/>
              <a:buNone/>
              <a:defRPr sz="1333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1" name="Google Shape;161;p32"/>
          <p:cNvSpPr txBox="1">
            <a:spLocks noGrp="1"/>
          </p:cNvSpPr>
          <p:nvPr>
            <p:ph type="subTitle" idx="6"/>
          </p:nvPr>
        </p:nvSpPr>
        <p:spPr>
          <a:xfrm>
            <a:off x="8637133" y="3621601"/>
            <a:ext cx="2049600" cy="10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/>
            </a:lvl1pPr>
            <a:lvl2pPr lvl="1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2pPr>
            <a:lvl3pPr lvl="2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3pPr>
            <a:lvl4pPr lvl="3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4pPr>
            <a:lvl5pPr lvl="4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5pPr>
            <a:lvl6pPr lvl="5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6pPr>
            <a:lvl7pPr lvl="6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7pPr>
            <a:lvl8pPr lvl="7" algn="ctr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sz="1467"/>
            </a:lvl8pPr>
            <a:lvl9pPr lvl="8" algn="ctr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4986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A9F450-4BC0-B14F-9557-3A1AB2F46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C99B4E-5055-1F45-B54F-5694054EA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0413DC-EFA2-AD47-87ED-F2E82C394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D8D409-4835-2E4A-8182-EC543AF95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81C886-1FA7-BD4C-BE44-B28BEB41B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845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D8C360-F5F4-AA45-9A40-9CC79A3D5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24F758-BB62-6847-AE42-4ED0BFF90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304728-E2E8-4346-9F36-AA4D4A2C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EB67AF-CED4-8248-8DA1-88DFC321C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573F27-0C0C-E34C-ABA8-99A7F4C9B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1095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3EB617-1F4C-B84D-AFC2-821229983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DCFBC9-BE05-7648-BADE-74060D20A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F6ED7D-D055-EC4D-8202-C311CD6CC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60639C-F89A-7449-ADFE-0BF4A52C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6F2EED-484C-D745-AE3E-6763C184B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670F9B-E2C5-DD41-B157-6D7CD03EC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3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44236B-B143-DC4A-A21C-2C60FFCBC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9D2FC8D-0C77-E746-B221-6CF4CE98D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8083E0-91BA-B348-B504-7E5FB4EB5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F6E50F-D414-F74D-B70B-A135C4FFBF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7584F92-8868-F54E-85CB-5A3533171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E38558D-3021-4941-9F64-BD40007ED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87D67F1-99C8-A64E-8BCA-7FFC69883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A5F2CCD-EC28-784C-844B-8B70E7396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297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0396E6-B37D-C243-AFD3-7920BA9F6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95A2E4-7AEF-164C-BDF1-3EA8AABAB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150283-0F95-594F-91CD-5582C0A3B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0B794F9-F164-CC45-AFD1-BC440841C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313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CC17633-9846-1543-BBDF-99FD1797F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B42C788-781F-E446-904E-75FE6D08B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4C78B7-9551-F047-B6C2-62E488B00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6135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D7F411-9A0C-CE4F-A787-8D5E6047B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A4AE19-D47D-204C-A9A0-AAFF81F2B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1E6006-2662-6745-B621-03CF0A772C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810B6C4-CAE3-1546-BD7F-002C7E45B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A3C1CE9-074D-0B4E-B3DE-0937B6BEE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7D6AB6-1EA4-3F44-98F1-0C9F4F5C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33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D03CBF-1AC8-C546-AAF8-3C51A539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D9E927A-FA7A-3346-BBD7-D2FD40B2BF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541520-1F1A-454C-85BA-7B476677F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64153E-65A6-B746-9CBB-12DE98509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CBDF9-060F-1B44-86E5-1990B4C3F469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4E8E05-610E-9C4E-9EFF-FE496942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31B07B-661E-8F4F-95E9-9AA58DAA2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239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373571E-B11D-0749-ACB7-00C6F10B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3CF919-5C9E-3240-A79D-9B656FA36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6AF977-5BF2-A24C-86D6-8F3729434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CBDF9-060F-1B44-86E5-1990B4C3F469}" type="datetimeFigureOut">
              <a:rPr lang="fr-FR" smtClean="0"/>
              <a:t>14/01/2026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1C73766-F81B-C341-9E21-3D864E8BD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0B7E36-A202-2D44-A8AD-D3E464308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F42F0-22ED-A749-A1AC-C5BDF39B992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26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mailto:Nathan.peiffer-smadja@aphp.f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Université Paris Cité, nouveau nom d'Université de Paris">
            <a:extLst>
              <a:ext uri="{FF2B5EF4-FFF2-40B4-BE49-F238E27FC236}">
                <a16:creationId xmlns:a16="http://schemas.microsoft.com/office/drawing/2014/main" id="{067095BA-CE99-A027-8FB4-0F6FCD2CE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237" y="5405377"/>
            <a:ext cx="3593764" cy="137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ous-titre 2">
            <a:extLst>
              <a:ext uri="{FF2B5EF4-FFF2-40B4-BE49-F238E27FC236}">
                <a16:creationId xmlns:a16="http://schemas.microsoft.com/office/drawing/2014/main" id="{E6BC2A23-5F9E-4D40-BB96-080A3928C969}"/>
              </a:ext>
            </a:extLst>
          </p:cNvPr>
          <p:cNvSpPr txBox="1">
            <a:spLocks/>
          </p:cNvSpPr>
          <p:nvPr/>
        </p:nvSpPr>
        <p:spPr>
          <a:xfrm>
            <a:off x="1530763" y="4765943"/>
            <a:ext cx="8304756" cy="2128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fr-FR" sz="2600" dirty="0"/>
              <a:t>Pr Nathan Peiffer-Smadja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fr-FR" sz="2600" dirty="0"/>
              <a:t>Service de Maladies Infectieuse et Tropicales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fr-FR" sz="2600" dirty="0"/>
              <a:t>Hôpital Bichat – Université Paris Cité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fr-FR" sz="2600" dirty="0">
                <a:hlinkClick r:id="rId4"/>
              </a:rPr>
              <a:t>Nathan.peiffer-smadja@aphp.fr</a:t>
            </a:r>
            <a:r>
              <a:rPr lang="fr-FR" sz="2600" dirty="0"/>
              <a:t>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BEF74B5-913A-FE44-81A1-24E8F3CF9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5955" y="4934739"/>
            <a:ext cx="2210083" cy="1959548"/>
          </a:xfrm>
          <a:prstGeom prst="rect">
            <a:avLst/>
          </a:prstGeom>
        </p:spPr>
      </p:pic>
      <p:pic>
        <p:nvPicPr>
          <p:cNvPr id="8" name="Picture 4" descr="Imperial College London | jobs.ac.uk">
            <a:extLst>
              <a:ext uri="{FF2B5EF4-FFF2-40B4-BE49-F238E27FC236}">
                <a16:creationId xmlns:a16="http://schemas.microsoft.com/office/drawing/2014/main" id="{41657087-9545-2F4F-9F9A-DBE2CEF32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728" y="0"/>
            <a:ext cx="3201553" cy="160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BCA7DF86-F371-C74A-8547-515123C63636}"/>
              </a:ext>
            </a:extLst>
          </p:cNvPr>
          <p:cNvSpPr txBox="1">
            <a:spLocks/>
          </p:cNvSpPr>
          <p:nvPr/>
        </p:nvSpPr>
        <p:spPr>
          <a:xfrm>
            <a:off x="114023" y="1789570"/>
            <a:ext cx="11752548" cy="2616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5600" b="1" dirty="0"/>
              <a:t>Innovation technologique et apport de l’Intelligence Artificielle</a:t>
            </a:r>
          </a:p>
          <a:p>
            <a:pPr algn="ctr"/>
            <a:r>
              <a:rPr lang="fr-FR" sz="5600" b="1" dirty="0"/>
              <a:t>dans les Maladies Infectieuses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82CD6D3-F223-6BE4-106C-388D6B6D8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323" y="13063"/>
            <a:ext cx="4211053" cy="19546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9E9C401-BDAC-2968-9F9A-7E8BAD1D1E4A}"/>
              </a:ext>
            </a:extLst>
          </p:cNvPr>
          <p:cNvSpPr txBox="1"/>
          <p:nvPr/>
        </p:nvSpPr>
        <p:spPr>
          <a:xfrm>
            <a:off x="2614435" y="4227209"/>
            <a:ext cx="61374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bg2">
                    <a:lumMod val="50000"/>
                  </a:schemeClr>
                </a:solidFill>
              </a:rPr>
              <a:t>14/01/2026</a:t>
            </a:r>
          </a:p>
        </p:txBody>
      </p:sp>
    </p:spTree>
    <p:extLst>
      <p:ext uri="{BB962C8B-B14F-4D97-AF65-F5344CB8AC3E}">
        <p14:creationId xmlns:p14="http://schemas.microsoft.com/office/powerpoint/2010/main" val="2393133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FBA0A0B-6A7F-054A-8282-41582184B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4653025" cy="37107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C4F57E-CDB5-A64B-ABA3-BEEDFD2EB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4959" y="2283528"/>
            <a:ext cx="4897211" cy="45744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808877C-7BEB-EA42-BA17-044C1B21B737}"/>
              </a:ext>
            </a:extLst>
          </p:cNvPr>
          <p:cNvSpPr txBox="1"/>
          <p:nvPr/>
        </p:nvSpPr>
        <p:spPr>
          <a:xfrm>
            <a:off x="4825214" y="296353"/>
            <a:ext cx="5924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Sélection d’une infection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D510D7D-9456-B944-877A-CE2FBC1FE898}"/>
              </a:ext>
            </a:extLst>
          </p:cNvPr>
          <p:cNvSpPr txBox="1"/>
          <p:nvPr/>
        </p:nvSpPr>
        <p:spPr>
          <a:xfrm>
            <a:off x="1878714" y="4870063"/>
            <a:ext cx="4653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Réponse à quelques questions ciblées</a:t>
            </a:r>
          </a:p>
        </p:txBody>
      </p:sp>
    </p:spTree>
    <p:extLst>
      <p:ext uri="{BB962C8B-B14F-4D97-AF65-F5344CB8AC3E}">
        <p14:creationId xmlns:p14="http://schemas.microsoft.com/office/powerpoint/2010/main" val="2251200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22F5876-09AC-5D46-A4C4-59BE2F7A4AEC}"/>
              </a:ext>
            </a:extLst>
          </p:cNvPr>
          <p:cNvSpPr txBox="1"/>
          <p:nvPr/>
        </p:nvSpPr>
        <p:spPr>
          <a:xfrm>
            <a:off x="0" y="795918"/>
            <a:ext cx="5834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Recommandation « personnalisée »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763FE34-7936-1240-9931-A06030CAA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994150"/>
            <a:ext cx="9448800" cy="6985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7411233-4DA5-0E4E-A883-1F635576C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12" y="3062324"/>
            <a:ext cx="4143652" cy="93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84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04197" y="4339689"/>
            <a:ext cx="1895872" cy="176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249F9B2-5116-41D6-865A-7D2724B377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991357" y="507266"/>
            <a:ext cx="7176118" cy="4197722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4750D3C1-91D6-4082-BCAE-54F53DDDF08D}"/>
              </a:ext>
            </a:extLst>
          </p:cNvPr>
          <p:cNvGraphicFramePr>
            <a:graphicFrameLocks noGrp="1"/>
          </p:cNvGraphicFramePr>
          <p:nvPr/>
        </p:nvGraphicFramePr>
        <p:xfrm>
          <a:off x="2825252" y="5036077"/>
          <a:ext cx="7130561" cy="1188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50960">
                  <a:extLst>
                    <a:ext uri="{9D8B030D-6E8A-4147-A177-3AD203B41FA5}">
                      <a16:colId xmlns:a16="http://schemas.microsoft.com/office/drawing/2014/main" val="4252787276"/>
                    </a:ext>
                  </a:extLst>
                </a:gridCol>
                <a:gridCol w="1860868">
                  <a:extLst>
                    <a:ext uri="{9D8B030D-6E8A-4147-A177-3AD203B41FA5}">
                      <a16:colId xmlns:a16="http://schemas.microsoft.com/office/drawing/2014/main" val="523076217"/>
                    </a:ext>
                  </a:extLst>
                </a:gridCol>
                <a:gridCol w="2418733">
                  <a:extLst>
                    <a:ext uri="{9D8B030D-6E8A-4147-A177-3AD203B41FA5}">
                      <a16:colId xmlns:a16="http://schemas.microsoft.com/office/drawing/2014/main" val="22944453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553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2000" dirty="0"/>
                        <a:t>Total requests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b="0" dirty="0">
                          <a:effectLst/>
                        </a:rPr>
                        <a:t>369,317</a:t>
                      </a:r>
                      <a:endParaRPr lang="fr-FR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b="1" dirty="0">
                          <a:solidFill>
                            <a:srgbClr val="FF0000"/>
                          </a:solidFill>
                          <a:effectLst/>
                        </a:rPr>
                        <a:t>3,549,488</a:t>
                      </a:r>
                      <a:endParaRPr lang="fr-FR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891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fr-FR" sz="2000" b="0" dirty="0">
                          <a:solidFill>
                            <a:schemeClr val="tx1"/>
                          </a:solidFill>
                        </a:rPr>
                        <a:t>Unique I.P. address / 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2000" b="0" dirty="0">
                          <a:solidFill>
                            <a:schemeClr val="tx1"/>
                          </a:solidFill>
                        </a:rPr>
                        <a:t>414 [245 – 394]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>
                          <a:solidFill>
                            <a:srgbClr val="FF0000"/>
                          </a:solidFill>
                        </a:rPr>
                        <a:t>5365    [2891 – 5769]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00245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96E8E6B-780D-A549-837A-DD2C38A84E1B}"/>
              </a:ext>
            </a:extLst>
          </p:cNvPr>
          <p:cNvSpPr/>
          <p:nvPr/>
        </p:nvSpPr>
        <p:spPr>
          <a:xfrm>
            <a:off x="3308162" y="304065"/>
            <a:ext cx="502304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b="1" dirty="0"/>
              <a:t>Number of requests per month, from 2015 to 2018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8C22E7-439D-274B-96F4-0AAEC19519DA}"/>
              </a:ext>
            </a:extLst>
          </p:cNvPr>
          <p:cNvSpPr/>
          <p:nvPr/>
        </p:nvSpPr>
        <p:spPr>
          <a:xfrm>
            <a:off x="2413699" y="3499980"/>
            <a:ext cx="94609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b="1" dirty="0"/>
              <a:t>100,000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EB0481-2CB4-674F-8447-99773E78EB6A}"/>
              </a:ext>
            </a:extLst>
          </p:cNvPr>
          <p:cNvSpPr/>
          <p:nvPr/>
        </p:nvSpPr>
        <p:spPr>
          <a:xfrm>
            <a:off x="2530719" y="4212742"/>
            <a:ext cx="82907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b="1" dirty="0"/>
              <a:t>50,000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E9E2B5-E99D-124B-9351-BA5B8B24BB4C}"/>
              </a:ext>
            </a:extLst>
          </p:cNvPr>
          <p:cNvSpPr/>
          <p:nvPr/>
        </p:nvSpPr>
        <p:spPr>
          <a:xfrm>
            <a:off x="2945255" y="1995189"/>
            <a:ext cx="167709" cy="10901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fr-FR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8CD084-10A8-3345-A41A-E7B14713CFAE}"/>
              </a:ext>
            </a:extLst>
          </p:cNvPr>
          <p:cNvSpPr/>
          <p:nvPr/>
        </p:nvSpPr>
        <p:spPr>
          <a:xfrm>
            <a:off x="2413698" y="2813485"/>
            <a:ext cx="94609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b="1" dirty="0"/>
              <a:t>150,000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98A7DA-7C86-6F4F-A048-3A7F2D00F862}"/>
              </a:ext>
            </a:extLst>
          </p:cNvPr>
          <p:cNvSpPr/>
          <p:nvPr/>
        </p:nvSpPr>
        <p:spPr>
          <a:xfrm>
            <a:off x="2413698" y="2067331"/>
            <a:ext cx="94609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b="1" dirty="0"/>
              <a:t>200,000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2E9BF9-758D-CB4C-9556-CBF83F36D4BA}"/>
              </a:ext>
            </a:extLst>
          </p:cNvPr>
          <p:cNvSpPr/>
          <p:nvPr/>
        </p:nvSpPr>
        <p:spPr>
          <a:xfrm>
            <a:off x="2413697" y="1345965"/>
            <a:ext cx="94609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b="1" dirty="0"/>
              <a:t>250,000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426F28-1F02-E24B-A150-F0390C5E524D}"/>
              </a:ext>
            </a:extLst>
          </p:cNvPr>
          <p:cNvSpPr/>
          <p:nvPr/>
        </p:nvSpPr>
        <p:spPr>
          <a:xfrm>
            <a:off x="2413696" y="633203"/>
            <a:ext cx="94609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b="1" dirty="0"/>
              <a:t>300,000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2D4203-EF19-434C-BE9C-DD4D7ADED460}"/>
              </a:ext>
            </a:extLst>
          </p:cNvPr>
          <p:cNvSpPr/>
          <p:nvPr/>
        </p:nvSpPr>
        <p:spPr>
          <a:xfrm>
            <a:off x="3406868" y="4442336"/>
            <a:ext cx="6808694" cy="211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D1DDE1-E336-EF47-969F-8BB2F30A959A}"/>
              </a:ext>
            </a:extLst>
          </p:cNvPr>
          <p:cNvSpPr/>
          <p:nvPr/>
        </p:nvSpPr>
        <p:spPr>
          <a:xfrm>
            <a:off x="4087447" y="4534022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b="1" dirty="0"/>
              <a:t>2015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C33740-B4EC-9644-AC08-49D8D7B5E1AF}"/>
              </a:ext>
            </a:extLst>
          </p:cNvPr>
          <p:cNvSpPr/>
          <p:nvPr/>
        </p:nvSpPr>
        <p:spPr>
          <a:xfrm>
            <a:off x="5878597" y="4540868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b="1" dirty="0"/>
              <a:t>2016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A85CA0-535D-884D-B856-36E4DCA2F6AE}"/>
              </a:ext>
            </a:extLst>
          </p:cNvPr>
          <p:cNvSpPr/>
          <p:nvPr/>
        </p:nvSpPr>
        <p:spPr>
          <a:xfrm>
            <a:off x="7362631" y="4540868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b="1" dirty="0"/>
              <a:t>2017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9E09847-9746-A245-9114-AE6259D7E9A7}"/>
              </a:ext>
            </a:extLst>
          </p:cNvPr>
          <p:cNvSpPr/>
          <p:nvPr/>
        </p:nvSpPr>
        <p:spPr>
          <a:xfrm>
            <a:off x="8912772" y="4529547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b="1" dirty="0"/>
              <a:t>2018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02E676DD-E7C1-AA46-A60B-E4BF820EB5D9}"/>
              </a:ext>
            </a:extLst>
          </p:cNvPr>
          <p:cNvCxnSpPr/>
          <p:nvPr/>
        </p:nvCxnSpPr>
        <p:spPr>
          <a:xfrm>
            <a:off x="3695321" y="4439835"/>
            <a:ext cx="0" cy="1010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D604543-7787-804D-85DA-1A5D66BF34B5}"/>
              </a:ext>
            </a:extLst>
          </p:cNvPr>
          <p:cNvCxnSpPr/>
          <p:nvPr/>
        </p:nvCxnSpPr>
        <p:spPr>
          <a:xfrm>
            <a:off x="5320921" y="4430536"/>
            <a:ext cx="0" cy="1010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85FF5B68-2FF6-9F49-A590-A1902BEB2D08}"/>
              </a:ext>
            </a:extLst>
          </p:cNvPr>
          <p:cNvCxnSpPr/>
          <p:nvPr/>
        </p:nvCxnSpPr>
        <p:spPr>
          <a:xfrm>
            <a:off x="6910961" y="4432989"/>
            <a:ext cx="0" cy="1010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C26CBCC-2870-6445-BBA6-03D004764613}"/>
              </a:ext>
            </a:extLst>
          </p:cNvPr>
          <p:cNvCxnSpPr/>
          <p:nvPr/>
        </p:nvCxnSpPr>
        <p:spPr>
          <a:xfrm>
            <a:off x="8452133" y="4438888"/>
            <a:ext cx="0" cy="1010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43ABFC36-178D-D743-8640-87B8431BB41A}"/>
              </a:ext>
            </a:extLst>
          </p:cNvPr>
          <p:cNvCxnSpPr/>
          <p:nvPr/>
        </p:nvCxnSpPr>
        <p:spPr>
          <a:xfrm>
            <a:off x="9955813" y="4432989"/>
            <a:ext cx="0" cy="1010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2212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D32CDBA-BD26-4D40-BAE0-762844891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65"/>
            <a:ext cx="5613402" cy="677943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892E0DF-546E-E344-97CF-9998A7CCC05F}"/>
              </a:ext>
            </a:extLst>
          </p:cNvPr>
          <p:cNvSpPr txBox="1"/>
          <p:nvPr/>
        </p:nvSpPr>
        <p:spPr>
          <a:xfrm>
            <a:off x="6578600" y="554842"/>
            <a:ext cx="5291528" cy="3304658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0092C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/>
              <a:t>Stratégie</a:t>
            </a:r>
            <a:r>
              <a:rPr lang="en-US" sz="4000" dirty="0"/>
              <a:t> </a:t>
            </a:r>
            <a:r>
              <a:rPr lang="en-US" sz="4000" dirty="0" err="1"/>
              <a:t>intégrée</a:t>
            </a:r>
            <a:r>
              <a:rPr lang="en-US" sz="4000" dirty="0"/>
              <a:t> </a:t>
            </a:r>
            <a:r>
              <a:rPr lang="en-US" sz="4000" dirty="0" err="1"/>
              <a:t>d’implementation</a:t>
            </a:r>
            <a:r>
              <a:rPr lang="en-US" sz="4000" dirty="0"/>
              <a:t> d’un </a:t>
            </a:r>
            <a:r>
              <a:rPr lang="en-US" sz="4000" dirty="0" err="1"/>
              <a:t>système</a:t>
            </a:r>
            <a:r>
              <a:rPr lang="en-US" sz="4000" dirty="0"/>
              <a:t> expert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C6524D7-BD0A-109D-5FC5-9D9E964477A1}"/>
              </a:ext>
            </a:extLst>
          </p:cNvPr>
          <p:cNvSpPr txBox="1"/>
          <p:nvPr/>
        </p:nvSpPr>
        <p:spPr>
          <a:xfrm>
            <a:off x="5613402" y="5148219"/>
            <a:ext cx="65785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Peiffer-Smadja et al.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Paving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Way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the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a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Decision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Support System for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Antibiotic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Prescribing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Primary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Care in West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Africa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Preimplementation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Co-Design Workshop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Physicians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Medical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fr-FR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859551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"/>
          <p:cNvSpPr/>
          <p:nvPr/>
        </p:nvSpPr>
        <p:spPr>
          <a:xfrm>
            <a:off x="1210277" y="0"/>
            <a:ext cx="9771447" cy="6858000"/>
          </a:xfrm>
          <a:custGeom>
            <a:avLst/>
            <a:gdLst/>
            <a:ahLst/>
            <a:cxnLst/>
            <a:rect l="l" t="t" r="r" b="b"/>
            <a:pathLst>
              <a:path w="9771446" h="6858000" extrusionOk="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rgbClr val="D8D8D8">
              <a:alpha val="61960"/>
            </a:srgb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5" descr="Une image contenant carte&#10;&#10;Description générée automatiquement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-1" t="7348" r="2" b="9273"/>
          <a:stretch/>
        </p:blipFill>
        <p:spPr>
          <a:xfrm>
            <a:off x="2254297" y="651494"/>
            <a:ext cx="7683404" cy="606998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5"/>
          <p:cNvSpPr/>
          <p:nvPr/>
        </p:nvSpPr>
        <p:spPr>
          <a:xfrm>
            <a:off x="2315973" y="-31154"/>
            <a:ext cx="9187761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3200" dirty="0">
                <a:solidFill>
                  <a:srgbClr val="FE8F00"/>
                </a:solidFill>
                <a:latin typeface="Calibri"/>
                <a:ea typeface="Calibri"/>
                <a:cs typeface="Calibri"/>
                <a:sym typeface="Calibri"/>
              </a:rPr>
              <a:t>Le réseau </a:t>
            </a:r>
            <a:r>
              <a:rPr lang="fr-FR" sz="3200" dirty="0" err="1">
                <a:solidFill>
                  <a:srgbClr val="FE8F00"/>
                </a:solidFill>
                <a:latin typeface="Calibri"/>
                <a:ea typeface="Calibri"/>
                <a:cs typeface="Calibri"/>
                <a:sym typeface="Calibri"/>
              </a:rPr>
              <a:t>Antibioclic</a:t>
            </a:r>
            <a:r>
              <a:rPr lang="fr-FR" sz="3200" dirty="0">
                <a:solidFill>
                  <a:srgbClr val="FE8F00"/>
                </a:solidFill>
                <a:latin typeface="Calibri"/>
                <a:ea typeface="Calibri"/>
                <a:cs typeface="Calibri"/>
                <a:sym typeface="Calibri"/>
              </a:rPr>
              <a:t> Afrique</a:t>
            </a:r>
            <a:endParaRPr sz="3200" dirty="0">
              <a:solidFill>
                <a:srgbClr val="FE8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329" y="4828447"/>
            <a:ext cx="1575368" cy="150146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7" name="Google Shape;24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55503" y="912429"/>
            <a:ext cx="3015725" cy="147114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8" name="Google Shape;24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82744" y="5103224"/>
            <a:ext cx="3143000" cy="111660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9" name="Google Shape;249;p5"/>
          <p:cNvSpPr/>
          <p:nvPr/>
        </p:nvSpPr>
        <p:spPr>
          <a:xfrm>
            <a:off x="5937623" y="3182779"/>
            <a:ext cx="316755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5" descr="Une image contenant dessin&#10;&#10;Description générée automatiquem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5077" y="528085"/>
            <a:ext cx="1719219" cy="144233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La nouvelle agence ANRS | Maladies infectieuses émergentes | ANRS">
            <a:extLst>
              <a:ext uri="{FF2B5EF4-FFF2-40B4-BE49-F238E27FC236}">
                <a16:creationId xmlns:a16="http://schemas.microsoft.com/office/drawing/2014/main" id="{3BC1CCC0-FBCF-2E40-91FE-AA873F0A6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490" y="2791226"/>
            <a:ext cx="2558675" cy="17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2FEA58-C854-FA43-A1A6-BC02A2469DEE}"/>
              </a:ext>
            </a:extLst>
          </p:cNvPr>
          <p:cNvSpPr/>
          <p:nvPr/>
        </p:nvSpPr>
        <p:spPr>
          <a:xfrm>
            <a:off x="31831" y="2806295"/>
            <a:ext cx="1798136" cy="1750349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pic>
        <p:nvPicPr>
          <p:cNvPr id="14" name="Image 2">
            <a:extLst>
              <a:ext uri="{FF2B5EF4-FFF2-40B4-BE49-F238E27FC236}">
                <a16:creationId xmlns:a16="http://schemas.microsoft.com/office/drawing/2014/main" id="{F7583C24-7C6F-F946-A967-5B5F65B2F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638" y="3066225"/>
            <a:ext cx="2336797" cy="1408201"/>
          </a:xfrm>
          <a:prstGeom prst="rect">
            <a:avLst/>
          </a:prstGeom>
          <a:noFill/>
          <a:ln>
            <a:solidFill>
              <a:schemeClr val="dk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315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4E2C621-0C07-EF4D-BF22-B064C38FB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3848" y="0"/>
            <a:ext cx="7504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08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34B9311-CFFE-044A-8C32-E17B2E9E8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95173"/>
            <a:ext cx="8726911" cy="256673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2A5CCE1-A6A1-7B4E-B37D-886EED230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60" y="4497061"/>
            <a:ext cx="4601891" cy="158797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7646FAA-9EF8-1C41-8C70-775AA788A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493" y="3996089"/>
            <a:ext cx="12700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80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E29D796-E754-F764-0ACD-565BF84D5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51" y="0"/>
            <a:ext cx="3164365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27595F4-99E0-4B6B-7CE9-41793DCD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817" y="0"/>
            <a:ext cx="3164365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2B17080-D665-BA23-A864-0582F1A8B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816" y="0"/>
            <a:ext cx="3164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391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40E179-A802-0A4F-8451-BCD527A6B733}"/>
              </a:ext>
            </a:extLst>
          </p:cNvPr>
          <p:cNvSpPr/>
          <p:nvPr/>
        </p:nvSpPr>
        <p:spPr>
          <a:xfrm>
            <a:off x="0" y="0"/>
            <a:ext cx="12192000" cy="936657"/>
          </a:xfrm>
          <a:prstGeom prst="rect">
            <a:avLst/>
          </a:prstGeom>
          <a:solidFill>
            <a:srgbClr val="0047FF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8E7140A-A30D-7242-82C2-9F2EA01D9196}"/>
              </a:ext>
            </a:extLst>
          </p:cNvPr>
          <p:cNvSpPr txBox="1">
            <a:spLocks/>
          </p:cNvSpPr>
          <p:nvPr/>
        </p:nvSpPr>
        <p:spPr>
          <a:xfrm>
            <a:off x="0" y="-194454"/>
            <a:ext cx="114792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fr-FR" sz="3600" dirty="0"/>
              <a:t>Apprentissage automatique</a:t>
            </a:r>
          </a:p>
        </p:txBody>
      </p:sp>
    </p:spTree>
    <p:extLst>
      <p:ext uri="{BB962C8B-B14F-4D97-AF65-F5344CB8AC3E}">
        <p14:creationId xmlns:p14="http://schemas.microsoft.com/office/powerpoint/2010/main" val="3541484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883064" y="2842512"/>
            <a:ext cx="2030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Données patient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736061" y="135778"/>
            <a:ext cx="5244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Extraction automatisée des règles à partir des données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601041" y="2212352"/>
            <a:ext cx="463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pyelonephritis + pregnant woman </a:t>
            </a:r>
            <a:r>
              <a:rPr lang="fr-FR">
                <a:sym typeface="Wingdings"/>
              </a:rPr>
              <a:t></a:t>
            </a:r>
            <a:r>
              <a:rPr lang="fr-FR"/>
              <a:t> cefalexin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653436" y="2888679"/>
            <a:ext cx="6109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pyelonephritis + age &gt; 83 </a:t>
            </a:r>
            <a:r>
              <a:rPr lang="fr-FR">
                <a:sym typeface="Wingdings"/>
              </a:rPr>
              <a:t> </a:t>
            </a:r>
            <a:r>
              <a:rPr lang="fr-FR"/>
              <a:t>cefotaxime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6983196" y="135778"/>
            <a:ext cx="4770258" cy="92900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7496223" y="1140558"/>
            <a:ext cx="3584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 sz="2400">
                <a:effectLst/>
                <a:latin typeface="CMR10" charset="0"/>
              </a:rPr>
              <a:t>∆</a:t>
            </a:r>
            <a:r>
              <a:rPr lang="fr-FR" sz="2400">
                <a:latin typeface="CMMI7" charset="0"/>
              </a:rPr>
              <a:t>x</a:t>
            </a:r>
            <a:r>
              <a:rPr lang="mr-IN" sz="2400">
                <a:effectLst/>
                <a:latin typeface="CMR10" charset="0"/>
              </a:rPr>
              <a:t>=</a:t>
            </a:r>
            <a:r>
              <a:rPr lang="mr-IN" sz="2400">
                <a:effectLst/>
                <a:latin typeface="CMMI10" charset="0"/>
              </a:rPr>
              <a:t>f</a:t>
            </a:r>
            <a:r>
              <a:rPr lang="mr-IN" sz="2400">
                <a:effectLst/>
                <a:latin typeface="CMR10" charset="0"/>
              </a:rPr>
              <a:t>(</a:t>
            </a:r>
            <a:r>
              <a:rPr lang="fr-FR" sz="2400">
                <a:latin typeface="CMMI10" charset="0"/>
              </a:rPr>
              <a:t>R</a:t>
            </a:r>
            <a:r>
              <a:rPr lang="fr-FR" sz="2400">
                <a:latin typeface="CMMI7" charset="0"/>
              </a:rPr>
              <a:t>x</a:t>
            </a:r>
            <a:r>
              <a:rPr lang="mr-IN" sz="2400">
                <a:effectLst/>
                <a:latin typeface="CMR10" charset="0"/>
              </a:rPr>
              <a:t>;</a:t>
            </a:r>
            <a:r>
              <a:rPr lang="mr-IN" sz="2400">
                <a:effectLst/>
                <a:latin typeface="CMMI10" charset="0"/>
              </a:rPr>
              <a:t>θ</a:t>
            </a:r>
            <a:r>
              <a:rPr lang="mr-IN" sz="2400">
                <a:effectLst/>
                <a:latin typeface="CMR10" charset="0"/>
              </a:rPr>
              <a:t>)+</a:t>
            </a:r>
            <a:r>
              <a:rPr lang="fr-FR" sz="2400">
                <a:latin typeface="CMMI10" charset="0"/>
              </a:rPr>
              <a:t>∂</a:t>
            </a:r>
            <a:r>
              <a:rPr lang="mr-IN" sz="2400">
                <a:effectLst/>
                <a:latin typeface="CMR10" charset="0"/>
              </a:rPr>
              <a:t>; </a:t>
            </a:r>
            <a:r>
              <a:rPr lang="fr-FR" sz="2400">
                <a:latin typeface="CMMI10" charset="0"/>
              </a:rPr>
              <a:t>∂</a:t>
            </a:r>
            <a:r>
              <a:rPr lang="mr-IN" sz="2400">
                <a:effectLst/>
                <a:latin typeface="CMSY10" charset="0"/>
              </a:rPr>
              <a:t>∼N</a:t>
            </a:r>
            <a:r>
              <a:rPr lang="mr-IN" sz="2400">
                <a:effectLst/>
                <a:latin typeface="CMR10" charset="0"/>
              </a:rPr>
              <a:t>(</a:t>
            </a:r>
            <a:r>
              <a:rPr lang="mr-IN" sz="2400">
                <a:effectLst/>
                <a:latin typeface="CMBX10" charset="0"/>
              </a:rPr>
              <a:t>0</a:t>
            </a:r>
            <a:r>
              <a:rPr lang="mr-IN" sz="2400">
                <a:effectLst/>
                <a:latin typeface="CMMI10" charset="0"/>
              </a:rPr>
              <a:t>,</a:t>
            </a:r>
            <a:r>
              <a:rPr lang="fr-FR" sz="2400">
                <a:latin typeface="CMBX10" charset="0"/>
              </a:rPr>
              <a:t>Y</a:t>
            </a:r>
            <a:r>
              <a:rPr lang="mr-IN" sz="2400">
                <a:effectLst/>
                <a:latin typeface="CMR10" charset="0"/>
              </a:rPr>
              <a:t>) </a:t>
            </a:r>
            <a:endParaRPr lang="mr-IN" sz="2400"/>
          </a:p>
        </p:txBody>
      </p:sp>
      <p:sp>
        <p:nvSpPr>
          <p:cNvPr id="3" name="Ellipse 2"/>
          <p:cNvSpPr/>
          <p:nvPr/>
        </p:nvSpPr>
        <p:spPr>
          <a:xfrm>
            <a:off x="1186535" y="2054436"/>
            <a:ext cx="3423565" cy="211453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658404" y="2893127"/>
            <a:ext cx="2606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>
                <a:effectLst/>
                <a:latin typeface="CMR10" charset="0"/>
              </a:rPr>
              <a:t>∆</a:t>
            </a:r>
            <a:r>
              <a:rPr lang="fr-FR" sz="800">
                <a:latin typeface="CMMI7" charset="0"/>
              </a:rPr>
              <a:t>x</a:t>
            </a:r>
            <a:r>
              <a:rPr lang="mr-IN">
                <a:effectLst/>
                <a:latin typeface="CMR10" charset="0"/>
              </a:rPr>
              <a:t>=</a:t>
            </a:r>
            <a:r>
              <a:rPr lang="mr-IN">
                <a:effectLst/>
                <a:latin typeface="CMMI10" charset="0"/>
              </a:rPr>
              <a:t>f</a:t>
            </a:r>
            <a:r>
              <a:rPr lang="mr-IN">
                <a:effectLst/>
                <a:latin typeface="CMR10" charset="0"/>
              </a:rPr>
              <a:t>(</a:t>
            </a:r>
            <a:r>
              <a:rPr lang="fr-FR">
                <a:latin typeface="CMMI10" charset="0"/>
              </a:rPr>
              <a:t>R</a:t>
            </a:r>
            <a:r>
              <a:rPr lang="fr-FR" sz="800">
                <a:latin typeface="CMMI7" charset="0"/>
              </a:rPr>
              <a:t>x</a:t>
            </a:r>
            <a:r>
              <a:rPr lang="mr-IN">
                <a:effectLst/>
                <a:latin typeface="CMR10" charset="0"/>
              </a:rPr>
              <a:t>;</a:t>
            </a:r>
            <a:r>
              <a:rPr lang="mr-IN">
                <a:effectLst/>
                <a:latin typeface="CMMI10" charset="0"/>
              </a:rPr>
              <a:t>θ</a:t>
            </a:r>
            <a:r>
              <a:rPr lang="mr-IN">
                <a:effectLst/>
                <a:latin typeface="CMR10" charset="0"/>
              </a:rPr>
              <a:t>)+</a:t>
            </a:r>
            <a:r>
              <a:rPr lang="fr-FR">
                <a:latin typeface="CMMI10" charset="0"/>
              </a:rPr>
              <a:t>∂</a:t>
            </a:r>
            <a:r>
              <a:rPr lang="mr-IN">
                <a:effectLst/>
                <a:latin typeface="CMR10" charset="0"/>
              </a:rPr>
              <a:t>; </a:t>
            </a:r>
            <a:r>
              <a:rPr lang="fr-FR">
                <a:latin typeface="CMMI10" charset="0"/>
              </a:rPr>
              <a:t>∂</a:t>
            </a:r>
            <a:r>
              <a:rPr lang="mr-IN">
                <a:effectLst/>
                <a:latin typeface="CMSY10" charset="0"/>
              </a:rPr>
              <a:t>∼N</a:t>
            </a:r>
            <a:r>
              <a:rPr lang="mr-IN">
                <a:effectLst/>
                <a:latin typeface="CMR10" charset="0"/>
              </a:rPr>
              <a:t>(</a:t>
            </a:r>
            <a:r>
              <a:rPr lang="mr-IN">
                <a:effectLst/>
                <a:latin typeface="CMBX10" charset="0"/>
              </a:rPr>
              <a:t>0</a:t>
            </a:r>
            <a:r>
              <a:rPr lang="mr-IN">
                <a:effectLst/>
                <a:latin typeface="CMMI10" charset="0"/>
              </a:rPr>
              <a:t>,</a:t>
            </a:r>
            <a:r>
              <a:rPr lang="fr-FR">
                <a:latin typeface="CMBX10" charset="0"/>
              </a:rPr>
              <a:t>Y</a:t>
            </a:r>
            <a:r>
              <a:rPr lang="mr-IN">
                <a:effectLst/>
                <a:latin typeface="CMR10" charset="0"/>
              </a:rPr>
              <a:t>) </a:t>
            </a:r>
            <a:endParaRPr lang="mr-IN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7167387" y="2556049"/>
            <a:ext cx="433654" cy="387412"/>
          </a:xfrm>
          <a:prstGeom prst="straightConnector1">
            <a:avLst/>
          </a:prstGeom>
          <a:noFill/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7183748" y="3258011"/>
            <a:ext cx="363358" cy="458115"/>
          </a:xfrm>
          <a:prstGeom prst="straightConnector1">
            <a:avLst/>
          </a:prstGeom>
          <a:noFill/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7151502" y="3111701"/>
            <a:ext cx="427849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ZoneTexte 20"/>
          <p:cNvSpPr txBox="1"/>
          <p:nvPr/>
        </p:nvSpPr>
        <p:spPr>
          <a:xfrm>
            <a:off x="8413836" y="6043645"/>
            <a:ext cx="3774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pneumonia + influenza </a:t>
            </a:r>
            <a:r>
              <a:rPr lang="fr-FR">
                <a:sym typeface="Wingdings"/>
              </a:rPr>
              <a:t> vancomycin</a:t>
            </a:r>
            <a:r>
              <a:rPr lang="fr-FR"/>
              <a:t> </a:t>
            </a:r>
          </a:p>
        </p:txBody>
      </p:sp>
      <p:sp>
        <p:nvSpPr>
          <p:cNvPr id="27" name="Ellipse 26"/>
          <p:cNvSpPr/>
          <p:nvPr/>
        </p:nvSpPr>
        <p:spPr>
          <a:xfrm>
            <a:off x="1424067" y="4257518"/>
            <a:ext cx="4201286" cy="257050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2158584" y="5215708"/>
            <a:ext cx="28362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Nouvelles données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625353" y="5348633"/>
            <a:ext cx="2606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r-IN">
                <a:effectLst/>
                <a:latin typeface="CMR10" charset="0"/>
              </a:rPr>
              <a:t>∆</a:t>
            </a:r>
            <a:r>
              <a:rPr lang="fr-FR" sz="800">
                <a:latin typeface="CMMI7" charset="0"/>
              </a:rPr>
              <a:t>x</a:t>
            </a:r>
            <a:r>
              <a:rPr lang="mr-IN">
                <a:effectLst/>
                <a:latin typeface="CMR10" charset="0"/>
              </a:rPr>
              <a:t>=</a:t>
            </a:r>
            <a:r>
              <a:rPr lang="mr-IN">
                <a:effectLst/>
                <a:latin typeface="CMMI10" charset="0"/>
              </a:rPr>
              <a:t>f</a:t>
            </a:r>
            <a:r>
              <a:rPr lang="mr-IN">
                <a:effectLst/>
                <a:latin typeface="CMR10" charset="0"/>
              </a:rPr>
              <a:t>(</a:t>
            </a:r>
            <a:r>
              <a:rPr lang="fr-FR">
                <a:latin typeface="CMMI10" charset="0"/>
              </a:rPr>
              <a:t>R</a:t>
            </a:r>
            <a:r>
              <a:rPr lang="fr-FR" sz="800">
                <a:latin typeface="CMMI7" charset="0"/>
              </a:rPr>
              <a:t>x</a:t>
            </a:r>
            <a:r>
              <a:rPr lang="mr-IN">
                <a:effectLst/>
                <a:latin typeface="CMR10" charset="0"/>
              </a:rPr>
              <a:t>;</a:t>
            </a:r>
            <a:r>
              <a:rPr lang="mr-IN">
                <a:effectLst/>
                <a:latin typeface="CMMI10" charset="0"/>
              </a:rPr>
              <a:t>θ</a:t>
            </a:r>
            <a:r>
              <a:rPr lang="mr-IN">
                <a:effectLst/>
                <a:latin typeface="CMR10" charset="0"/>
              </a:rPr>
              <a:t>)+</a:t>
            </a:r>
            <a:r>
              <a:rPr lang="fr-FR">
                <a:latin typeface="CMMI10" charset="0"/>
              </a:rPr>
              <a:t>∂</a:t>
            </a:r>
            <a:r>
              <a:rPr lang="mr-IN">
                <a:effectLst/>
                <a:latin typeface="CMR10" charset="0"/>
              </a:rPr>
              <a:t>; </a:t>
            </a:r>
            <a:r>
              <a:rPr lang="fr-FR">
                <a:latin typeface="CMMI10" charset="0"/>
              </a:rPr>
              <a:t>∂</a:t>
            </a:r>
            <a:r>
              <a:rPr lang="mr-IN">
                <a:effectLst/>
                <a:latin typeface="CMSY10" charset="0"/>
              </a:rPr>
              <a:t>∼N</a:t>
            </a:r>
            <a:r>
              <a:rPr lang="mr-IN">
                <a:effectLst/>
                <a:latin typeface="CMR10" charset="0"/>
              </a:rPr>
              <a:t>(</a:t>
            </a:r>
            <a:r>
              <a:rPr lang="mr-IN">
                <a:effectLst/>
                <a:latin typeface="CMBX10" charset="0"/>
              </a:rPr>
              <a:t>0</a:t>
            </a:r>
            <a:r>
              <a:rPr lang="mr-IN">
                <a:effectLst/>
                <a:latin typeface="CMMI10" charset="0"/>
              </a:rPr>
              <a:t>,</a:t>
            </a:r>
            <a:r>
              <a:rPr lang="fr-FR">
                <a:latin typeface="CMBX10" charset="0"/>
              </a:rPr>
              <a:t>Y</a:t>
            </a:r>
            <a:r>
              <a:rPr lang="mr-IN">
                <a:effectLst/>
                <a:latin typeface="CMR10" charset="0"/>
              </a:rPr>
              <a:t>) </a:t>
            </a:r>
            <a:endParaRPr lang="mr-IN"/>
          </a:p>
        </p:txBody>
      </p:sp>
      <p:sp>
        <p:nvSpPr>
          <p:cNvPr id="35" name="ZoneTexte 34"/>
          <p:cNvSpPr txBox="1"/>
          <p:nvPr/>
        </p:nvSpPr>
        <p:spPr>
          <a:xfrm>
            <a:off x="8560615" y="5352096"/>
            <a:ext cx="3090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history of ESBL </a:t>
            </a:r>
            <a:r>
              <a:rPr lang="fr-FR">
                <a:sym typeface="Wingdings"/>
              </a:rPr>
              <a:t></a:t>
            </a:r>
            <a:r>
              <a:rPr lang="fr-FR"/>
              <a:t> meropenem</a:t>
            </a:r>
          </a:p>
        </p:txBody>
      </p:sp>
      <p:cxnSp>
        <p:nvCxnSpPr>
          <p:cNvPr id="38" name="Connecteur droit avec flèche 37"/>
          <p:cNvCxnSpPr/>
          <p:nvPr/>
        </p:nvCxnSpPr>
        <p:spPr>
          <a:xfrm>
            <a:off x="8050478" y="5769454"/>
            <a:ext cx="363358" cy="458115"/>
          </a:xfrm>
          <a:prstGeom prst="straightConnector1">
            <a:avLst/>
          </a:prstGeom>
          <a:noFill/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8102719" y="5533299"/>
            <a:ext cx="427849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4" name="ZoneTexte 43"/>
          <p:cNvSpPr txBox="1"/>
          <p:nvPr/>
        </p:nvSpPr>
        <p:spPr>
          <a:xfrm>
            <a:off x="7634354" y="3565006"/>
            <a:ext cx="6109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pyelonephritis + lymphoma history </a:t>
            </a:r>
            <a:r>
              <a:rPr lang="fr-FR">
                <a:sym typeface="Wingdings"/>
              </a:rPr>
              <a:t> </a:t>
            </a:r>
            <a:r>
              <a:rPr lang="fr-FR"/>
              <a:t>tazocillin</a:t>
            </a:r>
          </a:p>
        </p:txBody>
      </p:sp>
      <p:sp>
        <p:nvSpPr>
          <p:cNvPr id="23" name="Ellipse 22"/>
          <p:cNvSpPr/>
          <p:nvPr/>
        </p:nvSpPr>
        <p:spPr>
          <a:xfrm>
            <a:off x="1079291" y="1945952"/>
            <a:ext cx="3609093" cy="2311879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4110704" y="1768285"/>
            <a:ext cx="608159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300" dirty="0">
                <a:solidFill>
                  <a:srgbClr val="FF0000"/>
                </a:solidFill>
              </a:rPr>
              <a:t>Collecter les données patients </a:t>
            </a:r>
            <a:r>
              <a:rPr lang="fr-FR" sz="2300" dirty="0">
                <a:solidFill>
                  <a:srgbClr val="FF0000"/>
                </a:solidFill>
                <a:sym typeface="Wingdings"/>
              </a:rPr>
              <a:t> "data-</a:t>
            </a:r>
            <a:r>
              <a:rPr lang="fr-FR" sz="2300" dirty="0" err="1">
                <a:solidFill>
                  <a:srgbClr val="FF0000"/>
                </a:solidFill>
                <a:sym typeface="Wingdings"/>
              </a:rPr>
              <a:t>based</a:t>
            </a:r>
            <a:r>
              <a:rPr lang="fr-FR" sz="2300" dirty="0">
                <a:solidFill>
                  <a:srgbClr val="FF0000"/>
                </a:solidFill>
                <a:sym typeface="Wingdings"/>
              </a:rPr>
              <a:t>"</a:t>
            </a:r>
            <a:endParaRPr lang="fr-FR" sz="2300" dirty="0">
              <a:solidFill>
                <a:srgbClr val="FF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FD64F2D-BFE8-214D-B30C-C63DE2539DC4}"/>
              </a:ext>
            </a:extLst>
          </p:cNvPr>
          <p:cNvSpPr txBox="1"/>
          <p:nvPr/>
        </p:nvSpPr>
        <p:spPr>
          <a:xfrm>
            <a:off x="200078" y="91717"/>
            <a:ext cx="5987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Apprentissage automatique</a:t>
            </a:r>
          </a:p>
        </p:txBody>
      </p:sp>
    </p:spTree>
    <p:extLst>
      <p:ext uri="{BB962C8B-B14F-4D97-AF65-F5344CB8AC3E}">
        <p14:creationId xmlns:p14="http://schemas.microsoft.com/office/powerpoint/2010/main" val="3853190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119" y="0"/>
            <a:ext cx="9325281" cy="608747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E8C4C73-E42B-BD3E-E6C8-C96990AE82BB}"/>
              </a:ext>
            </a:extLst>
          </p:cNvPr>
          <p:cNvSpPr txBox="1"/>
          <p:nvPr/>
        </p:nvSpPr>
        <p:spPr>
          <a:xfrm>
            <a:off x="328464" y="6185283"/>
            <a:ext cx="11535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Peiffer-Smadja et al. Machine </a:t>
            </a:r>
            <a:r>
              <a:rPr lang="fr-FR" sz="2000" dirty="0" err="1"/>
              <a:t>learning</a:t>
            </a:r>
            <a:r>
              <a:rPr lang="fr-FR" sz="2000" dirty="0"/>
              <a:t> for </a:t>
            </a:r>
            <a:r>
              <a:rPr lang="fr-FR" sz="2000" dirty="0" err="1"/>
              <a:t>clinical</a:t>
            </a:r>
            <a:r>
              <a:rPr lang="fr-FR" sz="2000" dirty="0"/>
              <a:t> </a:t>
            </a:r>
            <a:r>
              <a:rPr lang="fr-FR" sz="2000" dirty="0" err="1"/>
              <a:t>decision</a:t>
            </a:r>
            <a:r>
              <a:rPr lang="fr-FR" sz="2000" dirty="0"/>
              <a:t> support in </a:t>
            </a:r>
            <a:r>
              <a:rPr lang="fr-FR" sz="2000" dirty="0" err="1"/>
              <a:t>infectious</a:t>
            </a:r>
            <a:r>
              <a:rPr lang="fr-FR" sz="2000" dirty="0"/>
              <a:t> </a:t>
            </a:r>
            <a:r>
              <a:rPr lang="fr-FR" sz="2000" dirty="0" err="1"/>
              <a:t>diseases</a:t>
            </a:r>
            <a:r>
              <a:rPr lang="fr-FR" sz="2000" dirty="0"/>
              <a:t>: a narrative </a:t>
            </a:r>
            <a:r>
              <a:rPr lang="fr-FR" sz="2000" dirty="0" err="1"/>
              <a:t>review</a:t>
            </a:r>
            <a:r>
              <a:rPr lang="fr-FR" sz="2000" dirty="0"/>
              <a:t> of </a:t>
            </a:r>
            <a:r>
              <a:rPr lang="fr-FR" sz="2000" dirty="0" err="1"/>
              <a:t>current</a:t>
            </a:r>
            <a:r>
              <a:rPr lang="fr-FR" sz="2000" dirty="0"/>
              <a:t> applications. </a:t>
            </a:r>
            <a:r>
              <a:rPr lang="fr-FR" sz="2000" i="1" dirty="0"/>
              <a:t>Clin </a:t>
            </a:r>
            <a:r>
              <a:rPr lang="fr-FR" sz="2000" i="1" dirty="0" err="1"/>
              <a:t>Microb</a:t>
            </a:r>
            <a:r>
              <a:rPr lang="fr-FR" sz="2000" i="1" dirty="0"/>
              <a:t> Infect </a:t>
            </a:r>
            <a:r>
              <a:rPr lang="fr-FR" sz="20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705219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40E179-A802-0A4F-8451-BCD527A6B733}"/>
              </a:ext>
            </a:extLst>
          </p:cNvPr>
          <p:cNvSpPr/>
          <p:nvPr/>
        </p:nvSpPr>
        <p:spPr>
          <a:xfrm>
            <a:off x="0" y="0"/>
            <a:ext cx="12192000" cy="936657"/>
          </a:xfrm>
          <a:prstGeom prst="rect">
            <a:avLst/>
          </a:prstGeom>
          <a:solidFill>
            <a:srgbClr val="0047FF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38E7140A-A30D-7242-82C2-9F2EA01D9196}"/>
              </a:ext>
            </a:extLst>
          </p:cNvPr>
          <p:cNvSpPr txBox="1">
            <a:spLocks/>
          </p:cNvSpPr>
          <p:nvPr/>
        </p:nvSpPr>
        <p:spPr>
          <a:xfrm>
            <a:off x="-350520" y="-194454"/>
            <a:ext cx="128930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fr-FR" sz="3100" dirty="0"/>
              <a:t>Apprentissage automatique pour les MI et la Microbiologie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DA8D509-6790-1546-AFEC-61ECEFCDF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" y="1298131"/>
            <a:ext cx="8967831" cy="151335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F305F29-2A4F-204B-8AB1-61C595EA2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168" y="4808648"/>
            <a:ext cx="8827008" cy="176661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6CF76AE-2ED5-FF47-9829-7A5496BAA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168" y="2878917"/>
            <a:ext cx="8967831" cy="171773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705B113-1DF0-8443-87CD-5C01B484086C}"/>
              </a:ext>
            </a:extLst>
          </p:cNvPr>
          <p:cNvSpPr txBox="1"/>
          <p:nvPr/>
        </p:nvSpPr>
        <p:spPr>
          <a:xfrm>
            <a:off x="2389324" y="2757207"/>
            <a:ext cx="1669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1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68DA261-0610-0E44-B044-DFB9E74989BA}"/>
              </a:ext>
            </a:extLst>
          </p:cNvPr>
          <p:cNvSpPr txBox="1"/>
          <p:nvPr/>
        </p:nvSpPr>
        <p:spPr>
          <a:xfrm>
            <a:off x="2389324" y="4664086"/>
            <a:ext cx="1669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58204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6435A3E-786E-B249-BA9E-A1BF77420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39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0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F59BD3-C3B1-344B-AD04-5E8E8D43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Données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4ECB9BF-82E5-2F49-B89D-C03BBCB56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6" y="1661610"/>
            <a:ext cx="11579086" cy="2929255"/>
          </a:xfrm>
        </p:spPr>
        <p:txBody>
          <a:bodyPr>
            <a:normAutofit/>
          </a:bodyPr>
          <a:lstStyle/>
          <a:p>
            <a:r>
              <a:rPr lang="fr-FR" dirty="0"/>
              <a:t>Toutes les cultures d'urine positives d'un groupe hospitalier pendant 10 ans</a:t>
            </a:r>
          </a:p>
          <a:p>
            <a:r>
              <a:rPr lang="fr-FR" dirty="0"/>
              <a:t>711 099 cultures d'urine positives provenant de 315 047 patients</a:t>
            </a:r>
          </a:p>
          <a:p>
            <a:r>
              <a:rPr lang="fr-FR" dirty="0"/>
              <a:t>Profil de résistance sur 10 ans</a:t>
            </a:r>
          </a:p>
          <a:p>
            <a:r>
              <a:rPr lang="fr-FR" dirty="0"/>
              <a:t>Données démographiques (âge, sexe, grossesse, retraite)</a:t>
            </a:r>
          </a:p>
          <a:p>
            <a:r>
              <a:rPr lang="fr-FR" dirty="0"/>
              <a:t>Antibiotiques délivrés en pharmacie ces 20 dernières années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F9FC8-A22D-B14A-881C-54CCA36EA45B}"/>
              </a:ext>
            </a:extLst>
          </p:cNvPr>
          <p:cNvSpPr txBox="1">
            <a:spLocks/>
          </p:cNvSpPr>
          <p:nvPr/>
        </p:nvSpPr>
        <p:spPr>
          <a:xfrm>
            <a:off x="838200" y="421973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fr-FR" dirty="0">
                <a:solidFill>
                  <a:prstClr val="black"/>
                </a:solidFill>
                <a:latin typeface="Calibri Light" panose="020F0302020204030204"/>
              </a:rPr>
              <a:t>Objectif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9E5FCA33-9B2C-3546-AF97-2238DB9F78CD}"/>
              </a:ext>
            </a:extLst>
          </p:cNvPr>
          <p:cNvSpPr txBox="1">
            <a:spLocks/>
          </p:cNvSpPr>
          <p:nvPr/>
        </p:nvSpPr>
        <p:spPr>
          <a:xfrm>
            <a:off x="1341865" y="5809217"/>
            <a:ext cx="4345259" cy="566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</a:pPr>
            <a:r>
              <a:rPr lang="fr-FR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 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Prédire les résistances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9F0FC48-C053-7F41-AE97-45F41AED8B58}"/>
              </a:ext>
            </a:extLst>
          </p:cNvPr>
          <p:cNvSpPr txBox="1">
            <a:spLocks/>
          </p:cNvSpPr>
          <p:nvPr/>
        </p:nvSpPr>
        <p:spPr>
          <a:xfrm>
            <a:off x="516836" y="5320630"/>
            <a:ext cx="10011937" cy="566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</a:pPr>
            <a:r>
              <a:rPr lang="fr-FR" dirty="0"/>
              <a:t>Chez un patient avec une nouvelle culture d'urine positive</a:t>
            </a:r>
            <a:endParaRPr lang="fr-FR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2162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3DFF1D3-DB39-B34D-A80D-50EA9F56D337}"/>
              </a:ext>
            </a:extLst>
          </p:cNvPr>
          <p:cNvSpPr txBox="1"/>
          <p:nvPr/>
        </p:nvSpPr>
        <p:spPr>
          <a:xfrm>
            <a:off x="8333708" y="4790261"/>
            <a:ext cx="383540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2500" b="1" dirty="0">
                <a:solidFill>
                  <a:prstClr val="black"/>
                </a:solidFill>
                <a:latin typeface="Calibri" panose="020F0502020204030204"/>
              </a:rPr>
              <a:t>Avec l’utilisation de l’antibiotique le moins à risque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5ECDCC4-42D9-F549-856C-E4E09ADAA2A7}"/>
              </a:ext>
            </a:extLst>
          </p:cNvPr>
          <p:cNvSpPr txBox="1"/>
          <p:nvPr/>
        </p:nvSpPr>
        <p:spPr>
          <a:xfrm>
            <a:off x="6908800" y="3079276"/>
            <a:ext cx="38354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2500" b="1" dirty="0">
                <a:solidFill>
                  <a:prstClr val="black"/>
                </a:solidFill>
                <a:latin typeface="Calibri" panose="020F0502020204030204"/>
              </a:rPr>
              <a:t>Choix du médecin seul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F904D0-4580-9D4D-80FE-5273BD9F418E}"/>
              </a:ext>
            </a:extLst>
          </p:cNvPr>
          <p:cNvSpPr txBox="1"/>
          <p:nvPr/>
        </p:nvSpPr>
        <p:spPr>
          <a:xfrm>
            <a:off x="7161130" y="1144160"/>
            <a:ext cx="47387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2500" b="1" dirty="0">
                <a:solidFill>
                  <a:prstClr val="black"/>
                </a:solidFill>
                <a:latin typeface="Calibri" panose="020F0502020204030204"/>
              </a:rPr>
              <a:t>Avec l’utilisation de l’outil d’apprentissage automatique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0B6A5C2-616D-3F45-B10B-598A3F135771}"/>
              </a:ext>
            </a:extLst>
          </p:cNvPr>
          <p:cNvCxnSpPr>
            <a:cxnSpLocks/>
          </p:cNvCxnSpPr>
          <p:nvPr/>
        </p:nvCxnSpPr>
        <p:spPr>
          <a:xfrm>
            <a:off x="5944772" y="4742135"/>
            <a:ext cx="2188577" cy="648012"/>
          </a:xfrm>
          <a:prstGeom prst="straightConnector1">
            <a:avLst/>
          </a:prstGeom>
          <a:ln w="920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8C3E22B3-BD14-5943-B300-D073F0014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016" y="-66942"/>
            <a:ext cx="6107031" cy="6464356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442DCE1-CB99-BC41-85C6-6FF57BB7600C}"/>
              </a:ext>
            </a:extLst>
          </p:cNvPr>
          <p:cNvCxnSpPr>
            <a:cxnSpLocks/>
          </p:cNvCxnSpPr>
          <p:nvPr/>
        </p:nvCxnSpPr>
        <p:spPr>
          <a:xfrm flipV="1">
            <a:off x="3647242" y="1767407"/>
            <a:ext cx="3261558" cy="860207"/>
          </a:xfrm>
          <a:prstGeom prst="straightConnector1">
            <a:avLst/>
          </a:prstGeom>
          <a:ln w="920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CC6BFDEA-E25A-865E-FB0A-6CB854EB758D}"/>
              </a:ext>
            </a:extLst>
          </p:cNvPr>
          <p:cNvSpPr txBox="1"/>
          <p:nvPr/>
        </p:nvSpPr>
        <p:spPr>
          <a:xfrm>
            <a:off x="5682249" y="0"/>
            <a:ext cx="490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Risque de prescription inappropriée</a:t>
            </a:r>
          </a:p>
        </p:txBody>
      </p: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D3C4BB63-8C6D-951D-B47C-2478614A669F}"/>
              </a:ext>
            </a:extLst>
          </p:cNvPr>
          <p:cNvCxnSpPr>
            <a:cxnSpLocks/>
          </p:cNvCxnSpPr>
          <p:nvPr/>
        </p:nvCxnSpPr>
        <p:spPr>
          <a:xfrm>
            <a:off x="2040494" y="2853445"/>
            <a:ext cx="4639959" cy="464358"/>
          </a:xfrm>
          <a:prstGeom prst="straightConnector1">
            <a:avLst/>
          </a:prstGeom>
          <a:ln w="920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024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4F052EF-ADBA-BA41-BC07-48E43FAC8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9393"/>
            <a:ext cx="12192000" cy="4259214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BE3200E-B78D-0F42-8A6D-51FC80EB9C33}"/>
              </a:ext>
            </a:extLst>
          </p:cNvPr>
          <p:cNvSpPr txBox="1"/>
          <p:nvPr/>
        </p:nvSpPr>
        <p:spPr>
          <a:xfrm>
            <a:off x="-98854" y="621166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Peiffer-Smadja et al. Machine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microbiology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has the time come for routine practice?  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Clinical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Microbiology</a:t>
            </a:r>
            <a:r>
              <a:rPr lang="fr-F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Infection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245DB6A-40C0-5248-AFC3-88C3F2ABD9E7}"/>
              </a:ext>
            </a:extLst>
          </p:cNvPr>
          <p:cNvSpPr/>
          <p:nvPr/>
        </p:nvSpPr>
        <p:spPr>
          <a:xfrm>
            <a:off x="135924" y="1535018"/>
            <a:ext cx="3793525" cy="3534034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B88B316-B82B-3641-A4CA-29108BE53EBD}"/>
              </a:ext>
            </a:extLst>
          </p:cNvPr>
          <p:cNvSpPr txBox="1"/>
          <p:nvPr/>
        </p:nvSpPr>
        <p:spPr>
          <a:xfrm>
            <a:off x="636476" y="320908"/>
            <a:ext cx="10721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Implémentation dans la pratique clinique : quel chemin ?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45A51DA-AC99-4B48-B421-53F5DF28A09B}"/>
              </a:ext>
            </a:extLst>
          </p:cNvPr>
          <p:cNvSpPr/>
          <p:nvPr/>
        </p:nvSpPr>
        <p:spPr>
          <a:xfrm>
            <a:off x="3051810" y="5103342"/>
            <a:ext cx="6137910" cy="4212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4486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48" y="1371600"/>
            <a:ext cx="11777052" cy="39809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9333" y="6105261"/>
            <a:ext cx="12022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Topol</a:t>
            </a:r>
            <a:r>
              <a:rPr lang="fr-FR" sz="2000" dirty="0"/>
              <a:t>. High-performance </a:t>
            </a:r>
            <a:r>
              <a:rPr lang="fr-FR" sz="2000" dirty="0" err="1"/>
              <a:t>medicine</a:t>
            </a:r>
            <a:r>
              <a:rPr lang="fr-FR" sz="2000" dirty="0"/>
              <a:t>: the convergence of </a:t>
            </a:r>
            <a:r>
              <a:rPr lang="fr-FR" sz="2000" dirty="0" err="1"/>
              <a:t>human</a:t>
            </a:r>
            <a:r>
              <a:rPr lang="fr-FR" sz="2000" dirty="0"/>
              <a:t> and </a:t>
            </a:r>
            <a:r>
              <a:rPr lang="fr-FR" sz="2000" dirty="0" err="1"/>
              <a:t>artificial</a:t>
            </a:r>
            <a:r>
              <a:rPr lang="fr-FR" sz="2000" dirty="0"/>
              <a:t> intelligence. </a:t>
            </a:r>
            <a:r>
              <a:rPr lang="fr-FR" sz="2000" i="1" dirty="0"/>
              <a:t>Nature </a:t>
            </a:r>
            <a:r>
              <a:rPr lang="fr-FR" sz="2000" i="1" dirty="0" err="1"/>
              <a:t>Medicine</a:t>
            </a:r>
            <a:r>
              <a:rPr lang="fr-FR" sz="2000" i="1" dirty="0"/>
              <a:t> </a:t>
            </a:r>
            <a:r>
              <a:rPr lang="fr-FR" sz="2000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442604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49" y="1371602"/>
            <a:ext cx="11777052" cy="398097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9333" y="6105261"/>
            <a:ext cx="12022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2000">
                <a:solidFill>
                  <a:prstClr val="black"/>
                </a:solidFill>
                <a:latin typeface="Calibri" panose="020F0502020204030204"/>
              </a:rPr>
              <a:t>Topol. High-performance medicine: the convergence of human and artificial intelligence. </a:t>
            </a:r>
            <a:r>
              <a:rPr lang="fr-FR" sz="2000" i="1">
                <a:solidFill>
                  <a:prstClr val="black"/>
                </a:solidFill>
                <a:latin typeface="Calibri" panose="020F0502020204030204"/>
              </a:rPr>
              <a:t>Nature Medicine </a:t>
            </a:r>
            <a:r>
              <a:rPr lang="fr-FR" sz="2000">
                <a:solidFill>
                  <a:prstClr val="black"/>
                </a:solidFill>
                <a:latin typeface="Calibri" panose="020F0502020204030204"/>
              </a:rPr>
              <a:t>2019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743202" y="1491573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304163" y="1487852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467607" y="1699725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433311" y="1961856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762550" y="2136217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922382" y="2372407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817227" y="2615197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009882" y="2829111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060025" y="3072304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3830013" y="3072304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376422" y="3073701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2909598" y="3274285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103218" y="3293035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384558" y="3512369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051890" y="3495201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801487" y="3738821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3203171" y="3735100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055119" y="3940803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943778" y="3974368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2876431" y="4189215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3424931" y="4185493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2843249" y="4620512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3833098" y="4626816"/>
            <a:ext cx="719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x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2507110" y="4388442"/>
            <a:ext cx="2098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fr-FR" sz="3000">
                <a:solidFill>
                  <a:srgbClr val="FF0000"/>
                </a:solidFill>
                <a:latin typeface="Calibri" panose="020F0502020204030204"/>
              </a:rPr>
              <a:t>(              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2574658-38FF-582B-1ED2-EE5A2D1C540B}"/>
              </a:ext>
            </a:extLst>
          </p:cNvPr>
          <p:cNvSpPr txBox="1"/>
          <p:nvPr/>
        </p:nvSpPr>
        <p:spPr>
          <a:xfrm>
            <a:off x="977030" y="175364"/>
            <a:ext cx="598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solidFill>
                  <a:srgbClr val="FF0000"/>
                </a:solidFill>
              </a:rPr>
              <a:t>Principal problème</a:t>
            </a:r>
          </a:p>
        </p:txBody>
      </p:sp>
    </p:spTree>
    <p:extLst>
      <p:ext uri="{BB962C8B-B14F-4D97-AF65-F5344CB8AC3E}">
        <p14:creationId xmlns:p14="http://schemas.microsoft.com/office/powerpoint/2010/main" val="1215255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5CBB05-7BD6-5742-961D-207E97D0CA14}"/>
              </a:ext>
            </a:extLst>
          </p:cNvPr>
          <p:cNvSpPr/>
          <p:nvPr/>
        </p:nvSpPr>
        <p:spPr>
          <a:xfrm>
            <a:off x="0" y="-1"/>
            <a:ext cx="12192000" cy="859809"/>
          </a:xfrm>
          <a:prstGeom prst="rect">
            <a:avLst/>
          </a:prstGeom>
          <a:solidFill>
            <a:srgbClr val="FFB243">
              <a:alpha val="3134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C992540-D1F3-F445-9284-3E083E901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6343"/>
            <a:ext cx="12704064" cy="1325563"/>
          </a:xfrm>
        </p:spPr>
        <p:txBody>
          <a:bodyPr>
            <a:normAutofit/>
          </a:bodyPr>
          <a:lstStyle/>
          <a:p>
            <a:r>
              <a:rPr lang="fr-FR" sz="3200" b="1" dirty="0"/>
              <a:t>Intelligence artificielle générative pour le BUA</a:t>
            </a:r>
          </a:p>
        </p:txBody>
      </p:sp>
    </p:spTree>
    <p:extLst>
      <p:ext uri="{BB962C8B-B14F-4D97-AF65-F5344CB8AC3E}">
        <p14:creationId xmlns:p14="http://schemas.microsoft.com/office/powerpoint/2010/main" val="2909352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5299CB-27DD-ACB5-6D2F-F495095B0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Collègue demandant un avis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AED89AE6-7F2D-197E-7464-ABF6F9609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</p:spPr>
        <p:txBody>
          <a:bodyPr>
            <a:normAutofit/>
          </a:bodyPr>
          <a:lstStyle/>
          <a:p>
            <a:pPr algn="l"/>
            <a:r>
              <a:rPr lang="fr-FR" sz="3200" i="0" u="none" strike="noStrike" dirty="0">
                <a:solidFill>
                  <a:srgbClr val="000000"/>
                </a:solidFill>
                <a:effectLst/>
              </a:rPr>
              <a:t>Patient de 54 ans, sans antécédents médicaux notables, ayant présenté un traumatisme ouvert du genou gauche, compliqué secondairement par une gangrène du membre inférieur, ayant nécessité une amputation trans-fémorale ouverte de la jambe gauche.</a:t>
            </a:r>
          </a:p>
          <a:p>
            <a:pPr algn="l"/>
            <a:endParaRPr lang="fr-FR" sz="320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fr-FR" sz="3200" i="0" u="none" strike="noStrike" dirty="0">
                <a:solidFill>
                  <a:srgbClr val="000000"/>
                </a:solidFill>
                <a:effectLst/>
              </a:rPr>
              <a:t>Fièvre intermittente, écoulement purulent de la plaie avec réalisation de prélèvements à visée bactériologique.</a:t>
            </a:r>
          </a:p>
        </p:txBody>
      </p:sp>
    </p:spTree>
    <p:extLst>
      <p:ext uri="{BB962C8B-B14F-4D97-AF65-F5344CB8AC3E}">
        <p14:creationId xmlns:p14="http://schemas.microsoft.com/office/powerpoint/2010/main" val="1676403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AD6FED21-682B-5BB0-3178-4827BD500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74" y="1400355"/>
            <a:ext cx="4034039" cy="405729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30C4E34-3BA7-B3DC-2A00-81201D311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400355"/>
            <a:ext cx="7772400" cy="405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02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6AC8FF-CBC2-9F24-8E60-4DD27CE8D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Outils électroniques d’aide à la décision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40DD31-AE05-77E4-398E-18B08856A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Expert </a:t>
            </a:r>
            <a:r>
              <a:rPr lang="fr-FR" dirty="0" err="1"/>
              <a:t>systems</a:t>
            </a:r>
            <a:r>
              <a:rPr lang="fr-FR" dirty="0"/>
              <a:t> – Systèmes experts</a:t>
            </a:r>
          </a:p>
          <a:p>
            <a:endParaRPr lang="fr-FR" dirty="0"/>
          </a:p>
          <a:p>
            <a:r>
              <a:rPr lang="fr-FR" dirty="0"/>
              <a:t>Machine </a:t>
            </a:r>
            <a:r>
              <a:rPr lang="fr-FR" dirty="0" err="1"/>
              <a:t>learning</a:t>
            </a:r>
            <a:r>
              <a:rPr lang="fr-FR" dirty="0"/>
              <a:t> CDSS – Apprentissage automatique</a:t>
            </a:r>
          </a:p>
          <a:p>
            <a:endParaRPr lang="fr-FR" dirty="0"/>
          </a:p>
          <a:p>
            <a:r>
              <a:rPr lang="fr-FR" dirty="0" err="1"/>
              <a:t>Generative</a:t>
            </a:r>
            <a:r>
              <a:rPr lang="fr-FR" dirty="0"/>
              <a:t> AI / Large </a:t>
            </a:r>
            <a:r>
              <a:rPr lang="fr-FR" dirty="0" err="1"/>
              <a:t>Language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– Intelligence artificielle générative </a:t>
            </a:r>
          </a:p>
        </p:txBody>
      </p:sp>
    </p:spTree>
    <p:extLst>
      <p:ext uri="{BB962C8B-B14F-4D97-AF65-F5344CB8AC3E}">
        <p14:creationId xmlns:p14="http://schemas.microsoft.com/office/powerpoint/2010/main" val="2523130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F0B940-80B5-60A1-3120-F85A329FE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GPT le plus avancé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843027B-4002-A1F7-4B25-037874E66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Copie de toutes les informations précédentes</a:t>
            </a:r>
          </a:p>
          <a:p>
            <a:r>
              <a:rPr lang="fr-FR" dirty="0"/>
              <a:t>Je demande « Quelle est la conduite à tenir ? »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089419-9E83-C3E3-B96E-EB6F368EE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945" y="365125"/>
            <a:ext cx="2996240" cy="7434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1FD94EE-A14F-6370-4CAE-D6B086DDD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09" y="3599320"/>
            <a:ext cx="11637182" cy="271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79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C3B400-3753-754C-AE31-C10D7D82E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128058"/>
            <a:ext cx="10515600" cy="1325563"/>
          </a:xfrm>
        </p:spPr>
        <p:txBody>
          <a:bodyPr/>
          <a:lstStyle/>
          <a:p>
            <a:r>
              <a:rPr lang="fr-FR" dirty="0"/>
              <a:t>Conseil donné par un humain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915205-FC84-C8C5-A964-1AEAB7B0B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3621"/>
            <a:ext cx="11032067" cy="4667250"/>
          </a:xfrm>
        </p:spPr>
        <p:txBody>
          <a:bodyPr>
            <a:noAutofit/>
          </a:bodyPr>
          <a:lstStyle/>
          <a:p>
            <a:r>
              <a:rPr lang="fr-FR" sz="3000" dirty="0"/>
              <a:t>L’écouvillon de pus n’est JAMAIS un bon prélèvement</a:t>
            </a:r>
          </a:p>
          <a:p>
            <a:endParaRPr lang="fr-FR" sz="3000" dirty="0"/>
          </a:p>
          <a:p>
            <a:r>
              <a:rPr lang="fr-FR" sz="3000" b="0" i="0" u="none" strike="noStrike" dirty="0">
                <a:solidFill>
                  <a:srgbClr val="000000"/>
                </a:solidFill>
                <a:effectLst/>
              </a:rPr>
              <a:t>Soins locaux quotidiens avec parage (si nécessaire au bloc avec prélèvements opératoires de bonne qualité)</a:t>
            </a:r>
          </a:p>
          <a:p>
            <a:endParaRPr lang="fr-FR" sz="3000" dirty="0">
              <a:solidFill>
                <a:srgbClr val="000000"/>
              </a:solidFill>
            </a:endParaRPr>
          </a:p>
          <a:p>
            <a:r>
              <a:rPr lang="fr-FR" sz="3000" b="0" i="0" u="none" strike="noStrike" dirty="0">
                <a:solidFill>
                  <a:srgbClr val="000000"/>
                </a:solidFill>
                <a:effectLst/>
              </a:rPr>
              <a:t>Pas d’antibiotiques</a:t>
            </a:r>
          </a:p>
          <a:p>
            <a:endParaRPr lang="fr-FR" sz="3000" dirty="0">
              <a:solidFill>
                <a:srgbClr val="000000"/>
              </a:solidFill>
            </a:endParaRPr>
          </a:p>
          <a:p>
            <a:pPr>
              <a:buFont typeface="Wingdings" pitchFamily="2" charset="2"/>
              <a:buChar char="à"/>
            </a:pPr>
            <a:r>
              <a:rPr lang="fr-FR" sz="30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  Cicatrisation complète en quelques semaines</a:t>
            </a:r>
            <a:endParaRPr lang="fr-FR" sz="3000" dirty="0">
              <a:solidFill>
                <a:srgbClr val="000000"/>
              </a:solidFill>
              <a:latin typeface="-webkit-standard"/>
            </a:endParaRPr>
          </a:p>
          <a:p>
            <a:pPr marL="0" indent="0">
              <a:buNone/>
            </a:pPr>
            <a:endParaRPr lang="fr-FR" sz="3000" dirty="0">
              <a:solidFill>
                <a:srgbClr val="000000"/>
              </a:solidFill>
              <a:latin typeface="-webkit-standard"/>
            </a:endParaRPr>
          </a:p>
          <a:p>
            <a:pPr marL="0" indent="0">
              <a:buNone/>
            </a:pPr>
            <a:r>
              <a:rPr lang="fr-FR" sz="3000" b="0" i="0" u="none" strike="noStrike" dirty="0">
                <a:solidFill>
                  <a:srgbClr val="FF0000"/>
                </a:solidFill>
                <a:effectLst/>
                <a:latin typeface="-webkit-standard"/>
              </a:rPr>
              <a:t>Même pas très compliqué</a:t>
            </a:r>
            <a:endParaRPr lang="fr-FR" sz="3000" b="0" i="0" u="none" strike="noStrike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endParaRPr lang="fr-FR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2430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263833-9E33-EDC6-56D7-F5A97C145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6C280D2-0374-3BB8-5AEE-78909E015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626" y="-1"/>
            <a:ext cx="11777773" cy="4975761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416A034-18AA-FCFC-F4B8-637F4F6DDB3B}"/>
              </a:ext>
            </a:extLst>
          </p:cNvPr>
          <p:cNvSpPr txBox="1"/>
          <p:nvPr/>
        </p:nvSpPr>
        <p:spPr>
          <a:xfrm>
            <a:off x="838200" y="6126493"/>
            <a:ext cx="9372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0" u="none" strike="noStrike" dirty="0">
                <a:solidFill>
                  <a:srgbClr val="2A2A2A"/>
                </a:solidFill>
                <a:effectLst/>
                <a:latin typeface="Helvetica" pitchFamily="2" charset="0"/>
              </a:rPr>
              <a:t>Maillard et al. Can </a:t>
            </a:r>
            <a:r>
              <a:rPr lang="fr-FR" i="0" u="none" strike="noStrike" dirty="0" err="1">
                <a:solidFill>
                  <a:srgbClr val="2A2A2A"/>
                </a:solidFill>
                <a:effectLst/>
                <a:latin typeface="Helvetica" pitchFamily="2" charset="0"/>
              </a:rPr>
              <a:t>Chatbot</a:t>
            </a:r>
            <a:r>
              <a:rPr lang="fr-FR" i="0" u="none" strike="noStrike" dirty="0">
                <a:solidFill>
                  <a:srgbClr val="2A2A2A"/>
                </a:solidFill>
                <a:effectLst/>
                <a:latin typeface="Helvetica" pitchFamily="2" charset="0"/>
              </a:rPr>
              <a:t> </a:t>
            </a:r>
            <a:r>
              <a:rPr lang="fr-FR" i="0" u="none" strike="noStrike" dirty="0" err="1">
                <a:solidFill>
                  <a:srgbClr val="2A2A2A"/>
                </a:solidFill>
                <a:effectLst/>
                <a:latin typeface="Helvetica" pitchFamily="2" charset="0"/>
              </a:rPr>
              <a:t>Artificial</a:t>
            </a:r>
            <a:r>
              <a:rPr lang="fr-FR" i="0" u="none" strike="noStrike" dirty="0">
                <a:solidFill>
                  <a:srgbClr val="2A2A2A"/>
                </a:solidFill>
                <a:effectLst/>
                <a:latin typeface="Helvetica" pitchFamily="2" charset="0"/>
              </a:rPr>
              <a:t> Intelligence Replace </a:t>
            </a:r>
            <a:r>
              <a:rPr lang="fr-FR" i="0" u="none" strike="noStrike" dirty="0" err="1">
                <a:solidFill>
                  <a:srgbClr val="2A2A2A"/>
                </a:solidFill>
                <a:effectLst/>
                <a:latin typeface="Helvetica" pitchFamily="2" charset="0"/>
              </a:rPr>
              <a:t>Infectious</a:t>
            </a:r>
            <a:r>
              <a:rPr lang="fr-FR" i="0" u="none" strike="noStrike" dirty="0">
                <a:solidFill>
                  <a:srgbClr val="2A2A2A"/>
                </a:solidFill>
                <a:effectLst/>
                <a:latin typeface="Helvetica" pitchFamily="2" charset="0"/>
              </a:rPr>
              <a:t> </a:t>
            </a:r>
            <a:r>
              <a:rPr lang="fr-FR" i="0" u="none" strike="noStrike" dirty="0" err="1">
                <a:solidFill>
                  <a:srgbClr val="2A2A2A"/>
                </a:solidFill>
                <a:effectLst/>
                <a:latin typeface="Helvetica" pitchFamily="2" charset="0"/>
              </a:rPr>
              <a:t>Diseases</a:t>
            </a:r>
            <a:r>
              <a:rPr lang="fr-FR" i="0" u="none" strike="noStrike" dirty="0">
                <a:solidFill>
                  <a:srgbClr val="2A2A2A"/>
                </a:solidFill>
                <a:effectLst/>
                <a:latin typeface="Helvetica" pitchFamily="2" charset="0"/>
              </a:rPr>
              <a:t> </a:t>
            </a:r>
            <a:r>
              <a:rPr lang="fr-FR" i="0" u="none" strike="noStrike" dirty="0" err="1">
                <a:solidFill>
                  <a:srgbClr val="2A2A2A"/>
                </a:solidFill>
                <a:effectLst/>
                <a:latin typeface="Helvetica" pitchFamily="2" charset="0"/>
              </a:rPr>
              <a:t>Physicians</a:t>
            </a:r>
            <a:r>
              <a:rPr lang="fr-FR" i="0" u="none" strike="noStrike" dirty="0">
                <a:solidFill>
                  <a:srgbClr val="2A2A2A"/>
                </a:solidFill>
                <a:effectLst/>
                <a:latin typeface="Helvetica" pitchFamily="2" charset="0"/>
              </a:rPr>
              <a:t> in the Management of </a:t>
            </a:r>
            <a:r>
              <a:rPr lang="fr-FR" i="0" u="none" strike="noStrike" dirty="0" err="1">
                <a:solidFill>
                  <a:srgbClr val="2A2A2A"/>
                </a:solidFill>
                <a:effectLst/>
                <a:latin typeface="Helvetica" pitchFamily="2" charset="0"/>
              </a:rPr>
              <a:t>Bloodstream</a:t>
            </a:r>
            <a:r>
              <a:rPr lang="fr-FR" i="0" u="none" strike="noStrike" dirty="0">
                <a:solidFill>
                  <a:srgbClr val="2A2A2A"/>
                </a:solidFill>
                <a:effectLst/>
                <a:latin typeface="Helvetica" pitchFamily="2" charset="0"/>
              </a:rPr>
              <a:t> Infections? A Prospective </a:t>
            </a:r>
            <a:r>
              <a:rPr lang="fr-FR" i="0" u="none" strike="noStrike" dirty="0" err="1">
                <a:solidFill>
                  <a:srgbClr val="2A2A2A"/>
                </a:solidFill>
                <a:effectLst/>
                <a:latin typeface="Helvetica" pitchFamily="2" charset="0"/>
              </a:rPr>
              <a:t>Cohort</a:t>
            </a:r>
            <a:r>
              <a:rPr lang="fr-FR" i="0" u="none" strike="noStrike" dirty="0">
                <a:solidFill>
                  <a:srgbClr val="2A2A2A"/>
                </a:solidFill>
                <a:effectLst/>
                <a:latin typeface="Helvetica" pitchFamily="2" charset="0"/>
              </a:rPr>
              <a:t> </a:t>
            </a:r>
            <a:r>
              <a:rPr lang="fr-FR" i="0" u="none" strike="noStrike" dirty="0" err="1">
                <a:solidFill>
                  <a:srgbClr val="2A2A2A"/>
                </a:solidFill>
                <a:effectLst/>
                <a:latin typeface="Helvetica" pitchFamily="2" charset="0"/>
              </a:rPr>
              <a:t>Study</a:t>
            </a:r>
            <a:r>
              <a:rPr lang="fr-FR" dirty="0">
                <a:solidFill>
                  <a:srgbClr val="2A2A2A"/>
                </a:solidFill>
                <a:latin typeface="Helvetica" pitchFamily="2" charset="0"/>
              </a:rPr>
              <a:t>. CID 2024</a:t>
            </a:r>
            <a:endParaRPr lang="fr-FR" dirty="0">
              <a:latin typeface="Helvetica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C043FE0-A21E-4BF5-1CAF-A21472F336DA}"/>
              </a:ext>
            </a:extLst>
          </p:cNvPr>
          <p:cNvSpPr txBox="1"/>
          <p:nvPr/>
        </p:nvSpPr>
        <p:spPr>
          <a:xfrm>
            <a:off x="251931" y="5089461"/>
            <a:ext cx="119400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« L’utilisation de ChatGPT-4 sans avis de consultant reste hasardeuse pour obtenir un conseil médical spécialisé en 2023, en particulier dans le domaine des maladies infectieuses sévères. »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21975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05E002-3469-F687-690A-852C95055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IA générative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A79FB1-AC05-1AE7-4BE7-C7D1B5813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Informations inexactes (« hallucinations »)</a:t>
            </a:r>
          </a:p>
          <a:p>
            <a:r>
              <a:rPr lang="fr-FR" sz="3200" dirty="0"/>
              <a:t>Dit toujours oui</a:t>
            </a:r>
          </a:p>
          <a:p>
            <a:r>
              <a:rPr lang="fr-FR" sz="3200" dirty="0"/>
              <a:t>Sources peu fiables</a:t>
            </a:r>
          </a:p>
          <a:p>
            <a:r>
              <a:rPr lang="fr-FR" sz="3200" dirty="0"/>
              <a:t>Manque de mise à jour</a:t>
            </a:r>
          </a:p>
          <a:p>
            <a:r>
              <a:rPr lang="fr-FR" sz="3200" dirty="0"/>
              <a:t>Problèmes éthiques et biais</a:t>
            </a:r>
          </a:p>
          <a:p>
            <a:r>
              <a:rPr lang="fr-FR" sz="32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589406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A576DC-92E5-8594-267A-2A95D7BA9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161678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FE9DE29-9D67-12D0-E96F-10954D70871D}"/>
              </a:ext>
            </a:extLst>
          </p:cNvPr>
          <p:cNvSpPr/>
          <p:nvPr/>
        </p:nvSpPr>
        <p:spPr>
          <a:xfrm>
            <a:off x="8331200" y="-1"/>
            <a:ext cx="3860800" cy="6858000"/>
          </a:xfrm>
          <a:prstGeom prst="rect">
            <a:avLst/>
          </a:prstGeom>
          <a:solidFill>
            <a:srgbClr val="FFB243">
              <a:alpha val="3134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F74D4D-F423-9FE6-5B69-5CB40AFD5869}"/>
              </a:ext>
            </a:extLst>
          </p:cNvPr>
          <p:cNvSpPr/>
          <p:nvPr/>
        </p:nvSpPr>
        <p:spPr>
          <a:xfrm>
            <a:off x="4140201" y="0"/>
            <a:ext cx="4191000" cy="6858000"/>
          </a:xfrm>
          <a:prstGeom prst="rect">
            <a:avLst/>
          </a:prstGeom>
          <a:solidFill>
            <a:srgbClr val="0047FF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C0E3F7-5082-93FB-8986-8F6621B50DFA}"/>
              </a:ext>
            </a:extLst>
          </p:cNvPr>
          <p:cNvSpPr/>
          <p:nvPr/>
        </p:nvSpPr>
        <p:spPr>
          <a:xfrm>
            <a:off x="0" y="0"/>
            <a:ext cx="4140200" cy="6858000"/>
          </a:xfrm>
          <a:prstGeom prst="rect">
            <a:avLst/>
          </a:prstGeom>
          <a:solidFill>
            <a:srgbClr val="9ED3D7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169B8F-50F7-F6CD-9884-6B5FF05A4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945091"/>
            <a:ext cx="3708400" cy="55149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Guide les prescripteurs à donner les informations pertinentes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Peu individualisé</a:t>
            </a:r>
          </a:p>
          <a:p>
            <a:pPr marL="0" indent="0">
              <a:buNone/>
            </a:pPr>
            <a:r>
              <a:rPr lang="fr-FR" dirty="0"/>
              <a:t>Ne peut pas mélanger des sources de données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Très intéressant pour les situations simples / standards (soins primaires)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B53AC5-A792-ACAB-DAA6-0ED975926B37}"/>
              </a:ext>
            </a:extLst>
          </p:cNvPr>
          <p:cNvSpPr txBox="1"/>
          <p:nvPr/>
        </p:nvSpPr>
        <p:spPr>
          <a:xfrm>
            <a:off x="-1083733" y="21867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2800" dirty="0"/>
              <a:t>Systèmes experts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76E0350-688C-B5D7-A49C-4DCCB685B394}"/>
              </a:ext>
            </a:extLst>
          </p:cNvPr>
          <p:cNvSpPr txBox="1"/>
          <p:nvPr/>
        </p:nvSpPr>
        <p:spPr>
          <a:xfrm>
            <a:off x="3187700" y="21867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2800" dirty="0"/>
              <a:t>Apprentissage automatique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3187590A-3EB5-C6F9-62B4-96499D0D1F9B}"/>
              </a:ext>
            </a:extLst>
          </p:cNvPr>
          <p:cNvSpPr txBox="1">
            <a:spLocks/>
          </p:cNvSpPr>
          <p:nvPr/>
        </p:nvSpPr>
        <p:spPr>
          <a:xfrm>
            <a:off x="4318000" y="741891"/>
            <a:ext cx="4013200" cy="589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Surtout bon pour l’analyse automatisée d’images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Peut utiliser de larges bases de données et notamment de résistance…lorsque disponible</a:t>
            </a:r>
          </a:p>
          <a:p>
            <a:pPr marL="0" indent="0">
              <a:buFont typeface="Arial" panose="020B0604020202020204" pitchFamily="34" charset="0"/>
              <a:buNone/>
            </a:pPr>
            <a:br>
              <a:rPr lang="fr-FR" dirty="0"/>
            </a:br>
            <a:r>
              <a:rPr lang="fr-FR" dirty="0"/>
              <a:t>Peut prédire la résistance d’un patient avec les données adéquates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52FC06E-C3C0-1CB9-7BD4-C4B6333D421E}"/>
              </a:ext>
            </a:extLst>
          </p:cNvPr>
          <p:cNvSpPr txBox="1"/>
          <p:nvPr/>
        </p:nvSpPr>
        <p:spPr>
          <a:xfrm>
            <a:off x="7179735" y="21867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2800" dirty="0"/>
              <a:t>IA générative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BFF1F89-1360-E3D6-C43E-191F60AC89C3}"/>
              </a:ext>
            </a:extLst>
          </p:cNvPr>
          <p:cNvSpPr txBox="1">
            <a:spLocks/>
          </p:cNvSpPr>
          <p:nvPr/>
        </p:nvSpPr>
        <p:spPr>
          <a:xfrm>
            <a:off x="8509001" y="741891"/>
            <a:ext cx="3708400" cy="589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Peut donner son avis sur tout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Ne pose pas de questions supplémentaires (mauvais prompt </a:t>
            </a:r>
            <a:r>
              <a:rPr lang="fr-FR" dirty="0">
                <a:sym typeface="Wingdings" pitchFamily="2" charset="2"/>
              </a:rPr>
              <a:t> mauvais conseils)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>
                <a:sym typeface="Wingdings" pitchFamily="2" charset="2"/>
              </a:rPr>
              <a:t>A réserver à des experts </a:t>
            </a: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Hallucine / reproduit les biais existants</a:t>
            </a:r>
          </a:p>
        </p:txBody>
      </p:sp>
    </p:spTree>
    <p:extLst>
      <p:ext uri="{BB962C8B-B14F-4D97-AF65-F5344CB8AC3E}">
        <p14:creationId xmlns:p14="http://schemas.microsoft.com/office/powerpoint/2010/main" val="4053738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410AF7-7DA5-E94F-6BB5-80AE4D663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80D8151-DAA5-FC94-1FF7-B81CD7397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515600" cy="2999253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C0CF445-B6BC-23EF-322A-E7445139FE2A}"/>
              </a:ext>
            </a:extLst>
          </p:cNvPr>
          <p:cNvSpPr txBox="1"/>
          <p:nvPr/>
        </p:nvSpPr>
        <p:spPr>
          <a:xfrm>
            <a:off x="115747" y="3081811"/>
            <a:ext cx="120762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En français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Accessible via </a:t>
            </a:r>
            <a:r>
              <a:rPr lang="fr-FR" sz="3200" dirty="0" err="1"/>
              <a:t>Research</a:t>
            </a:r>
            <a:r>
              <a:rPr lang="fr-FR" sz="3200" dirty="0"/>
              <a:t> 4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Gratuit pour y publier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/>
              <a:t>Comité éditorial comprenant Pr Aristophane </a:t>
            </a:r>
            <a:r>
              <a:rPr lang="fr-FR" sz="3200" dirty="0" err="1"/>
              <a:t>Tanon</a:t>
            </a:r>
            <a:r>
              <a:rPr lang="fr-FR" sz="3200" dirty="0"/>
              <a:t>, Dr Corinne </a:t>
            </a:r>
            <a:r>
              <a:rPr lang="fr-FR" sz="3200" dirty="0" err="1"/>
              <a:t>Akpovo</a:t>
            </a:r>
            <a:r>
              <a:rPr lang="fr-FR" sz="3200" dirty="0"/>
              <a:t>, Pr Armel </a:t>
            </a:r>
            <a:r>
              <a:rPr lang="fr-FR" sz="3200" dirty="0" err="1"/>
              <a:t>Poda</a:t>
            </a:r>
            <a:endParaRPr lang="fr-FR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200" dirty="0" err="1"/>
              <a:t>nathan.peiffer-smadja@aphp.fr</a:t>
            </a:r>
            <a:endParaRPr lang="fr-FR" sz="3200" dirty="0"/>
          </a:p>
          <a:p>
            <a:endParaRPr lang="fr-FR" sz="32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1EB23EF-89B6-C2EA-C88A-C5C74C6C4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3038" y="6170453"/>
            <a:ext cx="8893215" cy="90157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24AE248-3CD1-85E3-7892-4717FB065284}"/>
              </a:ext>
            </a:extLst>
          </p:cNvPr>
          <p:cNvSpPr txBox="1"/>
          <p:nvPr/>
        </p:nvSpPr>
        <p:spPr>
          <a:xfrm>
            <a:off x="2379563" y="2055813"/>
            <a:ext cx="81360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https://</a:t>
            </a:r>
            <a:r>
              <a:rPr lang="fr-FR" sz="2400" dirty="0" err="1">
                <a:solidFill>
                  <a:schemeClr val="bg1"/>
                </a:solidFill>
              </a:rPr>
              <a:t>www.sciencedirect.com</a:t>
            </a:r>
            <a:r>
              <a:rPr lang="fr-FR" sz="2400" dirty="0">
                <a:solidFill>
                  <a:schemeClr val="bg1"/>
                </a:solidFill>
              </a:rPr>
              <a:t>/journal/</a:t>
            </a:r>
            <a:r>
              <a:rPr lang="fr-FR" sz="2400" dirty="0" err="1">
                <a:solidFill>
                  <a:schemeClr val="bg1"/>
                </a:solidFill>
              </a:rPr>
              <a:t>medecine</a:t>
            </a:r>
            <a:r>
              <a:rPr lang="fr-FR" sz="2400" dirty="0">
                <a:solidFill>
                  <a:schemeClr val="bg1"/>
                </a:solidFill>
              </a:rPr>
              <a:t>-et-maladies-infectieuses-formation</a:t>
            </a:r>
          </a:p>
        </p:txBody>
      </p:sp>
    </p:spTree>
    <p:extLst>
      <p:ext uri="{BB962C8B-B14F-4D97-AF65-F5344CB8AC3E}">
        <p14:creationId xmlns:p14="http://schemas.microsoft.com/office/powerpoint/2010/main" val="2730446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091" y="-296257"/>
            <a:ext cx="9539008" cy="715425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38992" y="6043613"/>
            <a:ext cx="10633907" cy="814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07090" y="-263599"/>
            <a:ext cx="10365809" cy="1664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569" y="2882900"/>
            <a:ext cx="1214967" cy="1041400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1968500" y="3759200"/>
            <a:ext cx="0" cy="355600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3348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2C302DB4-23AA-CD45-8D61-898955DB3CBE}"/>
              </a:ext>
            </a:extLst>
          </p:cNvPr>
          <p:cNvSpPr/>
          <p:nvPr/>
        </p:nvSpPr>
        <p:spPr>
          <a:xfrm>
            <a:off x="0" y="-6506"/>
            <a:ext cx="12192000" cy="869314"/>
          </a:xfrm>
          <a:prstGeom prst="rect">
            <a:avLst/>
          </a:prstGeom>
          <a:solidFill>
            <a:srgbClr val="9ED3D7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6ADCBF-B472-F84B-BF76-E17D0BB7C3E1}"/>
              </a:ext>
            </a:extLst>
          </p:cNvPr>
          <p:cNvSpPr/>
          <p:nvPr/>
        </p:nvSpPr>
        <p:spPr>
          <a:xfrm>
            <a:off x="1665289" y="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id="{84D18EFC-6191-4B4C-9777-D446141F1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94" y="-51731"/>
            <a:ext cx="11756819" cy="913260"/>
          </a:xfrm>
        </p:spPr>
        <p:txBody>
          <a:bodyPr>
            <a:normAutofit/>
          </a:bodyPr>
          <a:lstStyle/>
          <a:p>
            <a:r>
              <a:rPr lang="fr-FR" sz="4200" dirty="0"/>
              <a:t>Systèmes experts pour le BUA</a:t>
            </a:r>
          </a:p>
        </p:txBody>
      </p:sp>
    </p:spTree>
    <p:extLst>
      <p:ext uri="{BB962C8B-B14F-4D97-AF65-F5344CB8AC3E}">
        <p14:creationId xmlns:p14="http://schemas.microsoft.com/office/powerpoint/2010/main" val="793525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00078" y="91717"/>
            <a:ext cx="29743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/>
              <a:t>Système expert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80307" y="1807047"/>
            <a:ext cx="2559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Entretiens avec des médecins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504863" y="1314244"/>
            <a:ext cx="44913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.AppleSystemUIFont" charset="-120"/>
              <a:buChar char="-"/>
            </a:pPr>
            <a:r>
              <a:rPr lang="fr-FR"/>
              <a:t>Si pyélonéphrite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fr-FR"/>
              <a:t>et femme enceinte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fr-FR">
                <a:sym typeface="Wingdings"/>
              </a:rPr>
              <a:t>	 céphalosporine</a:t>
            </a:r>
            <a:endParaRPr lang="fr-FR"/>
          </a:p>
          <a:p>
            <a:pPr marL="742950" lvl="1" indent="-285750">
              <a:buFont typeface=".AppleSystemUIFont" charset="-120"/>
              <a:buChar char="-"/>
            </a:pPr>
            <a:r>
              <a:rPr lang="fr-FR"/>
              <a:t>et femme non enceinte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fr-FR">
                <a:sym typeface="Wingdings"/>
              </a:rPr>
              <a:t>	 fluoroquinolone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fr-FR">
                <a:sym typeface="Wingdings"/>
              </a:rPr>
              <a:t>et allergie aux pénicillines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fr-FR">
                <a:sym typeface="Wingdings"/>
              </a:rPr>
              <a:t>	 fluoroquinolone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mr-IN">
                <a:sym typeface="Wingdings"/>
              </a:rPr>
              <a:t>…</a:t>
            </a:r>
            <a:endParaRPr lang="fr-FR">
              <a:sym typeface="Wingdings"/>
            </a:endParaRPr>
          </a:p>
          <a:p>
            <a:pPr marL="285750" indent="-285750">
              <a:buFont typeface=".AppleSystemUIFont" charset="-120"/>
              <a:buChar char="-"/>
            </a:pPr>
            <a:r>
              <a:rPr lang="fr-FR">
                <a:sym typeface="Wingdings"/>
              </a:rPr>
              <a:t>Si pneumonie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fr-FR">
                <a:sym typeface="Wingdings"/>
              </a:rPr>
              <a:t>et peu sévère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fr-FR">
                <a:sym typeface="Wingdings"/>
              </a:rPr>
              <a:t>	  amoxicilline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fr-FR">
                <a:sym typeface="Wingdings"/>
              </a:rPr>
              <a:t>et FdR de sévérité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mr-IN">
                <a:sym typeface="Wingdings"/>
              </a:rPr>
              <a:t>…</a:t>
            </a:r>
            <a:r>
              <a:rPr lang="fr-FR">
                <a:sym typeface="Wingdings"/>
              </a:rPr>
              <a:t>	 amoxicilline + levofloxacine</a:t>
            </a:r>
          </a:p>
          <a:p>
            <a:pPr marL="742950" lvl="1" indent="-285750">
              <a:buFont typeface=".AppleSystemUIFont" charset="-120"/>
              <a:buChar char="-"/>
            </a:pPr>
            <a:endParaRPr lang="fr-FR">
              <a:sym typeface="Wingdings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360537" y="1643272"/>
            <a:ext cx="2398993" cy="114225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926686" y="3100507"/>
            <a:ext cx="280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Traduction</a:t>
            </a:r>
          </a:p>
          <a:p>
            <a:pPr algn="ctr"/>
            <a:r>
              <a:rPr lang="fr-FR" sz="2400"/>
              <a:t>en règles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1977592" y="3069197"/>
            <a:ext cx="2708707" cy="89117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4483336" y="4169245"/>
            <a:ext cx="2947885" cy="97568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>
            <a:off x="7279651" y="1037245"/>
            <a:ext cx="35548" cy="5001889"/>
          </a:xfrm>
          <a:prstGeom prst="lin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Rectangle 18"/>
          <p:cNvSpPr/>
          <p:nvPr/>
        </p:nvSpPr>
        <p:spPr>
          <a:xfrm>
            <a:off x="7200900" y="4191859"/>
            <a:ext cx="262979" cy="926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399313" y="4248613"/>
            <a:ext cx="3064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Programmation manuelle des règles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26773" y="4133748"/>
            <a:ext cx="301828" cy="1150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131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00078" y="91717"/>
            <a:ext cx="29743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/>
              <a:t>Système expert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80307" y="1807047"/>
            <a:ext cx="2559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Entretiens avec des médecins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7504863" y="1314244"/>
            <a:ext cx="44913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.AppleSystemUIFont" charset="-120"/>
              <a:buChar char="-"/>
            </a:pPr>
            <a:r>
              <a:rPr lang="fr-FR"/>
              <a:t>Si pyélonéphrite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fr-FR"/>
              <a:t>et femme enceinte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fr-FR">
                <a:sym typeface="Wingdings"/>
              </a:rPr>
              <a:t>	 céphalosporine</a:t>
            </a:r>
            <a:endParaRPr lang="fr-FR"/>
          </a:p>
          <a:p>
            <a:pPr marL="742950" lvl="1" indent="-285750">
              <a:buFont typeface=".AppleSystemUIFont" charset="-120"/>
              <a:buChar char="-"/>
            </a:pPr>
            <a:r>
              <a:rPr lang="fr-FR"/>
              <a:t>et femme non enceinte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fr-FR">
                <a:sym typeface="Wingdings"/>
              </a:rPr>
              <a:t>	 fluoroquinolone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fr-FR">
                <a:sym typeface="Wingdings"/>
              </a:rPr>
              <a:t>et allergie aux pénicillines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fr-FR">
                <a:sym typeface="Wingdings"/>
              </a:rPr>
              <a:t>	 fluoroquinolone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mr-IN">
                <a:sym typeface="Wingdings"/>
              </a:rPr>
              <a:t>…</a:t>
            </a:r>
            <a:endParaRPr lang="fr-FR">
              <a:sym typeface="Wingdings"/>
            </a:endParaRPr>
          </a:p>
          <a:p>
            <a:pPr marL="285750" indent="-285750">
              <a:buFont typeface=".AppleSystemUIFont" charset="-120"/>
              <a:buChar char="-"/>
            </a:pPr>
            <a:r>
              <a:rPr lang="fr-FR">
                <a:sym typeface="Wingdings"/>
              </a:rPr>
              <a:t>Si pneumonie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fr-FR">
                <a:sym typeface="Wingdings"/>
              </a:rPr>
              <a:t>et peu sévère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fr-FR">
                <a:sym typeface="Wingdings"/>
              </a:rPr>
              <a:t>	  amoxicilline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fr-FR">
                <a:sym typeface="Wingdings"/>
              </a:rPr>
              <a:t>et FdR de sévérité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mr-IN">
                <a:sym typeface="Wingdings"/>
              </a:rPr>
              <a:t>…</a:t>
            </a:r>
            <a:r>
              <a:rPr lang="fr-FR">
                <a:sym typeface="Wingdings"/>
              </a:rPr>
              <a:t>	 amoxicilline + levofloxacine</a:t>
            </a:r>
          </a:p>
          <a:p>
            <a:pPr marL="742950" lvl="1" indent="-285750">
              <a:buFont typeface=".AppleSystemUIFont" charset="-120"/>
              <a:buChar char="-"/>
            </a:pPr>
            <a:endParaRPr lang="fr-FR">
              <a:sym typeface="Wingdings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360537" y="1643272"/>
            <a:ext cx="2398993" cy="114225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926686" y="3100507"/>
            <a:ext cx="280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Traduction</a:t>
            </a:r>
          </a:p>
          <a:p>
            <a:pPr algn="ctr"/>
            <a:r>
              <a:rPr lang="fr-FR" sz="2400"/>
              <a:t>en règles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1977592" y="3069197"/>
            <a:ext cx="2708707" cy="89117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à coins arrondis 13"/>
          <p:cNvSpPr/>
          <p:nvPr/>
        </p:nvSpPr>
        <p:spPr>
          <a:xfrm>
            <a:off x="4483336" y="4169245"/>
            <a:ext cx="2947885" cy="975681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>
            <a:off x="7279651" y="1037245"/>
            <a:ext cx="35548" cy="5001889"/>
          </a:xfrm>
          <a:prstGeom prst="lin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Rectangle 18"/>
          <p:cNvSpPr/>
          <p:nvPr/>
        </p:nvSpPr>
        <p:spPr>
          <a:xfrm>
            <a:off x="7200900" y="4191859"/>
            <a:ext cx="262979" cy="9262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399313" y="4248613"/>
            <a:ext cx="3064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/>
              <a:t>Programmation manuelle des règles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26773" y="4133748"/>
            <a:ext cx="301828" cy="1150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788C443E-BEE0-25DE-8B75-7A58CA8DD3BF}"/>
              </a:ext>
            </a:extLst>
          </p:cNvPr>
          <p:cNvSpPr/>
          <p:nvPr/>
        </p:nvSpPr>
        <p:spPr>
          <a:xfrm>
            <a:off x="16983" y="1345554"/>
            <a:ext cx="3086100" cy="175495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6AA8B3E-AF18-EB37-558F-F2C8A05BFEEF}"/>
              </a:ext>
            </a:extLst>
          </p:cNvPr>
          <p:cNvSpPr txBox="1"/>
          <p:nvPr/>
        </p:nvSpPr>
        <p:spPr>
          <a:xfrm>
            <a:off x="2839759" y="491964"/>
            <a:ext cx="4330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Récolter les connaissances humaines </a:t>
            </a:r>
          </a:p>
          <a:p>
            <a:r>
              <a:rPr lang="fr-FR" sz="24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fr-FR" sz="2400" dirty="0">
                <a:solidFill>
                  <a:srgbClr val="FF0000"/>
                </a:solidFill>
              </a:rPr>
              <a:t>« </a:t>
            </a:r>
            <a:r>
              <a:rPr lang="fr-FR" sz="2400" dirty="0" err="1">
                <a:solidFill>
                  <a:srgbClr val="FF0000"/>
                </a:solidFill>
              </a:rPr>
              <a:t>knowledge-based</a:t>
            </a:r>
            <a:r>
              <a:rPr lang="fr-FR" sz="2400" dirty="0">
                <a:solidFill>
                  <a:srgbClr val="FF0000"/>
                </a:solidFill>
              </a:rPr>
              <a:t> »</a:t>
            </a:r>
          </a:p>
        </p:txBody>
      </p:sp>
    </p:spTree>
    <p:extLst>
      <p:ext uri="{BB962C8B-B14F-4D97-AF65-F5344CB8AC3E}">
        <p14:creationId xmlns:p14="http://schemas.microsoft.com/office/powerpoint/2010/main" val="395085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CA88AC4-E10E-6E45-AD18-D25691703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1547" y="0"/>
            <a:ext cx="8247572" cy="6209824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04D5328-CD65-6D40-ABD6-0176E76919CF}"/>
              </a:ext>
            </a:extLst>
          </p:cNvPr>
          <p:cNvSpPr txBox="1"/>
          <p:nvPr/>
        </p:nvSpPr>
        <p:spPr>
          <a:xfrm>
            <a:off x="0" y="6248085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Delory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fr-FR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fr-FR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computerized</a:t>
            </a:r>
            <a:r>
              <a:rPr lang="fr-FR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decision</a:t>
            </a:r>
            <a:r>
              <a:rPr lang="fr-FR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support system (CDSS) for </a:t>
            </a:r>
            <a:r>
              <a:rPr lang="fr-FR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antibiotic</a:t>
            </a:r>
            <a:r>
              <a:rPr lang="fr-FR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prescription in </a:t>
            </a:r>
            <a:r>
              <a:rPr lang="fr-FR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primary</a:t>
            </a:r>
            <a:r>
              <a:rPr lang="fr-FR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care-</a:t>
            </a:r>
            <a:r>
              <a:rPr lang="fr-FR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Antibioclic</a:t>
            </a:r>
            <a:r>
              <a:rPr lang="fr-FR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</a:t>
            </a:r>
            <a:r>
              <a:rPr lang="fr-FR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adoption and </a:t>
            </a:r>
            <a:r>
              <a:rPr lang="fr-FR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sustainable</a:t>
            </a:r>
            <a:r>
              <a:rPr lang="fr-FR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use in the </a:t>
            </a:r>
            <a:r>
              <a:rPr lang="fr-FR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era</a:t>
            </a:r>
            <a:r>
              <a:rPr lang="fr-FR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extended</a:t>
            </a:r>
            <a:r>
              <a:rPr lang="fr-FR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antimicrobial</a:t>
            </a:r>
            <a:r>
              <a:rPr lang="fr-FR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resistance</a:t>
            </a:r>
            <a:r>
              <a:rPr lang="fr-FR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</a:t>
            </a:r>
            <a:r>
              <a:rPr lang="fr-F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Antimicrobial</a:t>
            </a:r>
            <a:r>
              <a:rPr lang="fr-FR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Chemotherapy</a:t>
            </a: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2020 </a:t>
            </a:r>
            <a:endParaRPr lang="fr-FR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09EA706-4600-B74D-8249-B54F166DAB65}"/>
              </a:ext>
            </a:extLst>
          </p:cNvPr>
          <p:cNvSpPr/>
          <p:nvPr/>
        </p:nvSpPr>
        <p:spPr>
          <a:xfrm>
            <a:off x="8021783" y="1839191"/>
            <a:ext cx="2011780" cy="448126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9B9ECF5-22D4-3F47-A423-DA3BF7F0AEE7}"/>
              </a:ext>
            </a:extLst>
          </p:cNvPr>
          <p:cNvSpPr txBox="1"/>
          <p:nvPr/>
        </p:nvSpPr>
        <p:spPr>
          <a:xfrm>
            <a:off x="9830453" y="3186064"/>
            <a:ext cx="2462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FF0000"/>
                </a:solidFill>
              </a:rPr>
              <a:t>Extraction des recommandations</a:t>
            </a:r>
          </a:p>
          <a:p>
            <a:pPr algn="ctr"/>
            <a:r>
              <a:rPr lang="fr-FR" sz="2000" dirty="0">
                <a:solidFill>
                  <a:srgbClr val="FF0000"/>
                </a:solidFill>
              </a:rPr>
              <a:t>et traduction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BC29418-4523-3C42-9CB2-98E307B76597}"/>
              </a:ext>
            </a:extLst>
          </p:cNvPr>
          <p:cNvSpPr txBox="1"/>
          <p:nvPr/>
        </p:nvSpPr>
        <p:spPr>
          <a:xfrm>
            <a:off x="251460" y="1554848"/>
            <a:ext cx="205912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0070C0"/>
                </a:solidFill>
              </a:rPr>
              <a:t>Informations to </a:t>
            </a:r>
            <a:r>
              <a:rPr lang="fr-FR" sz="2000" dirty="0" err="1">
                <a:solidFill>
                  <a:srgbClr val="0070C0"/>
                </a:solidFill>
              </a:rPr>
              <a:t>be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completed</a:t>
            </a:r>
            <a:r>
              <a:rPr lang="fr-FR" sz="2000" dirty="0">
                <a:solidFill>
                  <a:srgbClr val="0070C0"/>
                </a:solidFill>
              </a:rPr>
              <a:t> by </a:t>
            </a:r>
            <a:r>
              <a:rPr lang="fr-FR" sz="2000" dirty="0" err="1">
                <a:solidFill>
                  <a:srgbClr val="0070C0"/>
                </a:solidFill>
              </a:rPr>
              <a:t>clinicians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  <a:r>
              <a:rPr lang="fr-FR" sz="2000" dirty="0" err="1">
                <a:solidFill>
                  <a:srgbClr val="0070C0"/>
                </a:solidFill>
              </a:rPr>
              <a:t>depending</a:t>
            </a:r>
            <a:r>
              <a:rPr lang="fr-FR" sz="2000" dirty="0">
                <a:solidFill>
                  <a:srgbClr val="0070C0"/>
                </a:solidFill>
              </a:rPr>
              <a:t> on the </a:t>
            </a:r>
            <a:r>
              <a:rPr lang="fr-FR" sz="2000" dirty="0" err="1">
                <a:solidFill>
                  <a:srgbClr val="0070C0"/>
                </a:solidFill>
              </a:rPr>
              <a:t>disease</a:t>
            </a:r>
            <a:r>
              <a:rPr lang="fr-FR" sz="2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DB66C80-F5A5-CA42-9B64-651802E2E964}"/>
              </a:ext>
            </a:extLst>
          </p:cNvPr>
          <p:cNvSpPr/>
          <p:nvPr/>
        </p:nvSpPr>
        <p:spPr>
          <a:xfrm>
            <a:off x="2462990" y="152400"/>
            <a:ext cx="5301790" cy="4746923"/>
          </a:xfrm>
          <a:prstGeom prst="ellipse">
            <a:avLst/>
          </a:prstGeom>
          <a:noFill/>
          <a:ln w="317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C897DDD-D315-AB4A-A64B-207287F78ABB}"/>
              </a:ext>
            </a:extLst>
          </p:cNvPr>
          <p:cNvSpPr txBox="1"/>
          <p:nvPr/>
        </p:nvSpPr>
        <p:spPr>
          <a:xfrm>
            <a:off x="193984" y="4587751"/>
            <a:ext cx="2059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err="1">
                <a:solidFill>
                  <a:srgbClr val="00B050"/>
                </a:solidFill>
              </a:rPr>
              <a:t>Suggested</a:t>
            </a:r>
            <a:r>
              <a:rPr lang="fr-FR" sz="2000" dirty="0">
                <a:solidFill>
                  <a:srgbClr val="00B050"/>
                </a:solidFill>
              </a:rPr>
              <a:t> </a:t>
            </a:r>
            <a:r>
              <a:rPr lang="fr-FR" sz="2000" dirty="0" err="1">
                <a:solidFill>
                  <a:srgbClr val="00B050"/>
                </a:solidFill>
              </a:rPr>
              <a:t>clinical</a:t>
            </a:r>
            <a:r>
              <a:rPr lang="fr-FR" sz="2000" dirty="0">
                <a:solidFill>
                  <a:srgbClr val="00B050"/>
                </a:solidFill>
              </a:rPr>
              <a:t> </a:t>
            </a:r>
            <a:r>
              <a:rPr lang="fr-FR" sz="2000" dirty="0" err="1">
                <a:solidFill>
                  <a:srgbClr val="00B050"/>
                </a:solidFill>
              </a:rPr>
              <a:t>decision</a:t>
            </a:r>
            <a:endParaRPr lang="fr-FR" sz="2000" dirty="0">
              <a:solidFill>
                <a:srgbClr val="00B05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CAA180-2EF2-924D-8E22-7189EEF1F0CA}"/>
              </a:ext>
            </a:extLst>
          </p:cNvPr>
          <p:cNvSpPr/>
          <p:nvPr/>
        </p:nvSpPr>
        <p:spPr>
          <a:xfrm>
            <a:off x="92765" y="0"/>
            <a:ext cx="7929017" cy="6320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4367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CA88AC4-E10E-6E45-AD18-D25691703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1547" y="0"/>
            <a:ext cx="8247572" cy="6209824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04D5328-CD65-6D40-ABD6-0176E76919CF}"/>
              </a:ext>
            </a:extLst>
          </p:cNvPr>
          <p:cNvSpPr txBox="1"/>
          <p:nvPr/>
        </p:nvSpPr>
        <p:spPr>
          <a:xfrm>
            <a:off x="0" y="6320453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Delory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fr-FR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fr-FR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computerized</a:t>
            </a:r>
            <a:r>
              <a:rPr lang="fr-FR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decision</a:t>
            </a:r>
            <a:r>
              <a:rPr lang="fr-FR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support system (CDSS) for </a:t>
            </a:r>
            <a:r>
              <a:rPr lang="fr-FR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antibiotic</a:t>
            </a:r>
            <a:r>
              <a:rPr lang="fr-FR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prescription in </a:t>
            </a:r>
            <a:r>
              <a:rPr lang="fr-FR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primary</a:t>
            </a:r>
            <a:r>
              <a:rPr lang="fr-FR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care-</a:t>
            </a:r>
            <a:r>
              <a:rPr lang="fr-FR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Antibioclic</a:t>
            </a:r>
            <a:r>
              <a:rPr lang="fr-FR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</a:t>
            </a:r>
            <a:r>
              <a:rPr lang="fr-FR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adoption and </a:t>
            </a:r>
            <a:r>
              <a:rPr lang="fr-FR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sustainable</a:t>
            </a:r>
            <a:r>
              <a:rPr lang="fr-FR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use in the </a:t>
            </a:r>
            <a:r>
              <a:rPr lang="fr-FR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era</a:t>
            </a:r>
            <a:r>
              <a:rPr lang="fr-FR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extended</a:t>
            </a:r>
            <a:r>
              <a:rPr lang="fr-FR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antimicrobial</a:t>
            </a:r>
            <a:r>
              <a:rPr lang="fr-FR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resistance</a:t>
            </a:r>
            <a:r>
              <a:rPr lang="fr-FR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r-F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</a:t>
            </a:r>
            <a:r>
              <a:rPr lang="fr-F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Antimicrobial</a:t>
            </a:r>
            <a:r>
              <a:rPr lang="fr-F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Chemotherapy</a:t>
            </a:r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2020 </a:t>
            </a:r>
            <a:endParaRPr lang="fr-FR" sz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09EA706-4600-B74D-8249-B54F166DAB65}"/>
              </a:ext>
            </a:extLst>
          </p:cNvPr>
          <p:cNvSpPr/>
          <p:nvPr/>
        </p:nvSpPr>
        <p:spPr>
          <a:xfrm>
            <a:off x="8021782" y="1839191"/>
            <a:ext cx="2462645" cy="448126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8FEE322-D9BF-0B4B-9109-40B3393393BD}"/>
              </a:ext>
            </a:extLst>
          </p:cNvPr>
          <p:cNvSpPr/>
          <p:nvPr/>
        </p:nvSpPr>
        <p:spPr>
          <a:xfrm>
            <a:off x="1876250" y="0"/>
            <a:ext cx="6387640" cy="6320453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0D159E3-E90C-B14B-A266-B984D2A40587}"/>
              </a:ext>
            </a:extLst>
          </p:cNvPr>
          <p:cNvSpPr txBox="1"/>
          <p:nvPr/>
        </p:nvSpPr>
        <p:spPr>
          <a:xfrm>
            <a:off x="141010" y="1637414"/>
            <a:ext cx="18579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B050"/>
                </a:solidFill>
              </a:rPr>
              <a:t>Arbres décisionnels semi-formels pour chaque infection</a:t>
            </a:r>
          </a:p>
        </p:txBody>
      </p:sp>
    </p:spTree>
    <p:extLst>
      <p:ext uri="{BB962C8B-B14F-4D97-AF65-F5344CB8AC3E}">
        <p14:creationId xmlns:p14="http://schemas.microsoft.com/office/powerpoint/2010/main" val="12413846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2272</TotalTime>
  <Words>1074</Words>
  <Application>Microsoft Macintosh PowerPoint</Application>
  <PresentationFormat>Grand écran</PresentationFormat>
  <Paragraphs>206</Paragraphs>
  <Slides>36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51" baseType="lpstr">
      <vt:lpstr>-webkit-standard</vt:lpstr>
      <vt:lpstr>.AppleSystemUIFont</vt:lpstr>
      <vt:lpstr>Arial</vt:lpstr>
      <vt:lpstr>Calibri</vt:lpstr>
      <vt:lpstr>Calibri Light</vt:lpstr>
      <vt:lpstr>CMBX10</vt:lpstr>
      <vt:lpstr>CMMI10</vt:lpstr>
      <vt:lpstr>CMMI7</vt:lpstr>
      <vt:lpstr>CMR10</vt:lpstr>
      <vt:lpstr>CMSY10</vt:lpstr>
      <vt:lpstr>Helvetica</vt:lpstr>
      <vt:lpstr>Poppins SemiBold</vt:lpstr>
      <vt:lpstr>Times New Roman</vt:lpstr>
      <vt:lpstr>Wingdings</vt:lpstr>
      <vt:lpstr>Thème Office</vt:lpstr>
      <vt:lpstr>Présentation PowerPoint</vt:lpstr>
      <vt:lpstr>Présentation PowerPoint</vt:lpstr>
      <vt:lpstr>Outils électroniques d’aide à la décision</vt:lpstr>
      <vt:lpstr>Présentation PowerPoint</vt:lpstr>
      <vt:lpstr>Systèmes experts pour le BUA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Données</vt:lpstr>
      <vt:lpstr>Présentation PowerPoint</vt:lpstr>
      <vt:lpstr>Présentation PowerPoint</vt:lpstr>
      <vt:lpstr>Présentation PowerPoint</vt:lpstr>
      <vt:lpstr>Présentation PowerPoint</vt:lpstr>
      <vt:lpstr>Intelligence artificielle générative pour le BUA</vt:lpstr>
      <vt:lpstr>Collègue demandant un avis</vt:lpstr>
      <vt:lpstr>Présentation PowerPoint</vt:lpstr>
      <vt:lpstr>GPT le plus avancé</vt:lpstr>
      <vt:lpstr>Conseil donné par un humain</vt:lpstr>
      <vt:lpstr>Présentation PowerPoint</vt:lpstr>
      <vt:lpstr>IA générative</vt:lpstr>
      <vt:lpstr>Conclusion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Nathan Peiffer-Smadja</dc:creator>
  <cp:lastModifiedBy>Nathan Peiffer-Smadja</cp:lastModifiedBy>
  <cp:revision>20</cp:revision>
  <dcterms:created xsi:type="dcterms:W3CDTF">2022-03-12T12:54:18Z</dcterms:created>
  <dcterms:modified xsi:type="dcterms:W3CDTF">2026-01-14T13:29:15Z</dcterms:modified>
</cp:coreProperties>
</file>