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2" r:id="rId4"/>
    <p:sldMasterId id="2147483889" r:id="rId5"/>
    <p:sldMasterId id="2147483896" r:id="rId6"/>
  </p:sldMasterIdLst>
  <p:notesMasterIdLst>
    <p:notesMasterId r:id="rId35"/>
  </p:notesMasterIdLst>
  <p:handoutMasterIdLst>
    <p:handoutMasterId r:id="rId36"/>
  </p:handoutMasterIdLst>
  <p:sldIdLst>
    <p:sldId id="257" r:id="rId7"/>
    <p:sldId id="416" r:id="rId8"/>
    <p:sldId id="427" r:id="rId9"/>
    <p:sldId id="256" r:id="rId10"/>
    <p:sldId id="414" r:id="rId11"/>
    <p:sldId id="336" r:id="rId12"/>
    <p:sldId id="258" r:id="rId13"/>
    <p:sldId id="288" r:id="rId14"/>
    <p:sldId id="337" r:id="rId15"/>
    <p:sldId id="364" r:id="rId16"/>
    <p:sldId id="338" r:id="rId17"/>
    <p:sldId id="339" r:id="rId18"/>
    <p:sldId id="340" r:id="rId19"/>
    <p:sldId id="374" r:id="rId20"/>
    <p:sldId id="363" r:id="rId21"/>
    <p:sldId id="355" r:id="rId22"/>
    <p:sldId id="348" r:id="rId23"/>
    <p:sldId id="417" r:id="rId24"/>
    <p:sldId id="530" r:id="rId25"/>
    <p:sldId id="514" r:id="rId26"/>
    <p:sldId id="349" r:id="rId27"/>
    <p:sldId id="358" r:id="rId28"/>
    <p:sldId id="421" r:id="rId29"/>
    <p:sldId id="422" r:id="rId30"/>
    <p:sldId id="423" r:id="rId31"/>
    <p:sldId id="424" r:id="rId32"/>
    <p:sldId id="425" r:id="rId33"/>
    <p:sldId id="426" r:id="rId34"/>
  </p:sldIdLst>
  <p:sldSz cx="12192000" cy="6858000"/>
  <p:notesSz cx="6669088" cy="97758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000054"/>
    <a:srgbClr val="003399"/>
    <a:srgbClr val="33CC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ACE23-31BF-45B0-AAD0-248FDF002289}" v="26" dt="2026-01-14T08:43:22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88129" autoAdjust="0"/>
  </p:normalViewPr>
  <p:slideViewPr>
    <p:cSldViewPr>
      <p:cViewPr varScale="1">
        <p:scale>
          <a:sx n="56" d="100"/>
          <a:sy n="56" d="100"/>
        </p:scale>
        <p:origin x="118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53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890228" cy="4881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413" y="2"/>
            <a:ext cx="2890228" cy="4881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066"/>
            <a:ext cx="2890228" cy="4881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413" y="9286066"/>
            <a:ext cx="2890228" cy="4881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C5C60071-CF7C-47CA-BF5E-11124365890D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340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890228" cy="4881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13" y="2"/>
            <a:ext cx="2890228" cy="4881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3425"/>
            <a:ext cx="65135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199" y="4643841"/>
            <a:ext cx="5334691" cy="43981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Cliquez pour modifier les styles de texte principaux</a:t>
            </a:r>
          </a:p>
          <a:p>
            <a:pPr lvl="1"/>
            <a:r>
              <a:rPr lang="en-US" altLang="en-US" noProof="0"/>
              <a:t>Deuxième niveau</a:t>
            </a:r>
          </a:p>
          <a:p>
            <a:pPr lvl="2"/>
            <a:r>
              <a:rPr lang="en-US" altLang="en-US" noProof="0"/>
              <a:t>Troisième niveau</a:t>
            </a:r>
          </a:p>
          <a:p>
            <a:pPr lvl="3"/>
            <a:r>
              <a:rPr lang="en-US" altLang="en-US" noProof="0"/>
              <a:t>Quatrième niveau</a:t>
            </a:r>
          </a:p>
          <a:p>
            <a:pPr lvl="4"/>
            <a:r>
              <a:rPr lang="en-US" altLang="en-US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066"/>
            <a:ext cx="2890228" cy="4881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13" y="9286066"/>
            <a:ext cx="2890228" cy="4881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C8BC701-2CAD-475E-9FD8-52A2A2E2EDA1}" type="slidenum">
              <a:rPr lang="en-US" altLang="en-US"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555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C701-2CAD-475E-9FD8-52A2A2E2EDA1}" type="slidenum">
              <a:rPr lang="en-US" altLang="en-US" smtClean="0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450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C701-2CAD-475E-9FD8-52A2A2E2EDA1}" type="slidenum">
              <a:rPr lang="en-US" altLang="en-US" smtClean="0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803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C701-2CAD-475E-9FD8-52A2A2E2EDA1}" type="slidenum">
              <a:rPr lang="en-US" altLang="en-US" smtClean="0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477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1BA9BC-1B69-4B3B-9F66-2887254AD2A1}" type="slidenum">
              <a:rPr lang="en-US" altLang="en-US" sz="1300" smtClean="0"/>
              <a:t>16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C701-2CAD-475E-9FD8-52A2A2E2EDA1}" type="slidenum">
              <a:rPr lang="en-US" altLang="en-US" smtClean="0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18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674AD-9B04-4BAA-A9AC-BC619D461485}" type="slidenum">
              <a:rPr smtClean="0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661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674AD-9B04-4BAA-A9AC-BC619D461485}" type="slidenum">
              <a:rPr smtClean="0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970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C701-2CAD-475E-9FD8-52A2A2E2EDA1}" type="slidenum">
              <a:rPr lang="en-US" altLang="en-US" smtClean="0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629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C701-2CAD-475E-9FD8-52A2A2E2EDA1}" type="slidenum">
              <a:rPr lang="en-US" altLang="en-US" smtClean="0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49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7410C3-E5A3-4142-B64A-03A4D5BD5D72}" type="slidenum">
              <a:rPr lang="en-US" altLang="en-US" sz="1300" smtClean="0"/>
              <a:t>6</a:t>
            </a:fld>
            <a:endParaRPr lang="en-US" alt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aseline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37F677-C267-4A95-901B-4BA52A7417F0}" type="slidenum">
              <a:rPr lang="en-US" altLang="en-US" sz="1300" smtClean="0"/>
              <a:t>7</a:t>
            </a:fld>
            <a:endParaRPr lang="en-US" altLang="en-U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6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F6CDC6-C547-4D1B-9897-84AB5B6F0C6F}" type="slidenum">
              <a:rPr lang="en-US" altLang="en-US" sz="1300" smtClean="0"/>
              <a:t>8</a:t>
            </a:fld>
            <a:endParaRPr lang="en-US" alt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6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6440A3-BAE9-4BD4-AD06-FE0F0A464589}" type="slidenum">
              <a:rPr lang="en-US" altLang="en-US" sz="1300" smtClean="0"/>
              <a:t>9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6440A3-BAE9-4BD4-AD06-FE0F0A464589}" type="slidenum">
              <a:rPr lang="en-US" altLang="en-US" sz="1300" smtClean="0"/>
              <a:t>10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DF82EF-673E-4FE4-826C-C48EEFADC90E}" type="slidenum">
              <a:rPr lang="en-US" altLang="en-US" sz="1300" smtClean="0"/>
              <a:t>11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C701-2CAD-475E-9FD8-52A2A2E2EDA1}" type="slidenum">
              <a:rPr lang="en-US" altLang="en-US" smtClean="0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74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C701-2CAD-475E-9FD8-52A2A2E2EDA1}" type="slidenum">
              <a:rPr lang="en-US" altLang="en-US" smtClean="0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22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entre.msf.org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epimail@epicentre.msf.org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entre.msf.org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epimail@epicentre.msf.or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entre.msf.org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è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8AE23D-5DAA-4C4F-8415-233EBA8E8E8B}"/>
              </a:ext>
            </a:extLst>
          </p:cNvPr>
          <p:cNvSpPr/>
          <p:nvPr userDrawn="1"/>
        </p:nvSpPr>
        <p:spPr>
          <a:xfrm>
            <a:off x="9705975" y="6646863"/>
            <a:ext cx="2486025" cy="211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Graphique 2">
            <a:extLst>
              <a:ext uri="{FF2B5EF4-FFF2-40B4-BE49-F238E27FC236}">
                <a16:creationId xmlns:a16="http://schemas.microsoft.com/office/drawing/2014/main" id="{86A35B2D-CEC7-4831-A956-2E1D8D3603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5865813"/>
            <a:ext cx="31099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phique 3">
            <a:extLst>
              <a:ext uri="{FF2B5EF4-FFF2-40B4-BE49-F238E27FC236}">
                <a16:creationId xmlns:a16="http://schemas.microsoft.com/office/drawing/2014/main" id="{3FA6B4F6-4803-4B98-9115-8B56225CA6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5946775"/>
            <a:ext cx="12779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que 4">
            <a:extLst>
              <a:ext uri="{FF2B5EF4-FFF2-40B4-BE49-F238E27FC236}">
                <a16:creationId xmlns:a16="http://schemas.microsoft.com/office/drawing/2014/main" id="{987B5439-5DB0-4069-9656-8B3172E39E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4330" r="12567" b="40285"/>
          <a:stretch>
            <a:fillRect/>
          </a:stretch>
        </p:blipFill>
        <p:spPr bwMode="auto">
          <a:xfrm>
            <a:off x="0" y="0"/>
            <a:ext cx="12192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00834ED-5CFD-4909-B22B-73C348CDC64D}"/>
              </a:ext>
            </a:extLst>
          </p:cNvPr>
          <p:cNvCxnSpPr>
            <a:cxnSpLocks/>
          </p:cNvCxnSpPr>
          <p:nvPr userDrawn="1"/>
        </p:nvCxnSpPr>
        <p:spPr>
          <a:xfrm>
            <a:off x="636588" y="4953000"/>
            <a:ext cx="109140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76130" y="3128676"/>
            <a:ext cx="11050669" cy="1718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400">
                <a:solidFill>
                  <a:schemeClr val="bg1"/>
                </a:solidFill>
                <a:latin typeface="Ubuntu Light" panose="020B0304030602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85188" y="5120345"/>
            <a:ext cx="6703636" cy="409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Ubuntu Light" panose="020B0304030602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7288824" y="5120345"/>
            <a:ext cx="4337975" cy="40954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Ubuntu Light" panose="020B0304030602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278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5"/>
          <p:cNvSpPr>
            <a:spLocks noGrp="1"/>
          </p:cNvSpPr>
          <p:nvPr>
            <p:ph type="pic" sz="quarter" idx="15"/>
          </p:nvPr>
        </p:nvSpPr>
        <p:spPr>
          <a:xfrm>
            <a:off x="551281" y="1417158"/>
            <a:ext cx="6549315" cy="4696356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51281" y="413400"/>
            <a:ext cx="4799195" cy="590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  <a:latin typeface="Ubuntu Light" panose="020B0304030602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6"/>
          </p:nvPr>
        </p:nvSpPr>
        <p:spPr>
          <a:xfrm>
            <a:off x="7417122" y="1417158"/>
            <a:ext cx="4223598" cy="4696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32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Ligne 2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52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551280" y="897711"/>
            <a:ext cx="10457787" cy="50625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FontTx/>
              <a:buNone/>
              <a:defRPr sz="16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11221107" y="897712"/>
            <a:ext cx="419100" cy="5062576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3000"/>
              </a:spcBef>
              <a:buFontTx/>
              <a:buNone/>
              <a:defRPr sz="16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0" indent="0" algn="r">
              <a:spcBef>
                <a:spcPts val="1000"/>
              </a:spcBef>
              <a:buFontTx/>
              <a:buNone/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684104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9BCBE2D1-B92C-4DC7-9E3F-5075E5E8E65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8872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9CBE4-2389-9977-987A-A00A6C7F5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632ACA-D68C-299E-FCBC-AB0357FFD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8B0439-91E2-E417-5ECF-A3BA7E61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3DBE-0155-40BE-AECF-DBBDDF811DE4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2867DB-C433-8A83-6BE9-F5AD9AF5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16CD2F-AA34-FF77-22B0-658FBBFE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ED7-1B55-4A6D-A4CF-CE6F684F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360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58008A-9176-C322-3BFA-A29C0414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CA1945-DD9F-DDDC-BE7B-B6F11D600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219F1-C6B0-BE71-7FCE-947983471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3DBE-0155-40BE-AECF-DBBDDF811DE4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B87814-DB96-AC5C-2E3A-00E28BD9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7810C7-E15B-28A4-683C-BB0CDC57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ED7-1B55-4A6D-A4CF-CE6F684F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876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70313-D4D3-E400-2875-DF3FD7A8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29E4E9-A5B4-1BAF-9A62-E19410673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F30A56-9D1A-311B-7066-4432FEAE2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3DBE-0155-40BE-AECF-DBBDDF811DE4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750C25-2FA8-9272-E2EC-947791559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783ECA-6E45-95DB-5921-B107676A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ED7-1B55-4A6D-A4CF-CE6F684F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39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48042-7987-9438-2C86-1FFD5435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28FDD4-7A79-AA3A-91A6-DC96B612F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CB4B8A-37EF-9537-B5F0-57A635F3F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8725EC-976F-D470-B31B-0BD898CC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3DBE-0155-40BE-AECF-DBBDDF811DE4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3678A9-8B44-E113-831A-702AAFE4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6EDB5D-9932-499B-60A1-B7A02E45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ED7-1B55-4A6D-A4CF-CE6F684F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016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F0B04-07DA-01E2-EBBD-0AFE37B2B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FB8633-09B6-6BC5-7A4B-C8192D293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616156-D7F9-8955-8BC8-4FD8AB0FE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D35AA3-E1B4-524D-6870-270950A57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F5516B-3E1A-8034-FBD4-2124BDC82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CE4012-BCC4-40B2-2123-D2F31BE4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3DBE-0155-40BE-AECF-DBBDDF811DE4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38D90A-81EE-62E8-AEFE-FDF41A60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A4F3AD7-7851-D412-AF12-8B944353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ED7-1B55-4A6D-A4CF-CE6F684F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179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8F50B9-2648-3D96-918B-3D23633F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3C018D-8BF2-5DDE-B232-40BC5804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3DBE-0155-40BE-AECF-DBBDDF811DE4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BC2023-81DE-9FEA-ABFD-BEA1811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E9A60C-4CAF-EB54-EC8A-3E5F2CC1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ED7-1B55-4A6D-A4CF-CE6F684F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687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DA2062-03BA-2418-E6F8-11E5F944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3DBE-0155-40BE-AECF-DBBDDF811DE4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6F143C0-792B-13E0-E39A-5507CCB8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57C161-E637-5C50-A24D-3F5E0520B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ED7-1B55-4A6D-A4CF-CE6F684F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1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èr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21FA6E-DC59-4E0D-9D4E-A11AE68BFDBE}"/>
              </a:ext>
            </a:extLst>
          </p:cNvPr>
          <p:cNvSpPr/>
          <p:nvPr userDrawn="1"/>
        </p:nvSpPr>
        <p:spPr>
          <a:xfrm>
            <a:off x="9705975" y="6646863"/>
            <a:ext cx="2486025" cy="211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Graphique 2">
            <a:extLst>
              <a:ext uri="{FF2B5EF4-FFF2-40B4-BE49-F238E27FC236}">
                <a16:creationId xmlns:a16="http://schemas.microsoft.com/office/drawing/2014/main" id="{063AAE71-2126-453D-B656-A68FEF3AAE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5865813"/>
            <a:ext cx="31099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phique 3">
            <a:extLst>
              <a:ext uri="{FF2B5EF4-FFF2-40B4-BE49-F238E27FC236}">
                <a16:creationId xmlns:a16="http://schemas.microsoft.com/office/drawing/2014/main" id="{B2C9B4EB-1148-409D-80F1-64EDB3AA99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5946775"/>
            <a:ext cx="12779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que 4">
            <a:extLst>
              <a:ext uri="{FF2B5EF4-FFF2-40B4-BE49-F238E27FC236}">
                <a16:creationId xmlns:a16="http://schemas.microsoft.com/office/drawing/2014/main" id="{20BEB419-3435-460A-B6AA-D234ED1581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4330" r="12567" b="40285"/>
          <a:stretch>
            <a:fillRect/>
          </a:stretch>
        </p:blipFill>
        <p:spPr bwMode="auto">
          <a:xfrm>
            <a:off x="0" y="0"/>
            <a:ext cx="12192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EE7447C-1589-45E8-ADF6-6600C28C5C36}"/>
              </a:ext>
            </a:extLst>
          </p:cNvPr>
          <p:cNvCxnSpPr>
            <a:cxnSpLocks/>
          </p:cNvCxnSpPr>
          <p:nvPr userDrawn="1"/>
        </p:nvCxnSpPr>
        <p:spPr>
          <a:xfrm>
            <a:off x="636588" y="4953000"/>
            <a:ext cx="109140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76130" y="3128676"/>
            <a:ext cx="11050669" cy="1718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400">
                <a:solidFill>
                  <a:schemeClr val="bg1"/>
                </a:solidFill>
                <a:latin typeface="Ubuntu Light" panose="020B0304030602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85188" y="5120345"/>
            <a:ext cx="6703636" cy="409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Ubuntu Light" panose="020B0304030602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7288824" y="5120345"/>
            <a:ext cx="4337975" cy="40954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Ubuntu Light" panose="020B0304030602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85605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D0BD7-B023-1834-45BC-AB5C22D7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650717-4229-26CA-6F47-213D57AC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8B6D4C-E010-9EFF-4F74-09C8AFFB0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EA2E76-B18C-6CA3-53C2-CC2D3275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3DBE-0155-40BE-AECF-DBBDDF811DE4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2316B3-9CF3-3168-2B48-2C9B6248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C50EA8-2278-AD34-4B5F-854290E8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ED7-1B55-4A6D-A4CF-CE6F684F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321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A6392-64FC-EA4C-8CA0-C6ED3D46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52F7C2-8570-200A-A8F7-097A25AB4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6A8897-A39B-4D7E-50AB-40C139D3F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3FCCA1-A20A-F47C-AE43-492193CB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3DBE-0155-40BE-AECF-DBBDDF811DE4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1D3315-C7C6-3470-28AC-8BD213DA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ED9D68-5F6F-76A3-AF99-61E16CF6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ED7-1B55-4A6D-A4CF-CE6F684F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924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E45A9D-E57B-34E7-987C-87FA3D2A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1623EB-1DE7-A0AF-BFEF-BD66C25A2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A65F9C-5ED4-40AF-C7D4-D6FC5F890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3DBE-0155-40BE-AECF-DBBDDF811DE4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45C21-0737-7164-C076-C6902E3B9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46D348-D968-7F1D-9192-570F7CA1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ED7-1B55-4A6D-A4CF-CE6F684F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082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8B7FFAC-D586-CA23-B598-4F386F003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CC83E8-A2AA-A500-74C6-6F562A83D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714D35-3A73-62E7-0537-E8DF59EA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3DBE-0155-40BE-AECF-DBBDDF811DE4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055158-59B8-617D-9688-10D05E96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911C7A-9AD3-E072-0A19-C87D9BBF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ED7-1B55-4A6D-A4CF-CE6F684F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42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èr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ED8E45-9EFC-40E7-9CCA-66904E8C5D74}"/>
              </a:ext>
            </a:extLst>
          </p:cNvPr>
          <p:cNvSpPr/>
          <p:nvPr userDrawn="1"/>
        </p:nvSpPr>
        <p:spPr>
          <a:xfrm>
            <a:off x="9705975" y="6646863"/>
            <a:ext cx="2486025" cy="211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Graphique 2">
            <a:extLst>
              <a:ext uri="{FF2B5EF4-FFF2-40B4-BE49-F238E27FC236}">
                <a16:creationId xmlns:a16="http://schemas.microsoft.com/office/drawing/2014/main" id="{041A65DC-07A3-48DD-BD1A-2E0500D26B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5865813"/>
            <a:ext cx="31099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phique 3">
            <a:extLst>
              <a:ext uri="{FF2B5EF4-FFF2-40B4-BE49-F238E27FC236}">
                <a16:creationId xmlns:a16="http://schemas.microsoft.com/office/drawing/2014/main" id="{6267A455-D67C-4CCB-8A6D-05518F4FA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5946775"/>
            <a:ext cx="12779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que 4">
            <a:extLst>
              <a:ext uri="{FF2B5EF4-FFF2-40B4-BE49-F238E27FC236}">
                <a16:creationId xmlns:a16="http://schemas.microsoft.com/office/drawing/2014/main" id="{68D7E705-D43C-4E40-B0BD-8F41CF7E77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4330" r="11710" b="40285"/>
          <a:stretch>
            <a:fillRect/>
          </a:stretch>
        </p:blipFill>
        <p:spPr bwMode="auto">
          <a:xfrm>
            <a:off x="0" y="0"/>
            <a:ext cx="12192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A0A3B87-63E4-4C52-9222-A67888E5E3F6}"/>
              </a:ext>
            </a:extLst>
          </p:cNvPr>
          <p:cNvCxnSpPr>
            <a:cxnSpLocks/>
          </p:cNvCxnSpPr>
          <p:nvPr userDrawn="1"/>
        </p:nvCxnSpPr>
        <p:spPr>
          <a:xfrm>
            <a:off x="636588" y="4953000"/>
            <a:ext cx="1091406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76130" y="3128676"/>
            <a:ext cx="11050669" cy="1718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400">
                <a:solidFill>
                  <a:schemeClr val="accent1"/>
                </a:solidFill>
                <a:latin typeface="Ubuntu Light" panose="020B0304030602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85188" y="5120345"/>
            <a:ext cx="6703636" cy="409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Ubuntu Light" panose="020B0304030602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7288824" y="5120345"/>
            <a:ext cx="4337975" cy="40954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  <a:latin typeface="Ubuntu Light" panose="020B0304030602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9252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F8A0DB2F-1C3F-46B9-9618-FB39BF1FEE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2741613"/>
            <a:ext cx="31099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B1F85B1-369F-4720-AE02-2E5F0E6D53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7175" y="5322888"/>
            <a:ext cx="4052888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>
                <a:solidFill>
                  <a:srgbClr val="BBC8E0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Contact et plus d’informations sur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5FB09B6-809F-400C-9CBC-7F631703D0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5313" y="5686425"/>
            <a:ext cx="10996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solidFill>
                  <a:schemeClr val="bg1"/>
                </a:solidFill>
                <a:latin typeface="Open Sans Light" panose="020B0604020202020204" pitchFamily="34" charset="0"/>
                <a:cs typeface="Open Sans Light" panose="020B0604020202020204" pitchFamily="34" charset="0"/>
                <a:hlinkClick r:id="rId3"/>
              </a:rPr>
              <a:t>www.epicentre.msf.org</a:t>
            </a:r>
            <a:r>
              <a:rPr lang="fr-FR" altLang="fr-FR">
                <a:solidFill>
                  <a:schemeClr val="bg1"/>
                </a:solidFill>
                <a:latin typeface="Open Sans Light" panose="020B0604020202020204" pitchFamily="34" charset="0"/>
                <a:cs typeface="Open Sans Light" panose="020B0604020202020204" pitchFamily="34" charset="0"/>
              </a:rPr>
              <a:t>     </a:t>
            </a:r>
            <a:r>
              <a:rPr lang="fr-FR" altLang="fr-FR">
                <a:solidFill>
                  <a:schemeClr val="bg1"/>
                </a:solidFill>
                <a:latin typeface="Open Sans Light" panose="020B0604020202020204" pitchFamily="34" charset="0"/>
                <a:cs typeface="Open Sans Light" panose="020B0604020202020204" pitchFamily="34" charset="0"/>
                <a:hlinkClick r:id="rId4"/>
              </a:rPr>
              <a:t>epimail@epicentre.msf.org</a:t>
            </a:r>
            <a:endParaRPr lang="fr-FR" altLang="fr-FR">
              <a:solidFill>
                <a:schemeClr val="bg1"/>
              </a:solidFill>
              <a:latin typeface="Open Sans Light" panose="020B0604020202020204" pitchFamily="34" charset="0"/>
              <a:cs typeface="Open Sans Light" panose="020B060402020202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D234F78-B3D6-4326-B04E-01082ECD870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81275" y="6081713"/>
            <a:ext cx="7029450" cy="369887"/>
            <a:chOff x="2581033" y="6081976"/>
            <a:chExt cx="7029935" cy="369332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EF8882BD-72AC-4219-AC59-8C5564F8CC3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581033" y="6081976"/>
              <a:ext cx="2049667" cy="369332"/>
              <a:chOff x="1904125" y="6173958"/>
              <a:chExt cx="2049667" cy="369332"/>
            </a:xfrm>
          </p:grpSpPr>
          <p:pic>
            <p:nvPicPr>
              <p:cNvPr id="13" name="Graphique 12">
                <a:extLst>
                  <a:ext uri="{FF2B5EF4-FFF2-40B4-BE49-F238E27FC236}">
                    <a16:creationId xmlns:a16="http://schemas.microsoft.com/office/drawing/2014/main" id="{5B6170B4-00F5-441C-AF5A-5F16281A3B6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4125" y="6218341"/>
                <a:ext cx="279419" cy="280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15F4C75-3E29-41CD-8A02-4592D187BC0B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2259749" y="6173958"/>
                <a:ext cx="169398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altLang="fr-FR">
                    <a:solidFill>
                      <a:schemeClr val="bg1"/>
                    </a:solidFill>
                    <a:latin typeface="Open Sans Light" panose="020B0306030504020204" pitchFamily="34" charset="0"/>
                    <a:cs typeface="Open Sans Light" panose="020B0306030504020204" pitchFamily="34" charset="0"/>
                  </a:rPr>
                  <a:t>Epicentre_MSF</a:t>
                </a:r>
                <a:endParaRPr lang="fr-FR" altLang="fr-FR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04A88DB-E40E-44A5-ADC1-81D7167D339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083722" y="6081976"/>
              <a:ext cx="2039809" cy="369332"/>
              <a:chOff x="4628793" y="6173958"/>
              <a:chExt cx="2039809" cy="369332"/>
            </a:xfrm>
          </p:grpSpPr>
          <p:pic>
            <p:nvPicPr>
              <p:cNvPr id="11" name="Graphique 10">
                <a:extLst>
                  <a:ext uri="{FF2B5EF4-FFF2-40B4-BE49-F238E27FC236}">
                    <a16:creationId xmlns:a16="http://schemas.microsoft.com/office/drawing/2014/main" id="{8715D0C5-7913-43AC-97D8-4A6C675FB1A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177" y="6229437"/>
                <a:ext cx="255606" cy="258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14316C1-42A2-40E8-B121-8247BD7F2931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4974276" y="6173958"/>
                <a:ext cx="169398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altLang="fr-FR">
                    <a:solidFill>
                      <a:schemeClr val="bg1"/>
                    </a:solidFill>
                    <a:latin typeface="Open Sans Light" panose="020B0306030504020204" pitchFamily="34" charset="0"/>
                    <a:cs typeface="Open Sans Light" panose="020B0306030504020204" pitchFamily="34" charset="0"/>
                  </a:rPr>
                  <a:t>msf-epicentre</a:t>
                </a:r>
                <a:endParaRPr lang="fr-FR" altLang="fr-FR" u="sng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81537B25-6F82-4BD2-B794-516C3D596B4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423081" y="6081976"/>
              <a:ext cx="2187887" cy="369332"/>
              <a:chOff x="7423081" y="6081976"/>
              <a:chExt cx="2187887" cy="369332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0302882-244B-4FDF-8378-642DE16CE1D7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7786805" y="6081976"/>
                <a:ext cx="182416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altLang="fr-FR">
                    <a:solidFill>
                      <a:schemeClr val="bg1"/>
                    </a:solidFill>
                    <a:latin typeface="Open Sans Light" panose="020B0306030504020204" pitchFamily="34" charset="0"/>
                    <a:cs typeface="Open Sans Light" panose="020B0306030504020204" pitchFamily="34" charset="0"/>
                  </a:rPr>
                  <a:t>Epicentre - MSF</a:t>
                </a:r>
                <a:endParaRPr lang="fr-FR" altLang="fr-FR">
                  <a:solidFill>
                    <a:schemeClr val="bg1"/>
                  </a:solidFill>
                </a:endParaRPr>
              </a:p>
            </p:txBody>
          </p:sp>
          <p:pic>
            <p:nvPicPr>
              <p:cNvPr id="10" name="Graphique 9">
                <a:extLst>
                  <a:ext uri="{FF2B5EF4-FFF2-40B4-BE49-F238E27FC236}">
                    <a16:creationId xmlns:a16="http://schemas.microsoft.com/office/drawing/2014/main" id="{24BFEC69-72DD-42F7-8021-62B74DD4F3E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3242" y="6140625"/>
                <a:ext cx="279419" cy="278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74CDABD-86AE-4E50-A143-1F3652F582E3}"/>
              </a:ext>
            </a:extLst>
          </p:cNvPr>
          <p:cNvCxnSpPr>
            <a:cxnSpLocks/>
          </p:cNvCxnSpPr>
          <p:nvPr userDrawn="1"/>
        </p:nvCxnSpPr>
        <p:spPr>
          <a:xfrm>
            <a:off x="636588" y="4953000"/>
            <a:ext cx="109140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98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88B4D944-FE0A-40FD-B3A8-55FB719BE0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2741613"/>
            <a:ext cx="31099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3E6F63E-B6EB-4B99-A6FD-A7719B1663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7175" y="5322888"/>
            <a:ext cx="4052888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>
                <a:solidFill>
                  <a:srgbClr val="F6E0B7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Contact et plus d’informations sur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92DAC5-E7D3-4E9E-A190-79E188E423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5313" y="5686425"/>
            <a:ext cx="10996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solidFill>
                  <a:schemeClr val="bg1"/>
                </a:solidFill>
                <a:latin typeface="Open Sans Light" panose="020B0604020202020204" pitchFamily="34" charset="0"/>
                <a:cs typeface="Open Sans Light" panose="020B0604020202020204" pitchFamily="34" charset="0"/>
                <a:hlinkClick r:id="rId3"/>
              </a:rPr>
              <a:t>www.epicentre.msf.org</a:t>
            </a:r>
            <a:r>
              <a:rPr lang="fr-FR" altLang="fr-FR">
                <a:solidFill>
                  <a:schemeClr val="bg1"/>
                </a:solidFill>
                <a:latin typeface="Open Sans Light" panose="020B0604020202020204" pitchFamily="34" charset="0"/>
                <a:cs typeface="Open Sans Light" panose="020B0604020202020204" pitchFamily="34" charset="0"/>
              </a:rPr>
              <a:t>     </a:t>
            </a:r>
            <a:r>
              <a:rPr lang="fr-FR" altLang="fr-FR">
                <a:solidFill>
                  <a:schemeClr val="bg1"/>
                </a:solidFill>
                <a:latin typeface="Open Sans Light" panose="020B0604020202020204" pitchFamily="34" charset="0"/>
                <a:cs typeface="Open Sans Light" panose="020B0604020202020204" pitchFamily="34" charset="0"/>
                <a:hlinkClick r:id="rId4"/>
              </a:rPr>
              <a:t>epimail@epicentre.msf.org</a:t>
            </a:r>
            <a:endParaRPr lang="fr-FR" altLang="fr-FR">
              <a:solidFill>
                <a:schemeClr val="bg1"/>
              </a:solidFill>
              <a:latin typeface="Open Sans Light" panose="020B0604020202020204" pitchFamily="34" charset="0"/>
              <a:cs typeface="Open Sans Light" panose="020B060402020202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8021A57-3A61-47DC-BF81-DF811ED200C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81275" y="6081713"/>
            <a:ext cx="7029450" cy="369887"/>
            <a:chOff x="2581033" y="6081976"/>
            <a:chExt cx="7029935" cy="369332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B68FCBCE-D64B-4D52-B24D-D3ADCCC5856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581033" y="6081976"/>
              <a:ext cx="2049667" cy="369332"/>
              <a:chOff x="1904125" y="6173958"/>
              <a:chExt cx="2049667" cy="369332"/>
            </a:xfrm>
          </p:grpSpPr>
          <p:pic>
            <p:nvPicPr>
              <p:cNvPr id="13" name="Graphique 12">
                <a:extLst>
                  <a:ext uri="{FF2B5EF4-FFF2-40B4-BE49-F238E27FC236}">
                    <a16:creationId xmlns:a16="http://schemas.microsoft.com/office/drawing/2014/main" id="{1C3B6BA2-78B5-4C98-8F06-FC70F80997A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4125" y="6218341"/>
                <a:ext cx="279419" cy="280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DEE73E6-AA14-45E3-8F31-0E60158E99F4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2259749" y="6173958"/>
                <a:ext cx="169398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altLang="fr-FR">
                    <a:solidFill>
                      <a:schemeClr val="bg1"/>
                    </a:solidFill>
                    <a:latin typeface="Open Sans Light" panose="020B0306030504020204" pitchFamily="34" charset="0"/>
                    <a:cs typeface="Open Sans Light" panose="020B0306030504020204" pitchFamily="34" charset="0"/>
                  </a:rPr>
                  <a:t>Epicentre_MSF</a:t>
                </a:r>
                <a:endParaRPr lang="fr-FR" altLang="fr-FR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F045DC8F-B656-4C52-8F8B-16417F85819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083722" y="6081976"/>
              <a:ext cx="2039809" cy="369332"/>
              <a:chOff x="4628793" y="6173958"/>
              <a:chExt cx="2039809" cy="369332"/>
            </a:xfrm>
          </p:grpSpPr>
          <p:pic>
            <p:nvPicPr>
              <p:cNvPr id="11" name="Graphique 10">
                <a:extLst>
                  <a:ext uri="{FF2B5EF4-FFF2-40B4-BE49-F238E27FC236}">
                    <a16:creationId xmlns:a16="http://schemas.microsoft.com/office/drawing/2014/main" id="{A98B292E-C206-475D-86E5-BD95BC4E5A7A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177" y="6229437"/>
                <a:ext cx="255606" cy="258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0E82EB6-A5D1-4EC6-912E-B2D7AF75756C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4974276" y="6173958"/>
                <a:ext cx="169398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altLang="fr-FR">
                    <a:solidFill>
                      <a:schemeClr val="bg1"/>
                    </a:solidFill>
                    <a:latin typeface="Open Sans Light" panose="020B0306030504020204" pitchFamily="34" charset="0"/>
                    <a:cs typeface="Open Sans Light" panose="020B0306030504020204" pitchFamily="34" charset="0"/>
                  </a:rPr>
                  <a:t>msf-epicentre</a:t>
                </a:r>
                <a:endParaRPr lang="fr-FR" altLang="fr-FR" u="sng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9F9575A-7BAF-4F7E-B256-19551A80150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423081" y="6081976"/>
              <a:ext cx="2187887" cy="369332"/>
              <a:chOff x="7423081" y="6081976"/>
              <a:chExt cx="2187887" cy="369332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3DE0410-A9F7-4C6C-965F-9F9253432F4E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7786805" y="6081976"/>
                <a:ext cx="182416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altLang="fr-FR">
                    <a:solidFill>
                      <a:schemeClr val="bg1"/>
                    </a:solidFill>
                    <a:latin typeface="Open Sans Light" panose="020B0306030504020204" pitchFamily="34" charset="0"/>
                    <a:cs typeface="Open Sans Light" panose="020B0306030504020204" pitchFamily="34" charset="0"/>
                  </a:rPr>
                  <a:t>Epicentre - MSF</a:t>
                </a:r>
                <a:endParaRPr lang="fr-FR" altLang="fr-FR">
                  <a:solidFill>
                    <a:schemeClr val="bg1"/>
                  </a:solidFill>
                </a:endParaRPr>
              </a:p>
            </p:txBody>
          </p:sp>
          <p:pic>
            <p:nvPicPr>
              <p:cNvPr id="10" name="Graphique 9">
                <a:extLst>
                  <a:ext uri="{FF2B5EF4-FFF2-40B4-BE49-F238E27FC236}">
                    <a16:creationId xmlns:a16="http://schemas.microsoft.com/office/drawing/2014/main" id="{1F9DBFB0-CD63-4466-8939-2D44152E7E4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3242" y="6140625"/>
                <a:ext cx="279419" cy="278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0D28408-A33E-4752-96CA-F5D8FA272001}"/>
              </a:ext>
            </a:extLst>
          </p:cNvPr>
          <p:cNvCxnSpPr>
            <a:cxnSpLocks/>
          </p:cNvCxnSpPr>
          <p:nvPr userDrawn="1"/>
        </p:nvCxnSpPr>
        <p:spPr>
          <a:xfrm>
            <a:off x="636588" y="4953000"/>
            <a:ext cx="109140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70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619EF2F5-14E7-4188-9EBC-D72289D6F625}"/>
              </a:ext>
            </a:extLst>
          </p:cNvPr>
          <p:cNvCxnSpPr>
            <a:cxnSpLocks/>
          </p:cNvCxnSpPr>
          <p:nvPr userDrawn="1"/>
        </p:nvCxnSpPr>
        <p:spPr>
          <a:xfrm>
            <a:off x="636588" y="4953000"/>
            <a:ext cx="1091406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que 2">
            <a:extLst>
              <a:ext uri="{FF2B5EF4-FFF2-40B4-BE49-F238E27FC236}">
                <a16:creationId xmlns:a16="http://schemas.microsoft.com/office/drawing/2014/main" id="{22342C5B-069B-41D4-BA42-F6173976A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2741613"/>
            <a:ext cx="31099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26507D3-A45D-4E18-9683-15C4132F3C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7175" y="5322888"/>
            <a:ext cx="4052888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>
                <a:solidFill>
                  <a:srgbClr val="BBC8E0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Contact et plus d’informations sur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541761-A309-41CD-909F-2F3D70669D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5313" y="5686425"/>
            <a:ext cx="10996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solidFill>
                  <a:schemeClr val="accent1"/>
                </a:solidFill>
                <a:latin typeface="Open Sans Light" panose="020B0604020202020204" pitchFamily="34" charset="0"/>
                <a:cs typeface="Open Sans Light" panose="020B0604020202020204" pitchFamily="34" charset="0"/>
                <a:hlinkClick r:id="rId3"/>
              </a:rPr>
              <a:t>www.epicentre.msf.org</a:t>
            </a:r>
            <a:endParaRPr lang="fr-FR" altLang="fr-FR">
              <a:solidFill>
                <a:schemeClr val="accent1"/>
              </a:solidFill>
              <a:latin typeface="Open Sans Light" panose="020B0604020202020204" pitchFamily="34" charset="0"/>
              <a:cs typeface="Open Sans Light" panose="020B0604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7F780B8-A6D2-4369-BEAA-D3038470DB6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03663" y="6130925"/>
            <a:ext cx="4541837" cy="369888"/>
            <a:chOff x="2581033" y="6081976"/>
            <a:chExt cx="4542498" cy="369332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10A9A1A-2C09-4C8E-A49E-DBF46E2206A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581033" y="6081976"/>
              <a:ext cx="2049667" cy="369332"/>
              <a:chOff x="1904125" y="6173958"/>
              <a:chExt cx="2049667" cy="369332"/>
            </a:xfrm>
          </p:grpSpPr>
          <p:pic>
            <p:nvPicPr>
              <p:cNvPr id="11" name="Graphique 13">
                <a:extLst>
                  <a:ext uri="{FF2B5EF4-FFF2-40B4-BE49-F238E27FC236}">
                    <a16:creationId xmlns:a16="http://schemas.microsoft.com/office/drawing/2014/main" id="{121A35F0-64D7-4455-AE87-2FF3BD4320D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4125" y="6218341"/>
                <a:ext cx="279419" cy="280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1B38C24-F508-436A-8F4A-532D611D1C2F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2259777" y="6173958"/>
                <a:ext cx="169410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altLang="fr-FR">
                    <a:solidFill>
                      <a:schemeClr val="accent1"/>
                    </a:solidFill>
                    <a:latin typeface="Open Sans Light" panose="020B0306030504020204" pitchFamily="34" charset="0"/>
                    <a:cs typeface="Open Sans Light" panose="020B0306030504020204" pitchFamily="34" charset="0"/>
                  </a:rPr>
                  <a:t>Epicentre_MSF</a:t>
                </a:r>
                <a:endParaRPr lang="fr-FR" altLang="fr-FR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BE4E4EEC-2E02-428B-BFE7-BD065773EAA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083722" y="6081976"/>
              <a:ext cx="2039809" cy="369332"/>
              <a:chOff x="4628793" y="6173958"/>
              <a:chExt cx="2039809" cy="369332"/>
            </a:xfrm>
          </p:grpSpPr>
          <p:pic>
            <p:nvPicPr>
              <p:cNvPr id="9" name="Graphique 11">
                <a:extLst>
                  <a:ext uri="{FF2B5EF4-FFF2-40B4-BE49-F238E27FC236}">
                    <a16:creationId xmlns:a16="http://schemas.microsoft.com/office/drawing/2014/main" id="{A1782754-DFE2-4D25-8A97-619C234D529A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177" y="6229437"/>
                <a:ext cx="255606" cy="258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95E099F0-651B-4DF5-BD35-88291469834B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4974493" y="6173958"/>
                <a:ext cx="169410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altLang="fr-FR">
                    <a:solidFill>
                      <a:schemeClr val="accent1"/>
                    </a:solidFill>
                    <a:latin typeface="Open Sans Light" panose="020B0306030504020204" pitchFamily="34" charset="0"/>
                    <a:cs typeface="Open Sans Light" panose="020B0306030504020204" pitchFamily="34" charset="0"/>
                  </a:rPr>
                  <a:t>msf-epicentre</a:t>
                </a:r>
                <a:endParaRPr lang="fr-FR" altLang="fr-FR" u="sng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806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51281" y="413400"/>
            <a:ext cx="4799195" cy="590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  <a:latin typeface="Ubuntu Light" panose="020B0304030602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551281" y="1417158"/>
            <a:ext cx="11089439" cy="4696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32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Ligne 2</a:t>
            </a:r>
          </a:p>
          <a:p>
            <a:pPr lvl="1"/>
            <a:endParaRPr lang="fr-FR" dirty="0"/>
          </a:p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Ligne 2</a:t>
            </a:r>
          </a:p>
        </p:txBody>
      </p:sp>
    </p:spTree>
    <p:extLst>
      <p:ext uri="{BB962C8B-B14F-4D97-AF65-F5344CB8AC3E}">
        <p14:creationId xmlns:p14="http://schemas.microsoft.com/office/powerpoint/2010/main" val="162390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51281" y="413400"/>
            <a:ext cx="4799195" cy="590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  <a:latin typeface="Ubuntu Light" panose="020B0304030602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551281" y="1417159"/>
            <a:ext cx="11089438" cy="469635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2915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5"/>
          <p:cNvSpPr>
            <a:spLocks noGrp="1"/>
          </p:cNvSpPr>
          <p:nvPr>
            <p:ph type="pic" sz="quarter" idx="15"/>
          </p:nvPr>
        </p:nvSpPr>
        <p:spPr>
          <a:xfrm>
            <a:off x="551281" y="1417158"/>
            <a:ext cx="11089438" cy="4696356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51281" y="413400"/>
            <a:ext cx="4799195" cy="590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  <a:latin typeface="Ubuntu Light" panose="020B0304030602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649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8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C3A63988-78B7-4D77-9589-3EEE41347A3F}"/>
              </a:ext>
            </a:extLst>
          </p:cNvPr>
          <p:cNvSpPr txBox="1">
            <a:spLocks/>
          </p:cNvSpPr>
          <p:nvPr userDrawn="1"/>
        </p:nvSpPr>
        <p:spPr>
          <a:xfrm>
            <a:off x="10988675" y="6276975"/>
            <a:ext cx="755650" cy="369888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ource Sans Pro Semibold" panose="020B06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B279476E-24CC-4055-BB3E-FD520A18F1E6}" type="slidenum">
              <a:rPr lang="fr-FR" smtClean="0">
                <a:solidFill>
                  <a:schemeClr val="accent1"/>
                </a:solidFill>
                <a:latin typeface="Ubuntu Light" panose="020B0304030602030204" pitchFamily="34" charset="0"/>
              </a:rPr>
              <a:t>‹N°›</a:t>
            </a:fld>
            <a:endParaRPr lang="fr-FR" dirty="0">
              <a:solidFill>
                <a:schemeClr val="accent1"/>
              </a:solidFill>
              <a:latin typeface="Ubuntu Light" panose="020B03040306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C16CE3-E82A-4538-992A-EE9366DFB6B1}"/>
              </a:ext>
            </a:extLst>
          </p:cNvPr>
          <p:cNvSpPr/>
          <p:nvPr userDrawn="1"/>
        </p:nvSpPr>
        <p:spPr>
          <a:xfrm>
            <a:off x="9705975" y="6646863"/>
            <a:ext cx="2486025" cy="211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052" name="Graphique 6">
            <a:extLst>
              <a:ext uri="{FF2B5EF4-FFF2-40B4-BE49-F238E27FC236}">
                <a16:creationId xmlns:a16="http://schemas.microsoft.com/office/drawing/2014/main" id="{FECAC7AB-8D23-4CDD-873E-4EC32C9887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6313488"/>
            <a:ext cx="3238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raphique 14">
            <a:extLst>
              <a:ext uri="{FF2B5EF4-FFF2-40B4-BE49-F238E27FC236}">
                <a16:creationId xmlns:a16="http://schemas.microsoft.com/office/drawing/2014/main" id="{AEDC2A8F-BDE2-4061-ADFF-87DD70498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43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908" r:id="rId6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73CB1ED-C69E-2F74-2FC0-421C91BB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0DC7DF-7109-21C7-32DB-C14AF4DF3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4699FD-A632-3596-0059-BFB96A1CC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13DBE-0155-40BE-AECF-DBBDDF811DE4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96C303-D3BA-1261-F41A-1C89A6B97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2DBB67-9266-D2E4-1CDB-63A0B5E08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4ED7-1B55-4A6D-A4CF-CE6F684F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43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texte 5">
            <a:extLst>
              <a:ext uri="{FF2B5EF4-FFF2-40B4-BE49-F238E27FC236}">
                <a16:creationId xmlns:a16="http://schemas.microsoft.com/office/drawing/2014/main" id="{441044C0-38D3-48CF-9C39-14BAF7604460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76263" y="3128963"/>
            <a:ext cx="11050587" cy="171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Bon usage des </a:t>
            </a:r>
            <a:r>
              <a:rPr lang="en-US" dirty="0" err="1"/>
              <a:t>antibiotiques</a:t>
            </a:r>
            <a:r>
              <a:rPr lang="en-US" dirty="0"/>
              <a:t> dans les PRFI:</a:t>
            </a:r>
          </a:p>
          <a:p>
            <a:pPr eaLnBrk="1" hangingPunct="1"/>
            <a:r>
              <a:rPr lang="en-US" altLang="fr-FR" dirty="0" err="1"/>
              <a:t>défis</a:t>
            </a:r>
            <a:r>
              <a:rPr lang="en-US" altLang="fr-FR" dirty="0"/>
              <a:t> liés à la mise en œuvre des essais cliniques </a:t>
            </a:r>
            <a:r>
              <a:rPr lang="fr-FR" altLang="fr-FR" dirty="0"/>
              <a:t> </a:t>
            </a:r>
          </a:p>
        </p:txBody>
      </p:sp>
      <p:sp>
        <p:nvSpPr>
          <p:cNvPr id="20483" name="Espace réservé du texte 6">
            <a:extLst>
              <a:ext uri="{FF2B5EF4-FFF2-40B4-BE49-F238E27FC236}">
                <a16:creationId xmlns:a16="http://schemas.microsoft.com/office/drawing/2014/main" id="{6C14FB76-B426-4EE3-B08F-AB95EE93320A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585788" y="5119688"/>
            <a:ext cx="6702425" cy="40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Céline Langendorf</a:t>
            </a:r>
          </a:p>
        </p:txBody>
      </p:sp>
      <p:sp>
        <p:nvSpPr>
          <p:cNvPr id="20484" name="Espace réservé du texte 7">
            <a:extLst>
              <a:ext uri="{FF2B5EF4-FFF2-40B4-BE49-F238E27FC236}">
                <a16:creationId xmlns:a16="http://schemas.microsoft.com/office/drawing/2014/main" id="{B527BC88-B1E7-49B4-9CCD-0DA7BE7F50AF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4367808" y="5119688"/>
            <a:ext cx="7259043" cy="40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Séminaire en ligne SPILF/SAPI, 14 janvier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DD2D35-109A-65B1-8943-638AE7A0DC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Critères</a:t>
            </a:r>
            <a:r>
              <a:rPr lang="fr-FR" dirty="0"/>
              <a:t> d'inclusion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type="body" sz="quarter" idx="12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Résidence</a:t>
            </a:r>
            <a:r>
              <a:rPr lang="en-US" altLang="en-US" sz="26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 &lt;15 km des centres de santé </a:t>
            </a:r>
            <a:r>
              <a:rPr lang="en-US" altLang="en-US" sz="2600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sélectionnés</a:t>
            </a:r>
            <a:endParaRPr lang="en-US" altLang="en-US" sz="2600" dirty="0">
              <a:latin typeface="Open Sans Light" panose="020B0604020202020204" pitchFamily="34" charset="0"/>
              <a:ea typeface="Open Sans Light" panose="020B0306030504020204" pitchFamily="34" charset="0"/>
              <a:cs typeface="Open Sans Light" panose="020B0604020202020204" pitchFamily="34" charset="0"/>
            </a:endParaRPr>
          </a:p>
          <a:p>
            <a:pPr marL="228600" indent="-22860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Consentement</a:t>
            </a:r>
            <a:r>
              <a:rPr lang="en-US" altLang="en-US" sz="26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 éclairé du tuteur légal </a:t>
            </a:r>
          </a:p>
          <a:p>
            <a:pPr marL="228600" indent="-22860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Nouvelle admission (</a:t>
            </a:r>
            <a:r>
              <a:rPr lang="en-US" altLang="en-US" sz="2600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aucune</a:t>
            </a:r>
            <a:r>
              <a:rPr lang="en-US" altLang="en-US" sz="26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 admission au cours des 3 derniers mois)</a:t>
            </a:r>
          </a:p>
          <a:p>
            <a:pPr marL="228600" indent="-22860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Absence de contre-indication à l'amoxicilline </a:t>
            </a:r>
          </a:p>
          <a:p>
            <a:pPr marL="228600" indent="-22860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altLang="en-US" sz="2600" dirty="0">
              <a:latin typeface="Open Sans Light" panose="020B0604020202020204" pitchFamily="34" charset="0"/>
              <a:ea typeface="Open Sans Light" panose="020B0306030504020204" pitchFamily="34" charset="0"/>
              <a:cs typeface="Open Sans Light" panose="020B0604020202020204" pitchFamily="34" charset="0"/>
            </a:endParaRPr>
          </a:p>
          <a:p>
            <a:pPr marL="228600" indent="-22860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Absence de complication clinique nécessitant la prescription d'antibiotiques à l'admission</a:t>
            </a:r>
          </a:p>
          <a:p>
            <a:pPr marL="228600" indent="-22860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Pas de traitement antibiotique au cours des 7 derniers jours</a:t>
            </a:r>
          </a:p>
          <a:p>
            <a:pPr eaLnBrk="1" hangingPunct="1"/>
            <a:endParaRPr lang="en-US" alt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335360" y="3695093"/>
            <a:ext cx="10801200" cy="165618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73CAC75-BA36-A1C1-0B2B-3BB8BF6D1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Procédures d'étude</a:t>
            </a:r>
            <a:endParaRPr lang="fr-FR" dirty="0"/>
          </a:p>
        </p:txBody>
      </p:sp>
      <p:sp>
        <p:nvSpPr>
          <p:cNvPr id="1024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539147" y="1196752"/>
            <a:ext cx="11089439" cy="4696355"/>
          </a:xfrm>
        </p:spPr>
        <p:txBody>
          <a:bodyPr/>
          <a:lstStyle/>
          <a:p>
            <a:pPr marL="228600" indent="-228600" eaLnBrk="1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Soins : 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/>
              <a:t>Vitamine A, albendazole, </a:t>
            </a:r>
            <a:r>
              <a:rPr lang="en-US" altLang="en-US" sz="2400" dirty="0" err="1"/>
              <a:t>acide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folique</a:t>
            </a:r>
            <a:endParaRPr lang="en-US" altLang="en-US" sz="2400" dirty="0"/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 err="1"/>
              <a:t>Vaccin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rougeole</a:t>
            </a:r>
            <a:endParaRPr lang="en-US" altLang="en-US" sz="2400" dirty="0"/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/>
              <a:t>TDR </a:t>
            </a:r>
            <a:r>
              <a:rPr lang="en-US" altLang="en-US" sz="2400" dirty="0" err="1"/>
              <a:t>paludisme</a:t>
            </a:r>
            <a:r>
              <a:rPr lang="en-US" altLang="en-US" sz="2400" dirty="0"/>
              <a:t> et traitement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 err="1"/>
              <a:t>Hémoglobine</a:t>
            </a:r>
            <a:r>
              <a:rPr lang="en-US" altLang="en-US" sz="2400" dirty="0"/>
              <a:t> et traitement de l'anémie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/>
              <a:t>Aliments prêts à </a:t>
            </a:r>
            <a:r>
              <a:rPr lang="en-US" altLang="en-US" sz="2400" dirty="0" err="1"/>
              <a:t>l'emploi</a:t>
            </a:r>
            <a:endParaRPr lang="en-US" altLang="en-US" sz="2400" dirty="0"/>
          </a:p>
          <a:p>
            <a:pPr marL="228600" indent="-228600" eaLnBrk="1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b="1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Suivi</a:t>
            </a:r>
            <a:r>
              <a:rPr lang="en-US" altLang="en-US" sz="2600" b="1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 :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 err="1"/>
              <a:t>Suivi</a:t>
            </a:r>
            <a:r>
              <a:rPr lang="en-US" altLang="en-US" sz="2400" dirty="0"/>
              <a:t> médical hebdomadaire jusqu'à la sortie + S8 et S12</a:t>
            </a:r>
            <a:endParaRPr lang="en-US" altLang="en-US" sz="2400" b="1" u="sng" dirty="0"/>
          </a:p>
          <a:p>
            <a:pPr marL="228600" indent="-228600" eaLnBrk="1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Bactériologie :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/>
              <a:t>Prélèvement de selles, d'urine et de sang à l'inclusion et visite à domicile en cas d'infection confirmée en laboratoire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endParaRPr lang="en-US" altLang="en-US" sz="2400" dirty="0"/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endParaRPr lang="en-US" altLang="en-US" dirty="0"/>
          </a:p>
        </p:txBody>
      </p:sp>
      <p:pic>
        <p:nvPicPr>
          <p:cNvPr id="3" name="Image 2" descr="Une image contenant texte, intérieur, chambre d’hôpital, pièce">
            <a:extLst>
              <a:ext uri="{FF2B5EF4-FFF2-40B4-BE49-F238E27FC236}">
                <a16:creationId xmlns:a16="http://schemas.microsoft.com/office/drawing/2014/main" id="{6459410F-4E41-703D-F032-DBD771A75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88640"/>
            <a:ext cx="410445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97BC028-C7A7-AF52-F97F-4A24D81C94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81" y="413400"/>
            <a:ext cx="10873311" cy="590358"/>
          </a:xfrm>
        </p:spPr>
        <p:txBody>
          <a:bodyPr/>
          <a:lstStyle/>
          <a:p>
            <a:r>
              <a:rPr lang="fr-FR" dirty="0"/>
              <a:t>Définition des 5 statuts de sortie de l’étude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839416" y="1196752"/>
            <a:ext cx="11089439" cy="4696355"/>
          </a:xfrm>
        </p:spPr>
        <p:txBody>
          <a:bodyPr/>
          <a:lstStyle/>
          <a:p>
            <a: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b="1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Récupération</a:t>
            </a:r>
            <a:r>
              <a:rPr lang="en-US" altLang="en-US" sz="2600" b="1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 </a:t>
            </a:r>
            <a:r>
              <a:rPr lang="en-US" altLang="en-US" sz="2600" b="1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nutritionnelle</a:t>
            </a:r>
            <a:r>
              <a:rPr lang="en-US" altLang="en-US" sz="24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 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PTZ &gt; -2 lors de 2 visites consécutives et PB &gt; 115 mm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Absence d'œdème pendant 7 jours et de complication clinique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err="1"/>
              <a:t>Traitement</a:t>
            </a:r>
            <a:r>
              <a:rPr lang="en-US" altLang="en-US" sz="2400" dirty="0"/>
              <a:t> antipaludique </a:t>
            </a:r>
            <a:r>
              <a:rPr lang="en-US" altLang="en-US" sz="2400" dirty="0" err="1"/>
              <a:t>ou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antibiotique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terminé</a:t>
            </a:r>
            <a:endParaRPr lang="en-US" altLang="en-US" sz="2400" dirty="0"/>
          </a:p>
          <a:p>
            <a: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b="1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Décès</a:t>
            </a:r>
            <a:endParaRPr lang="en-US" altLang="en-US" sz="2600" b="1" dirty="0">
              <a:latin typeface="Open Sans Light" panose="020B0604020202020204" pitchFamily="34" charset="0"/>
              <a:ea typeface="Open Sans Light" panose="020B0306030504020204" pitchFamily="34" charset="0"/>
              <a:cs typeface="Open Sans Light" panose="020B0604020202020204" pitchFamily="34" charset="0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b="1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Référence</a:t>
            </a:r>
            <a:r>
              <a:rPr lang="en-US" altLang="en-US" sz="2600" b="1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 vers </a:t>
            </a:r>
            <a:r>
              <a:rPr lang="en-US" altLang="en-US" sz="2600" b="1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hôpital</a:t>
            </a:r>
            <a:endParaRPr lang="en-US" altLang="en-US" sz="2600" dirty="0">
              <a:latin typeface="Open Sans Light" panose="020B0604020202020204" pitchFamily="34" charset="0"/>
              <a:ea typeface="Open Sans Light" panose="020B0306030504020204" pitchFamily="34" charset="0"/>
              <a:cs typeface="Open Sans Light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Perte de poids ≥ 5 % ou absence de prise de poids après 2 semaines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Complication clinique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Absence de réponse </a:t>
            </a:r>
            <a:r>
              <a:rPr lang="en-US" altLang="en-US" sz="24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: non éligible à la sortie après 8 semaines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Défaut </a:t>
            </a:r>
            <a:r>
              <a:rPr lang="en-US" altLang="en-US" sz="24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: perte de suivi ou interruption de la participation au programme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75ABCA0-F665-E90E-B0BE-2FC0B82F56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81" y="413400"/>
            <a:ext cx="10441263" cy="590358"/>
          </a:xfrm>
        </p:spPr>
        <p:txBody>
          <a:bodyPr/>
          <a:lstStyle/>
          <a:p>
            <a:r>
              <a:rPr lang="fr-FR" dirty="0" err="1"/>
              <a:t>Considérations éthiques </a:t>
            </a:r>
            <a:r>
              <a:rPr lang="fr-FR" dirty="0"/>
              <a:t>et </a:t>
            </a:r>
            <a:r>
              <a:rPr lang="fr-FR" dirty="0" err="1"/>
              <a:t>de sécurité</a:t>
            </a:r>
            <a:endParaRPr lang="fr-FR" dirty="0"/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551281" y="1340768"/>
            <a:ext cx="11089439" cy="4696355"/>
          </a:xfrm>
        </p:spPr>
        <p:txBody>
          <a:bodyPr/>
          <a:lstStyle/>
          <a:p>
            <a:pPr marL="228600" indent="-228600" eaLnBrk="1" hangingPunct="1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b="1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Approbation du comité d'éthique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 dirty="0"/>
              <a:t>Institutionnel : Comité d'éthique de MSF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 dirty="0"/>
              <a:t>France : </a:t>
            </a:r>
            <a:r>
              <a:rPr lang="en-US" altLang="en-US" sz="2400" dirty="0" err="1"/>
              <a:t>Comité </a:t>
            </a:r>
            <a:r>
              <a:rPr lang="en-US" altLang="en-US" sz="2400" dirty="0"/>
              <a:t>de protection des </a:t>
            </a:r>
            <a:r>
              <a:rPr lang="en-US" altLang="en-US" sz="2400" dirty="0" err="1"/>
              <a:t>personnes </a:t>
            </a:r>
            <a:r>
              <a:rPr lang="en-US" altLang="en-US" sz="2400" dirty="0"/>
              <a:t>(CCP), Île-de-France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 dirty="0"/>
              <a:t>Niger : </a:t>
            </a:r>
            <a:r>
              <a:rPr lang="en-US" altLang="en-US" sz="2400" dirty="0" err="1"/>
              <a:t>Comité consultatif </a:t>
            </a:r>
            <a:r>
              <a:rPr lang="en-US" altLang="en-US" sz="2400" dirty="0"/>
              <a:t>national </a:t>
            </a:r>
            <a:r>
              <a:rPr lang="en-US" altLang="en-US" sz="2400" dirty="0" err="1"/>
              <a:t>d'éthique</a:t>
            </a:r>
            <a:r>
              <a:rPr lang="en-US" altLang="en-US" sz="2400" dirty="0"/>
              <a:t>, ministère de la Santé publique</a:t>
            </a:r>
          </a:p>
          <a:p>
            <a:pPr marL="228600" indent="-228600" eaLnBrk="1" hangingPunct="1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b="1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Comité de surveillance des données et de la </a:t>
            </a:r>
            <a:r>
              <a:rPr lang="en-US" altLang="en-US" sz="2600" b="1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sécurité</a:t>
            </a:r>
            <a:r>
              <a:rPr lang="en-US" altLang="en-US" sz="2600" b="1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 (DSMB)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11" y="944205"/>
            <a:ext cx="8844534" cy="56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EDFD35-EBC5-7029-AD83-8357E3D2B7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81" y="413400"/>
            <a:ext cx="6624839" cy="590358"/>
          </a:xfrm>
        </p:spPr>
        <p:txBody>
          <a:bodyPr/>
          <a:lstStyle/>
          <a:p>
            <a:r>
              <a:rPr lang="fr-FR" dirty="0" err="1"/>
              <a:t>Flowchart</a:t>
            </a:r>
            <a:r>
              <a:rPr lang="fr-FR" dirty="0"/>
              <a:t> de l'étude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AC085C-8C76-D707-153B-7B7CB3E7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76120" y="2403376"/>
            <a:ext cx="3360905" cy="72008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55740" y="5985119"/>
            <a:ext cx="3780420" cy="57606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1864" y="3284987"/>
            <a:ext cx="1656184" cy="57606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1751186897"/>
              </p:ext>
            </p:extLst>
          </p:nvPr>
        </p:nvGraphicFramePr>
        <p:xfrm>
          <a:off x="551281" y="1147718"/>
          <a:ext cx="11090272" cy="445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91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Amoxicilline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N=1201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N=1201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Rapport de risque 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(IC à 95 %)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0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Récupération nutritionnelle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792 (66,0)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753 (62,7)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1,05 (0,99 - 1,12)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0,10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0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Décès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 (0,6)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 (0,5)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1,17 (0,39 - 3,46)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0,78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0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Référence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vers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hôpital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316 (26,3)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368 (30,6)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0,86 (0,76 - 0,98)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0,02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0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Non-réponse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72 (6,0)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64 (5,3)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1,13 (0,81 - 1,56)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0,48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0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Défaut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14 (1,2)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10 (0,8)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1,40 (0,62 - 3,14)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0,41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3B3933-86D7-9A30-8463-DCBFCE8A85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Principaux résultats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6995" y="575131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*Rapport de risque (IC à 95 %) issu d'une régression binomiale non ajustée. </a:t>
            </a:r>
          </a:p>
        </p:txBody>
      </p:sp>
    </p:spTree>
    <p:extLst>
      <p:ext uri="{BB962C8B-B14F-4D97-AF65-F5344CB8AC3E}">
        <p14:creationId xmlns:p14="http://schemas.microsoft.com/office/powerpoint/2010/main" val="63801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894053876"/>
              </p:ext>
            </p:extLst>
          </p:nvPr>
        </p:nvGraphicFramePr>
        <p:xfrm>
          <a:off x="550863" y="1417638"/>
          <a:ext cx="11090273" cy="4115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1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8" marR="91448" marT="45706" marB="4570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Amoxicilline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 (%)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8" marR="91448" marT="45706" marB="4570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 (%)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8" marR="91448" marT="45706" marB="4570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Rapport de risque*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(IC à 95 %)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8" marR="91448" marT="45706" marB="4570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</a:t>
                      </a:r>
                      <a:endParaRPr kumimoji="0" lang="en-US" alt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8" marR="91448" marT="45706" marB="4570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3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Référence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8" marR="91448" marT="45706" marB="4570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316 (26,3)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368 (30,6)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0,86 (0,76, 0,98)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0,02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Pas de prise ou de perte de poids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8" marR="91448" marT="45706" marB="4570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285 (23,7)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320 (26,6)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0,89 (0,78, 1,02)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0,10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3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Complications cliniques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8" marR="91448" marT="45706" marB="4570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98 (8,2)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139 (11,6)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0,71 (0,55, 0,90)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0,01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Gastro-entérite aiguë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8" marR="91448"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56 (4,7)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81 (6,7)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0,69 (0,50, 0,96)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0,03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Infection respiratoire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8" marR="91448"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18 (1,5)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22 (1,8)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0,82 (0,44, 1,52)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0,52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Paludisme grave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8" marR="91448"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10 (0,8)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11 (0,9)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0,91 (0,39, 2,13)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0,83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Autres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8" marR="91448"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20 (1,7)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30 (2,5)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0,67 (0,38, 1,17)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0,16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6" marR="68586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878E5A-E4E7-90FB-E270-2230BCF63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Raison de la référence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1375552-A631-631C-8458-04EFF3CBB042}"/>
              </a:ext>
            </a:extLst>
          </p:cNvPr>
          <p:cNvSpPr txBox="1"/>
          <p:nvPr/>
        </p:nvSpPr>
        <p:spPr>
          <a:xfrm>
            <a:off x="526320" y="576219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*Rapport de risque (IC à 95 %) issu d'une régression binomiale non ajustée.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703283477"/>
              </p:ext>
            </p:extLst>
          </p:nvPr>
        </p:nvGraphicFramePr>
        <p:xfrm>
          <a:off x="551281" y="1268760"/>
          <a:ext cx="11090272" cy="5040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65310719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75061397"/>
                    </a:ext>
                  </a:extLst>
                </a:gridCol>
                <a:gridCol w="1008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94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Amoxicilline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 (%)</a:t>
                      </a:r>
                      <a:endParaRPr lang="fr-FR" sz="2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 (%)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Rapport de risque (IC à 95 %)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</a:t>
                      </a:r>
                      <a:endParaRPr kumimoji="0" lang="en-US" alt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Récupération nutritionnelle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endParaRPr lang="fr-FR" sz="2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Hémoculture positive (n = 41)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14/22 (63,6)</a:t>
                      </a:r>
                      <a:endParaRPr lang="fr-FR" sz="2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12/19 (63,2)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1,01 (0,63, 1,61)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0,97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Culture d'urine positive (n = 26)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7/12 (58,3)</a:t>
                      </a:r>
                      <a:endParaRPr lang="fr-FR" sz="2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9/14 (64,3)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0,91 (0,49, 1,68)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0,76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4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Culture de selles positive avec diarrhée ( n = 114)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41/56 (73,2)</a:t>
                      </a:r>
                      <a:endParaRPr lang="fr-FR" sz="2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37/58 (63,8)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1,15 (0,89, 1,47)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0,28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Référence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Hémoculture positive (n = 41)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6/22 (27,3)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7/19 (36,8)</a:t>
                      </a:r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0,74 (0,30, 1,82)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0,51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Culture d'urine positive (n = 26)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5/12 (41,7)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4/14 (28,6)</a:t>
                      </a:r>
                      <a:endParaRPr lang="en-US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1,46 (0,50, 4,23)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0,49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84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Culture de selles positive avec diarrhée ( n = 114)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11/56 (19,6)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20/58 (34,5)</a:t>
                      </a:r>
                      <a:endParaRPr lang="en-US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0,57 (0,30, 1,08)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0,09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91443" marR="91443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5768E2F-010C-542B-9CA1-E589C32956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281" y="413400"/>
            <a:ext cx="11233351" cy="590358"/>
          </a:xfrm>
        </p:spPr>
        <p:txBody>
          <a:bodyPr/>
          <a:lstStyle/>
          <a:p>
            <a:r>
              <a:rPr lang="en-US" altLang="en-US" dirty="0" err="1"/>
              <a:t>Résultats</a:t>
            </a:r>
            <a:r>
              <a:rPr lang="en-US" altLang="en-US" dirty="0"/>
              <a:t> chez les patients avec culture positive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texte 23">
            <a:extLst>
              <a:ext uri="{FF2B5EF4-FFF2-40B4-BE49-F238E27FC236}">
                <a16:creationId xmlns:a16="http://schemas.microsoft.com/office/drawing/2014/main" id="{F0BC6EB1-8D6B-4E55-B90B-6F3CA41D95E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50863" y="412749"/>
            <a:ext cx="8497466" cy="10445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Sous-étude sur le portage fécal de BMR</a:t>
            </a:r>
          </a:p>
          <a:p>
            <a:pPr eaLnBrk="1" hangingPunct="1"/>
            <a:endParaRPr lang="fr-FR" altLang="fr-FR" dirty="0"/>
          </a:p>
        </p:txBody>
      </p:sp>
      <p:sp>
        <p:nvSpPr>
          <p:cNvPr id="3" name="AutoShape 18">
            <a:extLst>
              <a:ext uri="{FF2B5EF4-FFF2-40B4-BE49-F238E27FC236}">
                <a16:creationId xmlns:a16="http://schemas.microsoft.com/office/drawing/2014/main" id="{32C2DAD6-CA0E-EA6A-9E00-1C688447A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654" y="2724035"/>
            <a:ext cx="3692120" cy="281919"/>
          </a:xfrm>
          <a:prstGeom prst="rightArrow">
            <a:avLst>
              <a:gd name="adj1" fmla="val 50000"/>
              <a:gd name="adj2" fmla="val 49306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altLang="fr-FR" sz="200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B7ADDB52-FBC2-FE6E-C17F-8D4C93B59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0728" y="4595888"/>
            <a:ext cx="3686532" cy="276605"/>
          </a:xfrm>
          <a:prstGeom prst="rightArrow">
            <a:avLst>
              <a:gd name="adj1" fmla="val 50000"/>
              <a:gd name="adj2" fmla="val 49306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altLang="fr-FR" sz="200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9DE7F8-C1EC-555A-891F-16E6E89F4F94}"/>
              </a:ext>
            </a:extLst>
          </p:cNvPr>
          <p:cNvSpPr txBox="1"/>
          <p:nvPr/>
        </p:nvSpPr>
        <p:spPr>
          <a:xfrm>
            <a:off x="3188566" y="2724032"/>
            <a:ext cx="1132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/>
              </a:rPr>
              <a:t>471 </a:t>
            </a:r>
            <a:r>
              <a:rPr lang="fr-FR" sz="2000" b="1" dirty="0" err="1">
                <a:solidFill>
                  <a:srgbClr val="002060"/>
                </a:solidFill>
                <a:latin typeface="Calibri" panose="020F0502020204030204"/>
              </a:rPr>
              <a:t>enfants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/>
              </a:rPr>
              <a:t> index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8BF2A7-DD0D-FE9A-A7A9-40F0A9E83131}"/>
              </a:ext>
            </a:extLst>
          </p:cNvPr>
          <p:cNvSpPr txBox="1"/>
          <p:nvPr/>
        </p:nvSpPr>
        <p:spPr>
          <a:xfrm>
            <a:off x="3188565" y="4298623"/>
            <a:ext cx="1511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/>
              </a:rPr>
              <a:t>477 frères et sœurs</a:t>
            </a:r>
            <a:br>
              <a:rPr lang="fr-FR" sz="2000" b="1" dirty="0">
                <a:solidFill>
                  <a:srgbClr val="002060"/>
                </a:solidFill>
                <a:latin typeface="Calibri" panose="020F0502020204030204"/>
              </a:rPr>
            </a:br>
            <a:r>
              <a:rPr lang="fr-FR" sz="2000" b="1" dirty="0">
                <a:solidFill>
                  <a:srgbClr val="002060"/>
                </a:solidFill>
                <a:latin typeface="Calibri" panose="020F0502020204030204"/>
              </a:rPr>
              <a:t>&lt; 5 ans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5101EBB-1037-5E15-13F6-56821C6AB04B}"/>
              </a:ext>
            </a:extLst>
          </p:cNvPr>
          <p:cNvCxnSpPr/>
          <p:nvPr/>
        </p:nvCxnSpPr>
        <p:spPr>
          <a:xfrm>
            <a:off x="4606238" y="2461708"/>
            <a:ext cx="0" cy="3240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82BC01D-E589-C034-EDF5-1F15F316AB87}"/>
              </a:ext>
            </a:extLst>
          </p:cNvPr>
          <p:cNvCxnSpPr/>
          <p:nvPr/>
        </p:nvCxnSpPr>
        <p:spPr>
          <a:xfrm>
            <a:off x="6456040" y="2452897"/>
            <a:ext cx="0" cy="3240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B5420F2-08C6-0A9B-2F9A-39BE14343204}"/>
              </a:ext>
            </a:extLst>
          </p:cNvPr>
          <p:cNvCxnSpPr/>
          <p:nvPr/>
        </p:nvCxnSpPr>
        <p:spPr>
          <a:xfrm>
            <a:off x="8282984" y="2452897"/>
            <a:ext cx="0" cy="3240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14A65A4-26C2-E549-218A-5624BB8EDA80}"/>
              </a:ext>
            </a:extLst>
          </p:cNvPr>
          <p:cNvSpPr txBox="1"/>
          <p:nvPr/>
        </p:nvSpPr>
        <p:spPr>
          <a:xfrm>
            <a:off x="3953537" y="1649236"/>
            <a:ext cx="1132492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/>
              </a:rPr>
              <a:t>Semaine 0</a:t>
            </a:r>
          </a:p>
        </p:txBody>
      </p:sp>
      <p:sp>
        <p:nvSpPr>
          <p:cNvPr id="13" name="Double flèche horizontale 16">
            <a:extLst>
              <a:ext uri="{FF2B5EF4-FFF2-40B4-BE49-F238E27FC236}">
                <a16:creationId xmlns:a16="http://schemas.microsoft.com/office/drawing/2014/main" id="{B4038E10-D21F-89FC-306E-C8E8B2B589BB}"/>
              </a:ext>
            </a:extLst>
          </p:cNvPr>
          <p:cNvSpPr/>
          <p:nvPr/>
        </p:nvSpPr>
        <p:spPr>
          <a:xfrm>
            <a:off x="4700459" y="2623252"/>
            <a:ext cx="1611565" cy="13789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4E86D4C-864D-A5F8-3A83-1A3BEA4F12CF}"/>
              </a:ext>
            </a:extLst>
          </p:cNvPr>
          <p:cNvSpPr txBox="1"/>
          <p:nvPr/>
        </p:nvSpPr>
        <p:spPr>
          <a:xfrm>
            <a:off x="5105667" y="1547140"/>
            <a:ext cx="91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FF0000"/>
                </a:solidFill>
                <a:latin typeface="Calibri" panose="020F0502020204030204"/>
              </a:rPr>
              <a:t>AMX ou placebo 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DE83E65-E1A8-6E2C-5025-7A57DC6CB9EA}"/>
              </a:ext>
            </a:extLst>
          </p:cNvPr>
          <p:cNvCxnSpPr/>
          <p:nvPr/>
        </p:nvCxnSpPr>
        <p:spPr>
          <a:xfrm flipV="1">
            <a:off x="4600649" y="3016840"/>
            <a:ext cx="0" cy="474527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78FF00D-571A-8E35-E16C-41582D5AA55E}"/>
              </a:ext>
            </a:extLst>
          </p:cNvPr>
          <p:cNvCxnSpPr/>
          <p:nvPr/>
        </p:nvCxnSpPr>
        <p:spPr>
          <a:xfrm flipV="1">
            <a:off x="6437781" y="2965313"/>
            <a:ext cx="0" cy="463481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6508E58-04E1-9D48-56E6-423C58750576}"/>
              </a:ext>
            </a:extLst>
          </p:cNvPr>
          <p:cNvCxnSpPr/>
          <p:nvPr/>
        </p:nvCxnSpPr>
        <p:spPr>
          <a:xfrm flipV="1">
            <a:off x="8282984" y="3027868"/>
            <a:ext cx="0" cy="463499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FE549F3E-04B9-9442-EEB1-0E634F180883}"/>
              </a:ext>
            </a:extLst>
          </p:cNvPr>
          <p:cNvSpPr txBox="1"/>
          <p:nvPr/>
        </p:nvSpPr>
        <p:spPr>
          <a:xfrm>
            <a:off x="1153093" y="3590737"/>
            <a:ext cx="1511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/>
              </a:rPr>
              <a:t>471 </a:t>
            </a:r>
            <a:r>
              <a:rPr lang="fr-FR" sz="2000" b="1" dirty="0" err="1">
                <a:solidFill>
                  <a:srgbClr val="002060"/>
                </a:solidFill>
                <a:latin typeface="Calibri" panose="020F0502020204030204"/>
              </a:rPr>
              <a:t>ménages</a:t>
            </a:r>
            <a:endParaRPr lang="fr-FR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4360839-72A7-B54D-1A46-12058CC27B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9" t="11792" r="32063" b="11202"/>
          <a:stretch/>
        </p:blipFill>
        <p:spPr>
          <a:xfrm>
            <a:off x="4403352" y="3519565"/>
            <a:ext cx="405779" cy="64578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86E8997-A865-86CF-B611-49BCDFC8A9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9" t="11792" r="32063" b="11202"/>
          <a:stretch/>
        </p:blipFill>
        <p:spPr>
          <a:xfrm>
            <a:off x="6234827" y="3519040"/>
            <a:ext cx="406439" cy="64683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196E042-0138-CAF3-00BC-DEA57A32D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9" t="11792" r="32063" b="11202"/>
          <a:stretch/>
        </p:blipFill>
        <p:spPr>
          <a:xfrm>
            <a:off x="8066963" y="3526541"/>
            <a:ext cx="406439" cy="646832"/>
          </a:xfrm>
          <a:prstGeom prst="rect">
            <a:avLst/>
          </a:prstGeom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48776C9-D52C-6D1B-EE01-8A9FEC4D48C5}"/>
              </a:ext>
            </a:extLst>
          </p:cNvPr>
          <p:cNvCxnSpPr/>
          <p:nvPr/>
        </p:nvCxnSpPr>
        <p:spPr>
          <a:xfrm flipH="1">
            <a:off x="4600652" y="4219899"/>
            <a:ext cx="5589" cy="43371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DF4DEC7-D89A-8D8E-C076-0AA7C249754D}"/>
              </a:ext>
            </a:extLst>
          </p:cNvPr>
          <p:cNvCxnSpPr>
            <a:cxnSpLocks/>
            <a:stCxn id="18" idx="3"/>
            <a:endCxn id="5" idx="1"/>
          </p:cNvCxnSpPr>
          <p:nvPr/>
        </p:nvCxnSpPr>
        <p:spPr>
          <a:xfrm flipV="1">
            <a:off x="2664987" y="3231864"/>
            <a:ext cx="523579" cy="712816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83BF805-7029-B45B-89DE-A39E59FDA232}"/>
              </a:ext>
            </a:extLst>
          </p:cNvPr>
          <p:cNvCxnSpPr>
            <a:cxnSpLocks/>
            <a:stCxn id="18" idx="3"/>
            <a:endCxn id="6" idx="1"/>
          </p:cNvCxnSpPr>
          <p:nvPr/>
        </p:nvCxnSpPr>
        <p:spPr>
          <a:xfrm>
            <a:off x="2664987" y="3944680"/>
            <a:ext cx="523578" cy="861775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3965A5DC-79AD-B7A9-A4F5-0E136C7EE702}"/>
              </a:ext>
            </a:extLst>
          </p:cNvPr>
          <p:cNvCxnSpPr/>
          <p:nvPr/>
        </p:nvCxnSpPr>
        <p:spPr>
          <a:xfrm flipH="1">
            <a:off x="6470894" y="4203578"/>
            <a:ext cx="5589" cy="43371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F5D6613-B2A7-5CB3-72EE-D1712DCCDB8B}"/>
              </a:ext>
            </a:extLst>
          </p:cNvPr>
          <p:cNvCxnSpPr/>
          <p:nvPr/>
        </p:nvCxnSpPr>
        <p:spPr>
          <a:xfrm flipH="1">
            <a:off x="8287185" y="4240973"/>
            <a:ext cx="5589" cy="43371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F745810F-C281-4F58-5E95-48FCE29C1E11}"/>
              </a:ext>
            </a:extLst>
          </p:cNvPr>
          <p:cNvSpPr txBox="1"/>
          <p:nvPr/>
        </p:nvSpPr>
        <p:spPr>
          <a:xfrm>
            <a:off x="5978731" y="1686345"/>
            <a:ext cx="1127242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/>
              </a:rPr>
              <a:t>Semaine 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E62E13A-A9C8-A3F2-7233-764A908E20A8}"/>
              </a:ext>
            </a:extLst>
          </p:cNvPr>
          <p:cNvSpPr txBox="1"/>
          <p:nvPr/>
        </p:nvSpPr>
        <p:spPr>
          <a:xfrm>
            <a:off x="7789536" y="1695365"/>
            <a:ext cx="1127239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/>
              </a:rPr>
              <a:t>Semaine 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F36A10-CBBD-83AF-8D48-B4155225C07D}"/>
              </a:ext>
            </a:extLst>
          </p:cNvPr>
          <p:cNvSpPr txBox="1"/>
          <p:nvPr/>
        </p:nvSpPr>
        <p:spPr>
          <a:xfrm>
            <a:off x="767408" y="5719220"/>
            <a:ext cx="1005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Maataoui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N, et al. </a:t>
            </a:r>
            <a:r>
              <a:rPr lang="en-GB" sz="18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Risque accru d'acquisition et de transmission d'entérobactéries productrices de BLSE chez les enfants souffrant de malnutrition exposés à l'amoxicilline.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Antimicrob Chemother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Mars 2020.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E7B7FB1-070A-C123-C77F-6317A4DB60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1"/>
          <a:stretch>
            <a:fillRect/>
          </a:stretch>
        </p:blipFill>
        <p:spPr>
          <a:xfrm>
            <a:off x="9782225" y="1344396"/>
            <a:ext cx="2321843" cy="2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5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938722" y="1953752"/>
            <a:ext cx="3077497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Aucune colonisation</a:t>
            </a:r>
            <a:br>
              <a:rPr lang="fr-FR" sz="2400" dirty="0">
                <a:solidFill>
                  <a:srgbClr val="002060"/>
                </a:solidFill>
              </a:rPr>
            </a:br>
            <a:r>
              <a:rPr lang="fr-FR" sz="2400" b="1" dirty="0">
                <a:solidFill>
                  <a:srgbClr val="ED7D31">
                    <a:lumMod val="75000"/>
                  </a:srgbClr>
                </a:solidFill>
              </a:rPr>
              <a:t>à l'inclusion </a:t>
            </a:r>
            <a:r>
              <a:rPr lang="fr-FR" b="1" dirty="0">
                <a:solidFill>
                  <a:srgbClr val="ED7D31">
                    <a:lumMod val="75000"/>
                  </a:srgbClr>
                </a:solidFill>
              </a:rPr>
              <a:t>(n = 150)</a:t>
            </a:r>
            <a:endParaRPr lang="fr-FR" sz="2400" b="1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38722" y="4013485"/>
            <a:ext cx="3077498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Colonisation</a:t>
            </a:r>
            <a:br>
              <a:rPr lang="fr-FR" sz="2400" dirty="0">
                <a:solidFill>
                  <a:srgbClr val="002060"/>
                </a:solidFill>
              </a:rPr>
            </a:br>
            <a:r>
              <a:rPr lang="fr-FR" sz="2400" b="1" dirty="0">
                <a:solidFill>
                  <a:srgbClr val="70AD47">
                    <a:lumMod val="75000"/>
                  </a:srgbClr>
                </a:solidFill>
              </a:rPr>
              <a:t>au jour 7 </a:t>
            </a:r>
            <a:r>
              <a:rPr lang="fr-FR" b="1" dirty="0">
                <a:solidFill>
                  <a:srgbClr val="70AD47">
                    <a:lumMod val="75000"/>
                  </a:srgbClr>
                </a:solidFill>
              </a:rPr>
              <a:t>(n = 81)</a:t>
            </a:r>
          </a:p>
        </p:txBody>
      </p:sp>
      <p:sp>
        <p:nvSpPr>
          <p:cNvPr id="7" name="Flèche droite 6"/>
          <p:cNvSpPr/>
          <p:nvPr/>
        </p:nvSpPr>
        <p:spPr>
          <a:xfrm rot="5400000">
            <a:off x="2012192" y="3364008"/>
            <a:ext cx="930554" cy="288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79390" y="5354763"/>
            <a:ext cx="3036830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Acquisition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</a:rPr>
              <a:t>54%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42584" y="3155578"/>
            <a:ext cx="266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7 jours </a:t>
            </a:r>
            <a:r>
              <a:rPr lang="fr-FR" sz="2400" b="1" dirty="0">
                <a:solidFill>
                  <a:srgbClr val="FF0000"/>
                </a:solidFill>
              </a:rPr>
              <a:t>AMOXI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203078" y="1926508"/>
            <a:ext cx="3077497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Aucune colonisation</a:t>
            </a:r>
            <a:br>
              <a:rPr lang="fr-FR" sz="2400" dirty="0">
                <a:solidFill>
                  <a:srgbClr val="002060"/>
                </a:solidFill>
              </a:rPr>
            </a:br>
            <a:r>
              <a:rPr lang="fr-FR" sz="2400" b="1" dirty="0">
                <a:solidFill>
                  <a:srgbClr val="ED7D31">
                    <a:lumMod val="75000"/>
                  </a:srgbClr>
                </a:solidFill>
              </a:rPr>
              <a:t>à l'inclusion </a:t>
            </a:r>
            <a:r>
              <a:rPr lang="fr-FR" b="1" dirty="0">
                <a:solidFill>
                  <a:srgbClr val="ED7D31">
                    <a:lumMod val="75000"/>
                  </a:srgbClr>
                </a:solidFill>
              </a:rPr>
              <a:t>(n = 161)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203077" y="4004683"/>
            <a:ext cx="3077497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Colonisation</a:t>
            </a:r>
            <a:br>
              <a:rPr lang="fr-FR" sz="2400" dirty="0">
                <a:solidFill>
                  <a:srgbClr val="002060"/>
                </a:solidFill>
              </a:rPr>
            </a:br>
            <a:r>
              <a:rPr lang="fr-FR" sz="2400" b="1" dirty="0">
                <a:solidFill>
                  <a:srgbClr val="70AD47">
                    <a:lumMod val="75000"/>
                  </a:srgbClr>
                </a:solidFill>
              </a:rPr>
              <a:t>au jour 7 </a:t>
            </a:r>
            <a:r>
              <a:rPr lang="fr-FR" b="1" dirty="0">
                <a:solidFill>
                  <a:srgbClr val="70AD47">
                    <a:lumMod val="75000"/>
                  </a:srgbClr>
                </a:solidFill>
              </a:rPr>
              <a:t>(n = 52)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203077" y="5358447"/>
            <a:ext cx="3077497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Acquisition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</a:rPr>
              <a:t>32%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677946" y="3159516"/>
            <a:ext cx="318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7 </a:t>
            </a:r>
            <a:r>
              <a:rPr lang="fr-FR" sz="2400" dirty="0" err="1">
                <a:solidFill>
                  <a:srgbClr val="002060"/>
                </a:solidFill>
              </a:rPr>
              <a:t>jours </a:t>
            </a:r>
            <a:r>
              <a:rPr lang="fr-FR" sz="2400" b="1" dirty="0">
                <a:solidFill>
                  <a:srgbClr val="FF0000"/>
                </a:solidFill>
              </a:rPr>
              <a:t>PLACEBO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431941" y="5354763"/>
            <a:ext cx="338541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RR </a:t>
            </a:r>
            <a:r>
              <a:rPr lang="fr-FR" sz="2800" b="1" dirty="0" err="1">
                <a:solidFill>
                  <a:srgbClr val="FF0000"/>
                </a:solidFill>
              </a:rPr>
              <a:t>ajusté </a:t>
            </a:r>
            <a:r>
              <a:rPr lang="fr-FR" sz="2800" b="1" dirty="0">
                <a:solidFill>
                  <a:srgbClr val="FF0000"/>
                </a:solidFill>
              </a:rPr>
              <a:t>= 2,3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p=0,001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 rot="5400000">
            <a:off x="9395175" y="3338149"/>
            <a:ext cx="982277" cy="288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prstClr val="white"/>
              </a:solidFill>
            </a:endParaRPr>
          </a:p>
        </p:txBody>
      </p:sp>
      <p:cxnSp>
        <p:nvCxnSpPr>
          <p:cNvPr id="4" name="Connecteur droit avec flèche 3"/>
          <p:cNvCxnSpPr>
            <a:stCxn id="9" idx="3"/>
            <a:endCxn id="18" idx="1"/>
          </p:cNvCxnSpPr>
          <p:nvPr/>
        </p:nvCxnSpPr>
        <p:spPr>
          <a:xfrm>
            <a:off x="4016220" y="5831817"/>
            <a:ext cx="415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4" idx="1"/>
            <a:endCxn id="18" idx="3"/>
          </p:cNvCxnSpPr>
          <p:nvPr/>
        </p:nvCxnSpPr>
        <p:spPr>
          <a:xfrm flipH="1" flipV="1">
            <a:off x="7817357" y="5831817"/>
            <a:ext cx="385720" cy="3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8B0CB79F-27AE-6C06-6BF2-1EE2ABD80709}"/>
              </a:ext>
            </a:extLst>
          </p:cNvPr>
          <p:cNvSpPr txBox="1"/>
          <p:nvPr/>
        </p:nvSpPr>
        <p:spPr>
          <a:xfrm>
            <a:off x="938722" y="735818"/>
            <a:ext cx="1076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2E569E"/>
                </a:solidFill>
                <a:latin typeface="Ubuntu Light" panose="020B0304030602030204" pitchFamily="34" charset="0"/>
              </a:rPr>
              <a:t>Incidence de l'acquisition des BLSE chez les enfants index</a:t>
            </a:r>
          </a:p>
        </p:txBody>
      </p:sp>
    </p:spTree>
    <p:extLst>
      <p:ext uri="{BB962C8B-B14F-4D97-AF65-F5344CB8AC3E}">
        <p14:creationId xmlns:p14="http://schemas.microsoft.com/office/powerpoint/2010/main" val="225168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texte 23">
            <a:extLst>
              <a:ext uri="{FF2B5EF4-FFF2-40B4-BE49-F238E27FC236}">
                <a16:creationId xmlns:a16="http://schemas.microsoft.com/office/drawing/2014/main" id="{F0BC6EB1-8D6B-4E55-B90B-6F3CA41D95E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50863" y="412749"/>
            <a:ext cx="10945812" cy="10445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Sujets abordés</a:t>
            </a:r>
          </a:p>
        </p:txBody>
      </p:sp>
      <p:sp>
        <p:nvSpPr>
          <p:cNvPr id="22531" name="Espace réservé du texte 24">
            <a:extLst>
              <a:ext uri="{FF2B5EF4-FFF2-40B4-BE49-F238E27FC236}">
                <a16:creationId xmlns:a16="http://schemas.microsoft.com/office/drawing/2014/main" id="{7784A6D5-A714-44F2-AE49-4F5968FEB77C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695325" y="1268760"/>
            <a:ext cx="10801350" cy="4049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FR" altLang="fr-FR" dirty="0">
                <a:latin typeface="Open Sans Light" panose="020B0604020202020204" pitchFamily="34" charset="0"/>
                <a:cs typeface="Open Sans Light" panose="020B0604020202020204" pitchFamily="34" charset="0"/>
              </a:rPr>
              <a:t>Méthodes et résultats d'un essai clinique mené par MSF/Epicentre au Niger</a:t>
            </a:r>
            <a:br>
              <a:rPr lang="fr-FR" altLang="fr-FR" dirty="0">
                <a:latin typeface="Open Sans Light" panose="020B0604020202020204" pitchFamily="34" charset="0"/>
                <a:cs typeface="Open Sans Light" panose="020B0604020202020204" pitchFamily="34" charset="0"/>
              </a:rPr>
            </a:br>
            <a:r>
              <a:rPr lang="fr-FR" altLang="fr-FR" i="1" dirty="0">
                <a:latin typeface="Open Sans Light" panose="020B0604020202020204" pitchFamily="34" charset="0"/>
                <a:cs typeface="Open Sans Light" panose="020B0604020202020204" pitchFamily="34" charset="0"/>
              </a:rPr>
              <a:t>Amoxicilline vs placebo en préventif dans la MAS non compliquée</a:t>
            </a:r>
            <a:br>
              <a:rPr lang="fr-FR" altLang="fr-FR" i="1" dirty="0">
                <a:latin typeface="Open Sans Light" panose="020B0604020202020204" pitchFamily="34" charset="0"/>
                <a:cs typeface="Open Sans Light" panose="020B0604020202020204" pitchFamily="34" charset="0"/>
              </a:rPr>
            </a:br>
            <a:r>
              <a:rPr lang="fr-FR" altLang="fr-FR" i="1" dirty="0">
                <a:latin typeface="Open Sans Light" panose="020B0604020202020204" pitchFamily="34" charset="0"/>
                <a:cs typeface="Open Sans Light" panose="020B0604020202020204" pitchFamily="34" charset="0"/>
              </a:rPr>
              <a:t>Sous-étude sur le portage fécal des bactéries multirésistantes (BMR)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FR" altLang="fr-FR" dirty="0">
                <a:latin typeface="Open Sans Light" panose="020B0604020202020204" pitchFamily="34" charset="0"/>
                <a:cs typeface="Open Sans Light" panose="020B0604020202020204" pitchFamily="34" charset="0"/>
              </a:rPr>
              <a:t>Difficultés rencontrées dans </a:t>
            </a:r>
            <a:r>
              <a:rPr lang="fr-FR" altLang="fr-FR" dirty="0" err="1">
                <a:latin typeface="Open Sans Light" panose="020B0604020202020204" pitchFamily="34" charset="0"/>
                <a:cs typeface="Open Sans Light" panose="020B0604020202020204" pitchFamily="34" charset="0"/>
              </a:rPr>
              <a:t>la conduite </a:t>
            </a:r>
            <a:r>
              <a:rPr lang="fr-FR" altLang="fr-FR" dirty="0">
                <a:latin typeface="Open Sans Light" panose="020B0604020202020204" pitchFamily="34" charset="0"/>
                <a:cs typeface="Open Sans Light" panose="020B0604020202020204" pitchFamily="34" charset="0"/>
              </a:rPr>
              <a:t>d'un </a:t>
            </a:r>
            <a:r>
              <a:rPr lang="fr-FR" altLang="fr-FR" dirty="0" err="1">
                <a:latin typeface="Open Sans Light" panose="020B0604020202020204" pitchFamily="34" charset="0"/>
                <a:cs typeface="Open Sans Light" panose="020B0604020202020204" pitchFamily="34" charset="0"/>
              </a:rPr>
              <a:t>tel </a:t>
            </a:r>
            <a:r>
              <a:rPr lang="fr-FR" altLang="fr-FR" dirty="0">
                <a:latin typeface="Open Sans Light" panose="020B0604020202020204" pitchFamily="34" charset="0"/>
                <a:cs typeface="Open Sans Light" panose="020B0604020202020204" pitchFamily="34" charset="0"/>
              </a:rPr>
              <a:t>essai </a:t>
            </a:r>
            <a:r>
              <a:rPr lang="fr-FR" altLang="fr-FR" dirty="0" err="1">
                <a:latin typeface="Open Sans Light" panose="020B0604020202020204" pitchFamily="34" charset="0"/>
                <a:cs typeface="Open Sans Light" panose="020B0604020202020204" pitchFamily="34" charset="0"/>
              </a:rPr>
              <a:t>clinique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fr-FR" altLang="fr-FR" dirty="0">
              <a:latin typeface="Open Sans Light" panose="020B0604020202020204" pitchFamily="34" charset="0"/>
              <a:cs typeface="Open Sans Light" panose="020B0604020202020204" pitchFamily="34" charset="0"/>
            </a:endParaRPr>
          </a:p>
          <a:p>
            <a:pPr marL="514350" indent="-51435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fr-FR" altLang="fr-FR" dirty="0">
              <a:latin typeface="Open Sans Light" panose="020B0604020202020204" pitchFamily="34" charset="0"/>
              <a:cs typeface="Open Sans Light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157565" y="1217585"/>
            <a:ext cx="3789784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prstClr val="black"/>
                </a:solidFill>
              </a:rPr>
              <a:t>471 </a:t>
            </a:r>
            <a:r>
              <a:rPr lang="fr-FR" sz="2000" dirty="0" err="1">
                <a:solidFill>
                  <a:prstClr val="black"/>
                </a:solidFill>
              </a:rPr>
              <a:t>ménages inclus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47731" y="2029955"/>
            <a:ext cx="1368152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AMX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79905" y="2029955"/>
            <a:ext cx="1368152" cy="46166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Placebo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83965" y="3004824"/>
            <a:ext cx="3505200" cy="400110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231 </a:t>
            </a:r>
            <a:r>
              <a:rPr lang="fr-FR" sz="2000" dirty="0" err="1">
                <a:solidFill>
                  <a:srgbClr val="002060"/>
                </a:solidFill>
              </a:rPr>
              <a:t>ménages inclus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57258" y="3004824"/>
            <a:ext cx="3810000" cy="40011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240 </a:t>
            </a:r>
            <a:r>
              <a:rPr lang="fr-FR" sz="2000" dirty="0" err="1">
                <a:solidFill>
                  <a:srgbClr val="002060"/>
                </a:solidFill>
              </a:rPr>
              <a:t>ménages inclus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883964" y="4544003"/>
            <a:ext cx="3505201" cy="707886"/>
          </a:xfrm>
          <a:prstGeom prst="rect">
            <a:avLst/>
          </a:prstGeom>
          <a:ln w="254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59 frères et sœurs avec </a:t>
            </a:r>
            <a:r>
              <a:rPr lang="fr-FR" sz="2000" u="sng" dirty="0">
                <a:solidFill>
                  <a:srgbClr val="002060"/>
                </a:solidFill>
              </a:rPr>
              <a:t>transmission possible </a:t>
            </a:r>
            <a:r>
              <a:rPr lang="fr-FR" sz="2000" dirty="0">
                <a:solidFill>
                  <a:srgbClr val="002060"/>
                </a:solidFill>
              </a:rPr>
              <a:t>de BLSE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357257" y="4523221"/>
            <a:ext cx="3810001" cy="707886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55 frères et sœurs avec </a:t>
            </a:r>
            <a:r>
              <a:rPr lang="fr-FR" sz="2000" u="sng" dirty="0">
                <a:solidFill>
                  <a:srgbClr val="002060"/>
                </a:solidFill>
              </a:rPr>
              <a:t>transmission possible </a:t>
            </a:r>
            <a:r>
              <a:rPr lang="fr-FR" sz="2000" dirty="0">
                <a:solidFill>
                  <a:srgbClr val="002060"/>
                </a:solidFill>
              </a:rPr>
              <a:t>de BLSE</a:t>
            </a:r>
          </a:p>
        </p:txBody>
      </p:sp>
      <p:cxnSp>
        <p:nvCxnSpPr>
          <p:cNvPr id="20" name="Connecteur en angle 19"/>
          <p:cNvCxnSpPr>
            <a:stCxn id="6" idx="2"/>
            <a:endCxn id="8" idx="0"/>
          </p:cNvCxnSpPr>
          <p:nvPr/>
        </p:nvCxnSpPr>
        <p:spPr>
          <a:xfrm rot="16200000" flipH="1">
            <a:off x="6952091" y="718062"/>
            <a:ext cx="412259" cy="2211524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21"/>
          <p:cNvCxnSpPr>
            <a:stCxn id="6" idx="2"/>
            <a:endCxn id="7" idx="0"/>
          </p:cNvCxnSpPr>
          <p:nvPr/>
        </p:nvCxnSpPr>
        <p:spPr>
          <a:xfrm rot="5400000">
            <a:off x="4636002" y="613500"/>
            <a:ext cx="412260" cy="2420650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2" idx="2"/>
            <a:endCxn id="17" idx="0"/>
          </p:cNvCxnSpPr>
          <p:nvPr/>
        </p:nvCxnSpPr>
        <p:spPr>
          <a:xfrm>
            <a:off x="3636565" y="3404934"/>
            <a:ext cx="0" cy="1139069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7" idx="2"/>
            <a:endCxn id="12" idx="0"/>
          </p:cNvCxnSpPr>
          <p:nvPr/>
        </p:nvCxnSpPr>
        <p:spPr>
          <a:xfrm>
            <a:off x="3631807" y="2491620"/>
            <a:ext cx="4758" cy="513204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8" idx="2"/>
            <a:endCxn id="14" idx="0"/>
          </p:cNvCxnSpPr>
          <p:nvPr/>
        </p:nvCxnSpPr>
        <p:spPr>
          <a:xfrm flipH="1">
            <a:off x="8262258" y="2491620"/>
            <a:ext cx="1723" cy="51320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cxnSpLocks/>
            <a:stCxn id="14" idx="2"/>
            <a:endCxn id="18" idx="0"/>
          </p:cNvCxnSpPr>
          <p:nvPr/>
        </p:nvCxnSpPr>
        <p:spPr>
          <a:xfrm>
            <a:off x="8262258" y="3404934"/>
            <a:ext cx="0" cy="1118287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9369398" y="3682561"/>
            <a:ext cx="2169459" cy="58477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2060"/>
                </a:solidFill>
              </a:rPr>
              <a:t>185 sans suspicion de transmission</a:t>
            </a:r>
          </a:p>
        </p:txBody>
      </p:sp>
      <p:cxnSp>
        <p:nvCxnSpPr>
          <p:cNvPr id="55" name="Connecteur droit avec flèche 54"/>
          <p:cNvCxnSpPr>
            <a:endCxn id="44" idx="1"/>
          </p:cNvCxnSpPr>
          <p:nvPr/>
        </p:nvCxnSpPr>
        <p:spPr>
          <a:xfrm>
            <a:off x="8262258" y="3974949"/>
            <a:ext cx="1107140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288541" y="3529272"/>
            <a:ext cx="1911477" cy="830997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2060"/>
                </a:solidFill>
              </a:rPr>
              <a:t>172 pas de suspicion de transmission</a:t>
            </a:r>
          </a:p>
        </p:txBody>
      </p:sp>
      <p:sp>
        <p:nvSpPr>
          <p:cNvPr id="28" name="Titre 1"/>
          <p:cNvSpPr txBox="1">
            <a:spLocks noGrp="1"/>
          </p:cNvSpPr>
          <p:nvPr>
            <p:ph type="title"/>
          </p:nvPr>
        </p:nvSpPr>
        <p:spPr>
          <a:xfrm>
            <a:off x="1127448" y="447254"/>
            <a:ext cx="11190513" cy="3182112"/>
          </a:xfr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2E569E"/>
                </a:solidFill>
                <a:latin typeface="Ubuntu Light" panose="020B0304030602030204" pitchFamily="34" charset="0"/>
                <a:ea typeface="+mn-ea"/>
                <a:cs typeface="+mn-cs"/>
              </a:rPr>
              <a:t>Transmission de BLSE parmi les frères et sœurs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2233596" y="3974949"/>
            <a:ext cx="1398211" cy="5623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763356" y="5791726"/>
            <a:ext cx="3736901" cy="707886"/>
          </a:xfrm>
          <a:prstGeom prst="rect">
            <a:avLst/>
          </a:prstGeom>
          <a:ln w="254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13 frères et sœurs avec </a:t>
            </a:r>
            <a:r>
              <a:rPr lang="fr-FR" sz="2000" b="1" u="sng" dirty="0">
                <a:solidFill>
                  <a:srgbClr val="FF0000"/>
                </a:solidFill>
              </a:rPr>
              <a:t>transmission confirmée</a:t>
            </a:r>
            <a:r>
              <a:rPr lang="fr-FR" sz="2000" b="1" dirty="0">
                <a:solidFill>
                  <a:srgbClr val="FF0000"/>
                </a:solidFill>
              </a:rPr>
              <a:t> de BLSE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357257" y="5791726"/>
            <a:ext cx="3810001" cy="707886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5 frères et sœurs avec </a:t>
            </a:r>
            <a:r>
              <a:rPr lang="fr-FR" sz="2000" b="1" u="sng" dirty="0">
                <a:solidFill>
                  <a:srgbClr val="FF0000"/>
                </a:solidFill>
              </a:rPr>
              <a:t>transmission confirmée</a:t>
            </a:r>
            <a:r>
              <a:rPr lang="fr-FR" sz="2000" b="1" dirty="0">
                <a:solidFill>
                  <a:srgbClr val="FF0000"/>
                </a:solidFill>
              </a:rPr>
              <a:t> de BLSE</a:t>
            </a:r>
          </a:p>
        </p:txBody>
      </p:sp>
      <p:cxnSp>
        <p:nvCxnSpPr>
          <p:cNvPr id="24" name="Connecteur droit avec flèche 23"/>
          <p:cNvCxnSpPr>
            <a:cxnSpLocks/>
            <a:stCxn id="17" idx="2"/>
            <a:endCxn id="21" idx="0"/>
          </p:cNvCxnSpPr>
          <p:nvPr/>
        </p:nvCxnSpPr>
        <p:spPr>
          <a:xfrm flipH="1">
            <a:off x="3631807" y="5251889"/>
            <a:ext cx="4758" cy="539837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cxnSpLocks/>
            <a:stCxn id="18" idx="2"/>
            <a:endCxn id="23" idx="0"/>
          </p:cNvCxnSpPr>
          <p:nvPr/>
        </p:nvCxnSpPr>
        <p:spPr>
          <a:xfrm>
            <a:off x="8262258" y="5231107"/>
            <a:ext cx="0" cy="560619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BB061C20-89B4-7D5E-1599-57365C6FB5A1}"/>
              </a:ext>
            </a:extLst>
          </p:cNvPr>
          <p:cNvSpPr txBox="1"/>
          <p:nvPr/>
        </p:nvSpPr>
        <p:spPr>
          <a:xfrm>
            <a:off x="9996205" y="79049"/>
            <a:ext cx="1871762" cy="369332"/>
          </a:xfrm>
          <a:prstGeom prst="rect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4. Prévention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DD2B983-5D86-B3AE-9B36-A5ECAA97D52B}"/>
              </a:ext>
            </a:extLst>
          </p:cNvPr>
          <p:cNvSpPr txBox="1"/>
          <p:nvPr/>
        </p:nvSpPr>
        <p:spPr>
          <a:xfrm>
            <a:off x="2063552" y="5326750"/>
            <a:ext cx="267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Séquençage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FDA8B9D-079E-1BCD-5E24-800F9BA8E1BA}"/>
              </a:ext>
            </a:extLst>
          </p:cNvPr>
          <p:cNvSpPr txBox="1"/>
          <p:nvPr/>
        </p:nvSpPr>
        <p:spPr>
          <a:xfrm>
            <a:off x="8344365" y="5302326"/>
            <a:ext cx="267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Séquençage</a:t>
            </a:r>
          </a:p>
        </p:txBody>
      </p:sp>
    </p:spTree>
    <p:extLst>
      <p:ext uri="{BB962C8B-B14F-4D97-AF65-F5344CB8AC3E}">
        <p14:creationId xmlns:p14="http://schemas.microsoft.com/office/powerpoint/2010/main" val="3305248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4EBC30-FBB2-0504-25CB-9C555BDFC3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81" y="413400"/>
            <a:ext cx="6264799" cy="590358"/>
          </a:xfrm>
        </p:spPr>
        <p:txBody>
          <a:bodyPr/>
          <a:lstStyle/>
          <a:p>
            <a:r>
              <a:rPr lang="fr-FR" dirty="0"/>
              <a:t>Qu'avons-nous trouvé 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28600" lvl="0" indent="-228600" eaLnBrk="1" hangingPunct="1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Aucune différence clinique dans la récupération nutritionnelle [RR = 1,05, IC à 95 % : </a:t>
            </a:r>
            <a:r>
              <a:rPr lang="en-US" altLang="en-US" sz="24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(0,99, 1,12)]</a:t>
            </a:r>
            <a:endParaRPr lang="en-US" sz="2400" dirty="0">
              <a:latin typeface="Open Sans Light" panose="020B0604020202020204" pitchFamily="34" charset="0"/>
              <a:ea typeface="Open Sans Light" panose="020B0306030504020204" pitchFamily="34" charset="0"/>
              <a:cs typeface="Open Sans Light" panose="020B0604020202020204" pitchFamily="34" charset="0"/>
            </a:endParaRPr>
          </a:p>
          <a:p>
            <a:pPr marL="228600" indent="-228600" eaLnBrk="1" hangingPunct="1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Réduction de 14 % du </a:t>
            </a:r>
            <a:r>
              <a:rPr lang="en-US" sz="2400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risque</a:t>
            </a:r>
            <a:r>
              <a:rPr lang="en-US" sz="24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 de reference avec l'amoxicilline</a:t>
            </a:r>
          </a:p>
          <a:p>
            <a:pPr marL="228600" indent="-228600" eaLnBrk="1" hangingPunct="1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Risque plus élevé d'acquérir le statut de porteur de BMR avec l'amoxicilline, mais transitoire</a:t>
            </a:r>
          </a:p>
          <a:p>
            <a:pPr marL="228600" indent="-228600" eaLnBrk="1" hangingPunct="1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Circulation plus fréquente des BMR chez les frères et sœurs du groupe </a:t>
            </a:r>
            <a:r>
              <a:rPr lang="fr-FR" sz="2400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Amoxi</a:t>
            </a:r>
            <a:endParaRPr lang="fr-FR" sz="2400" dirty="0">
              <a:latin typeface="Open Sans Light" panose="020B0604020202020204" pitchFamily="34" charset="0"/>
              <a:ea typeface="Open Sans Light" panose="020B0306030504020204" pitchFamily="34" charset="0"/>
              <a:cs typeface="Open Sans Light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Remerciements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MSF</a:t>
            </a:r>
          </a:p>
          <a:p>
            <a:r>
              <a:rPr lang="en-US" dirty="0"/>
              <a:t>FORSANI</a:t>
            </a:r>
          </a:p>
          <a:p>
            <a:r>
              <a:rPr lang="en-US" dirty="0"/>
              <a:t>Ministère de la Santé du Niger</a:t>
            </a:r>
          </a:p>
          <a:p>
            <a:r>
              <a:rPr lang="en-US" dirty="0"/>
              <a:t>District de </a:t>
            </a:r>
            <a:r>
              <a:rPr lang="en-US" dirty="0" err="1"/>
              <a:t>Madarounfa</a:t>
            </a:r>
            <a:endParaRPr lang="en-US" dirty="0"/>
          </a:p>
          <a:p>
            <a:r>
              <a:rPr lang="en-US" dirty="0"/>
              <a:t>Comité de surveillance des données et de la sécurité</a:t>
            </a:r>
          </a:p>
          <a:p>
            <a:r>
              <a:rPr lang="en-US" dirty="0"/>
              <a:t>Équipe de recherche sur le terrain </a:t>
            </a:r>
            <a:r>
              <a:rPr lang="en-US" dirty="0" err="1"/>
              <a:t>d'Epicentre</a:t>
            </a:r>
          </a:p>
          <a:p>
            <a:r>
              <a:rPr lang="en-US" dirty="0"/>
              <a:t>Soignants et enfants participants</a:t>
            </a:r>
          </a:p>
          <a:p>
            <a:r>
              <a:rPr lang="en-US" dirty="0" err="1"/>
              <a:t>Hôpital </a:t>
            </a:r>
            <a:r>
              <a:rPr lang="en-US" dirty="0"/>
              <a:t>Bichat, Paris</a:t>
            </a:r>
          </a:p>
          <a:p>
            <a:r>
              <a:rPr lang="en-US" dirty="0"/>
              <a:t>Université de Pennsylvanie</a:t>
            </a:r>
          </a:p>
          <a:p>
            <a:r>
              <a:rPr lang="en-US" dirty="0"/>
              <a:t>Université de Washington, Saint Louis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3E425DE-2E12-7A4F-74B6-DE00A905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048389"/>
            <a:ext cx="2999521" cy="126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5469015A-063A-C078-018E-174121608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2795173"/>
            <a:ext cx="2222460" cy="14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4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3435D1-6896-3FE5-6DF3-80572EB08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81" y="413400"/>
            <a:ext cx="10513271" cy="590358"/>
          </a:xfrm>
        </p:spPr>
        <p:txBody>
          <a:bodyPr/>
          <a:lstStyle/>
          <a:p>
            <a:r>
              <a:rPr lang="fr-FR" dirty="0"/>
              <a:t>Défis liés à </a:t>
            </a:r>
            <a:r>
              <a:rPr lang="fr-FR" dirty="0" err="1"/>
              <a:t>la conduite </a:t>
            </a:r>
            <a:r>
              <a:rPr lang="fr-FR" dirty="0"/>
              <a:t>d'un </a:t>
            </a:r>
            <a:r>
              <a:rPr lang="fr-FR" dirty="0" err="1"/>
              <a:t>tel </a:t>
            </a:r>
            <a:r>
              <a:rPr lang="fr-FR" dirty="0"/>
              <a:t>essai </a:t>
            </a:r>
            <a:r>
              <a:rPr lang="fr-FR" dirty="0" err="1"/>
              <a:t>clinique </a:t>
            </a:r>
            <a:r>
              <a:rPr lang="fr-FR" dirty="0"/>
              <a:t>(1/3)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B73732-ABB8-297F-2DED-4D43FB3BA3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400" b="1" dirty="0" err="1"/>
              <a:t>Connaître </a:t>
            </a:r>
            <a:r>
              <a:rPr lang="fr-FR" sz="2400" b="1" dirty="0"/>
              <a:t>le contexte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Bonne connaissance du contexte et de la région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Interactions étroites avec le comité d'éthique national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Interactions étroites avec les autorités sanitaires, les autres acteurs de la santé publique et les partenaires locaux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solidFill>
                <a:srgbClr val="2E2E2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400" b="1" dirty="0" err="1"/>
              <a:t>Impliquer </a:t>
            </a:r>
            <a:r>
              <a:rPr lang="fr-FR" sz="2400" b="1" dirty="0"/>
              <a:t>la </a:t>
            </a:r>
            <a:r>
              <a:rPr lang="fr-FR" sz="2400" b="1" dirty="0" err="1"/>
              <a:t>communauté</a:t>
            </a:r>
            <a:endParaRPr lang="fr-FR" sz="2400" b="1" dirty="0"/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Comités consultatifs communautaires (CCC) pour améliorer la compréhension des procédures d'étude et de recherche par la communauté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Formation de l'équipe chargée de l'étude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Bonnes pratiques cliniques/bonnes pratiques cliniques et de laboratoire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altLang="en-US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Protection des droits des participants dans les essais cliniques 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58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3435D1-6896-3FE5-6DF3-80572EB08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81" y="413400"/>
            <a:ext cx="10513271" cy="590358"/>
          </a:xfrm>
        </p:spPr>
        <p:txBody>
          <a:bodyPr/>
          <a:lstStyle/>
          <a:p>
            <a:r>
              <a:rPr lang="fr-FR" dirty="0"/>
              <a:t>Défis liés à </a:t>
            </a:r>
            <a:r>
              <a:rPr lang="fr-FR" dirty="0" err="1"/>
              <a:t>la conduite </a:t>
            </a:r>
            <a:r>
              <a:rPr lang="fr-FR" dirty="0"/>
              <a:t>d'un </a:t>
            </a:r>
            <a:r>
              <a:rPr lang="fr-FR" dirty="0" err="1"/>
              <a:t>tel </a:t>
            </a:r>
            <a:r>
              <a:rPr lang="fr-FR" dirty="0"/>
              <a:t>essai </a:t>
            </a:r>
            <a:r>
              <a:rPr lang="fr-FR" dirty="0" err="1"/>
              <a:t>clinique </a:t>
            </a:r>
            <a:r>
              <a:rPr lang="fr-FR" dirty="0"/>
              <a:t>(2/3)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B73732-ABB8-297F-2DED-4D43FB3BA3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28600" lvl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fr-FR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Infrastructure </a:t>
            </a:r>
            <a:r>
              <a:rPr lang="fr-FR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recherche médicale </a:t>
            </a:r>
            <a:r>
              <a:rPr lang="fr-FR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fr-FR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nécessité </a:t>
            </a:r>
            <a:r>
              <a:rPr lang="fr-FR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</a:t>
            </a:r>
            <a:r>
              <a:rPr lang="fr-FR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construire </a:t>
            </a:r>
            <a:r>
              <a:rPr lang="fr-FR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une nouvelle structure à</a:t>
            </a:r>
            <a:r>
              <a:rPr lang="fr-FR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proximité </a:t>
            </a:r>
            <a:r>
              <a:rPr lang="fr-FR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 centres </a:t>
            </a:r>
            <a:r>
              <a:rPr lang="fr-FR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santé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Produit à l'étude pour l'essai en double aveugle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Amoxicilline/placebo (sirop) : doit avoir le même goût, la même couleur, le même flacon</a:t>
            </a: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Consentement éclairé 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2E2E2E"/>
                </a:solidFill>
              </a:rPr>
              <a:t>obtenir un consentement éclairé valide de la part du parent ou du tuteur de l'enfant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Traduction de la note d'information et du formulaire de consentement éclairé dans la ou les langues locales (multiples)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Évaluation de l'adaptation culturelle</a:t>
            </a:r>
            <a:endParaRPr lang="fr-FR" sz="2000" dirty="0">
              <a:solidFill>
                <a:srgbClr val="2E2E2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Adaptation des procédures au niveau d'alphabétisation de la communauté :</a:t>
            </a:r>
          </a:p>
          <a:p>
            <a:pPr marL="9144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Témoin indépendant alphabétisé</a:t>
            </a:r>
          </a:p>
          <a:p>
            <a:pPr marL="9144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Empreinte digitale en lieu et place de la signature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</a:pPr>
            <a:r>
              <a:rPr lang="fr-FR" sz="2000" dirty="0" err="1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Considération</a:t>
            </a:r>
            <a:r>
              <a:rPr lang="fr-FR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culturelle : </a:t>
            </a:r>
            <a:r>
              <a:rPr lang="fr-FR" sz="2000" dirty="0" err="1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mère pourrait </a:t>
            </a:r>
            <a:r>
              <a:rPr lang="fr-FR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 pas consentir à </a:t>
            </a:r>
            <a:r>
              <a:rPr lang="fr-FR" sz="2000" dirty="0" err="1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participer avant l'accord préalable du père</a:t>
            </a:r>
            <a:endParaRPr lang="en-US" sz="2000" dirty="0">
              <a:solidFill>
                <a:srgbClr val="2E2E2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44375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3435D1-6896-3FE5-6DF3-80572EB08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81" y="413400"/>
            <a:ext cx="10513271" cy="590358"/>
          </a:xfrm>
        </p:spPr>
        <p:txBody>
          <a:bodyPr/>
          <a:lstStyle/>
          <a:p>
            <a:r>
              <a:rPr lang="fr-FR" dirty="0"/>
              <a:t>Défis liés à </a:t>
            </a:r>
            <a:r>
              <a:rPr lang="fr-FR" dirty="0" err="1"/>
              <a:t>la conduite </a:t>
            </a:r>
            <a:r>
              <a:rPr lang="fr-FR" dirty="0"/>
              <a:t>d'un </a:t>
            </a:r>
            <a:r>
              <a:rPr lang="fr-FR" dirty="0" err="1"/>
              <a:t>tel </a:t>
            </a:r>
            <a:r>
              <a:rPr lang="fr-FR" dirty="0"/>
              <a:t>essai </a:t>
            </a:r>
            <a:r>
              <a:rPr lang="fr-FR" dirty="0" err="1"/>
              <a:t>clinique </a:t>
            </a:r>
            <a:r>
              <a:rPr lang="fr-FR" dirty="0"/>
              <a:t>(3/3)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B73732-ABB8-297F-2DED-4D43FB3BA3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Conduite de l'essai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Pas de compensation financière directe : incitations en nature, frais de transport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Visites à domicile en cas d'absences aux visites de suivi et de cultures sanguines/urinaires positives</a:t>
            </a:r>
          </a:p>
          <a:p>
            <a:pPr marL="857250" lvl="3" indent="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None/>
            </a:pPr>
            <a:r>
              <a:rPr lang="en-US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Géolocalisation de chaque foyer : pas d'adresse mais coordonnées GPS</a:t>
            </a:r>
          </a:p>
          <a:p>
            <a:pPr marL="857250" lvl="3" indent="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None/>
            </a:pPr>
            <a:r>
              <a:rPr lang="en-US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Pas de téléphone portable</a:t>
            </a:r>
          </a:p>
          <a:p>
            <a:pPr marL="857250" lvl="3" indent="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None/>
            </a:pPr>
            <a:r>
              <a:rPr lang="en-US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Accessibilité et disponibilité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</a:pPr>
            <a:r>
              <a:rPr lang="fr-FR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Site ouvert 7j/7 et 24h/24 pour </a:t>
            </a:r>
            <a:r>
              <a:rPr lang="fr-FR" sz="2000" dirty="0" err="1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 visites </a:t>
            </a:r>
            <a:r>
              <a:rPr lang="fr-FR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d'urgence et </a:t>
            </a:r>
            <a:r>
              <a:rPr lang="fr-FR" sz="2000" dirty="0" err="1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spontanées</a:t>
            </a:r>
            <a:endParaRPr lang="fr-FR" sz="2000" dirty="0">
              <a:solidFill>
                <a:srgbClr val="2E2E2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</a:pPr>
            <a:r>
              <a:rPr lang="fr-FR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Système </a:t>
            </a:r>
            <a:r>
              <a:rPr lang="fr-FR" sz="2000" dirty="0" err="1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d'orientation </a:t>
            </a:r>
            <a:r>
              <a:rPr lang="fr-FR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 de suivi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Prélèvement sanguin : éviter la contamination et respecter les croyances culturelles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2000" dirty="0">
                <a:solidFill>
                  <a:srgbClr val="2E2E2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Prélèvement d'échantillons de selles fraîches : prend du temps, alternative : prélèvement rectal</a:t>
            </a:r>
            <a:endParaRPr lang="fr-FR" sz="2000" dirty="0">
              <a:solidFill>
                <a:srgbClr val="2E2E2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sz="2400" b="1" dirty="0">
                <a:solidFill>
                  <a:srgbClr val="2E2E2E"/>
                </a:solidFill>
              </a:rPr>
              <a:t>Transport </a:t>
            </a:r>
            <a:r>
              <a:rPr lang="fr-FR" sz="2400" b="1" dirty="0" err="1">
                <a:solidFill>
                  <a:srgbClr val="2E2E2E"/>
                </a:solidFill>
              </a:rPr>
              <a:t>des échantillons </a:t>
            </a:r>
            <a:r>
              <a:rPr lang="fr-FR" sz="2400" b="1" dirty="0">
                <a:solidFill>
                  <a:srgbClr val="2E2E2E"/>
                </a:solidFill>
              </a:rPr>
              <a:t>vers le </a:t>
            </a:r>
            <a:r>
              <a:rPr lang="fr-FR" sz="2400" b="1" dirty="0" err="1">
                <a:solidFill>
                  <a:srgbClr val="2E2E2E"/>
                </a:solidFill>
              </a:rPr>
              <a:t>laboratoire </a:t>
            </a:r>
            <a:r>
              <a:rPr lang="fr-FR" sz="2000" b="1" dirty="0">
                <a:solidFill>
                  <a:srgbClr val="2E2E2E"/>
                </a:solidFill>
              </a:rPr>
              <a:t>: </a:t>
            </a:r>
            <a:r>
              <a:rPr lang="fr-FR" sz="2000" dirty="0" err="1">
                <a:solidFill>
                  <a:srgbClr val="2E2E2E"/>
                </a:solidFill>
              </a:rPr>
              <a:t>chaîne</a:t>
            </a:r>
            <a:r>
              <a:rPr lang="fr-FR" sz="2000" dirty="0">
                <a:solidFill>
                  <a:srgbClr val="2E2E2E"/>
                </a:solidFill>
              </a:rPr>
              <a:t> du froid, milieu de transport, délais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48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3435D1-6896-3FE5-6DF3-80572EB08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81" y="413400"/>
            <a:ext cx="10513271" cy="590358"/>
          </a:xfrm>
        </p:spPr>
        <p:txBody>
          <a:bodyPr/>
          <a:lstStyle/>
          <a:p>
            <a:r>
              <a:rPr lang="fr-FR" dirty="0"/>
              <a:t>Pour aller </a:t>
            </a:r>
            <a:r>
              <a:rPr lang="fr-FR" dirty="0" err="1"/>
              <a:t>plus </a:t>
            </a:r>
            <a:r>
              <a:rPr lang="fr-FR" dirty="0"/>
              <a:t>loin…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B73732-ABB8-297F-2DED-4D43FB3BA3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 err="1"/>
              <a:t>Applicabilité</a:t>
            </a:r>
            <a:r>
              <a:rPr lang="en-US" sz="2400" b="1" dirty="0"/>
              <a:t> des résultats des essais </a:t>
            </a:r>
            <a:r>
              <a:rPr lang="en-US" sz="2400" dirty="0"/>
              <a:t>aux conditions </a:t>
            </a:r>
            <a:r>
              <a:rPr lang="en-US" sz="2400" dirty="0" err="1"/>
              <a:t>opérationnelles</a:t>
            </a:r>
            <a:r>
              <a:rPr lang="en-US" sz="2400" dirty="0"/>
              <a:t> </a:t>
            </a:r>
            <a:r>
              <a:rPr lang="fr-FR" sz="2400" dirty="0"/>
              <a:t>: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dirty="0"/>
              <a:t>	</a:t>
            </a:r>
            <a:r>
              <a:rPr lang="fr-FR" dirty="0" err="1"/>
              <a:t>recherche </a:t>
            </a:r>
            <a:r>
              <a:rPr lang="fr-FR" dirty="0"/>
              <a:t>vs réalité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</a:pPr>
            <a:r>
              <a:rPr lang="fr-FR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Conditions </a:t>
            </a:r>
            <a:r>
              <a:rPr lang="fr-FR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contrôlées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</a:pPr>
            <a:r>
              <a:rPr lang="fr-FR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Personnel de santé dédié</a:t>
            </a:r>
            <a:endParaRPr lang="fr-FR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</a:pPr>
            <a:r>
              <a:rPr lang="fr-FR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Suivi </a:t>
            </a:r>
            <a:r>
              <a:rPr lang="fr-FR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médical</a:t>
            </a:r>
            <a:r>
              <a:rPr lang="fr-FR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étroit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fr-FR" b="1" dirty="0"/>
              <a:t>Extension de l'intervention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</a:pPr>
            <a:r>
              <a:rPr lang="fr-FR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Faisabilité</a:t>
            </a:r>
            <a:endParaRPr lang="fr-FR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</a:pPr>
            <a:r>
              <a:rPr lang="fr-FR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Acceptabilité</a:t>
            </a:r>
            <a:endParaRPr lang="fr-FR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</a:pPr>
            <a:r>
              <a:rPr lang="fr-FR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Coût-efficacité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</a:pPr>
            <a:r>
              <a:rPr lang="fr-FR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endParaRPr lang="en-U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58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3435D1-6896-3FE5-6DF3-80572EB08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81" y="413400"/>
            <a:ext cx="10513271" cy="590358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B73732-ABB8-297F-2DED-4D43FB3BA3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Les </a:t>
            </a:r>
            <a:r>
              <a:rPr lang="en-US" sz="2400" dirty="0" err="1"/>
              <a:t>essais</a:t>
            </a:r>
            <a:r>
              <a:rPr lang="en-US" sz="2400" dirty="0"/>
              <a:t> </a:t>
            </a:r>
            <a:r>
              <a:rPr lang="en-US" sz="2400" dirty="0" err="1"/>
              <a:t>cliniques</a:t>
            </a:r>
            <a:r>
              <a:rPr lang="en-US" sz="2400" dirty="0"/>
              <a:t> </a:t>
            </a:r>
            <a:r>
              <a:rPr lang="en-US" sz="2400" dirty="0" err="1"/>
              <a:t>sont</a:t>
            </a:r>
            <a:r>
              <a:rPr lang="en-US" sz="2400" dirty="0"/>
              <a:t> </a:t>
            </a:r>
            <a:r>
              <a:rPr lang="en-US" sz="2400" dirty="0" err="1"/>
              <a:t>cruciaux</a:t>
            </a:r>
            <a:r>
              <a:rPr lang="en-US" sz="2400" dirty="0"/>
              <a:t> pour </a:t>
            </a:r>
            <a:r>
              <a:rPr lang="en-US" sz="2400" dirty="0" err="1"/>
              <a:t>améliorer</a:t>
            </a:r>
            <a:r>
              <a:rPr lang="en-US" sz="2400" dirty="0"/>
              <a:t> le BUA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leur</a:t>
            </a:r>
            <a:r>
              <a:rPr lang="en-US" sz="2400" dirty="0"/>
              <a:t> design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définir</a:t>
            </a:r>
            <a:r>
              <a:rPr lang="en-US" sz="2400" dirty="0"/>
              <a:t> les </a:t>
            </a:r>
            <a:r>
              <a:rPr lang="en-US" sz="2400" dirty="0" err="1"/>
              <a:t>niveaux</a:t>
            </a:r>
            <a:r>
              <a:rPr lang="en-US" sz="2400" dirty="0"/>
              <a:t> de </a:t>
            </a:r>
            <a:r>
              <a:rPr lang="en-US" sz="2400" dirty="0" err="1"/>
              <a:t>preuve</a:t>
            </a:r>
            <a:r>
              <a:rPr lang="en-US" sz="2400" dirty="0"/>
              <a:t> </a:t>
            </a:r>
            <a:r>
              <a:rPr lang="en-US" sz="2400" dirty="0" err="1"/>
              <a:t>scientifique</a:t>
            </a:r>
            <a:r>
              <a:rPr lang="en-US" sz="2400" dirty="0"/>
              <a:t> qui </a:t>
            </a:r>
            <a:r>
              <a:rPr lang="en-US" sz="2400" dirty="0" err="1"/>
              <a:t>seront</a:t>
            </a:r>
            <a:r>
              <a:rPr lang="en-US" sz="2400" dirty="0"/>
              <a:t> </a:t>
            </a:r>
            <a:r>
              <a:rPr lang="en-US" sz="2400" dirty="0" err="1"/>
              <a:t>obtenus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/>
              <a:t>Ils</a:t>
            </a:r>
            <a:r>
              <a:rPr lang="en-US" sz="2400" dirty="0"/>
              <a:t> </a:t>
            </a:r>
            <a:r>
              <a:rPr lang="en-US" sz="2400" dirty="0" err="1"/>
              <a:t>posent</a:t>
            </a:r>
            <a:r>
              <a:rPr lang="en-US" sz="2400" dirty="0"/>
              <a:t> de </a:t>
            </a:r>
            <a:r>
              <a:rPr lang="en-US" sz="2400" dirty="0" err="1"/>
              <a:t>nombreux</a:t>
            </a:r>
            <a:r>
              <a:rPr lang="en-US" sz="2400" dirty="0"/>
              <a:t> </a:t>
            </a:r>
            <a:r>
              <a:rPr lang="en-US" sz="2400" dirty="0" err="1"/>
              <a:t>défis</a:t>
            </a:r>
            <a:r>
              <a:rPr lang="en-US" sz="2400" dirty="0"/>
              <a:t> (et pas </a:t>
            </a:r>
            <a:r>
              <a:rPr lang="en-US" sz="2400" dirty="0" err="1"/>
              <a:t>seulement</a:t>
            </a:r>
            <a:r>
              <a:rPr lang="en-US" sz="2400" dirty="0"/>
              <a:t> dans les PRFI!):</a:t>
            </a:r>
            <a:endParaRPr lang="en-US" sz="2200" dirty="0"/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Adaptation au contexte et aux conditions locales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Considérations </a:t>
            </a:r>
            <a:r>
              <a:rPr lang="en-US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éthiques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</a:t>
            </a:r>
            <a:r>
              <a:rPr lang="en-US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consentement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éclairé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</a:pPr>
            <a:r>
              <a:rPr lang="en-US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Contraintes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logistiques et de laboratoire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Activités complexes et coûteuses dans la communauté et les structures de santé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Engagement communautaire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Garantir des procédures cliniques et un système de référence optimaux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endParaRPr lang="en-US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7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5309E40-AB18-A7EB-0266-D455F3A4061A}"/>
              </a:ext>
            </a:extLst>
          </p:cNvPr>
          <p:cNvSpPr txBox="1"/>
          <p:nvPr/>
        </p:nvSpPr>
        <p:spPr>
          <a:xfrm>
            <a:off x="2351584" y="692696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Merci de votre attention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9243A6-9E4E-11C5-3F84-FAC9B52A1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462137"/>
            <a:ext cx="4443552" cy="333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8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65FE2B5-241C-3DD7-F026-EBE94FCC3F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81" y="413400"/>
            <a:ext cx="10873311" cy="590358"/>
          </a:xfrm>
        </p:spPr>
        <p:txBody>
          <a:bodyPr/>
          <a:lstStyle/>
          <a:p>
            <a:r>
              <a:rPr lang="fr-FR" dirty="0"/>
              <a:t>Types d’étude et niveau de preuve scientifique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5480D5-E35D-71EC-0D51-B66711830C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 descr="Une image contenant texte, Caractère coloré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B2B20B70-95AB-3A42-7364-5EA5DF378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8825" r="16818" b="3902"/>
          <a:stretch>
            <a:fillRect/>
          </a:stretch>
        </p:blipFill>
        <p:spPr>
          <a:xfrm>
            <a:off x="2495599" y="1158012"/>
            <a:ext cx="7919168" cy="56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45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5D3C06-953B-5531-EFA9-54D80A8F02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960" y="2569773"/>
            <a:ext cx="11050669" cy="1718453"/>
          </a:xfrm>
        </p:spPr>
        <p:txBody>
          <a:bodyPr/>
          <a:lstStyle/>
          <a:p>
            <a:pPr algn="ctr"/>
            <a:r>
              <a:rPr lang="en-US" altLang="en-US" sz="3600" dirty="0"/>
              <a:t>Amoxicilline systématique vs placebo</a:t>
            </a:r>
            <a:br>
              <a:rPr lang="en-US" altLang="en-US" sz="3600" dirty="0"/>
            </a:br>
            <a:r>
              <a:rPr lang="en-US" altLang="en-US" sz="3600" dirty="0"/>
              <a:t>dans le </a:t>
            </a:r>
            <a:r>
              <a:rPr lang="en-US" altLang="en-US" sz="3600" dirty="0" err="1"/>
              <a:t>traitement</a:t>
            </a:r>
            <a:r>
              <a:rPr lang="en-US" altLang="en-US" sz="3600" dirty="0"/>
              <a:t> de</a:t>
            </a:r>
            <a:br>
              <a:rPr lang="en-US" altLang="en-US" sz="3600" dirty="0"/>
            </a:br>
            <a:r>
              <a:rPr lang="en-US" altLang="en-US" sz="3600" dirty="0"/>
              <a:t>la malnutrition aiguë sévère non compliquée (MAS)</a:t>
            </a:r>
            <a:br>
              <a:rPr lang="en-US" altLang="en-US" sz="3600" dirty="0"/>
            </a:br>
            <a:r>
              <a:rPr lang="en-US" altLang="en-US" sz="3600" dirty="0"/>
              <a:t>au Niger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2B0186B-2D9A-7EDF-E222-0A591321847D}"/>
              </a:ext>
            </a:extLst>
          </p:cNvPr>
          <p:cNvSpPr txBox="1"/>
          <p:nvPr/>
        </p:nvSpPr>
        <p:spPr>
          <a:xfrm>
            <a:off x="576130" y="5085184"/>
            <a:ext cx="11377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Isanaka S, et al. Amoxicilline systématique pour la malnutrition aiguë sévère non compliquée chez les enfants. N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Med. 4 février 2016 ; 374(5) : 444-53. </a:t>
            </a:r>
            <a:endParaRPr lang="fr-FR" sz="20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04C4A5BD-D4FF-1C58-E35A-8B87EEFAF8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9BC22AE-5DF1-E192-5D27-A46AC783E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749875-D5C9-442E-BE86-835459288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39" y="332656"/>
            <a:ext cx="8275801" cy="58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2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6D41761-9137-A12A-78AA-DA35820A5B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551281" y="1417158"/>
            <a:ext cx="11161343" cy="4696355"/>
          </a:xfrm>
        </p:spPr>
        <p:txBody>
          <a:bodyPr/>
          <a:lstStyle/>
          <a:p>
            <a:pPr marL="342900" indent="-342900" eaLnBrk="1" hangingPunct="1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1999 :  Recommandations de l'OMS pour la prise en charge de la malnutrition aiguë sévère (MAS)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b="1" dirty="0"/>
              <a:t>Prise en charge </a:t>
            </a:r>
            <a:r>
              <a:rPr lang="en-US" altLang="en-US" sz="2400" dirty="0"/>
              <a:t>exclusivement </a:t>
            </a:r>
            <a:r>
              <a:rPr lang="en-US" altLang="en-US" sz="2400" b="1" dirty="0"/>
              <a:t>en milieu hospitalier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b="1" dirty="0"/>
              <a:t>Prescription systématique d'antibiotiques </a:t>
            </a:r>
            <a:r>
              <a:rPr lang="en-US" altLang="en-US" sz="2400" dirty="0"/>
              <a:t>pour </a:t>
            </a:r>
            <a:r>
              <a:rPr lang="en-US" altLang="en-US" sz="2400" dirty="0" err="1"/>
              <a:t>réduire</a:t>
            </a:r>
            <a:br>
              <a:rPr lang="en-US" altLang="en-US" sz="2400" dirty="0"/>
            </a:br>
            <a:r>
              <a:rPr lang="en-US" altLang="en-US" sz="2400" dirty="0"/>
              <a:t>la mortalité et améliorer la réponse au traitement nutritionnel</a:t>
            </a:r>
          </a:p>
          <a:p>
            <a:pPr eaLnBrk="1" hangingPunct="1">
              <a:spcAft>
                <a:spcPts val="600"/>
              </a:spcAft>
            </a:pPr>
            <a:endParaRPr lang="en-US" alt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2007 : </a:t>
            </a:r>
            <a:r>
              <a:rPr lang="en-US" altLang="en-US" sz="2400" b="1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Approche </a:t>
            </a:r>
            <a:r>
              <a:rPr lang="en-US" altLang="en-US" sz="2400" b="1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communautaire</a:t>
            </a:r>
            <a:r>
              <a:rPr lang="en-US" altLang="en-US" sz="2400" b="1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 </a:t>
            </a:r>
            <a:r>
              <a:rPr lang="en-US" altLang="en-US" sz="24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de </a:t>
            </a:r>
            <a:r>
              <a:rPr lang="en-US" altLang="en-US" sz="2400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prise</a:t>
            </a:r>
            <a:r>
              <a:rPr lang="en-US" altLang="en-US" sz="24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 </a:t>
            </a:r>
            <a:r>
              <a:rPr lang="en-US" altLang="en-US" sz="2400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en</a:t>
            </a:r>
            <a:r>
              <a:rPr lang="en-US" altLang="en-US" sz="24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 charge de la malnutrition aiguë (CMAM)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b="1" dirty="0" err="1"/>
              <a:t>Prise</a:t>
            </a:r>
            <a:r>
              <a:rPr lang="en-US" altLang="en-US" sz="2400" b="1" dirty="0"/>
              <a:t> en charge ambulatoire </a:t>
            </a:r>
            <a:r>
              <a:rPr lang="en-US" altLang="en-US" sz="2400" dirty="0"/>
              <a:t>à l'aide d'aliments thérapeutiques prêts à l'emploi pour les cas </a:t>
            </a:r>
            <a:r>
              <a:rPr lang="en-US" altLang="en-US" sz="2400" b="1" u="sng" dirty="0"/>
              <a:t>sans</a:t>
            </a:r>
            <a:r>
              <a:rPr lang="en-US" altLang="en-US" sz="2400" b="1" dirty="0"/>
              <a:t> complication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Maintien de</a:t>
            </a:r>
            <a:r>
              <a:rPr lang="en-US" altLang="en-US" sz="2400" b="1" dirty="0"/>
              <a:t> la prescription systématique d'antibiotiques</a:t>
            </a:r>
          </a:p>
          <a:p>
            <a:pPr marL="457200" lvl="1" indent="0" eaLnBrk="1" hangingPunct="1">
              <a:spcAft>
                <a:spcPts val="600"/>
              </a:spcAft>
              <a:buNone/>
            </a:pPr>
            <a:endParaRPr lang="en-US" alt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70F5DF-1AAD-F230-0765-66A43A2E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204864"/>
            <a:ext cx="24790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BFBD702-BBED-67D0-31CB-6E25AE8C1F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Objectif </a:t>
            </a:r>
            <a:r>
              <a:rPr lang="fr-FR" dirty="0" err="1"/>
              <a:t>de l'étude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Comparer </a:t>
            </a:r>
            <a:r>
              <a:rPr lang="en-US" altLang="en-US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l'efficacité </a:t>
            </a:r>
            <a:r>
              <a:rPr lang="en-US" alt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 antibiotiques systématiques par rapport au placebo dans le traitement de la MAS non compliquée (sans hospitalisation) en termes de :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endParaRPr lang="en-US" alt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b="1" dirty="0"/>
              <a:t>Récupération nutritionnelle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Risque de reference vers </a:t>
            </a:r>
            <a:r>
              <a:rPr lang="en-US" altLang="en-US" sz="2400" dirty="0" err="1"/>
              <a:t>l’hôpital</a:t>
            </a:r>
            <a:endParaRPr lang="en-US" altLang="en-US" sz="2400" dirty="0"/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Risque de décès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Prise de poids</a:t>
            </a:r>
          </a:p>
        </p:txBody>
      </p:sp>
      <p:pic>
        <p:nvPicPr>
          <p:cNvPr id="10" name="Image 9" descr="Une image contenant personne, plancher, gens, groupe&#10;&#10;Description générée automatiquement">
            <a:extLst>
              <a:ext uri="{FF2B5EF4-FFF2-40B4-BE49-F238E27FC236}">
                <a16:creationId xmlns:a16="http://schemas.microsoft.com/office/drawing/2014/main" id="{0C9E0DB9-AA48-75AC-D338-58B8355CB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04" y="2379339"/>
            <a:ext cx="5601261" cy="37341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2D681D3-17DA-7E29-7C56-A17526268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Conception </a:t>
            </a:r>
            <a:r>
              <a:rPr lang="fr-FR" dirty="0" err="1"/>
              <a:t>de l'étude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551281" y="1538119"/>
            <a:ext cx="11089439" cy="4696355"/>
          </a:xfrm>
        </p:spPr>
        <p:txBody>
          <a:bodyPr/>
          <a:lstStyle/>
          <a:p>
            <a:pPr marL="228600" indent="-228600" ea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Conception </a:t>
            </a:r>
            <a:r>
              <a:rPr lang="en-US" altLang="en-US" sz="26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: </a:t>
            </a:r>
            <a:r>
              <a:rPr lang="en-US" altLang="en-US" sz="2600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essai</a:t>
            </a:r>
            <a:r>
              <a:rPr lang="en-US" altLang="en-US" sz="26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 </a:t>
            </a:r>
            <a:r>
              <a:rPr lang="en-US" altLang="en-US" sz="2600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randomisé</a:t>
            </a:r>
            <a:r>
              <a:rPr lang="en-US" altLang="en-US" sz="26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 </a:t>
            </a:r>
            <a:r>
              <a:rPr lang="en-US" altLang="en-US" sz="2600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contôlé</a:t>
            </a:r>
            <a:r>
              <a:rPr lang="en-US" altLang="en-US" sz="26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 en double aveugle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Site </a:t>
            </a:r>
            <a:r>
              <a:rPr lang="en-US" altLang="en-US" sz="26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: 4 centres de santé dans le district </a:t>
            </a:r>
            <a:r>
              <a:rPr lang="en-US" altLang="en-US" sz="2600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de Madarounfa</a:t>
            </a:r>
            <a:r>
              <a:rPr lang="en-US" altLang="en-US" sz="26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, au Niger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Taille de l'échantillon </a:t>
            </a:r>
            <a:r>
              <a:rPr lang="en-US" altLang="en-US" sz="26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: 2 412 enfants nécessaires pour détecter une différence de 5 % dans la recuperation </a:t>
            </a:r>
            <a:r>
              <a:rPr lang="en-US" altLang="en-US" sz="2600" dirty="0" err="1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nutritionnelle</a:t>
            </a:r>
            <a:endParaRPr lang="en-US" altLang="en-US" sz="2600" dirty="0">
              <a:latin typeface="Open Sans Light" panose="020B0604020202020204" pitchFamily="34" charset="0"/>
              <a:ea typeface="Open Sans Light" panose="020B0306030504020204" pitchFamily="34" charset="0"/>
              <a:cs typeface="Open Sans Light" panose="020B0604020202020204" pitchFamily="34" charset="0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Intervention de l'étude </a:t>
            </a:r>
            <a:r>
              <a:rPr lang="en-US" altLang="en-US" sz="26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:</a:t>
            </a:r>
          </a:p>
          <a:p>
            <a:pPr marL="939600" lvl="2" ea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altLang="en-US" sz="2400" dirty="0">
                <a:latin typeface="Open Sans Light" panose="020B0604020202020204" pitchFamily="34" charset="0"/>
                <a:cs typeface="Open Sans Light" panose="020B0604020202020204" pitchFamily="34" charset="0"/>
              </a:rPr>
              <a:t>Amoxicilline (80 mg/kg/jour, répartis en 2 doses pendant 7 jours)</a:t>
            </a:r>
          </a:p>
          <a:p>
            <a:pPr marL="939600" lvl="2" ea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altLang="en-US" sz="2400" dirty="0">
                <a:latin typeface="Open Sans Light" panose="020B0604020202020204" pitchFamily="34" charset="0"/>
                <a:cs typeface="Open Sans Light" panose="020B0604020202020204" pitchFamily="34" charset="0"/>
              </a:rPr>
              <a:t>Placebo (2 doses pendant 7 jours)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Suivi de l'étude </a:t>
            </a:r>
            <a:r>
              <a:rPr lang="en-US" altLang="en-US" sz="26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: visites hebdomadaires jusqu'à la sortie + S8 + S12</a:t>
            </a: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1083082-EFA4-4DA4-E547-FFB34F9951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Population </a:t>
            </a:r>
            <a:r>
              <a:rPr lang="fr-FR" dirty="0" err="1"/>
              <a:t>étudiée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type="body" sz="quarter" idx="12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Open Sans Light" panose="020B0604020202020204" pitchFamily="34" charset="0"/>
                <a:ea typeface="Open Sans Light" panose="020B0306030504020204" pitchFamily="34" charset="0"/>
                <a:cs typeface="Open Sans Light" panose="020B0604020202020204" pitchFamily="34" charset="0"/>
              </a:rPr>
              <a:t>Enfants éligibles pour un traitement ambulatoire de la malnutrition aiguë sévère non compliquée</a:t>
            </a: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sz="2400" dirty="0"/>
              <a:t>Âgés de 6 à 59 mois</a:t>
            </a: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sz="2400" dirty="0" err="1"/>
              <a:t>Poids</a:t>
            </a:r>
            <a:r>
              <a:rPr lang="en-US" altLang="en-US" sz="2400" dirty="0"/>
              <a:t>/Taille Z-score (PTZ) &lt; -3  et/</a:t>
            </a:r>
            <a:r>
              <a:rPr lang="en-US" altLang="en-US" sz="2400" dirty="0" err="1"/>
              <a:t>ou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Périmètre</a:t>
            </a:r>
            <a:r>
              <a:rPr lang="en-US" altLang="en-US" sz="2400" dirty="0"/>
              <a:t> brachial (PB) &lt; 115 mm </a:t>
            </a: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sz="2400" dirty="0"/>
              <a:t>Absence d'œdème bipédal</a:t>
            </a: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sz="2400" dirty="0"/>
              <a:t>Absence de maladie actuelle nécessitant une hospitalisation</a:t>
            </a: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sz="2400" dirty="0"/>
              <a:t>Appétit suffisant</a:t>
            </a:r>
          </a:p>
          <a:p>
            <a:pPr marL="457200" lvl="1" indent="0"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en-US" altLang="en-US" sz="2600" dirty="0"/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defRPr/>
            </a:pPr>
            <a:endParaRPr lang="en-US" altLang="en-US" sz="2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endParaRPr lang="en-US" altLang="en-US" sz="2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UVERTURE">
  <a:themeElements>
    <a:clrScheme name="EPICENTRE">
      <a:dk1>
        <a:srgbClr val="000000"/>
      </a:dk1>
      <a:lt1>
        <a:srgbClr val="FFFFFF"/>
      </a:lt1>
      <a:dk2>
        <a:srgbClr val="C5C5C5"/>
      </a:dk2>
      <a:lt2>
        <a:srgbClr val="ECECEC"/>
      </a:lt2>
      <a:accent1>
        <a:srgbClr val="2E569E"/>
      </a:accent1>
      <a:accent2>
        <a:srgbClr val="E8B24C"/>
      </a:accent2>
      <a:accent3>
        <a:srgbClr val="293B5C"/>
      </a:accent3>
      <a:accent4>
        <a:srgbClr val="5B7BB6"/>
      </a:accent4>
      <a:accent5>
        <a:srgbClr val="BBC8E0"/>
      </a:accent5>
      <a:accent6>
        <a:srgbClr val="F3D032"/>
      </a:accent6>
      <a:hlink>
        <a:srgbClr val="5B7BB6"/>
      </a:hlink>
      <a:folHlink>
        <a:srgbClr val="BBC8E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">
  <a:themeElements>
    <a:clrScheme name="EPICENTRE">
      <a:dk1>
        <a:srgbClr val="000000"/>
      </a:dk1>
      <a:lt1>
        <a:srgbClr val="FFFFFF"/>
      </a:lt1>
      <a:dk2>
        <a:srgbClr val="C5C5C5"/>
      </a:dk2>
      <a:lt2>
        <a:srgbClr val="ECECEC"/>
      </a:lt2>
      <a:accent1>
        <a:srgbClr val="2E569E"/>
      </a:accent1>
      <a:accent2>
        <a:srgbClr val="E8B24C"/>
      </a:accent2>
      <a:accent3>
        <a:srgbClr val="293B5C"/>
      </a:accent3>
      <a:accent4>
        <a:srgbClr val="5B7BB6"/>
      </a:accent4>
      <a:accent5>
        <a:srgbClr val="BBC8E0"/>
      </a:accent5>
      <a:accent6>
        <a:srgbClr val="F3D032"/>
      </a:accent6>
      <a:hlink>
        <a:srgbClr val="5B7BB6"/>
      </a:hlink>
      <a:folHlink>
        <a:srgbClr val="BBC8E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D688E32F80C4987463C2B29626C1F" ma:contentTypeVersion="19" ma:contentTypeDescription="Create a new document." ma:contentTypeScope="" ma:versionID="2ebffaedb6f05d41a472e427190d5e66">
  <xsd:schema xmlns:xsd="http://www.w3.org/2001/XMLSchema" xmlns:xs="http://www.w3.org/2001/XMLSchema" xmlns:p="http://schemas.microsoft.com/office/2006/metadata/properties" xmlns:ns3="498c28a7-b96c-4a01-ab3d-5b30dc58749d" xmlns:ns4="e265692c-7501-4375-817b-1d11ddd2e557" targetNamespace="http://schemas.microsoft.com/office/2006/metadata/properties" ma:root="true" ma:fieldsID="334a2abf8968a8b9469a7de827b885ff" ns3:_="" ns4:_="">
    <xsd:import namespace="498c28a7-b96c-4a01-ab3d-5b30dc58749d"/>
    <xsd:import namespace="e265692c-7501-4375-817b-1d11ddd2e5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c28a7-b96c-4a01-ab3d-5b30dc5874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5692c-7501-4375-817b-1d11ddd2e5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98c28a7-b96c-4a01-ab3d-5b30dc58749d" xsi:nil="true"/>
  </documentManagement>
</p:properties>
</file>

<file path=customXml/itemProps1.xml><?xml version="1.0" encoding="utf-8"?>
<ds:datastoreItem xmlns:ds="http://schemas.openxmlformats.org/officeDocument/2006/customXml" ds:itemID="{5B57FC3A-261F-4184-9F08-A64A1A6D9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8c28a7-b96c-4a01-ab3d-5b30dc58749d"/>
    <ds:schemaRef ds:uri="e265692c-7501-4375-817b-1d11ddd2e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7CD7F7-8642-4C30-9635-B50C4FECC2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64719C-12B8-43E7-84EB-F7C6E2A8BDC3}">
  <ds:schemaRefs>
    <ds:schemaRef ds:uri="http://purl.org/dc/elements/1.1/"/>
    <ds:schemaRef ds:uri="http://www.w3.org/XML/1998/namespace"/>
    <ds:schemaRef ds:uri="498c28a7-b96c-4a01-ab3d-5b30dc58749d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265692c-7501-4375-817b-1d11ddd2e55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1905</Words>
  <Application>Microsoft Office PowerPoint</Application>
  <PresentationFormat>Grand écran</PresentationFormat>
  <Paragraphs>330</Paragraphs>
  <Slides>28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Open Sans bold</vt:lpstr>
      <vt:lpstr>Open Sans Light</vt:lpstr>
      <vt:lpstr>Times New Roman</vt:lpstr>
      <vt:lpstr>Ubuntu Light</vt:lpstr>
      <vt:lpstr>COUVERTURE</vt:lpstr>
      <vt:lpstr>STANDARD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Transmission de BLSE parmi les frères et sœurs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epicentre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epicentre</dc:creator>
  <cp:keywords>, docId:12E807847CB74A424271909E9EA466D4</cp:keywords>
  <cp:lastModifiedBy>Celine LANGENDORF</cp:lastModifiedBy>
  <cp:revision>541</cp:revision>
  <cp:lastPrinted>2014-06-10T19:38:03Z</cp:lastPrinted>
  <dcterms:created xsi:type="dcterms:W3CDTF">2011-01-12T10:11:28Z</dcterms:created>
  <dcterms:modified xsi:type="dcterms:W3CDTF">2026-01-14T13:15:39Z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0x010100E4DD688E32F80C4987463C2B29626C1F</vt:lpwstr>
  </property>
</Properties>
</file>