
<file path=[Content_Types].xml><?xml version="1.0" encoding="utf-8"?>
<Types xmlns="http://schemas.openxmlformats.org/package/2006/content-types">
  <Default ContentType="image/jpeg" Extension="jpg"/>
  <Default ContentType="application/xml" Extension="xml"/>
  <Default ContentType="image/png" Extension="png"/>
  <Default ContentType="image/jpeg" Extension="jpeg"/>
  <Default ContentType="application/vnd.openxmlformats-officedocument.obfuscatedFont" Extension="odttf"/>
  <Default ContentType="application/vnd.openxmlformats-package.relationships+xml" Extension="rels"/>
  <Override ContentType="application/vnd.openxmlformats-officedocument.drawingml.diagramData+xml" PartName="/ppt/diagrams/data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presentation.main+xml" PartName="/ppt/presentation.xml"/>
  <Override ContentType="application/vnd.ms-office.drawingml.diagramDrawing+xml" PartName="/ppt/diagrams/drawing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drawingml.diagramLayout+xml" PartName="/ppt/diagrams/layout1.xml"/>
  <Override ContentType="application/vnd.openxmlformats-officedocument.drawingml.diagramStyle+xml" PartName="/ppt/diagrams/quickStyle1.xml"/>
  <Override ContentType="application/vnd.openxmlformats-officedocument.presentationml.notesMaster+xml" PartName="/ppt/notesMasters/notesMaster1.xml"/>
  <Override ContentType="application/vnd.openxmlformats-officedocument.presentationml.presProps+xml" PartName="/ppt/presProps1.xml"/>
  <Override ContentType="application/vnd.openxmlformats-officedocument.drawingml.diagramColors+xml" PartName="/ppt/diagrams/colors1.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6858000" cx="9144000"/>
  <p:notesSz cx="6858000" cy="9144000"/>
  <p:defaultTextStyle>
    <a:defPPr lvl="0">
      <a:defRPr lang="fr-FR"/>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3.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447C50-A32C-9C49-B849-3CE8A435B77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A3A3D6FF-5A14-6A42-BD98-D765782A0146}">
      <dgm:prSet phldrT="[Texte]"/>
      <dgm:spPr/>
      <dgm:t>
        <a:bodyPr/>
        <a:lstStyle/>
        <a:p>
          <a:r>
            <a:rPr lang="fr-FR" noProof="0" dirty="0">
              <a:latin typeface="Times New Roman" panose="02020603050405020304" pitchFamily="18" charset="0"/>
              <a:cs typeface="Times New Roman" panose="02020603050405020304" pitchFamily="18" charset="0"/>
            </a:rPr>
            <a:t>Biologie</a:t>
          </a:r>
        </a:p>
      </dgm:t>
    </dgm:pt>
    <dgm:pt modelId="{8CE21EAD-F1A5-654E-BAC1-BECF3C7E9C6E}" type="parTrans" cxnId="{BC023DD7-8680-5B40-BCD0-B21C08E309A5}">
      <dgm:prSet/>
      <dgm:spPr/>
      <dgm:t>
        <a:bodyPr/>
        <a:lstStyle/>
        <a:p>
          <a:endParaRPr lang="fr-FR">
            <a:latin typeface="Times New Roman" panose="02020603050405020304" pitchFamily="18" charset="0"/>
            <a:cs typeface="Times New Roman" panose="02020603050405020304" pitchFamily="18" charset="0"/>
          </a:endParaRPr>
        </a:p>
      </dgm:t>
    </dgm:pt>
    <dgm:pt modelId="{FFDD3010-01AC-F84D-88CD-030452D71547}" type="sibTrans" cxnId="{BC023DD7-8680-5B40-BCD0-B21C08E309A5}">
      <dgm:prSet/>
      <dgm:spPr/>
      <dgm:t>
        <a:bodyPr/>
        <a:lstStyle/>
        <a:p>
          <a:endParaRPr lang="fr-FR">
            <a:latin typeface="Times New Roman" panose="02020603050405020304" pitchFamily="18" charset="0"/>
            <a:cs typeface="Times New Roman" panose="02020603050405020304" pitchFamily="18" charset="0"/>
          </a:endParaRPr>
        </a:p>
      </dgm:t>
    </dgm:pt>
    <dgm:pt modelId="{A4CD8E4A-BF92-C148-AE1F-4FEA23377B84}">
      <dgm:prSet phldrT="[Texte]" custT="1"/>
      <dgm:spPr/>
      <dgm:t>
        <a:bodyPr/>
        <a:lstStyle/>
        <a:p>
          <a:r>
            <a:rPr lang="fr-FR" sz="2000" noProof="0" dirty="0">
              <a:latin typeface="Times New Roman" panose="02020603050405020304" pitchFamily="18" charset="0"/>
              <a:cs typeface="Times New Roman" panose="02020603050405020304" pitchFamily="18" charset="0"/>
            </a:rPr>
            <a:t>Interprétation de antibiogramme</a:t>
          </a:r>
        </a:p>
      </dgm:t>
    </dgm:pt>
    <dgm:pt modelId="{FAF048ED-897E-A940-87D7-24192762A379}" type="parTrans" cxnId="{5664F72E-9A22-4F48-964C-A6244921C217}">
      <dgm:prSet/>
      <dgm:spPr/>
      <dgm:t>
        <a:bodyPr/>
        <a:lstStyle/>
        <a:p>
          <a:endParaRPr lang="fr-FR">
            <a:latin typeface="Times New Roman" panose="02020603050405020304" pitchFamily="18" charset="0"/>
            <a:cs typeface="Times New Roman" panose="02020603050405020304" pitchFamily="18" charset="0"/>
          </a:endParaRPr>
        </a:p>
      </dgm:t>
    </dgm:pt>
    <dgm:pt modelId="{A1B60FED-D703-9E49-89C1-35B74E66C465}" type="sibTrans" cxnId="{5664F72E-9A22-4F48-964C-A6244921C217}">
      <dgm:prSet/>
      <dgm:spPr/>
      <dgm:t>
        <a:bodyPr/>
        <a:lstStyle/>
        <a:p>
          <a:endParaRPr lang="fr-FR">
            <a:latin typeface="Times New Roman" panose="02020603050405020304" pitchFamily="18" charset="0"/>
            <a:cs typeface="Times New Roman" panose="02020603050405020304" pitchFamily="18" charset="0"/>
          </a:endParaRPr>
        </a:p>
      </dgm:t>
    </dgm:pt>
    <dgm:pt modelId="{D67CAD72-779F-1144-A1BC-43958BC208E4}">
      <dgm:prSet phldrT="[Texte]" phldr="1"/>
      <dgm:spPr/>
      <dgm:t>
        <a:bodyPr/>
        <a:lstStyle/>
        <a:p>
          <a:endParaRPr lang="fr-FR" sz="4400" dirty="0">
            <a:latin typeface="Times New Roman" panose="02020603050405020304" pitchFamily="18" charset="0"/>
            <a:cs typeface="Times New Roman" panose="02020603050405020304" pitchFamily="18" charset="0"/>
          </a:endParaRPr>
        </a:p>
      </dgm:t>
    </dgm:pt>
    <dgm:pt modelId="{053209D9-0CA1-6045-ABE8-440295747CFD}" type="parTrans" cxnId="{95848D1F-09B2-8641-9C0E-B0BDA40D3180}">
      <dgm:prSet/>
      <dgm:spPr/>
      <dgm:t>
        <a:bodyPr/>
        <a:lstStyle/>
        <a:p>
          <a:endParaRPr lang="fr-FR">
            <a:latin typeface="Times New Roman" panose="02020603050405020304" pitchFamily="18" charset="0"/>
            <a:cs typeface="Times New Roman" panose="02020603050405020304" pitchFamily="18" charset="0"/>
          </a:endParaRPr>
        </a:p>
      </dgm:t>
    </dgm:pt>
    <dgm:pt modelId="{A9D2D97A-8994-F64A-9F83-0AA243F8A06A}" type="sibTrans" cxnId="{95848D1F-09B2-8641-9C0E-B0BDA40D3180}">
      <dgm:prSet/>
      <dgm:spPr/>
      <dgm:t>
        <a:bodyPr/>
        <a:lstStyle/>
        <a:p>
          <a:endParaRPr lang="fr-FR">
            <a:latin typeface="Times New Roman" panose="02020603050405020304" pitchFamily="18" charset="0"/>
            <a:cs typeface="Times New Roman" panose="02020603050405020304" pitchFamily="18" charset="0"/>
          </a:endParaRPr>
        </a:p>
      </dgm:t>
    </dgm:pt>
    <dgm:pt modelId="{7BCA86D4-4448-224F-A3B2-EEB22B9D479B}">
      <dgm:prSet phldrT="[Texte]"/>
      <dgm:spPr/>
      <dgm:t>
        <a:bodyPr/>
        <a:lstStyle/>
        <a:p>
          <a:r>
            <a:rPr lang="fr-FR" dirty="0">
              <a:latin typeface="Times New Roman" panose="02020603050405020304" pitchFamily="18" charset="0"/>
              <a:cs typeface="Times New Roman" panose="02020603050405020304" pitchFamily="18" charset="0"/>
            </a:rPr>
            <a:t>Clinique</a:t>
          </a:r>
        </a:p>
      </dgm:t>
    </dgm:pt>
    <dgm:pt modelId="{1FC07D0A-36B7-8E4D-B285-68AF01D3232A}" type="parTrans" cxnId="{C7D947ED-13E4-2C44-A900-6837FF396646}">
      <dgm:prSet/>
      <dgm:spPr/>
      <dgm:t>
        <a:bodyPr/>
        <a:lstStyle/>
        <a:p>
          <a:endParaRPr lang="fr-FR">
            <a:latin typeface="Times New Roman" panose="02020603050405020304" pitchFamily="18" charset="0"/>
            <a:cs typeface="Times New Roman" panose="02020603050405020304" pitchFamily="18" charset="0"/>
          </a:endParaRPr>
        </a:p>
      </dgm:t>
    </dgm:pt>
    <dgm:pt modelId="{7B0627C5-9F88-7142-8815-2459B2BE10FE}" type="sibTrans" cxnId="{C7D947ED-13E4-2C44-A900-6837FF396646}">
      <dgm:prSet/>
      <dgm:spPr/>
      <dgm:t>
        <a:bodyPr/>
        <a:lstStyle/>
        <a:p>
          <a:endParaRPr lang="fr-FR">
            <a:latin typeface="Times New Roman" panose="02020603050405020304" pitchFamily="18" charset="0"/>
            <a:cs typeface="Times New Roman" panose="02020603050405020304" pitchFamily="18" charset="0"/>
          </a:endParaRPr>
        </a:p>
      </dgm:t>
    </dgm:pt>
    <dgm:pt modelId="{345365D9-62B6-524B-8AB7-679C1A96D635}">
      <dgm:prSet phldrT="[Texte]" custT="1"/>
      <dgm:spPr/>
      <dgm:t>
        <a:bodyPr/>
        <a:lstStyle/>
        <a:p>
          <a:r>
            <a:rPr lang="fr-FR" sz="2000" noProof="0" dirty="0">
              <a:latin typeface="Times New Roman" panose="02020603050405020304" pitchFamily="18" charset="0"/>
              <a:cs typeface="Times New Roman" panose="02020603050405020304" pitchFamily="18" charset="0"/>
            </a:rPr>
            <a:t>Promouvoir l'usage rationnel des ATB</a:t>
          </a:r>
        </a:p>
      </dgm:t>
    </dgm:pt>
    <dgm:pt modelId="{89B53A29-CAE1-1242-8E86-3AEFA227CDF3}" type="parTrans" cxnId="{89508FEC-0214-A24C-B706-8F0CC36B820E}">
      <dgm:prSet/>
      <dgm:spPr/>
      <dgm:t>
        <a:bodyPr/>
        <a:lstStyle/>
        <a:p>
          <a:endParaRPr lang="fr-FR">
            <a:latin typeface="Times New Roman" panose="02020603050405020304" pitchFamily="18" charset="0"/>
            <a:cs typeface="Times New Roman" panose="02020603050405020304" pitchFamily="18" charset="0"/>
          </a:endParaRPr>
        </a:p>
      </dgm:t>
    </dgm:pt>
    <dgm:pt modelId="{70A0FF89-A6D4-DA4E-8EF9-DCB17A3A1945}" type="sibTrans" cxnId="{89508FEC-0214-A24C-B706-8F0CC36B820E}">
      <dgm:prSet/>
      <dgm:spPr/>
      <dgm:t>
        <a:bodyPr/>
        <a:lstStyle/>
        <a:p>
          <a:endParaRPr lang="fr-FR">
            <a:latin typeface="Times New Roman" panose="02020603050405020304" pitchFamily="18" charset="0"/>
            <a:cs typeface="Times New Roman" panose="02020603050405020304" pitchFamily="18" charset="0"/>
          </a:endParaRPr>
        </a:p>
      </dgm:t>
    </dgm:pt>
    <dgm:pt modelId="{03736F39-0940-2C4F-ACF0-5C9BD157DD3C}">
      <dgm:prSet phldrT="[Texte]"/>
      <dgm:spPr/>
      <dgm:t>
        <a:bodyPr/>
        <a:lstStyle/>
        <a:p>
          <a:r>
            <a:rPr lang="fr-FR" noProof="0" dirty="0">
              <a:latin typeface="Times New Roman" panose="02020603050405020304" pitchFamily="18" charset="0"/>
              <a:cs typeface="Times New Roman" panose="02020603050405020304" pitchFamily="18" charset="0"/>
            </a:rPr>
            <a:t>Hygiène</a:t>
          </a:r>
        </a:p>
      </dgm:t>
    </dgm:pt>
    <dgm:pt modelId="{F599732E-E4C2-C745-A9A6-958DE8435E41}" type="parTrans" cxnId="{7C923A52-B215-2A40-BAD5-7873F08F4D72}">
      <dgm:prSet/>
      <dgm:spPr/>
      <dgm:t>
        <a:bodyPr/>
        <a:lstStyle/>
        <a:p>
          <a:endParaRPr lang="fr-FR">
            <a:latin typeface="Times New Roman" panose="02020603050405020304" pitchFamily="18" charset="0"/>
            <a:cs typeface="Times New Roman" panose="02020603050405020304" pitchFamily="18" charset="0"/>
          </a:endParaRPr>
        </a:p>
      </dgm:t>
    </dgm:pt>
    <dgm:pt modelId="{28A4F7D0-76FB-964F-9958-405BB65A44B7}" type="sibTrans" cxnId="{7C923A52-B215-2A40-BAD5-7873F08F4D72}">
      <dgm:prSet/>
      <dgm:spPr/>
      <dgm:t>
        <a:bodyPr/>
        <a:lstStyle/>
        <a:p>
          <a:endParaRPr lang="fr-FR">
            <a:latin typeface="Times New Roman" panose="02020603050405020304" pitchFamily="18" charset="0"/>
            <a:cs typeface="Times New Roman" panose="02020603050405020304" pitchFamily="18" charset="0"/>
          </a:endParaRPr>
        </a:p>
      </dgm:t>
    </dgm:pt>
    <dgm:pt modelId="{D9A94AA3-9BF1-984F-BED5-B0434EE8D023}">
      <dgm:prSet phldrT="[Texte]" custT="1"/>
      <dgm:spPr/>
      <dgm:t>
        <a:bodyPr/>
        <a:lstStyle/>
        <a:p>
          <a:r>
            <a:rPr lang="fr-FR" sz="2000" dirty="0">
              <a:latin typeface="Times New Roman" panose="02020603050405020304" pitchFamily="18" charset="0"/>
              <a:cs typeface="Times New Roman" panose="02020603050405020304" pitchFamily="18" charset="0"/>
            </a:rPr>
            <a:t>Contrôler la transmission du MDR</a:t>
          </a:r>
        </a:p>
      </dgm:t>
    </dgm:pt>
    <dgm:pt modelId="{D13D31F1-3C27-9E4B-91D3-49922DEF7D61}" type="parTrans" cxnId="{56A5636E-0D0D-2745-8AB5-BDB9C7EE8FA3}">
      <dgm:prSet/>
      <dgm:spPr/>
      <dgm:t>
        <a:bodyPr/>
        <a:lstStyle/>
        <a:p>
          <a:endParaRPr lang="fr-FR">
            <a:latin typeface="Times New Roman" panose="02020603050405020304" pitchFamily="18" charset="0"/>
            <a:cs typeface="Times New Roman" panose="02020603050405020304" pitchFamily="18" charset="0"/>
          </a:endParaRPr>
        </a:p>
      </dgm:t>
    </dgm:pt>
    <dgm:pt modelId="{7E390E13-D334-4148-BA3E-3062BAD7ABC6}" type="sibTrans" cxnId="{56A5636E-0D0D-2745-8AB5-BDB9C7EE8FA3}">
      <dgm:prSet/>
      <dgm:spPr/>
      <dgm:t>
        <a:bodyPr/>
        <a:lstStyle/>
        <a:p>
          <a:endParaRPr lang="fr-FR">
            <a:latin typeface="Times New Roman" panose="02020603050405020304" pitchFamily="18" charset="0"/>
            <a:cs typeface="Times New Roman" panose="02020603050405020304" pitchFamily="18" charset="0"/>
          </a:endParaRPr>
        </a:p>
      </dgm:t>
    </dgm:pt>
    <dgm:pt modelId="{FCDB8E93-96E6-E14A-91E2-C5FD05ADD24D}">
      <dgm:prSet phldrT="[Texte]" phldr="1"/>
      <dgm:spPr/>
      <dgm:t>
        <a:bodyPr/>
        <a:lstStyle/>
        <a:p>
          <a:endParaRPr lang="fr-FR" sz="4400" dirty="0">
            <a:latin typeface="Times New Roman" panose="02020603050405020304" pitchFamily="18" charset="0"/>
            <a:cs typeface="Times New Roman" panose="02020603050405020304" pitchFamily="18" charset="0"/>
          </a:endParaRPr>
        </a:p>
      </dgm:t>
    </dgm:pt>
    <dgm:pt modelId="{A67EA45F-EE4C-7A42-99B7-132DAA63AFF1}" type="parTrans" cxnId="{1EB02EE8-A122-374E-A714-7ACAC2149BC4}">
      <dgm:prSet/>
      <dgm:spPr/>
      <dgm:t>
        <a:bodyPr/>
        <a:lstStyle/>
        <a:p>
          <a:endParaRPr lang="fr-FR">
            <a:latin typeface="Times New Roman" panose="02020603050405020304" pitchFamily="18" charset="0"/>
            <a:cs typeface="Times New Roman" panose="02020603050405020304" pitchFamily="18" charset="0"/>
          </a:endParaRPr>
        </a:p>
      </dgm:t>
    </dgm:pt>
    <dgm:pt modelId="{67F925C2-A0AF-FD46-9DA5-81E8A499B370}" type="sibTrans" cxnId="{1EB02EE8-A122-374E-A714-7ACAC2149BC4}">
      <dgm:prSet/>
      <dgm:spPr/>
      <dgm:t>
        <a:bodyPr/>
        <a:lstStyle/>
        <a:p>
          <a:endParaRPr lang="fr-FR">
            <a:latin typeface="Times New Roman" panose="02020603050405020304" pitchFamily="18" charset="0"/>
            <a:cs typeface="Times New Roman" panose="02020603050405020304" pitchFamily="18" charset="0"/>
          </a:endParaRPr>
        </a:p>
      </dgm:t>
    </dgm:pt>
    <dgm:pt modelId="{DA96252C-075C-2F43-8AAC-83E23CF27CB2}" type="pres">
      <dgm:prSet presAssocID="{BE447C50-A32C-9C49-B849-3CE8A435B77D}" presName="Name0" presStyleCnt="0">
        <dgm:presLayoutVars>
          <dgm:dir/>
          <dgm:animLvl val="lvl"/>
          <dgm:resizeHandles val="exact"/>
        </dgm:presLayoutVars>
      </dgm:prSet>
      <dgm:spPr/>
    </dgm:pt>
    <dgm:pt modelId="{0C9F6964-B8A0-F344-BA67-2FBCD2B1EA76}" type="pres">
      <dgm:prSet presAssocID="{A3A3D6FF-5A14-6A42-BD98-D765782A0146}" presName="composite" presStyleCnt="0"/>
      <dgm:spPr/>
    </dgm:pt>
    <dgm:pt modelId="{508638A0-27B2-C441-BB33-56532FBD00DD}" type="pres">
      <dgm:prSet presAssocID="{A3A3D6FF-5A14-6A42-BD98-D765782A0146}" presName="parTx" presStyleLbl="alignNode1" presStyleIdx="0" presStyleCnt="3">
        <dgm:presLayoutVars>
          <dgm:chMax val="0"/>
          <dgm:chPref val="0"/>
          <dgm:bulletEnabled val="1"/>
        </dgm:presLayoutVars>
      </dgm:prSet>
      <dgm:spPr/>
    </dgm:pt>
    <dgm:pt modelId="{496215D6-62C6-2B4D-A897-2A5BEDF37BFC}" type="pres">
      <dgm:prSet presAssocID="{A3A3D6FF-5A14-6A42-BD98-D765782A0146}" presName="desTx" presStyleLbl="alignAccFollowNode1" presStyleIdx="0" presStyleCnt="3">
        <dgm:presLayoutVars>
          <dgm:bulletEnabled val="1"/>
        </dgm:presLayoutVars>
      </dgm:prSet>
      <dgm:spPr/>
    </dgm:pt>
    <dgm:pt modelId="{A054777A-221E-974C-A31C-6F45BD417E91}" type="pres">
      <dgm:prSet presAssocID="{FFDD3010-01AC-F84D-88CD-030452D71547}" presName="space" presStyleCnt="0"/>
      <dgm:spPr/>
    </dgm:pt>
    <dgm:pt modelId="{F1B841F2-1EA9-614E-9BF2-B03F312D55F2}" type="pres">
      <dgm:prSet presAssocID="{7BCA86D4-4448-224F-A3B2-EEB22B9D479B}" presName="composite" presStyleCnt="0"/>
      <dgm:spPr/>
    </dgm:pt>
    <dgm:pt modelId="{3C56C12E-0F50-8742-9C17-C5E96D96DAE9}" type="pres">
      <dgm:prSet presAssocID="{7BCA86D4-4448-224F-A3B2-EEB22B9D479B}" presName="parTx" presStyleLbl="alignNode1" presStyleIdx="1" presStyleCnt="3">
        <dgm:presLayoutVars>
          <dgm:chMax val="0"/>
          <dgm:chPref val="0"/>
          <dgm:bulletEnabled val="1"/>
        </dgm:presLayoutVars>
      </dgm:prSet>
      <dgm:spPr/>
    </dgm:pt>
    <dgm:pt modelId="{C2E7802B-EA84-A247-979B-B01FA849EEB1}" type="pres">
      <dgm:prSet presAssocID="{7BCA86D4-4448-224F-A3B2-EEB22B9D479B}" presName="desTx" presStyleLbl="alignAccFollowNode1" presStyleIdx="1" presStyleCnt="3">
        <dgm:presLayoutVars>
          <dgm:bulletEnabled val="1"/>
        </dgm:presLayoutVars>
      </dgm:prSet>
      <dgm:spPr/>
    </dgm:pt>
    <dgm:pt modelId="{2F76BCD6-1582-2145-B2E5-7F807C76E23F}" type="pres">
      <dgm:prSet presAssocID="{7B0627C5-9F88-7142-8815-2459B2BE10FE}" presName="space" presStyleCnt="0"/>
      <dgm:spPr/>
    </dgm:pt>
    <dgm:pt modelId="{FEF95ADF-B197-E443-964D-79015F2D29BE}" type="pres">
      <dgm:prSet presAssocID="{03736F39-0940-2C4F-ACF0-5C9BD157DD3C}" presName="composite" presStyleCnt="0"/>
      <dgm:spPr/>
    </dgm:pt>
    <dgm:pt modelId="{1427349E-18CC-DF4B-8ABB-BE2F5F5F88D5}" type="pres">
      <dgm:prSet presAssocID="{03736F39-0940-2C4F-ACF0-5C9BD157DD3C}" presName="parTx" presStyleLbl="alignNode1" presStyleIdx="2" presStyleCnt="3">
        <dgm:presLayoutVars>
          <dgm:chMax val="0"/>
          <dgm:chPref val="0"/>
          <dgm:bulletEnabled val="1"/>
        </dgm:presLayoutVars>
      </dgm:prSet>
      <dgm:spPr/>
    </dgm:pt>
    <dgm:pt modelId="{B0F6328B-AB5B-FF4E-8A68-A99220AC373F}" type="pres">
      <dgm:prSet presAssocID="{03736F39-0940-2C4F-ACF0-5C9BD157DD3C}" presName="desTx" presStyleLbl="alignAccFollowNode1" presStyleIdx="2" presStyleCnt="3">
        <dgm:presLayoutVars>
          <dgm:bulletEnabled val="1"/>
        </dgm:presLayoutVars>
      </dgm:prSet>
      <dgm:spPr/>
    </dgm:pt>
  </dgm:ptLst>
  <dgm:cxnLst>
    <dgm:cxn modelId="{0F06D30D-A925-D846-9646-6AB5242CFFEF}" type="presOf" srcId="{D9A94AA3-9BF1-984F-BED5-B0434EE8D023}" destId="{B0F6328B-AB5B-FF4E-8A68-A99220AC373F}" srcOrd="0" destOrd="0" presId="urn:microsoft.com/office/officeart/2005/8/layout/hList1"/>
    <dgm:cxn modelId="{D404BE1B-3B52-334C-B6E5-380252D79F9D}" type="presOf" srcId="{FCDB8E93-96E6-E14A-91E2-C5FD05ADD24D}" destId="{B0F6328B-AB5B-FF4E-8A68-A99220AC373F}" srcOrd="0" destOrd="1" presId="urn:microsoft.com/office/officeart/2005/8/layout/hList1"/>
    <dgm:cxn modelId="{95848D1F-09B2-8641-9C0E-B0BDA40D3180}" srcId="{A3A3D6FF-5A14-6A42-BD98-D765782A0146}" destId="{D67CAD72-779F-1144-A1BC-43958BC208E4}" srcOrd="1" destOrd="0" parTransId="{053209D9-0CA1-6045-ABE8-440295747CFD}" sibTransId="{A9D2D97A-8994-F64A-9F83-0AA243F8A06A}"/>
    <dgm:cxn modelId="{5664F72E-9A22-4F48-964C-A6244921C217}" srcId="{A3A3D6FF-5A14-6A42-BD98-D765782A0146}" destId="{A4CD8E4A-BF92-C148-AE1F-4FEA23377B84}" srcOrd="0" destOrd="0" parTransId="{FAF048ED-897E-A940-87D7-24192762A379}" sibTransId="{A1B60FED-D703-9E49-89C1-35B74E66C465}"/>
    <dgm:cxn modelId="{56A5636E-0D0D-2745-8AB5-BDB9C7EE8FA3}" srcId="{03736F39-0940-2C4F-ACF0-5C9BD157DD3C}" destId="{D9A94AA3-9BF1-984F-BED5-B0434EE8D023}" srcOrd="0" destOrd="0" parTransId="{D13D31F1-3C27-9E4B-91D3-49922DEF7D61}" sibTransId="{7E390E13-D334-4148-BA3E-3062BAD7ABC6}"/>
    <dgm:cxn modelId="{7C923A52-B215-2A40-BAD5-7873F08F4D72}" srcId="{BE447C50-A32C-9C49-B849-3CE8A435B77D}" destId="{03736F39-0940-2C4F-ACF0-5C9BD157DD3C}" srcOrd="2" destOrd="0" parTransId="{F599732E-E4C2-C745-A9A6-958DE8435E41}" sibTransId="{28A4F7D0-76FB-964F-9958-405BB65A44B7}"/>
    <dgm:cxn modelId="{8B63DA7C-AC03-4543-B61F-6B13D6371443}" type="presOf" srcId="{BE447C50-A32C-9C49-B849-3CE8A435B77D}" destId="{DA96252C-075C-2F43-8AAC-83E23CF27CB2}" srcOrd="0" destOrd="0" presId="urn:microsoft.com/office/officeart/2005/8/layout/hList1"/>
    <dgm:cxn modelId="{2BF7C98B-6ACB-4049-A9DE-AEC21232D3BA}" type="presOf" srcId="{345365D9-62B6-524B-8AB7-679C1A96D635}" destId="{C2E7802B-EA84-A247-979B-B01FA849EEB1}" srcOrd="0" destOrd="0" presId="urn:microsoft.com/office/officeart/2005/8/layout/hList1"/>
    <dgm:cxn modelId="{1E19EA8C-6741-9640-9B39-11FB39A6C103}" type="presOf" srcId="{7BCA86D4-4448-224F-A3B2-EEB22B9D479B}" destId="{3C56C12E-0F50-8742-9C17-C5E96D96DAE9}" srcOrd="0" destOrd="0" presId="urn:microsoft.com/office/officeart/2005/8/layout/hList1"/>
    <dgm:cxn modelId="{B670688D-8E55-124A-AFD5-A03A0750CB08}" type="presOf" srcId="{A4CD8E4A-BF92-C148-AE1F-4FEA23377B84}" destId="{496215D6-62C6-2B4D-A897-2A5BEDF37BFC}" srcOrd="0" destOrd="0" presId="urn:microsoft.com/office/officeart/2005/8/layout/hList1"/>
    <dgm:cxn modelId="{2A1CD7A3-8844-FF46-A895-B7DE2342980D}" type="presOf" srcId="{D67CAD72-779F-1144-A1BC-43958BC208E4}" destId="{496215D6-62C6-2B4D-A897-2A5BEDF37BFC}" srcOrd="0" destOrd="1" presId="urn:microsoft.com/office/officeart/2005/8/layout/hList1"/>
    <dgm:cxn modelId="{EA4BF4D3-7B29-8548-BD60-E797912114F6}" type="presOf" srcId="{03736F39-0940-2C4F-ACF0-5C9BD157DD3C}" destId="{1427349E-18CC-DF4B-8ABB-BE2F5F5F88D5}" srcOrd="0" destOrd="0" presId="urn:microsoft.com/office/officeart/2005/8/layout/hList1"/>
    <dgm:cxn modelId="{BC023DD7-8680-5B40-BCD0-B21C08E309A5}" srcId="{BE447C50-A32C-9C49-B849-3CE8A435B77D}" destId="{A3A3D6FF-5A14-6A42-BD98-D765782A0146}" srcOrd="0" destOrd="0" parTransId="{8CE21EAD-F1A5-654E-BAC1-BECF3C7E9C6E}" sibTransId="{FFDD3010-01AC-F84D-88CD-030452D71547}"/>
    <dgm:cxn modelId="{8F9FA9DB-C010-604E-BDFC-2AC373B697D1}" type="presOf" srcId="{A3A3D6FF-5A14-6A42-BD98-D765782A0146}" destId="{508638A0-27B2-C441-BB33-56532FBD00DD}" srcOrd="0" destOrd="0" presId="urn:microsoft.com/office/officeart/2005/8/layout/hList1"/>
    <dgm:cxn modelId="{1EB02EE8-A122-374E-A714-7ACAC2149BC4}" srcId="{03736F39-0940-2C4F-ACF0-5C9BD157DD3C}" destId="{FCDB8E93-96E6-E14A-91E2-C5FD05ADD24D}" srcOrd="1" destOrd="0" parTransId="{A67EA45F-EE4C-7A42-99B7-132DAA63AFF1}" sibTransId="{67F925C2-A0AF-FD46-9DA5-81E8A499B370}"/>
    <dgm:cxn modelId="{89508FEC-0214-A24C-B706-8F0CC36B820E}" srcId="{7BCA86D4-4448-224F-A3B2-EEB22B9D479B}" destId="{345365D9-62B6-524B-8AB7-679C1A96D635}" srcOrd="0" destOrd="0" parTransId="{89B53A29-CAE1-1242-8E86-3AEFA227CDF3}" sibTransId="{70A0FF89-A6D4-DA4E-8EF9-DCB17A3A1945}"/>
    <dgm:cxn modelId="{C7D947ED-13E4-2C44-A900-6837FF396646}" srcId="{BE447C50-A32C-9C49-B849-3CE8A435B77D}" destId="{7BCA86D4-4448-224F-A3B2-EEB22B9D479B}" srcOrd="1" destOrd="0" parTransId="{1FC07D0A-36B7-8E4D-B285-68AF01D3232A}" sibTransId="{7B0627C5-9F88-7142-8815-2459B2BE10FE}"/>
    <dgm:cxn modelId="{0F29AE21-ADBC-A048-93D2-B24B19F509FF}" type="presParOf" srcId="{DA96252C-075C-2F43-8AAC-83E23CF27CB2}" destId="{0C9F6964-B8A0-F344-BA67-2FBCD2B1EA76}" srcOrd="0" destOrd="0" presId="urn:microsoft.com/office/officeart/2005/8/layout/hList1"/>
    <dgm:cxn modelId="{6A107695-0D69-E24A-90D2-B9A0CC6BF8A6}" type="presParOf" srcId="{0C9F6964-B8A0-F344-BA67-2FBCD2B1EA76}" destId="{508638A0-27B2-C441-BB33-56532FBD00DD}" srcOrd="0" destOrd="0" presId="urn:microsoft.com/office/officeart/2005/8/layout/hList1"/>
    <dgm:cxn modelId="{18CF8CC7-D48A-E648-A515-462CDED50315}" type="presParOf" srcId="{0C9F6964-B8A0-F344-BA67-2FBCD2B1EA76}" destId="{496215D6-62C6-2B4D-A897-2A5BEDF37BFC}" srcOrd="1" destOrd="0" presId="urn:microsoft.com/office/officeart/2005/8/layout/hList1"/>
    <dgm:cxn modelId="{A2829875-658E-954C-B9CF-61C671F1AB5B}" type="presParOf" srcId="{DA96252C-075C-2F43-8AAC-83E23CF27CB2}" destId="{A054777A-221E-974C-A31C-6F45BD417E91}" srcOrd="1" destOrd="0" presId="urn:microsoft.com/office/officeart/2005/8/layout/hList1"/>
    <dgm:cxn modelId="{0ECA3C72-75D6-024E-9F6C-4C1FE210BD85}" type="presParOf" srcId="{DA96252C-075C-2F43-8AAC-83E23CF27CB2}" destId="{F1B841F2-1EA9-614E-9BF2-B03F312D55F2}" srcOrd="2" destOrd="0" presId="urn:microsoft.com/office/officeart/2005/8/layout/hList1"/>
    <dgm:cxn modelId="{62D19203-359F-6945-A922-5F09C6E19D91}" type="presParOf" srcId="{F1B841F2-1EA9-614E-9BF2-B03F312D55F2}" destId="{3C56C12E-0F50-8742-9C17-C5E96D96DAE9}" srcOrd="0" destOrd="0" presId="urn:microsoft.com/office/officeart/2005/8/layout/hList1"/>
    <dgm:cxn modelId="{B33AB226-BEA1-874A-B253-54F18754E3ED}" type="presParOf" srcId="{F1B841F2-1EA9-614E-9BF2-B03F312D55F2}" destId="{C2E7802B-EA84-A247-979B-B01FA849EEB1}" srcOrd="1" destOrd="0" presId="urn:microsoft.com/office/officeart/2005/8/layout/hList1"/>
    <dgm:cxn modelId="{07F42B09-091C-3245-BE0E-FECA6F1B19E8}" type="presParOf" srcId="{DA96252C-075C-2F43-8AAC-83E23CF27CB2}" destId="{2F76BCD6-1582-2145-B2E5-7F807C76E23F}" srcOrd="3" destOrd="0" presId="urn:microsoft.com/office/officeart/2005/8/layout/hList1"/>
    <dgm:cxn modelId="{13C8DF43-93CE-CE46-9512-F7E927D8AC97}" type="presParOf" srcId="{DA96252C-075C-2F43-8AAC-83E23CF27CB2}" destId="{FEF95ADF-B197-E443-964D-79015F2D29BE}" srcOrd="4" destOrd="0" presId="urn:microsoft.com/office/officeart/2005/8/layout/hList1"/>
    <dgm:cxn modelId="{A60E2473-A832-9F4F-99BB-931CE4F4C831}" type="presParOf" srcId="{FEF95ADF-B197-E443-964D-79015F2D29BE}" destId="{1427349E-18CC-DF4B-8ABB-BE2F5F5F88D5}" srcOrd="0" destOrd="0" presId="urn:microsoft.com/office/officeart/2005/8/layout/hList1"/>
    <dgm:cxn modelId="{36B06FDD-3DD6-6341-8FC5-AD5C35F7BAA9}" type="presParOf" srcId="{FEF95ADF-B197-E443-964D-79015F2D29BE}" destId="{B0F6328B-AB5B-FF4E-8A68-A99220AC373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638A0-27B2-C441-BB33-56532FBD00DD}">
      <dsp:nvSpPr>
        <dsp:cNvPr id="0" name=""/>
        <dsp:cNvSpPr/>
      </dsp:nvSpPr>
      <dsp:spPr>
        <a:xfrm>
          <a:off x="2571" y="617000"/>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174752" rIns="305816" bIns="174752" numCol="1" spcCol="1270" anchor="ctr" anchorCtr="0">
          <a:noAutofit/>
        </a:bodyPr>
        <a:lstStyle/>
        <a:p>
          <a:pPr marL="0" lvl="0" indent="0" algn="ctr" defTabSz="1911350">
            <a:lnSpc>
              <a:spcPct val="90000"/>
            </a:lnSpc>
            <a:spcBef>
              <a:spcPct val="0"/>
            </a:spcBef>
            <a:spcAft>
              <a:spcPct val="35000"/>
            </a:spcAft>
            <a:buNone/>
          </a:pPr>
          <a:r>
            <a:rPr lang="fr-FR" sz="4300" kern="1200" noProof="0" dirty="0">
              <a:latin typeface="Times New Roman" panose="02020603050405020304" pitchFamily="18" charset="0"/>
              <a:cs typeface="Times New Roman" panose="02020603050405020304" pitchFamily="18" charset="0"/>
            </a:rPr>
            <a:t>Biologie</a:t>
          </a:r>
        </a:p>
      </dsp:txBody>
      <dsp:txXfrm>
        <a:off x="2571" y="617000"/>
        <a:ext cx="2507456" cy="1002982"/>
      </dsp:txXfrm>
    </dsp:sp>
    <dsp:sp modelId="{496215D6-62C6-2B4D-A897-2A5BEDF37BFC}">
      <dsp:nvSpPr>
        <dsp:cNvPr id="0" name=""/>
        <dsp:cNvSpPr/>
      </dsp:nvSpPr>
      <dsp:spPr>
        <a:xfrm>
          <a:off x="2571" y="1619983"/>
          <a:ext cx="2507456" cy="1888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noProof="0" dirty="0">
              <a:latin typeface="Times New Roman" panose="02020603050405020304" pitchFamily="18" charset="0"/>
              <a:cs typeface="Times New Roman" panose="02020603050405020304" pitchFamily="18" charset="0"/>
            </a:rPr>
            <a:t>Interprétation de antibiogramme</a:t>
          </a:r>
        </a:p>
        <a:p>
          <a:pPr marL="285750" lvl="1" indent="-285750" algn="l" defTabSz="1955800">
            <a:lnSpc>
              <a:spcPct val="90000"/>
            </a:lnSpc>
            <a:spcBef>
              <a:spcPct val="0"/>
            </a:spcBef>
            <a:spcAft>
              <a:spcPct val="15000"/>
            </a:spcAft>
            <a:buChar char="•"/>
          </a:pPr>
          <a:endParaRPr lang="fr-FR" sz="4400" kern="1200" dirty="0">
            <a:latin typeface="Times New Roman" panose="02020603050405020304" pitchFamily="18" charset="0"/>
            <a:cs typeface="Times New Roman" panose="02020603050405020304" pitchFamily="18" charset="0"/>
          </a:endParaRPr>
        </a:p>
      </dsp:txBody>
      <dsp:txXfrm>
        <a:off x="2571" y="1619983"/>
        <a:ext cx="2507456" cy="1888560"/>
      </dsp:txXfrm>
    </dsp:sp>
    <dsp:sp modelId="{3C56C12E-0F50-8742-9C17-C5E96D96DAE9}">
      <dsp:nvSpPr>
        <dsp:cNvPr id="0" name=""/>
        <dsp:cNvSpPr/>
      </dsp:nvSpPr>
      <dsp:spPr>
        <a:xfrm>
          <a:off x="2861071" y="617000"/>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174752" rIns="305816" bIns="174752" numCol="1" spcCol="1270" anchor="ctr" anchorCtr="0">
          <a:noAutofit/>
        </a:bodyPr>
        <a:lstStyle/>
        <a:p>
          <a:pPr marL="0" lvl="0" indent="0" algn="ctr" defTabSz="1911350">
            <a:lnSpc>
              <a:spcPct val="90000"/>
            </a:lnSpc>
            <a:spcBef>
              <a:spcPct val="0"/>
            </a:spcBef>
            <a:spcAft>
              <a:spcPct val="35000"/>
            </a:spcAft>
            <a:buNone/>
          </a:pPr>
          <a:r>
            <a:rPr lang="fr-FR" sz="4300" kern="1200" dirty="0">
              <a:latin typeface="Times New Roman" panose="02020603050405020304" pitchFamily="18" charset="0"/>
              <a:cs typeface="Times New Roman" panose="02020603050405020304" pitchFamily="18" charset="0"/>
            </a:rPr>
            <a:t>Clinique</a:t>
          </a:r>
        </a:p>
      </dsp:txBody>
      <dsp:txXfrm>
        <a:off x="2861071" y="617000"/>
        <a:ext cx="2507456" cy="1002982"/>
      </dsp:txXfrm>
    </dsp:sp>
    <dsp:sp modelId="{C2E7802B-EA84-A247-979B-B01FA849EEB1}">
      <dsp:nvSpPr>
        <dsp:cNvPr id="0" name=""/>
        <dsp:cNvSpPr/>
      </dsp:nvSpPr>
      <dsp:spPr>
        <a:xfrm>
          <a:off x="2861071" y="1619983"/>
          <a:ext cx="2507456" cy="1888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noProof="0" dirty="0">
              <a:latin typeface="Times New Roman" panose="02020603050405020304" pitchFamily="18" charset="0"/>
              <a:cs typeface="Times New Roman" panose="02020603050405020304" pitchFamily="18" charset="0"/>
            </a:rPr>
            <a:t>Promouvoir l'usage rationnel des ATB</a:t>
          </a:r>
        </a:p>
      </dsp:txBody>
      <dsp:txXfrm>
        <a:off x="2861071" y="1619983"/>
        <a:ext cx="2507456" cy="1888560"/>
      </dsp:txXfrm>
    </dsp:sp>
    <dsp:sp modelId="{1427349E-18CC-DF4B-8ABB-BE2F5F5F88D5}">
      <dsp:nvSpPr>
        <dsp:cNvPr id="0" name=""/>
        <dsp:cNvSpPr/>
      </dsp:nvSpPr>
      <dsp:spPr>
        <a:xfrm>
          <a:off x="5719571" y="617000"/>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174752" rIns="305816" bIns="174752" numCol="1" spcCol="1270" anchor="ctr" anchorCtr="0">
          <a:noAutofit/>
        </a:bodyPr>
        <a:lstStyle/>
        <a:p>
          <a:pPr marL="0" lvl="0" indent="0" algn="ctr" defTabSz="1911350">
            <a:lnSpc>
              <a:spcPct val="90000"/>
            </a:lnSpc>
            <a:spcBef>
              <a:spcPct val="0"/>
            </a:spcBef>
            <a:spcAft>
              <a:spcPct val="35000"/>
            </a:spcAft>
            <a:buNone/>
          </a:pPr>
          <a:r>
            <a:rPr lang="fr-FR" sz="4300" kern="1200" noProof="0" dirty="0">
              <a:latin typeface="Times New Roman" panose="02020603050405020304" pitchFamily="18" charset="0"/>
              <a:cs typeface="Times New Roman" panose="02020603050405020304" pitchFamily="18" charset="0"/>
            </a:rPr>
            <a:t>Hygiène</a:t>
          </a:r>
        </a:p>
      </dsp:txBody>
      <dsp:txXfrm>
        <a:off x="5719571" y="617000"/>
        <a:ext cx="2507456" cy="1002982"/>
      </dsp:txXfrm>
    </dsp:sp>
    <dsp:sp modelId="{B0F6328B-AB5B-FF4E-8A68-A99220AC373F}">
      <dsp:nvSpPr>
        <dsp:cNvPr id="0" name=""/>
        <dsp:cNvSpPr/>
      </dsp:nvSpPr>
      <dsp:spPr>
        <a:xfrm>
          <a:off x="5719571" y="1619983"/>
          <a:ext cx="2507456" cy="18885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latin typeface="Times New Roman" panose="02020603050405020304" pitchFamily="18" charset="0"/>
              <a:cs typeface="Times New Roman" panose="02020603050405020304" pitchFamily="18" charset="0"/>
            </a:rPr>
            <a:t>Contrôler la transmission du MDR</a:t>
          </a:r>
        </a:p>
        <a:p>
          <a:pPr marL="285750" lvl="1" indent="-285750" algn="l" defTabSz="1955800">
            <a:lnSpc>
              <a:spcPct val="90000"/>
            </a:lnSpc>
            <a:spcBef>
              <a:spcPct val="0"/>
            </a:spcBef>
            <a:spcAft>
              <a:spcPct val="15000"/>
            </a:spcAft>
            <a:buChar char="•"/>
          </a:pPr>
          <a:endParaRPr lang="fr-FR" sz="4400" kern="1200" dirty="0">
            <a:latin typeface="Times New Roman" panose="02020603050405020304" pitchFamily="18" charset="0"/>
            <a:cs typeface="Times New Roman" panose="02020603050405020304" pitchFamily="18" charset="0"/>
          </a:endParaRPr>
        </a:p>
      </dsp:txBody>
      <dsp:txXfrm>
        <a:off x="5719571" y="1619983"/>
        <a:ext cx="2507456" cy="18885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9933A-36CC-284A-975A-BCD8FAFF1D26}" type="datetimeFigureOut">
              <a:rPr lang="en-US" smtClean="0"/>
              <a:t>1/14/2026</a:t>
            </a:fld>
            <a:endParaRPr lang="en-US"/>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4C14A-D6D4-F745-87B8-B544CC5BB945}" type="slidenum">
              <a:rPr lang="en-US" smtClean="0"/>
              <a:t>‹N°›</a:t>
            </a:fld>
            <a:endParaRPr lang="en-US"/>
          </a:p>
        </p:txBody>
      </p:sp>
    </p:spTree>
    <p:extLst>
      <p:ext uri="{BB962C8B-B14F-4D97-AF65-F5344CB8AC3E}">
        <p14:creationId xmlns:p14="http://schemas.microsoft.com/office/powerpoint/2010/main" val="4231348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US"/>
          </a:p>
        </p:txBody>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B874C14A-D6D4-F745-87B8-B544CC5BB945}" type="slidenum">
              <a:rPr lang="en-US" smtClean="0"/>
              <a:t>1</a:t>
            </a:fld>
            <a:endParaRPr lang="en-US"/>
          </a:p>
        </p:txBody>
      </p:sp>
    </p:spTree>
    <p:extLst>
      <p:ext uri="{BB962C8B-B14F-4D97-AF65-F5344CB8AC3E}">
        <p14:creationId xmlns:p14="http://schemas.microsoft.com/office/powerpoint/2010/main" val="1791129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fr-FR" dirty="0"/>
              <a:t>Le développement de ce programme de formation représente un levier essentiel pour renforcer les capacités locales, améliorer la gestion des infections et contribuer à la lutte mondiale contre la résistance aux antibiotiques. En mettant l'accent sur la formation et la sensibilisation des professionnels de santé, nous espérons apporter une solution durable à ce défi mondial en matière de santé publique..</a:t>
            </a:r>
          </a:p>
        </p:txBody>
      </p:sp>
      <p:sp>
        <p:nvSpPr>
          <p:cNvPr id="4" name="Slide Number Placeholder 3"/>
          <p:cNvSpPr>
            <a:spLocks noGrp="1"/>
          </p:cNvSpPr>
          <p:nvPr>
            <p:ph type="sldNum" sz="quarter" idx="5"/>
          </p:nvPr>
        </p:nvSpPr>
        <p:spPr/>
        <p:txBody>
          <a:bodyPr/>
          <a:lstStyle/>
          <a:p>
            <a:fld id="{B874C14A-D6D4-F745-87B8-B544CC5BB945}" type="slidenum">
              <a:rPr lang="en-US" smtClean="0"/>
              <a:t>20</a:t>
            </a:fld>
            <a:endParaRPr lang="en-US"/>
          </a:p>
        </p:txBody>
      </p:sp>
    </p:spTree>
    <p:extLst>
      <p:ext uri="{BB962C8B-B14F-4D97-AF65-F5344CB8AC3E}">
        <p14:creationId xmlns:p14="http://schemas.microsoft.com/office/powerpoint/2010/main" val="4101757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4C14A-D6D4-F745-87B8-B544CC5BB945}" type="slidenum">
              <a:rPr lang="en-US" smtClean="0"/>
              <a:t>21</a:t>
            </a:fld>
            <a:endParaRPr lang="en-US"/>
          </a:p>
        </p:txBody>
      </p:sp>
    </p:spTree>
    <p:extLst>
      <p:ext uri="{BB962C8B-B14F-4D97-AF65-F5344CB8AC3E}">
        <p14:creationId xmlns:p14="http://schemas.microsoft.com/office/powerpoint/2010/main" val="1730273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fr-FR" dirty="0"/>
              <a:t>Résistance aux antibiotiques : un problème mondial</a:t>
            </a:r>
          </a:p>
          <a:p>
            <a:r>
              <a:rPr lang="fr-FR" dirty="0"/>
              <a:t>La résistance aux antibiotiques est devenue un défi majeur pour la santé publique dans le monde entier, en particulier en Afrique subsaharienne. Dans cette région, les données statistiques sur la résistance aux antibiotiques sont limitées, qui rend difficile une évaluation précise du problème. De plus, les mauvaises conditions d'hygiène contribuent à la transmission des infections bactériennes, aggravant ainsi la situation. ce</a:t>
            </a:r>
          </a:p>
        </p:txBody>
      </p:sp>
      <p:sp>
        <p:nvSpPr>
          <p:cNvPr id="4" name="Slide Number Placeholder 3"/>
          <p:cNvSpPr>
            <a:spLocks noGrp="1"/>
          </p:cNvSpPr>
          <p:nvPr>
            <p:ph type="sldNum" sz="quarter" idx="5"/>
          </p:nvPr>
        </p:nvSpPr>
        <p:spPr/>
        <p:txBody>
          <a:bodyPr/>
          <a:lstStyle/>
          <a:p>
            <a:fld id="{B874C14A-D6D4-F745-87B8-B544CC5BB945}" type="slidenum">
              <a:rPr lang="en-US" smtClean="0"/>
              <a:t>2</a:t>
            </a:fld>
            <a:endParaRPr lang="en-US"/>
          </a:p>
        </p:txBody>
      </p:sp>
    </p:spTree>
    <p:extLst>
      <p:ext uri="{BB962C8B-B14F-4D97-AF65-F5344CB8AC3E}">
        <p14:creationId xmlns:p14="http://schemas.microsoft.com/office/powerpoint/2010/main" val="405783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1A622-DBC7-422B-BDEC-9821EBBE5A6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9183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fr-FR" dirty="0"/>
              <a:t>En réponse à cela, il est essentiel de développer des formations structurées, qualifiantes et diplômantes pour les chercheurs, les professionnels et les acteurs de santé publique impliqués dans la lutte contre la résistance aux antimicrobiens. Ce Diplôme Interuniversitaire (DIU) vise à répondre à ce besoin en renforçant les capacités des acteurs locaux grâce à la coopération internationale, notamment avec des acteurs mondiaux spécialisés dans ce domaine.</a:t>
            </a:r>
          </a:p>
        </p:txBody>
      </p:sp>
      <p:sp>
        <p:nvSpPr>
          <p:cNvPr id="4" name="Slide Number Placeholder 3"/>
          <p:cNvSpPr>
            <a:spLocks noGrp="1"/>
          </p:cNvSpPr>
          <p:nvPr>
            <p:ph type="sldNum" sz="quarter" idx="5"/>
          </p:nvPr>
        </p:nvSpPr>
        <p:spPr/>
        <p:txBody>
          <a:bodyPr/>
          <a:lstStyle/>
          <a:p>
            <a:fld id="{B874C14A-D6D4-F745-87B8-B544CC5BB945}" type="slidenum">
              <a:rPr lang="en-US" smtClean="0"/>
              <a:t>5</a:t>
            </a:fld>
            <a:endParaRPr lang="en-US"/>
          </a:p>
        </p:txBody>
      </p:sp>
    </p:spTree>
    <p:extLst>
      <p:ext uri="{BB962C8B-B14F-4D97-AF65-F5344CB8AC3E}">
        <p14:creationId xmlns:p14="http://schemas.microsoft.com/office/powerpoint/2010/main" val="947412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fr-FR" dirty="0"/>
              <a:t>Objectifs de la formation</a:t>
            </a:r>
          </a:p>
          <a:p>
            <a:r>
              <a:rPr lang="fr-FR" dirty="0"/>
              <a:t>L'objectif principal de cette formation est d'améliorer les capacités des pays d'Afrique subsaharienne dans leur lutte contre la résistance aux antimicrobiens. Pour y parvenir, il est essentiel de renforcer les compétences des professionnels de santé et des acteurs de la santé publique. La formation permet d'acquérir une compréhension approfondie de la biologie bactérienne, des meilleures pratiques cliniques en matière de gestion des infections, des précautions à prendre pour prévenir les infections nosocomiales et des stratégies mondiales de lutte contre la résistance aux antimicrobiens.</a:t>
            </a:r>
          </a:p>
        </p:txBody>
      </p:sp>
      <p:sp>
        <p:nvSpPr>
          <p:cNvPr id="4" name="Slide Number Placeholder 3"/>
          <p:cNvSpPr>
            <a:spLocks noGrp="1"/>
          </p:cNvSpPr>
          <p:nvPr>
            <p:ph type="sldNum" sz="quarter" idx="5"/>
          </p:nvPr>
        </p:nvSpPr>
        <p:spPr/>
        <p:txBody>
          <a:bodyPr/>
          <a:lstStyle/>
          <a:p>
            <a:fld id="{B874C14A-D6D4-F745-87B8-B544CC5BB945}" type="slidenum">
              <a:rPr lang="en-US" smtClean="0"/>
              <a:t>7</a:t>
            </a:fld>
            <a:endParaRPr lang="en-US"/>
          </a:p>
        </p:txBody>
      </p:sp>
    </p:spTree>
    <p:extLst>
      <p:ext uri="{BB962C8B-B14F-4D97-AF65-F5344CB8AC3E}">
        <p14:creationId xmlns:p14="http://schemas.microsoft.com/office/powerpoint/2010/main" val="272365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A951E-AA83-7B01-95BE-BCE66E570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2FCF-7ECC-F06B-334F-4110A77B603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FE6FB2B-BD6C-272C-4244-A926ADD5E322}"/>
              </a:ext>
            </a:extLst>
          </p:cNvPr>
          <p:cNvSpPr>
            <a:spLocks noGrp="1"/>
          </p:cNvSpPr>
          <p:nvPr>
            <p:ph type="body" idx="1"/>
          </p:nvPr>
        </p:nvSpPr>
        <p:spPr/>
        <p:txBody>
          <a:bodyPr/>
          <a:lstStyle/>
          <a:p>
            <a:r>
              <a:rPr lang="fr-FR" dirty="0"/>
              <a:t>Objectifs de la formation</a:t>
            </a:r>
          </a:p>
          <a:p>
            <a:r>
              <a:rPr lang="fr-FR" dirty="0"/>
              <a:t>L'objectif principal de cette formation est d'améliorer les capacités des pays d'Afrique subsaharienne dans leur lutte contre la résistance aux antimicrobiens. Pour y parvenir, il est essentiel de renforcer les compétences des professionnels de santé et des acteurs de la santé publique. La formation permet d'acquérir une compréhension approfondie de la biologie bactérienne, des meilleures pratiques cliniques en matière de gestion des infections, des précautions à prendre pour prévenir les infections nosocomiales et des stratégies mondiales de lutte contre la résistance aux antimicrobiens.</a:t>
            </a:r>
          </a:p>
        </p:txBody>
      </p:sp>
      <p:sp>
        <p:nvSpPr>
          <p:cNvPr id="4" name="Slide Number Placeholder 3">
            <a:extLst>
              <a:ext uri="{FF2B5EF4-FFF2-40B4-BE49-F238E27FC236}">
                <a16:creationId xmlns:a16="http://schemas.microsoft.com/office/drawing/2014/main" id="{3A7FF006-36C7-B380-5503-8B0733306AC8}"/>
              </a:ext>
            </a:extLst>
          </p:cNvPr>
          <p:cNvSpPr>
            <a:spLocks noGrp="1"/>
          </p:cNvSpPr>
          <p:nvPr>
            <p:ph type="sldNum" sz="quarter" idx="5"/>
          </p:nvPr>
        </p:nvSpPr>
        <p:spPr/>
        <p:txBody>
          <a:bodyPr/>
          <a:lstStyle/>
          <a:p>
            <a:fld id="{B874C14A-D6D4-F745-87B8-B544CC5BB945}" type="slidenum">
              <a:rPr lang="en-US" smtClean="0"/>
              <a:t>8</a:t>
            </a:fld>
            <a:endParaRPr lang="en-US"/>
          </a:p>
        </p:txBody>
      </p:sp>
    </p:spTree>
    <p:extLst>
      <p:ext uri="{BB962C8B-B14F-4D97-AF65-F5344CB8AC3E}">
        <p14:creationId xmlns:p14="http://schemas.microsoft.com/office/powerpoint/2010/main" val="378537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en-US"/>
          </a:p>
        </p:txBody>
      </p:sp>
      <p:sp>
        <p:nvSpPr>
          <p:cNvPr id="3" name="Espace réservé des notes 2"/>
          <p:cNvSpPr>
            <a:spLocks noGrp="1"/>
          </p:cNvSpPr>
          <p:nvPr>
            <p:ph type="body" idx="1"/>
          </p:nvPr>
        </p:nvSpPr>
        <p:spPr/>
        <p:txBody>
          <a:bodyPr/>
          <a:lstStyle/>
          <a:p>
            <a:r>
              <a:rPr lang="fr-FR" dirty="0"/>
              <a:t>ICI spécifier dans chaque rubrique alors les différentes cibles de cette formation (Techniciens infectiologues </a:t>
            </a:r>
            <a:r>
              <a:rPr lang="fr-FR" dirty="0" err="1"/>
              <a:t>biologists</a:t>
            </a:r>
            <a:r>
              <a:rPr lang="fr-FR" dirty="0"/>
              <a:t> …) </a:t>
            </a:r>
          </a:p>
        </p:txBody>
      </p:sp>
      <p:sp>
        <p:nvSpPr>
          <p:cNvPr id="4" name="Espace réservé du numéro de diapositive 3"/>
          <p:cNvSpPr>
            <a:spLocks noGrp="1"/>
          </p:cNvSpPr>
          <p:nvPr>
            <p:ph type="sldNum" sz="quarter" idx="5"/>
          </p:nvPr>
        </p:nvSpPr>
        <p:spPr/>
        <p:txBody>
          <a:bodyPr/>
          <a:lstStyle/>
          <a:p>
            <a:fld id="{B874C14A-D6D4-F745-87B8-B544CC5BB945}" type="slidenum">
              <a:rPr lang="en-US" smtClean="0"/>
              <a:t>9</a:t>
            </a:fld>
            <a:endParaRPr lang="en-US"/>
          </a:p>
        </p:txBody>
      </p:sp>
    </p:spTree>
    <p:extLst>
      <p:ext uri="{BB962C8B-B14F-4D97-AF65-F5344CB8AC3E}">
        <p14:creationId xmlns:p14="http://schemas.microsoft.com/office/powerpoint/2010/main" val="336558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4C14A-D6D4-F745-87B8-B544CC5BB945}" type="slidenum">
              <a:rPr lang="en-US" smtClean="0"/>
              <a:t>11</a:t>
            </a:fld>
            <a:endParaRPr lang="en-US"/>
          </a:p>
        </p:txBody>
      </p:sp>
    </p:spTree>
    <p:extLst>
      <p:ext uri="{BB962C8B-B14F-4D97-AF65-F5344CB8AC3E}">
        <p14:creationId xmlns:p14="http://schemas.microsoft.com/office/powerpoint/2010/main" val="299429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4C14A-D6D4-F745-87B8-B544CC5BB945}" type="slidenum">
              <a:rPr lang="en-US" smtClean="0"/>
              <a:t>18</a:t>
            </a:fld>
            <a:endParaRPr lang="en-US"/>
          </a:p>
        </p:txBody>
      </p:sp>
    </p:spTree>
    <p:extLst>
      <p:ext uri="{BB962C8B-B14F-4D97-AF65-F5344CB8AC3E}">
        <p14:creationId xmlns:p14="http://schemas.microsoft.com/office/powerpoint/2010/main" val="337226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A4355354-D67C-4743-8CFB-8670BF0C9BAB}" type="datetime1">
              <a:rPr lang="fr-FR" smtClean="0"/>
              <a:t>14/01/2026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303936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28A7540-9215-4C47-943B-434A9FE39D65}" type="datetime1">
              <a:rPr lang="fr-FR" smtClean="0"/>
              <a:t>14/01/2026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2572887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C1A3F80F-7C79-4B6F-9E18-5FAC71865BB9}" type="datetime1">
              <a:rPr lang="fr-FR" smtClean="0"/>
              <a:t>14/01/2026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982493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46E61DD-2DCA-4523-87D5-DABF8D1611CD}" type="datetime1">
              <a:rPr lang="fr-FR" smtClean="0"/>
              <a:t>14/01/2026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989338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63393DA-7584-4FCC-9638-A6C37377C68C}" type="datetime1">
              <a:rPr lang="fr-FR" smtClean="0"/>
              <a:t>14/01/2026</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1969195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1D0F55D-ED7D-4CB1-B663-FEBB5524264A}" type="datetime1">
              <a:rPr lang="fr-FR" smtClean="0"/>
              <a:t>14/01/2026</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2379409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34BDA10-C390-4D1B-92DA-77B9078FCD91}" type="datetime1">
              <a:rPr lang="fr-FR" smtClean="0"/>
              <a:t>14/01/2026</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3065565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CBA164F-CAC0-4A7A-9BDF-29E37A2877F1}" type="datetime1">
              <a:rPr lang="fr-FR" smtClean="0"/>
              <a:t>14/01/2026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455140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dirty="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4AAC8934-5069-4E72-8033-6C0488735DB0}" type="datetime1">
              <a:rPr lang="fr-FR" smtClean="0"/>
              <a:t>14/01/2026</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4114019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666AFEC-E565-4469-809B-6B7AE8A49AF9}" type="datetime1">
              <a:rPr lang="fr-FR" smtClean="0"/>
              <a:t>14/01/2026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892702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E5F0E3D-BBAA-4EDD-A7E0-FAB232EACD56}" type="datetime1">
              <a:rPr lang="fr-FR" smtClean="0"/>
              <a:t>14/01/2026</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85302856-A290-4F9A-98E5-F384F2C79907}" type="slidenum">
              <a:rPr lang="fr-FR" smtClean="0"/>
              <a:t>‹N°›</a:t>
            </a:fld>
            <a:endParaRPr lang="fr-FR" dirty="0"/>
          </a:p>
        </p:txBody>
      </p:sp>
    </p:spTree>
    <p:extLst>
      <p:ext uri="{BB962C8B-B14F-4D97-AF65-F5344CB8AC3E}">
        <p14:creationId xmlns:p14="http://schemas.microsoft.com/office/powerpoint/2010/main" val="3754300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D9E342-2A2F-4BF5-B702-12E1DF6B4A94}"/>
              </a:ext>
            </a:extLst>
          </p:cNvPr>
          <p:cNvSpPr/>
          <p:nvPr userDrawn="1"/>
        </p:nvSpPr>
        <p:spPr>
          <a:xfrm>
            <a:off x="0" y="-3600"/>
            <a:ext cx="9144000" cy="6861600"/>
          </a:xfrm>
          <a:prstGeom prst="rect">
            <a:avLst/>
          </a:prstGeom>
          <a:gradFill>
            <a:gsLst>
              <a:gs pos="0">
                <a:schemeClr val="bg1">
                  <a:lumMod val="9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dirty="0"/>
          </a:p>
        </p:txBody>
      </p:sp>
      <p:sp>
        <p:nvSpPr>
          <p:cNvPr id="3" name="Trapezoid 2">
            <a:extLst>
              <a:ext uri="{FF2B5EF4-FFF2-40B4-BE49-F238E27FC236}">
                <a16:creationId xmlns:a16="http://schemas.microsoft.com/office/drawing/2014/main" id="{DC594B7F-1220-45D3-BE68-5BD013571310}"/>
              </a:ext>
            </a:extLst>
          </p:cNvPr>
          <p:cNvSpPr/>
          <p:nvPr userDrawn="1"/>
        </p:nvSpPr>
        <p:spPr>
          <a:xfrm>
            <a:off x="402264" y="-3600"/>
            <a:ext cx="3886426" cy="6858000"/>
          </a:xfrm>
          <a:prstGeom prst="trapezoid">
            <a:avLst/>
          </a:prstGeom>
          <a:gradFill>
            <a:gsLst>
              <a:gs pos="0">
                <a:schemeClr val="bg1">
                  <a:lumMod val="85000"/>
                </a:schemeClr>
              </a:gs>
              <a:gs pos="100000">
                <a:schemeClr val="bg1">
                  <a:lumMod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
        <p:nvSpPr>
          <p:cNvPr id="4" name="Round Same Side Corner Rectangle 6">
            <a:extLst>
              <a:ext uri="{FF2B5EF4-FFF2-40B4-BE49-F238E27FC236}">
                <a16:creationId xmlns:a16="http://schemas.microsoft.com/office/drawing/2014/main" id="{DA590A81-105F-4290-AE8D-B5173DCE4B3C}"/>
              </a:ext>
            </a:extLst>
          </p:cNvPr>
          <p:cNvSpPr/>
          <p:nvPr userDrawn="1"/>
        </p:nvSpPr>
        <p:spPr>
          <a:xfrm rot="10800000">
            <a:off x="167615" y="4547669"/>
            <a:ext cx="1148741"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p>
        </p:txBody>
      </p:sp>
      <p:sp>
        <p:nvSpPr>
          <p:cNvPr id="5" name="Round Same Side Corner Rectangle 6">
            <a:extLst>
              <a:ext uri="{FF2B5EF4-FFF2-40B4-BE49-F238E27FC236}">
                <a16:creationId xmlns:a16="http://schemas.microsoft.com/office/drawing/2014/main" id="{5E38D25B-1932-4B93-8440-3F680AC80EE4}"/>
              </a:ext>
            </a:extLst>
          </p:cNvPr>
          <p:cNvSpPr/>
          <p:nvPr userDrawn="1"/>
        </p:nvSpPr>
        <p:spPr>
          <a:xfrm rot="10800000">
            <a:off x="1357787" y="4547669"/>
            <a:ext cx="1148741"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p>
        </p:txBody>
      </p:sp>
      <p:sp>
        <p:nvSpPr>
          <p:cNvPr id="6" name="Round Same Side Corner Rectangle 6">
            <a:extLst>
              <a:ext uri="{FF2B5EF4-FFF2-40B4-BE49-F238E27FC236}">
                <a16:creationId xmlns:a16="http://schemas.microsoft.com/office/drawing/2014/main" id="{1D17A12B-4591-4F10-8E91-6A6679F6D7A8}"/>
              </a:ext>
            </a:extLst>
          </p:cNvPr>
          <p:cNvSpPr/>
          <p:nvPr userDrawn="1"/>
        </p:nvSpPr>
        <p:spPr>
          <a:xfrm rot="10800000">
            <a:off x="3738134" y="4547669"/>
            <a:ext cx="748847" cy="2154490"/>
          </a:xfrm>
          <a:custGeom>
            <a:avLst/>
            <a:gdLst/>
            <a:ahLst/>
            <a:cxnLst/>
            <a:rect l="l" t="t" r="r" b="b"/>
            <a:pathLst>
              <a:path w="998463" h="2154490">
                <a:moveTo>
                  <a:pt x="841789" y="978089"/>
                </a:moveTo>
                <a:lnTo>
                  <a:pt x="680139" y="978089"/>
                </a:lnTo>
                <a:lnTo>
                  <a:pt x="680139" y="237546"/>
                </a:lnTo>
                <a:cubicBezTo>
                  <a:pt x="680139" y="183534"/>
                  <a:pt x="716326" y="139748"/>
                  <a:pt x="760964" y="139748"/>
                </a:cubicBezTo>
                <a:cubicBezTo>
                  <a:pt x="805602" y="139748"/>
                  <a:pt x="841789" y="183534"/>
                  <a:pt x="841789" y="237546"/>
                </a:cubicBezTo>
                <a:close/>
                <a:moveTo>
                  <a:pt x="308085" y="1721436"/>
                </a:moveTo>
                <a:lnTo>
                  <a:pt x="146436" y="1721436"/>
                </a:lnTo>
                <a:lnTo>
                  <a:pt x="146436" y="234850"/>
                </a:lnTo>
                <a:cubicBezTo>
                  <a:pt x="146436" y="180838"/>
                  <a:pt x="182622" y="137052"/>
                  <a:pt x="227260" y="137052"/>
                </a:cubicBezTo>
                <a:cubicBezTo>
                  <a:pt x="271898" y="137052"/>
                  <a:pt x="308085" y="180838"/>
                  <a:pt x="308085" y="234850"/>
                </a:cubicBezTo>
                <a:close/>
                <a:moveTo>
                  <a:pt x="353617" y="1984286"/>
                </a:moveTo>
                <a:lnTo>
                  <a:pt x="353617" y="307247"/>
                </a:lnTo>
                <a:cubicBezTo>
                  <a:pt x="353617" y="195846"/>
                  <a:pt x="299337" y="105538"/>
                  <a:pt x="232380" y="105538"/>
                </a:cubicBezTo>
                <a:cubicBezTo>
                  <a:pt x="165422" y="105538"/>
                  <a:pt x="111143" y="195846"/>
                  <a:pt x="111143" y="307247"/>
                </a:cubicBezTo>
                <a:lnTo>
                  <a:pt x="111143" y="1984286"/>
                </a:lnTo>
                <a:close/>
                <a:moveTo>
                  <a:pt x="887320" y="1986981"/>
                </a:moveTo>
                <a:lnTo>
                  <a:pt x="887320" y="309942"/>
                </a:lnTo>
                <a:cubicBezTo>
                  <a:pt x="887320" y="198542"/>
                  <a:pt x="833041" y="108234"/>
                  <a:pt x="766083" y="108234"/>
                </a:cubicBezTo>
                <a:cubicBezTo>
                  <a:pt x="699126" y="108234"/>
                  <a:pt x="644846" y="198542"/>
                  <a:pt x="644846" y="309942"/>
                </a:cubicBezTo>
                <a:lnTo>
                  <a:pt x="644846" y="1986981"/>
                </a:lnTo>
                <a:close/>
                <a:moveTo>
                  <a:pt x="414419" y="2151795"/>
                </a:moveTo>
                <a:lnTo>
                  <a:pt x="50341" y="2151795"/>
                </a:lnTo>
                <a:cubicBezTo>
                  <a:pt x="22538" y="2151795"/>
                  <a:pt x="0" y="2114296"/>
                  <a:pt x="0" y="2068040"/>
                </a:cubicBezTo>
                <a:cubicBezTo>
                  <a:pt x="0" y="2021784"/>
                  <a:pt x="22538" y="1984286"/>
                  <a:pt x="50341" y="1984286"/>
                </a:cubicBezTo>
                <a:lnTo>
                  <a:pt x="54565" y="1984286"/>
                </a:lnTo>
                <a:lnTo>
                  <a:pt x="54565" y="295839"/>
                </a:lnTo>
                <a:cubicBezTo>
                  <a:pt x="54565" y="132451"/>
                  <a:pt x="134175" y="0"/>
                  <a:pt x="232379" y="0"/>
                </a:cubicBezTo>
                <a:cubicBezTo>
                  <a:pt x="330584" y="0"/>
                  <a:pt x="410194" y="132451"/>
                  <a:pt x="410194" y="295839"/>
                </a:cubicBezTo>
                <a:lnTo>
                  <a:pt x="410194" y="1984286"/>
                </a:lnTo>
                <a:lnTo>
                  <a:pt x="414419" y="1984286"/>
                </a:lnTo>
                <a:cubicBezTo>
                  <a:pt x="442221" y="1984286"/>
                  <a:pt x="464760" y="2021784"/>
                  <a:pt x="464760" y="2068040"/>
                </a:cubicBezTo>
                <a:cubicBezTo>
                  <a:pt x="464760" y="2114296"/>
                  <a:pt x="442221" y="2151795"/>
                  <a:pt x="414419" y="2151795"/>
                </a:cubicBezTo>
                <a:close/>
                <a:moveTo>
                  <a:pt x="948122" y="2154490"/>
                </a:moveTo>
                <a:lnTo>
                  <a:pt x="584044" y="2154490"/>
                </a:lnTo>
                <a:cubicBezTo>
                  <a:pt x="556242" y="2154490"/>
                  <a:pt x="533703" y="2116992"/>
                  <a:pt x="533703" y="2070736"/>
                </a:cubicBezTo>
                <a:cubicBezTo>
                  <a:pt x="533703" y="2024480"/>
                  <a:pt x="556242" y="1986981"/>
                  <a:pt x="584044" y="1986981"/>
                </a:cubicBezTo>
                <a:lnTo>
                  <a:pt x="588268" y="1986981"/>
                </a:lnTo>
                <a:lnTo>
                  <a:pt x="588268" y="298535"/>
                </a:lnTo>
                <a:cubicBezTo>
                  <a:pt x="588268" y="135147"/>
                  <a:pt x="667878" y="2696"/>
                  <a:pt x="766083" y="2696"/>
                </a:cubicBezTo>
                <a:cubicBezTo>
                  <a:pt x="864287" y="2696"/>
                  <a:pt x="943897" y="135147"/>
                  <a:pt x="943897" y="298535"/>
                </a:cubicBezTo>
                <a:lnTo>
                  <a:pt x="943897" y="1986981"/>
                </a:lnTo>
                <a:lnTo>
                  <a:pt x="948122" y="1986981"/>
                </a:lnTo>
                <a:cubicBezTo>
                  <a:pt x="975925" y="1986981"/>
                  <a:pt x="998463" y="2024480"/>
                  <a:pt x="998463" y="2070736"/>
                </a:cubicBezTo>
                <a:cubicBezTo>
                  <a:pt x="998463" y="2116992"/>
                  <a:pt x="975925" y="2154490"/>
                  <a:pt x="948122" y="215449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p>
        </p:txBody>
      </p:sp>
      <p:sp>
        <p:nvSpPr>
          <p:cNvPr id="7" name="Round Same Side Corner Rectangle 6">
            <a:extLst>
              <a:ext uri="{FF2B5EF4-FFF2-40B4-BE49-F238E27FC236}">
                <a16:creationId xmlns:a16="http://schemas.microsoft.com/office/drawing/2014/main" id="{2223FA27-13CB-4989-B07E-8B66DD0FAD33}"/>
              </a:ext>
            </a:extLst>
          </p:cNvPr>
          <p:cNvSpPr/>
          <p:nvPr userDrawn="1"/>
        </p:nvSpPr>
        <p:spPr>
          <a:xfrm rot="10800000">
            <a:off x="2547957" y="4547669"/>
            <a:ext cx="1148741" cy="2154490"/>
          </a:xfrm>
          <a:custGeom>
            <a:avLst/>
            <a:gdLst/>
            <a:ahLst/>
            <a:cxnLst/>
            <a:rect l="l" t="t" r="r" b="b"/>
            <a:pathLst>
              <a:path w="3411060" h="3965401">
                <a:moveTo>
                  <a:pt x="3062139" y="1800201"/>
                </a:moveTo>
                <a:lnTo>
                  <a:pt x="2702139" y="1800201"/>
                </a:lnTo>
                <a:lnTo>
                  <a:pt x="2702139" y="437210"/>
                </a:lnTo>
                <a:cubicBezTo>
                  <a:pt x="2702139" y="337799"/>
                  <a:pt x="2782728" y="257210"/>
                  <a:pt x="2882139" y="257210"/>
                </a:cubicBezTo>
                <a:cubicBezTo>
                  <a:pt x="2981550" y="257210"/>
                  <a:pt x="3062139" y="337799"/>
                  <a:pt x="3062139" y="437210"/>
                </a:cubicBezTo>
                <a:close/>
                <a:moveTo>
                  <a:pt x="686119" y="2160241"/>
                </a:moveTo>
                <a:lnTo>
                  <a:pt x="326119" y="2160241"/>
                </a:lnTo>
                <a:lnTo>
                  <a:pt x="326119" y="432251"/>
                </a:lnTo>
                <a:cubicBezTo>
                  <a:pt x="326119" y="332840"/>
                  <a:pt x="406708" y="252251"/>
                  <a:pt x="506119" y="252251"/>
                </a:cubicBezTo>
                <a:cubicBezTo>
                  <a:pt x="605530" y="252251"/>
                  <a:pt x="686119" y="332840"/>
                  <a:pt x="686119" y="432251"/>
                </a:cubicBezTo>
                <a:close/>
                <a:moveTo>
                  <a:pt x="1873559" y="3168352"/>
                </a:moveTo>
                <a:lnTo>
                  <a:pt x="1513559" y="3168352"/>
                </a:lnTo>
                <a:lnTo>
                  <a:pt x="1513559" y="432248"/>
                </a:lnTo>
                <a:cubicBezTo>
                  <a:pt x="1513559" y="332837"/>
                  <a:pt x="1594148" y="252248"/>
                  <a:pt x="1693559" y="252248"/>
                </a:cubicBezTo>
                <a:cubicBezTo>
                  <a:pt x="1792970" y="252248"/>
                  <a:pt x="1873559" y="332837"/>
                  <a:pt x="1873559" y="432248"/>
                </a:cubicBezTo>
                <a:close/>
                <a:moveTo>
                  <a:pt x="787520" y="3652135"/>
                </a:moveTo>
                <a:lnTo>
                  <a:pt x="787520" y="565496"/>
                </a:lnTo>
                <a:cubicBezTo>
                  <a:pt x="787520" y="360460"/>
                  <a:pt x="666637" y="194246"/>
                  <a:pt x="517520" y="194246"/>
                </a:cubicBezTo>
                <a:cubicBezTo>
                  <a:pt x="368403" y="194246"/>
                  <a:pt x="247520" y="360460"/>
                  <a:pt x="247520" y="565496"/>
                </a:cubicBezTo>
                <a:lnTo>
                  <a:pt x="247520" y="3652135"/>
                </a:lnTo>
                <a:close/>
                <a:moveTo>
                  <a:pt x="1974960" y="3652135"/>
                </a:moveTo>
                <a:lnTo>
                  <a:pt x="1974960" y="565496"/>
                </a:lnTo>
                <a:cubicBezTo>
                  <a:pt x="1974960" y="360460"/>
                  <a:pt x="1854077" y="194246"/>
                  <a:pt x="1704960" y="194246"/>
                </a:cubicBezTo>
                <a:cubicBezTo>
                  <a:pt x="1555843" y="194246"/>
                  <a:pt x="1434960" y="360460"/>
                  <a:pt x="1434960" y="565496"/>
                </a:cubicBezTo>
                <a:lnTo>
                  <a:pt x="1434960" y="3652135"/>
                </a:lnTo>
                <a:close/>
                <a:moveTo>
                  <a:pt x="3163540" y="3657096"/>
                </a:moveTo>
                <a:lnTo>
                  <a:pt x="3163540" y="570457"/>
                </a:lnTo>
                <a:cubicBezTo>
                  <a:pt x="3163540" y="365422"/>
                  <a:pt x="3042657" y="199207"/>
                  <a:pt x="2893540" y="199207"/>
                </a:cubicBezTo>
                <a:cubicBezTo>
                  <a:pt x="2744423" y="199207"/>
                  <a:pt x="2623540" y="365422"/>
                  <a:pt x="2623540" y="570457"/>
                </a:cubicBezTo>
                <a:lnTo>
                  <a:pt x="2623540" y="3657096"/>
                </a:lnTo>
                <a:close/>
                <a:moveTo>
                  <a:pt x="922929" y="3960440"/>
                </a:moveTo>
                <a:lnTo>
                  <a:pt x="112111" y="3960440"/>
                </a:lnTo>
                <a:cubicBezTo>
                  <a:pt x="50194" y="3960440"/>
                  <a:pt x="0" y="3891423"/>
                  <a:pt x="0" y="3806287"/>
                </a:cubicBezTo>
                <a:cubicBezTo>
                  <a:pt x="0" y="3721151"/>
                  <a:pt x="50194" y="3652135"/>
                  <a:pt x="112111" y="3652135"/>
                </a:cubicBezTo>
                <a:lnTo>
                  <a:pt x="121519" y="3652135"/>
                </a:lnTo>
                <a:lnTo>
                  <a:pt x="121519" y="544500"/>
                </a:lnTo>
                <a:cubicBezTo>
                  <a:pt x="121519" y="243780"/>
                  <a:pt x="298814" y="0"/>
                  <a:pt x="517519" y="0"/>
                </a:cubicBezTo>
                <a:cubicBezTo>
                  <a:pt x="736224" y="0"/>
                  <a:pt x="913519" y="243780"/>
                  <a:pt x="913519" y="544500"/>
                </a:cubicBezTo>
                <a:lnTo>
                  <a:pt x="913519" y="3652135"/>
                </a:lnTo>
                <a:lnTo>
                  <a:pt x="922929" y="3652135"/>
                </a:lnTo>
                <a:cubicBezTo>
                  <a:pt x="984846" y="3652135"/>
                  <a:pt x="1035040" y="3721151"/>
                  <a:pt x="1035040" y="3806287"/>
                </a:cubicBezTo>
                <a:cubicBezTo>
                  <a:pt x="1035040" y="3891423"/>
                  <a:pt x="984846" y="3960440"/>
                  <a:pt x="922929" y="3960440"/>
                </a:cubicBezTo>
                <a:close/>
                <a:moveTo>
                  <a:pt x="2110369" y="3960440"/>
                </a:moveTo>
                <a:lnTo>
                  <a:pt x="1299551" y="3960440"/>
                </a:lnTo>
                <a:cubicBezTo>
                  <a:pt x="1237634" y="3960440"/>
                  <a:pt x="1187440" y="3891423"/>
                  <a:pt x="1187440" y="3806287"/>
                </a:cubicBezTo>
                <a:cubicBezTo>
                  <a:pt x="1187440" y="3721151"/>
                  <a:pt x="1237634" y="3652135"/>
                  <a:pt x="1299551" y="3652135"/>
                </a:cubicBezTo>
                <a:lnTo>
                  <a:pt x="1308959" y="3652135"/>
                </a:lnTo>
                <a:lnTo>
                  <a:pt x="1308959" y="544500"/>
                </a:lnTo>
                <a:cubicBezTo>
                  <a:pt x="1308959" y="243780"/>
                  <a:pt x="1486254" y="0"/>
                  <a:pt x="1704959" y="0"/>
                </a:cubicBezTo>
                <a:cubicBezTo>
                  <a:pt x="1923664" y="0"/>
                  <a:pt x="2100959" y="243780"/>
                  <a:pt x="2100959" y="544500"/>
                </a:cubicBezTo>
                <a:lnTo>
                  <a:pt x="2100959" y="3652135"/>
                </a:lnTo>
                <a:lnTo>
                  <a:pt x="2110369" y="3652135"/>
                </a:lnTo>
                <a:cubicBezTo>
                  <a:pt x="2172286" y="3652135"/>
                  <a:pt x="2222480" y="3721151"/>
                  <a:pt x="2222480" y="3806287"/>
                </a:cubicBezTo>
                <a:cubicBezTo>
                  <a:pt x="2222480" y="3891423"/>
                  <a:pt x="2172286" y="3960440"/>
                  <a:pt x="2110369" y="3960440"/>
                </a:cubicBezTo>
                <a:close/>
                <a:moveTo>
                  <a:pt x="3298949" y="3965401"/>
                </a:moveTo>
                <a:lnTo>
                  <a:pt x="2488131" y="3965401"/>
                </a:lnTo>
                <a:cubicBezTo>
                  <a:pt x="2426214" y="3965401"/>
                  <a:pt x="2376020" y="3896384"/>
                  <a:pt x="2376020" y="3811249"/>
                </a:cubicBezTo>
                <a:cubicBezTo>
                  <a:pt x="2376020" y="3726113"/>
                  <a:pt x="2426214" y="3657096"/>
                  <a:pt x="2488131" y="3657096"/>
                </a:cubicBezTo>
                <a:lnTo>
                  <a:pt x="2497539" y="3657096"/>
                </a:lnTo>
                <a:lnTo>
                  <a:pt x="2497539" y="549461"/>
                </a:lnTo>
                <a:cubicBezTo>
                  <a:pt x="2497539" y="248741"/>
                  <a:pt x="2674834" y="4961"/>
                  <a:pt x="2893539" y="4961"/>
                </a:cubicBezTo>
                <a:cubicBezTo>
                  <a:pt x="3112244" y="4961"/>
                  <a:pt x="3289539" y="248741"/>
                  <a:pt x="3289539" y="549461"/>
                </a:cubicBezTo>
                <a:lnTo>
                  <a:pt x="3289539" y="3657096"/>
                </a:lnTo>
                <a:lnTo>
                  <a:pt x="3298949" y="3657096"/>
                </a:lnTo>
                <a:cubicBezTo>
                  <a:pt x="3360866" y="3657096"/>
                  <a:pt x="3411060" y="3726113"/>
                  <a:pt x="3411060" y="3811249"/>
                </a:cubicBezTo>
                <a:cubicBezTo>
                  <a:pt x="3411060" y="3896384"/>
                  <a:pt x="3360866" y="3965401"/>
                  <a:pt x="3298949" y="396540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520"/>
          </a:p>
        </p:txBody>
      </p:sp>
      <p:sp>
        <p:nvSpPr>
          <p:cNvPr id="8" name="Oval 2">
            <a:extLst>
              <a:ext uri="{FF2B5EF4-FFF2-40B4-BE49-F238E27FC236}">
                <a16:creationId xmlns:a16="http://schemas.microsoft.com/office/drawing/2014/main" id="{50FE5EDB-353D-4819-8536-54FF4CD221B5}"/>
              </a:ext>
            </a:extLst>
          </p:cNvPr>
          <p:cNvSpPr/>
          <p:nvPr userDrawn="1"/>
        </p:nvSpPr>
        <p:spPr>
          <a:xfrm rot="3709911">
            <a:off x="1740080" y="366818"/>
            <a:ext cx="1330091" cy="91386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dirty="0"/>
          </a:p>
        </p:txBody>
      </p:sp>
      <p:sp>
        <p:nvSpPr>
          <p:cNvPr id="9" name="Oval 2">
            <a:extLst>
              <a:ext uri="{FF2B5EF4-FFF2-40B4-BE49-F238E27FC236}">
                <a16:creationId xmlns:a16="http://schemas.microsoft.com/office/drawing/2014/main" id="{3F033201-E1AD-43E3-AF6A-051BE22D8948}"/>
              </a:ext>
            </a:extLst>
          </p:cNvPr>
          <p:cNvSpPr/>
          <p:nvPr userDrawn="1"/>
        </p:nvSpPr>
        <p:spPr>
          <a:xfrm rot="19437896">
            <a:off x="1250777" y="2395655"/>
            <a:ext cx="1393559"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0" name="Oval 2">
            <a:extLst>
              <a:ext uri="{FF2B5EF4-FFF2-40B4-BE49-F238E27FC236}">
                <a16:creationId xmlns:a16="http://schemas.microsoft.com/office/drawing/2014/main" id="{3F9B0A34-7188-4FDD-863C-EBC65D630008}"/>
              </a:ext>
            </a:extLst>
          </p:cNvPr>
          <p:cNvSpPr/>
          <p:nvPr userDrawn="1"/>
        </p:nvSpPr>
        <p:spPr>
          <a:xfrm rot="3709911">
            <a:off x="1963696" y="1993659"/>
            <a:ext cx="918800" cy="6312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1" name="Oval 2">
            <a:extLst>
              <a:ext uri="{FF2B5EF4-FFF2-40B4-BE49-F238E27FC236}">
                <a16:creationId xmlns:a16="http://schemas.microsoft.com/office/drawing/2014/main" id="{7A6715A2-CAC1-49C5-8765-42CA701FECBA}"/>
              </a:ext>
            </a:extLst>
          </p:cNvPr>
          <p:cNvSpPr/>
          <p:nvPr userDrawn="1"/>
        </p:nvSpPr>
        <p:spPr>
          <a:xfrm>
            <a:off x="1148887" y="771595"/>
            <a:ext cx="827768" cy="10110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2" name="Oval 2">
            <a:extLst>
              <a:ext uri="{FF2B5EF4-FFF2-40B4-BE49-F238E27FC236}">
                <a16:creationId xmlns:a16="http://schemas.microsoft.com/office/drawing/2014/main" id="{258AFF39-4CCD-49C9-804A-BD0143BD5B75}"/>
              </a:ext>
            </a:extLst>
          </p:cNvPr>
          <p:cNvSpPr/>
          <p:nvPr userDrawn="1"/>
        </p:nvSpPr>
        <p:spPr>
          <a:xfrm rot="19437896">
            <a:off x="2324371" y="566763"/>
            <a:ext cx="1393559" cy="170216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3" name="Oval 2">
            <a:extLst>
              <a:ext uri="{FF2B5EF4-FFF2-40B4-BE49-F238E27FC236}">
                <a16:creationId xmlns:a16="http://schemas.microsoft.com/office/drawing/2014/main" id="{15E4A139-D6A2-45B0-BB23-6335B6CA08F7}"/>
              </a:ext>
            </a:extLst>
          </p:cNvPr>
          <p:cNvSpPr/>
          <p:nvPr userDrawn="1"/>
        </p:nvSpPr>
        <p:spPr>
          <a:xfrm rot="3709911">
            <a:off x="223" y="1673554"/>
            <a:ext cx="918800" cy="6312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4" name="Oval 2">
            <a:extLst>
              <a:ext uri="{FF2B5EF4-FFF2-40B4-BE49-F238E27FC236}">
                <a16:creationId xmlns:a16="http://schemas.microsoft.com/office/drawing/2014/main" id="{5E09D454-B149-457D-9282-57777B1C71B3}"/>
              </a:ext>
            </a:extLst>
          </p:cNvPr>
          <p:cNvSpPr/>
          <p:nvPr userDrawn="1"/>
        </p:nvSpPr>
        <p:spPr>
          <a:xfrm rot="8100000">
            <a:off x="1025962" y="62023"/>
            <a:ext cx="717794"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5" name="Oval 2">
            <a:extLst>
              <a:ext uri="{FF2B5EF4-FFF2-40B4-BE49-F238E27FC236}">
                <a16:creationId xmlns:a16="http://schemas.microsoft.com/office/drawing/2014/main" id="{A7DB7F0E-E259-4591-A166-919BA9772816}"/>
              </a:ext>
            </a:extLst>
          </p:cNvPr>
          <p:cNvSpPr/>
          <p:nvPr userDrawn="1"/>
        </p:nvSpPr>
        <p:spPr>
          <a:xfrm rot="8100000">
            <a:off x="659472" y="1266839"/>
            <a:ext cx="1700062"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6" name="Oval 2">
            <a:extLst>
              <a:ext uri="{FF2B5EF4-FFF2-40B4-BE49-F238E27FC236}">
                <a16:creationId xmlns:a16="http://schemas.microsoft.com/office/drawing/2014/main" id="{A0162662-A4CA-4E7B-B9BB-8501D24C337B}"/>
              </a:ext>
            </a:extLst>
          </p:cNvPr>
          <p:cNvSpPr/>
          <p:nvPr userDrawn="1"/>
        </p:nvSpPr>
        <p:spPr>
          <a:xfrm rot="5157174">
            <a:off x="2342516" y="1937371"/>
            <a:ext cx="1513674" cy="103999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7" name="Oval 2">
            <a:extLst>
              <a:ext uri="{FF2B5EF4-FFF2-40B4-BE49-F238E27FC236}">
                <a16:creationId xmlns:a16="http://schemas.microsoft.com/office/drawing/2014/main" id="{C531793C-3E6E-4557-AF41-ADA8D2535276}"/>
              </a:ext>
            </a:extLst>
          </p:cNvPr>
          <p:cNvSpPr/>
          <p:nvPr userDrawn="1"/>
        </p:nvSpPr>
        <p:spPr>
          <a:xfrm rot="900000">
            <a:off x="2415754" y="2808609"/>
            <a:ext cx="849494"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8" name="Oval 2">
            <a:extLst>
              <a:ext uri="{FF2B5EF4-FFF2-40B4-BE49-F238E27FC236}">
                <a16:creationId xmlns:a16="http://schemas.microsoft.com/office/drawing/2014/main" id="{BE1385B1-4303-463A-8367-C83E12562F63}"/>
              </a:ext>
            </a:extLst>
          </p:cNvPr>
          <p:cNvSpPr/>
          <p:nvPr userDrawn="1"/>
        </p:nvSpPr>
        <p:spPr>
          <a:xfrm rot="900000">
            <a:off x="935392" y="3390929"/>
            <a:ext cx="849494"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19" name="Oval 2">
            <a:extLst>
              <a:ext uri="{FF2B5EF4-FFF2-40B4-BE49-F238E27FC236}">
                <a16:creationId xmlns:a16="http://schemas.microsoft.com/office/drawing/2014/main" id="{D73C036B-0935-4737-8165-625272396AA5}"/>
              </a:ext>
            </a:extLst>
          </p:cNvPr>
          <p:cNvSpPr/>
          <p:nvPr userDrawn="1"/>
        </p:nvSpPr>
        <p:spPr>
          <a:xfrm rot="3709911">
            <a:off x="-16995" y="3643449"/>
            <a:ext cx="918800" cy="631276"/>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0" name="Oval 2">
            <a:extLst>
              <a:ext uri="{FF2B5EF4-FFF2-40B4-BE49-F238E27FC236}">
                <a16:creationId xmlns:a16="http://schemas.microsoft.com/office/drawing/2014/main" id="{0B7CCAE6-7C5F-472F-9E27-2AA7D384E78A}"/>
              </a:ext>
            </a:extLst>
          </p:cNvPr>
          <p:cNvSpPr/>
          <p:nvPr userDrawn="1"/>
        </p:nvSpPr>
        <p:spPr>
          <a:xfrm rot="3709911">
            <a:off x="2735481" y="3517138"/>
            <a:ext cx="1330091" cy="91386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dirty="0"/>
          </a:p>
        </p:txBody>
      </p:sp>
      <p:sp>
        <p:nvSpPr>
          <p:cNvPr id="21" name="Oval 2">
            <a:extLst>
              <a:ext uri="{FF2B5EF4-FFF2-40B4-BE49-F238E27FC236}">
                <a16:creationId xmlns:a16="http://schemas.microsoft.com/office/drawing/2014/main" id="{1D84F73A-CB7C-4444-9C59-6E50C0C856CB}"/>
              </a:ext>
            </a:extLst>
          </p:cNvPr>
          <p:cNvSpPr/>
          <p:nvPr userDrawn="1"/>
        </p:nvSpPr>
        <p:spPr>
          <a:xfrm rot="8100000">
            <a:off x="3563764" y="691459"/>
            <a:ext cx="717794" cy="876749"/>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75000"/>
              <a:alpha val="5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2" name="Oval 2">
            <a:extLst>
              <a:ext uri="{FF2B5EF4-FFF2-40B4-BE49-F238E27FC236}">
                <a16:creationId xmlns:a16="http://schemas.microsoft.com/office/drawing/2014/main" id="{43B619B2-BAF0-4113-9FD2-02BD94F84CBF}"/>
              </a:ext>
            </a:extLst>
          </p:cNvPr>
          <p:cNvSpPr/>
          <p:nvPr userDrawn="1"/>
        </p:nvSpPr>
        <p:spPr>
          <a:xfrm rot="8100000">
            <a:off x="3197274" y="1896275"/>
            <a:ext cx="1700062" cy="2076540"/>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50000"/>
              <a:alpha val="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3" name="Oval 2">
            <a:extLst>
              <a:ext uri="{FF2B5EF4-FFF2-40B4-BE49-F238E27FC236}">
                <a16:creationId xmlns:a16="http://schemas.microsoft.com/office/drawing/2014/main" id="{DF9F354E-8477-43C2-8974-82EFECFDF48A}"/>
              </a:ext>
            </a:extLst>
          </p:cNvPr>
          <p:cNvSpPr/>
          <p:nvPr userDrawn="1"/>
        </p:nvSpPr>
        <p:spPr>
          <a:xfrm rot="19437896">
            <a:off x="3558249" y="1861939"/>
            <a:ext cx="974950" cy="1190852"/>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noFill/>
          <a:ln w="12700">
            <a:solidFill>
              <a:schemeClr val="bg1">
                <a:lumMod val="65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4" name="Oval 2">
            <a:extLst>
              <a:ext uri="{FF2B5EF4-FFF2-40B4-BE49-F238E27FC236}">
                <a16:creationId xmlns:a16="http://schemas.microsoft.com/office/drawing/2014/main" id="{4C429AFA-360B-4C40-B56E-12939FB454E8}"/>
              </a:ext>
            </a:extLst>
          </p:cNvPr>
          <p:cNvSpPr/>
          <p:nvPr userDrawn="1"/>
        </p:nvSpPr>
        <p:spPr>
          <a:xfrm rot="900000">
            <a:off x="1490254" y="2561656"/>
            <a:ext cx="757115" cy="924777"/>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5" name="Oval 2">
            <a:extLst>
              <a:ext uri="{FF2B5EF4-FFF2-40B4-BE49-F238E27FC236}">
                <a16:creationId xmlns:a16="http://schemas.microsoft.com/office/drawing/2014/main" id="{53532355-6F7F-4563-86AF-1B1C79756642}"/>
              </a:ext>
            </a:extLst>
          </p:cNvPr>
          <p:cNvSpPr/>
          <p:nvPr userDrawn="1"/>
        </p:nvSpPr>
        <p:spPr>
          <a:xfrm rot="3709911">
            <a:off x="1760125" y="3652875"/>
            <a:ext cx="1038426" cy="71346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6" name="Oval 2">
            <a:extLst>
              <a:ext uri="{FF2B5EF4-FFF2-40B4-BE49-F238E27FC236}">
                <a16:creationId xmlns:a16="http://schemas.microsoft.com/office/drawing/2014/main" id="{A4840449-F460-4183-815C-07C00C3EF844}"/>
              </a:ext>
            </a:extLst>
          </p:cNvPr>
          <p:cNvSpPr/>
          <p:nvPr userDrawn="1"/>
        </p:nvSpPr>
        <p:spPr>
          <a:xfrm rot="3709911">
            <a:off x="2414327" y="421805"/>
            <a:ext cx="1038426" cy="713468"/>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95000"/>
              <a:alpha val="60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7" name="Oval 2">
            <a:extLst>
              <a:ext uri="{FF2B5EF4-FFF2-40B4-BE49-F238E27FC236}">
                <a16:creationId xmlns:a16="http://schemas.microsoft.com/office/drawing/2014/main" id="{9DC1323A-112D-4E3D-ACC4-B1D00F11B1EA}"/>
              </a:ext>
            </a:extLst>
          </p:cNvPr>
          <p:cNvSpPr/>
          <p:nvPr userDrawn="1"/>
        </p:nvSpPr>
        <p:spPr>
          <a:xfrm rot="900000">
            <a:off x="3817635" y="3170913"/>
            <a:ext cx="849494" cy="1037613"/>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8" name="Oval 2">
            <a:extLst>
              <a:ext uri="{FF2B5EF4-FFF2-40B4-BE49-F238E27FC236}">
                <a16:creationId xmlns:a16="http://schemas.microsoft.com/office/drawing/2014/main" id="{C111976B-DA89-4FAB-B1AC-1D3FEBB29110}"/>
              </a:ext>
            </a:extLst>
          </p:cNvPr>
          <p:cNvSpPr/>
          <p:nvPr userDrawn="1"/>
        </p:nvSpPr>
        <p:spPr>
          <a:xfrm rot="900000">
            <a:off x="4055278" y="1110970"/>
            <a:ext cx="752012" cy="918544"/>
          </a:xfrm>
          <a:custGeom>
            <a:avLst/>
            <a:gdLst/>
            <a:ahLst/>
            <a:cxnLst/>
            <a:rect l="l" t="t" r="r" b="b"/>
            <a:pathLst>
              <a:path w="4744677" h="4346537">
                <a:moveTo>
                  <a:pt x="4132609" y="0"/>
                </a:moveTo>
                <a:cubicBezTo>
                  <a:pt x="4470645" y="0"/>
                  <a:pt x="4744677" y="274032"/>
                  <a:pt x="4744677" y="612068"/>
                </a:cubicBezTo>
                <a:cubicBezTo>
                  <a:pt x="4744677" y="950104"/>
                  <a:pt x="4470645" y="1224136"/>
                  <a:pt x="4132609" y="1224136"/>
                </a:cubicBezTo>
                <a:cubicBezTo>
                  <a:pt x="4000619" y="1224136"/>
                  <a:pt x="3878387" y="1182357"/>
                  <a:pt x="3779124" y="1110304"/>
                </a:cubicBezTo>
                <a:lnTo>
                  <a:pt x="3136991" y="1745949"/>
                </a:lnTo>
                <a:cubicBezTo>
                  <a:pt x="3225188" y="1856579"/>
                  <a:pt x="3276364" y="1997017"/>
                  <a:pt x="3276364" y="2149407"/>
                </a:cubicBezTo>
                <a:cubicBezTo>
                  <a:pt x="3276364" y="2441531"/>
                  <a:pt x="3088309" y="2689732"/>
                  <a:pt x="2825694" y="2776754"/>
                </a:cubicBezTo>
                <a:lnTo>
                  <a:pt x="2979020" y="3414933"/>
                </a:lnTo>
                <a:cubicBezTo>
                  <a:pt x="2993560" y="3411152"/>
                  <a:pt x="3008526" y="3410433"/>
                  <a:pt x="3023660" y="3410433"/>
                </a:cubicBezTo>
                <a:cubicBezTo>
                  <a:pt x="3282158" y="3410433"/>
                  <a:pt x="3491712" y="3619987"/>
                  <a:pt x="3491712" y="3878485"/>
                </a:cubicBezTo>
                <a:cubicBezTo>
                  <a:pt x="3491712" y="4136983"/>
                  <a:pt x="3282158" y="4346537"/>
                  <a:pt x="3023660" y="4346537"/>
                </a:cubicBezTo>
                <a:cubicBezTo>
                  <a:pt x="2765162" y="4346537"/>
                  <a:pt x="2555608" y="4136983"/>
                  <a:pt x="2555608" y="3878485"/>
                </a:cubicBezTo>
                <a:cubicBezTo>
                  <a:pt x="2555608" y="3687272"/>
                  <a:pt x="2670270" y="3522840"/>
                  <a:pt x="2834857" y="3450806"/>
                </a:cubicBezTo>
                <a:lnTo>
                  <a:pt x="2680516" y="2808402"/>
                </a:lnTo>
                <a:cubicBezTo>
                  <a:pt x="2657679" y="2814229"/>
                  <a:pt x="2634131" y="2815481"/>
                  <a:pt x="2610290" y="2815481"/>
                </a:cubicBezTo>
                <a:cubicBezTo>
                  <a:pt x="2262990" y="2815481"/>
                  <a:pt x="1977773" y="2549678"/>
                  <a:pt x="1950334" y="2210098"/>
                </a:cubicBezTo>
                <a:lnTo>
                  <a:pt x="1140565" y="2210098"/>
                </a:lnTo>
                <a:cubicBezTo>
                  <a:pt x="1087517" y="2473312"/>
                  <a:pt x="854931" y="2671465"/>
                  <a:pt x="576064" y="2671465"/>
                </a:cubicBezTo>
                <a:cubicBezTo>
                  <a:pt x="257913" y="2671465"/>
                  <a:pt x="0" y="2413552"/>
                  <a:pt x="0" y="2095401"/>
                </a:cubicBezTo>
                <a:cubicBezTo>
                  <a:pt x="0" y="1777250"/>
                  <a:pt x="257913" y="1519337"/>
                  <a:pt x="576064" y="1519337"/>
                </a:cubicBezTo>
                <a:cubicBezTo>
                  <a:pt x="884345" y="1519337"/>
                  <a:pt x="1136067" y="1761496"/>
                  <a:pt x="1149172" y="2066082"/>
                </a:cubicBezTo>
                <a:lnTo>
                  <a:pt x="1952616" y="2066082"/>
                </a:lnTo>
                <a:cubicBezTo>
                  <a:pt x="1990606" y="1737340"/>
                  <a:pt x="2270784" y="1483333"/>
                  <a:pt x="2610290" y="1483333"/>
                </a:cubicBezTo>
                <a:cubicBezTo>
                  <a:pt x="2772012" y="1483333"/>
                  <a:pt x="2920272" y="1540968"/>
                  <a:pt x="3033700" y="1639167"/>
                </a:cubicBezTo>
                <a:lnTo>
                  <a:pt x="3670256" y="1009043"/>
                </a:lnTo>
                <a:cubicBezTo>
                  <a:pt x="3576170" y="903685"/>
                  <a:pt x="3520541" y="764373"/>
                  <a:pt x="3520541" y="612068"/>
                </a:cubicBezTo>
                <a:cubicBezTo>
                  <a:pt x="3520541" y="274032"/>
                  <a:pt x="3794573" y="0"/>
                  <a:pt x="4132609" y="0"/>
                </a:cubicBezTo>
                <a:close/>
              </a:path>
            </a:pathLst>
          </a:custGeom>
          <a:solidFill>
            <a:schemeClr val="bg1">
              <a:lumMod val="85000"/>
            </a:schemeClr>
          </a:solidFill>
          <a:ln w="476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ko-KR" altLang="en-US" sz="1520"/>
          </a:p>
        </p:txBody>
      </p:sp>
      <p:sp>
        <p:nvSpPr>
          <p:cNvPr id="29" name="Rectangle 28">
            <a:extLst>
              <a:ext uri="{FF2B5EF4-FFF2-40B4-BE49-F238E27FC236}">
                <a16:creationId xmlns:a16="http://schemas.microsoft.com/office/drawing/2014/main" id="{F9C9B01A-A4FC-4689-BFD2-EBE5AA54E29F}"/>
              </a:ext>
            </a:extLst>
          </p:cNvPr>
          <p:cNvSpPr/>
          <p:nvPr userDrawn="1"/>
        </p:nvSpPr>
        <p:spPr>
          <a:xfrm>
            <a:off x="4655515" y="-3600"/>
            <a:ext cx="4488488"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13"/>
          </a:p>
        </p:txBody>
      </p:sp>
    </p:spTree>
    <p:extLst>
      <p:ext uri="{BB962C8B-B14F-4D97-AF65-F5344CB8AC3E}">
        <p14:creationId xmlns:p14="http://schemas.microsoft.com/office/powerpoint/2010/main" val="904218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endParaRPr lang="en-US"/>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a:p>
        </p:txBody>
      </p:sp>
      <p:sp>
        <p:nvSpPr>
          <p:cNvPr id="4" name="Espace réservé de la date 3"/>
          <p:cNvSpPr>
            <a:spLocks noGrp="1"/>
          </p:cNvSpPr>
          <p:nvPr>
            <p:ph type="dt" sz="half" idx="10"/>
          </p:nvPr>
        </p:nvSpPr>
        <p:spPr/>
        <p:txBody>
          <a:bodyPr/>
          <a:lstStyle/>
          <a:p>
            <a:fld id="{2867D8E4-9D03-499C-8EA1-A8D9676CB042}" type="datetime1">
              <a:rPr lang="en-US" smtClean="0"/>
              <a:t>1/14/2026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3909624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AC76C287-0F27-4576-86BC-915776AC4045}" type="datetime1">
              <a:rPr lang="en-US" smtClean="0"/>
              <a:t>1/14/2026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48904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a:t>Modifiez le style du titre</a:t>
            </a:r>
            <a:endParaRPr lang="en-US"/>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B3CB34D-D5D6-47E7-8CAA-616D44478E36}" type="datetime1">
              <a:rPr lang="en-US" smtClean="0"/>
              <a:t>1/14/2026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1093919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286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29150" y="1825625"/>
            <a:ext cx="38862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709C23BE-F7A8-4A4D-87AD-4F3ACDD8BCC6}" type="datetime1">
              <a:rPr lang="en-US" smtClean="0"/>
              <a:t>1/14/2026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2273019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260BC6E1-7842-4367-9575-5BA75950FD06}" type="datetime1">
              <a:rPr lang="en-US" smtClean="0"/>
              <a:t>1/14/2026</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4121879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D116DD9C-FEAC-4EEC-ABB6-F9ACB9C65437}" type="datetime1">
              <a:rPr lang="en-US" smtClean="0"/>
              <a:t>1/14/2026</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1433224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45DF9F-D350-4BE3-8FA0-3B1A2CE1652D}" type="datetime1">
              <a:rPr lang="en-US" smtClean="0"/>
              <a:t>1/14/2026</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3216087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en-US"/>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2334321-4A6E-4AFF-8682-8099F79FDB17}" type="datetime1">
              <a:rPr lang="en-US" smtClean="0"/>
              <a:t>1/14/2026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2930168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a:t>Modifiez le style du titre</a:t>
            </a:r>
            <a:endParaRPr lang="en-US"/>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C61F290F-547E-4FA8-B769-08BC888249A5}" type="datetime1">
              <a:rPr lang="en-US" smtClean="0"/>
              <a:t>1/14/2026</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779911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1F028128-F208-4E74-A393-685094EC864F}" type="datetime1">
              <a:rPr lang="en-US" smtClean="0"/>
              <a:t>1/14/2026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1598696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A54406B0-FEB8-4710-9D83-D8C7346F32C2}" type="datetime1">
              <a:rPr lang="en-US" smtClean="0"/>
              <a:t>1/14/2026</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1B609E1B-E7F4-45F8-BD39-8DF07B9042DB}" type="slidenum">
              <a:rPr lang="en-US" smtClean="0"/>
              <a:t>‹N°›</a:t>
            </a:fld>
            <a:endParaRPr lang="en-US"/>
          </a:p>
        </p:txBody>
      </p:sp>
    </p:spTree>
    <p:extLst>
      <p:ext uri="{BB962C8B-B14F-4D97-AF65-F5344CB8AC3E}">
        <p14:creationId xmlns:p14="http://schemas.microsoft.com/office/powerpoint/2010/main" val="90864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6C40EED-B47A-4608-974A-5DBF66086F3C}" type="datetimeFigureOut">
              <a:rPr lang="fr-FR" smtClean="0"/>
              <a:pPr/>
              <a:t>14/01/2026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CD0D6EE-F74B-4FE6-9E07-87314E5CD961}"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40EED-B47A-4608-974A-5DBF66086F3C}" type="datetimeFigureOut">
              <a:rPr lang="fr-FR" smtClean="0"/>
              <a:pPr/>
              <a:t>14/01/2026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0D6EE-F74B-4FE6-9E07-87314E5CD961}"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42E1227-123E-46BA-86E7-87FB28F73D9F}" type="datetime1">
              <a:rPr lang="fr-FR" smtClean="0"/>
              <a:t>14/01/2026</a:t>
            </a:fld>
            <a:endParaRPr lang="fr-FR" dirty="0"/>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302856-A290-4F9A-98E5-F384F2C79907}" type="slidenum">
              <a:rPr lang="fr-FR" smtClean="0"/>
              <a:t>‹N°›</a:t>
            </a:fld>
            <a:endParaRPr lang="fr-FR" dirty="0"/>
          </a:p>
        </p:txBody>
      </p:sp>
    </p:spTree>
    <p:extLst>
      <p:ext uri="{BB962C8B-B14F-4D97-AF65-F5344CB8AC3E}">
        <p14:creationId xmlns:p14="http://schemas.microsoft.com/office/powerpoint/2010/main" val="16215344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783A6AC-276B-42BD-8618-B5EBB434A998}" type="datetime1">
              <a:rPr lang="en-US" smtClean="0"/>
              <a:t>1/14/2026</a:t>
            </a:fld>
            <a:endParaRPr lang="en-US"/>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609E1B-E7F4-45F8-BD39-8DF07B9042DB}" type="slidenum">
              <a:rPr lang="en-US" smtClean="0"/>
              <a:t>‹N°›</a:t>
            </a:fld>
            <a:endParaRPr lang="en-US"/>
          </a:p>
        </p:txBody>
      </p:sp>
    </p:spTree>
    <p:extLst>
      <p:ext uri="{BB962C8B-B14F-4D97-AF65-F5344CB8AC3E}">
        <p14:creationId xmlns:p14="http://schemas.microsoft.com/office/powerpoint/2010/main" val="5427884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mailto:abdousal2000@yahoo.fr" TargetMode="External"/><Relationship Id="rId4" Type="http://schemas.openxmlformats.org/officeDocument/2006/relationships/hyperlink" Target="mailto:a-s.ouedraogo@u-naziboni.b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diagramLayout" Target="../diagrams/layout1.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39552" y="2669593"/>
            <a:ext cx="8278688" cy="1767108"/>
          </a:xfrm>
          <a:ln w="28575">
            <a:solidFill>
              <a:srgbClr val="00B050"/>
            </a:solidFill>
          </a:ln>
        </p:spPr>
        <p:txBody>
          <a:bodyPr>
            <a:normAutofit fontScale="90000"/>
          </a:bodyPr>
          <a:lstStyle/>
          <a:p>
            <a:r>
              <a:rPr lang="fr-FR" b="1" dirty="0">
                <a:solidFill>
                  <a:srgbClr val="0070C0"/>
                </a:solidFill>
                <a:latin typeface="Times New Roman" panose="02020603050405020304" pitchFamily="18" charset="0"/>
                <a:ea typeface="Tahoma" pitchFamily="34" charset="0"/>
                <a:cs typeface="Times New Roman" panose="02020603050405020304" pitchFamily="18" charset="0"/>
              </a:rPr>
              <a:t>Diplôme Inter-Universitaire en Antibiologie et Antibiothérapie en Afrique subsaharienne</a:t>
            </a:r>
          </a:p>
        </p:txBody>
      </p:sp>
      <p:pic>
        <p:nvPicPr>
          <p:cNvPr id="10" name="Picture 9">
            <a:extLst>
              <a:ext uri="{FF2B5EF4-FFF2-40B4-BE49-F238E27FC236}">
                <a16:creationId xmlns:a16="http://schemas.microsoft.com/office/drawing/2014/main" id="{0300DFBA-F240-39E6-D3D0-47A9E0CC2018}"/>
              </a:ext>
            </a:extLst>
          </p:cNvPr>
          <p:cNvPicPr>
            <a:picLocks noChangeAspect="1"/>
          </p:cNvPicPr>
          <p:nvPr/>
        </p:nvPicPr>
        <p:blipFill>
          <a:blip r:embed="rId3"/>
          <a:srcRect t="15556" r="7301"/>
          <a:stretch/>
        </p:blipFill>
        <p:spPr>
          <a:xfrm>
            <a:off x="3408720" y="54113"/>
            <a:ext cx="2332910" cy="2046939"/>
          </a:xfrm>
          <a:prstGeom prst="rect">
            <a:avLst/>
          </a:prstGeom>
        </p:spPr>
      </p:pic>
      <p:sp>
        <p:nvSpPr>
          <p:cNvPr id="11" name="ZoneTexte 3">
            <a:extLst>
              <a:ext uri="{FF2B5EF4-FFF2-40B4-BE49-F238E27FC236}">
                <a16:creationId xmlns:a16="http://schemas.microsoft.com/office/drawing/2014/main" id="{585DCD54-6AED-98AC-D09C-FE93563E898A}"/>
              </a:ext>
            </a:extLst>
          </p:cNvPr>
          <p:cNvSpPr txBox="1">
            <a:spLocks/>
          </p:cNvSpPr>
          <p:nvPr/>
        </p:nvSpPr>
        <p:spPr bwMode="auto">
          <a:xfrm>
            <a:off x="900940" y="4719438"/>
            <a:ext cx="6783908" cy="113877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fr-BF" sz="2000" b="1" dirty="0">
                <a:solidFill>
                  <a:srgbClr val="7030A0"/>
                </a:solidFill>
                <a:latin typeface="Times New Roman" panose="02020603050405020304" pitchFamily="18" charset="0"/>
                <a:cs typeface="Times New Roman" panose="02020603050405020304" pitchFamily="18" charset="0"/>
              </a:rPr>
              <a:t>Prof</a:t>
            </a:r>
            <a:r>
              <a:rPr lang="fr-FR" sz="2000" b="1" dirty="0" err="1">
                <a:solidFill>
                  <a:srgbClr val="7030A0"/>
                </a:solidFill>
                <a:latin typeface="Times New Roman" panose="02020603050405020304" pitchFamily="18" charset="0"/>
                <a:cs typeface="Times New Roman" panose="02020603050405020304" pitchFamily="18" charset="0"/>
              </a:rPr>
              <a:t>esseur</a:t>
            </a:r>
            <a:r>
              <a:rPr lang="fr-BF" sz="2000" b="1" dirty="0">
                <a:solidFill>
                  <a:srgbClr val="7030A0"/>
                </a:solidFill>
                <a:latin typeface="Times New Roman" panose="02020603050405020304" pitchFamily="18" charset="0"/>
                <a:cs typeface="Times New Roman" panose="02020603050405020304" pitchFamily="18" charset="0"/>
              </a:rPr>
              <a:t> Abdoul-Salam OUEDRAOGO</a:t>
            </a:r>
            <a:endParaRPr lang="fr-FR" sz="2000" dirty="0">
              <a:solidFill>
                <a:srgbClr val="7030A0"/>
              </a:solidFill>
              <a:latin typeface="Times New Roman" panose="02020603050405020304" pitchFamily="18" charset="0"/>
              <a:cs typeface="Times New Roman" panose="02020603050405020304" pitchFamily="18" charset="0"/>
            </a:endParaRPr>
          </a:p>
          <a:p>
            <a:pPr>
              <a:spcAft>
                <a:spcPts val="0"/>
              </a:spcAft>
            </a:pPr>
            <a:r>
              <a:rPr lang="en-US" sz="2000" dirty="0">
                <a:latin typeface="Times New Roman" panose="02020603050405020304" pitchFamily="18" charset="0"/>
                <a:cs typeface="Times New Roman" panose="02020603050405020304" pitchFamily="18" charset="0"/>
                <a:hlinkClick r:id="rId4"/>
              </a:rPr>
              <a:t>a-s.ouedraogo@u-naziboni.bf</a:t>
            </a:r>
            <a:r>
              <a:rPr lang="fr-FR" sz="2000" b="1" dirty="0">
                <a:latin typeface="Times New Roman" panose="02020603050405020304" pitchFamily="18" charset="0"/>
                <a:cs typeface="Times New Roman" panose="02020603050405020304" pitchFamily="18" charset="0"/>
                <a:hlinkClick r:id="rId4"/>
              </a:rPr>
              <a:t>/</a:t>
            </a:r>
            <a:r>
              <a:rPr lang="fr-FR" sz="2000" b="1" dirty="0">
                <a:latin typeface="Times New Roman" panose="02020603050405020304" pitchFamily="18" charset="0"/>
                <a:cs typeface="Times New Roman" panose="02020603050405020304" pitchFamily="18" charset="0"/>
              </a:rPr>
              <a:t> </a:t>
            </a:r>
            <a:r>
              <a:rPr lang="fr-FR" sz="2000" b="1" dirty="0">
                <a:latin typeface="Times New Roman" panose="02020603050405020304" pitchFamily="18" charset="0"/>
                <a:cs typeface="Times New Roman" panose="02020603050405020304" pitchFamily="18" charset="0"/>
                <a:hlinkClick r:id="rId5"/>
              </a:rPr>
              <a:t>abdousal2000@yahoo.fr</a:t>
            </a:r>
            <a:r>
              <a:rPr lang="fr-FR" sz="2000" b="1" dirty="0">
                <a:latin typeface="Times New Roman" panose="02020603050405020304" pitchFamily="18" charset="0"/>
                <a:cs typeface="Times New Roman" panose="02020603050405020304" pitchFamily="18" charset="0"/>
              </a:rPr>
              <a:t> </a:t>
            </a:r>
          </a:p>
          <a:p>
            <a:endParaRPr lang="fr-BF" sz="2000" b="1" dirty="0">
              <a:latin typeface="Times New Roman" panose="02020603050405020304" pitchFamily="18" charset="0"/>
              <a:cs typeface="Times New Roman" panose="02020603050405020304" pitchFamily="18" charset="0"/>
            </a:endParaRPr>
          </a:p>
        </p:txBody>
      </p:sp>
      <p:pic>
        <p:nvPicPr>
          <p:cNvPr id="1026" name="Picture 2" descr="Université de Montpellier — Wikipédia">
            <a:extLst>
              <a:ext uri="{FF2B5EF4-FFF2-40B4-BE49-F238E27FC236}">
                <a16:creationId xmlns:a16="http://schemas.microsoft.com/office/drawing/2014/main" id="{70B38881-B3DB-1D5C-FE02-424DF32C1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7714" y="135833"/>
            <a:ext cx="2046938" cy="20469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é NAZI BONI - Accueil">
            <a:extLst>
              <a:ext uri="{FF2B5EF4-FFF2-40B4-BE49-F238E27FC236}">
                <a16:creationId xmlns:a16="http://schemas.microsoft.com/office/drawing/2014/main" id="{DD9F4A92-8352-152D-8F01-DCC752393A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92820"/>
            <a:ext cx="2166590" cy="202236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3">
            <a:extLst>
              <a:ext uri="{FF2B5EF4-FFF2-40B4-BE49-F238E27FC236}">
                <a16:creationId xmlns:a16="http://schemas.microsoft.com/office/drawing/2014/main" id="{DF4EA480-F508-7DD8-F53C-107BE16CFDB4}"/>
              </a:ext>
            </a:extLst>
          </p:cNvPr>
          <p:cNvSpPr txBox="1"/>
          <p:nvPr/>
        </p:nvSpPr>
        <p:spPr>
          <a:xfrm>
            <a:off x="3095803" y="5708170"/>
            <a:ext cx="2394182" cy="461665"/>
          </a:xfrm>
          <a:prstGeom prst="rect">
            <a:avLst/>
          </a:prstGeom>
          <a:noFill/>
        </p:spPr>
        <p:txBody>
          <a:bodyPr wrap="none" rtlCol="0">
            <a:spAutoFit/>
          </a:bodyPr>
          <a:lstStyle/>
          <a:p>
            <a:pPr algn="ctr" defTabSz="685800"/>
            <a:r>
              <a:rPr lang="fr-BF" sz="2400" dirty="0">
                <a:solidFill>
                  <a:srgbClr val="FF0000"/>
                </a:solidFill>
                <a:latin typeface="Arial Narrow" panose="020B0606020202030204" pitchFamily="34" charset="0"/>
              </a:rPr>
              <a:t>www.diu-antibio.org</a:t>
            </a:r>
          </a:p>
        </p:txBody>
      </p:sp>
      <p:sp>
        <p:nvSpPr>
          <p:cNvPr id="5" name="TextBox 4">
            <a:extLst>
              <a:ext uri="{FF2B5EF4-FFF2-40B4-BE49-F238E27FC236}">
                <a16:creationId xmlns:a16="http://schemas.microsoft.com/office/drawing/2014/main" id="{1E5CA9F7-B7D0-309E-2C7B-1BF9FC33E868}"/>
              </a:ext>
            </a:extLst>
          </p:cNvPr>
          <p:cNvSpPr txBox="1"/>
          <p:nvPr/>
        </p:nvSpPr>
        <p:spPr>
          <a:xfrm>
            <a:off x="2704650" y="6270507"/>
            <a:ext cx="3672408" cy="369332"/>
          </a:xfrm>
          <a:prstGeom prst="rect">
            <a:avLst/>
          </a:prstGeom>
          <a:noFill/>
        </p:spPr>
        <p:txBody>
          <a:bodyPr wrap="square" rtlCol="0">
            <a:spAutoFit/>
          </a:bodyPr>
          <a:lstStyle/>
          <a:p>
            <a:pPr algn="ctr"/>
            <a:r>
              <a:rPr lang="fr-FR" dirty="0">
                <a:latin typeface="Times New Roman" panose="02020603050405020304" pitchFamily="18" charset="0"/>
                <a:cs typeface="Times New Roman" panose="02020603050405020304" pitchFamily="18" charset="0"/>
              </a:rPr>
              <a:t>Janvier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a:ln w="57150">
            <a:solidFill>
              <a:schemeClr val="accent1"/>
            </a:solidFill>
          </a:ln>
        </p:spPr>
        <p:txBody>
          <a:bodyPr>
            <a:normAutofit/>
          </a:bodyPr>
          <a:lstStyle/>
          <a:p>
            <a:r>
              <a:rPr lang="fr-FR" sz="3600" b="1" dirty="0">
                <a:solidFill>
                  <a:srgbClr val="FF0000"/>
                </a:solidFill>
                <a:latin typeface="Tahoma" pitchFamily="34" charset="0"/>
                <a:ea typeface="Tahoma" pitchFamily="34" charset="0"/>
                <a:cs typeface="Tahoma" pitchFamily="34" charset="0"/>
              </a:rPr>
              <a:t>Résultats attendus</a:t>
            </a:r>
          </a:p>
        </p:txBody>
      </p:sp>
      <p:sp>
        <p:nvSpPr>
          <p:cNvPr id="3" name="Espace réservé du contenu 2"/>
          <p:cNvSpPr>
            <a:spLocks noGrp="1"/>
          </p:cNvSpPr>
          <p:nvPr>
            <p:ph idx="1"/>
          </p:nvPr>
        </p:nvSpPr>
        <p:spPr>
          <a:xfrm>
            <a:off x="467544" y="1484784"/>
            <a:ext cx="8424936" cy="5040560"/>
          </a:xfrm>
        </p:spPr>
        <p:txBody>
          <a:bodyPr>
            <a:normAutofit fontScale="92500" lnSpcReduction="10000"/>
          </a:bodyPr>
          <a:lstStyle/>
          <a:p>
            <a:pPr>
              <a:lnSpc>
                <a:spcPct val="150000"/>
              </a:lnSpc>
            </a:pPr>
            <a:r>
              <a:rPr lang="fr-FR" sz="2800" dirty="0">
                <a:latin typeface="Times New Roman" panose="02020603050405020304" pitchFamily="18" charset="0"/>
                <a:cs typeface="Times New Roman" panose="02020603050405020304" pitchFamily="18" charset="0"/>
              </a:rPr>
              <a:t>Créer un pool d'expertise en biologie</a:t>
            </a:r>
          </a:p>
          <a:p>
            <a:pPr>
              <a:lnSpc>
                <a:spcPct val="150000"/>
              </a:lnSpc>
            </a:pPr>
            <a:r>
              <a:rPr lang="fr-FR" sz="2800" dirty="0">
                <a:latin typeface="Times New Roman" panose="02020603050405020304" pitchFamily="18" charset="0"/>
                <a:cs typeface="Times New Roman" panose="02020603050405020304" pitchFamily="18" charset="0"/>
              </a:rPr>
              <a:t>Améliorer et standardiser la détection de la résistance dans les laboratoires</a:t>
            </a:r>
          </a:p>
          <a:p>
            <a:pPr>
              <a:lnSpc>
                <a:spcPct val="150000"/>
              </a:lnSpc>
            </a:pPr>
            <a:r>
              <a:rPr lang="fr-FR" sz="2800" dirty="0">
                <a:latin typeface="Times New Roman" panose="02020603050405020304" pitchFamily="18" charset="0"/>
                <a:cs typeface="Times New Roman" panose="02020603050405020304" pitchFamily="18" charset="0"/>
              </a:rPr>
              <a:t>Améliorer la PEC des infections et l’usage rationnel des antibiotiques</a:t>
            </a:r>
          </a:p>
          <a:p>
            <a:pPr>
              <a:lnSpc>
                <a:spcPct val="150000"/>
              </a:lnSpc>
            </a:pPr>
            <a:r>
              <a:rPr lang="fr-FR" sz="2800" dirty="0">
                <a:latin typeface="Times New Roman" panose="02020603050405020304" pitchFamily="18" charset="0"/>
                <a:cs typeface="Times New Roman" panose="02020603050405020304" pitchFamily="18" charset="0"/>
              </a:rPr>
              <a:t>Promouvoir le contrôle des infections (RAM, MDR)</a:t>
            </a:r>
          </a:p>
          <a:p>
            <a:pPr>
              <a:lnSpc>
                <a:spcPct val="150000"/>
              </a:lnSpc>
            </a:pPr>
            <a:r>
              <a:rPr lang="fr-FR" sz="2800" dirty="0">
                <a:latin typeface="Times New Roman" panose="02020603050405020304" pitchFamily="18" charset="0"/>
                <a:cs typeface="Times New Roman" panose="02020603050405020304" pitchFamily="18" charset="0"/>
              </a:rPr>
              <a:t>Création d'un réseau africain de laboratoires pour la détection et le contrôle de la RAM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496" y="1412776"/>
            <a:ext cx="8856984" cy="4608512"/>
          </a:xfrm>
        </p:spPr>
        <p:txBody>
          <a:bodyPr>
            <a:noAutofit/>
          </a:bodyPr>
          <a:lstStyle/>
          <a:p>
            <a:pPr>
              <a:lnSpc>
                <a:spcPct val="150000"/>
              </a:lnSpc>
              <a:buFont typeface="Wingdings" panose="05000000000000000000" pitchFamily="2" charset="2"/>
              <a:buChar char="v"/>
            </a:pPr>
            <a:r>
              <a:rPr lang="fr-FR"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Sept éditions depuis 2017</a:t>
            </a:r>
          </a:p>
          <a:p>
            <a:pPr>
              <a:lnSpc>
                <a:spcPct val="150000"/>
              </a:lnSpc>
              <a:buFont typeface="Wingdings" panose="05000000000000000000" pitchFamily="2" charset="2"/>
              <a:buChar char="v"/>
            </a:pPr>
            <a:r>
              <a:rPr lang="fr-FR"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Formation</a:t>
            </a:r>
            <a:r>
              <a:rPr lang="fr-FR" sz="2800" dirty="0">
                <a:latin typeface="Times New Roman" panose="02020603050405020304" pitchFamily="18" charset="0"/>
                <a:cs typeface="Times New Roman" panose="02020603050405020304" pitchFamily="18" charset="0"/>
              </a:rPr>
              <a:t> : 5 semaines de cours présentiel à temps plein (nouveau programme, 2 semaines de cours virtuel + 3 semaines de cours présentiel)</a:t>
            </a:r>
            <a:r>
              <a:rPr lang="fr-FR" sz="2400" dirty="0">
                <a:latin typeface="Times New Roman" panose="02020603050405020304" pitchFamily="18" charset="0"/>
                <a:cs typeface="Times New Roman" panose="02020603050405020304" pitchFamily="18" charset="0"/>
              </a:rPr>
              <a:t> </a:t>
            </a:r>
          </a:p>
          <a:p>
            <a:pPr lvl="1">
              <a:lnSpc>
                <a:spcPct val="150000"/>
              </a:lnSpc>
            </a:pPr>
            <a:r>
              <a:rPr lang="fr-FR" sz="2400" b="1" dirty="0">
                <a:solidFill>
                  <a:srgbClr val="FF0000"/>
                </a:solidFill>
                <a:latin typeface="Times New Roman" panose="02020603050405020304" pitchFamily="18" charset="0"/>
                <a:cs typeface="Times New Roman" panose="02020603050405020304" pitchFamily="18" charset="0"/>
              </a:rPr>
              <a:t>Cours théoriques </a:t>
            </a:r>
          </a:p>
          <a:p>
            <a:pPr lvl="1">
              <a:lnSpc>
                <a:spcPct val="150000"/>
              </a:lnSpc>
            </a:pPr>
            <a:r>
              <a:rPr lang="fr-FR" sz="2400" b="1" dirty="0">
                <a:solidFill>
                  <a:srgbClr val="FF0000"/>
                </a:solidFill>
                <a:latin typeface="Times New Roman" panose="02020603050405020304" pitchFamily="18" charset="0"/>
                <a:cs typeface="Times New Roman" panose="02020603050405020304" pitchFamily="18" charset="0"/>
              </a:rPr>
              <a:t>TD et TP</a:t>
            </a:r>
          </a:p>
          <a:p>
            <a:pPr marL="457200" lvl="1" indent="0">
              <a:lnSpc>
                <a:spcPct val="150000"/>
              </a:lnSpc>
              <a:buNone/>
            </a:pPr>
            <a:endParaRPr lang="fr-FR" sz="2400" b="1" dirty="0">
              <a:solidFill>
                <a:srgbClr val="FF0000"/>
              </a:solidFill>
              <a:latin typeface="Times New Roman" panose="02020603050405020304" pitchFamily="18" charset="0"/>
              <a:cs typeface="Times New Roman" panose="02020603050405020304" pitchFamily="18" charset="0"/>
            </a:endParaRPr>
          </a:p>
        </p:txBody>
      </p:sp>
      <p:sp>
        <p:nvSpPr>
          <p:cNvPr id="5" name="ZoneTexte 4"/>
          <p:cNvSpPr txBox="1"/>
          <p:nvPr/>
        </p:nvSpPr>
        <p:spPr>
          <a:xfrm>
            <a:off x="827584" y="323944"/>
            <a:ext cx="7884368" cy="584775"/>
          </a:xfrm>
          <a:prstGeom prst="rect">
            <a:avLst/>
          </a:prstGeom>
          <a:noFill/>
          <a:ln w="57150">
            <a:solidFill>
              <a:schemeClr val="accent1"/>
            </a:solidFill>
          </a:ln>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DURÉE - MODALITÉS</a:t>
            </a:r>
            <a:endParaRPr lang="en-US" sz="3200" b="1" u="sng" dirty="0">
              <a:solidFill>
                <a:srgbClr val="FF0000"/>
              </a:solidFill>
              <a:latin typeface="Times New Roman" panose="02020603050405020304"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63760-4C42-F55B-2F59-C4797488F2D1}"/>
              </a:ext>
            </a:extLst>
          </p:cNvPr>
          <p:cNvSpPr>
            <a:spLocks noGrp="1"/>
          </p:cNvSpPr>
          <p:nvPr>
            <p:ph type="title"/>
          </p:nvPr>
        </p:nvSpPr>
        <p:spPr/>
        <p:txBody>
          <a:bodyPr/>
          <a:lstStyle/>
          <a:p>
            <a:endParaRPr lang="en-US"/>
          </a:p>
        </p:txBody>
      </p:sp>
      <p:pic>
        <p:nvPicPr>
          <p:cNvPr id="6" name="Espace réservé du contenu 5" descr="Une image contenant texte, capture d’écran, menu, Police">
            <a:extLst>
              <a:ext uri="{FF2B5EF4-FFF2-40B4-BE49-F238E27FC236}">
                <a16:creationId xmlns:a16="http://schemas.microsoft.com/office/drawing/2014/main" id="{FC664943-EF4E-F1C3-23B3-416B7D4B1F3D}"/>
              </a:ext>
            </a:extLst>
          </p:cNvPr>
          <p:cNvPicPr>
            <a:picLocks noGrp="1" noChangeAspect="1"/>
          </p:cNvPicPr>
          <p:nvPr>
            <p:ph idx="1"/>
          </p:nvPr>
        </p:nvPicPr>
        <p:blipFill>
          <a:blip r:embed="rId2"/>
          <a:stretch>
            <a:fillRect/>
          </a:stretch>
        </p:blipFill>
        <p:spPr>
          <a:xfrm>
            <a:off x="0" y="-243408"/>
            <a:ext cx="9144000" cy="7101408"/>
          </a:xfrm>
          <a:prstGeom prst="rect">
            <a:avLst/>
          </a:prstGeom>
        </p:spPr>
      </p:pic>
      <p:sp>
        <p:nvSpPr>
          <p:cNvPr id="4" name="Espace réservé du numéro de diapositive 3">
            <a:extLst>
              <a:ext uri="{FF2B5EF4-FFF2-40B4-BE49-F238E27FC236}">
                <a16:creationId xmlns:a16="http://schemas.microsoft.com/office/drawing/2014/main" id="{284C270C-F968-2A07-CDED-380B124C857B}"/>
              </a:ext>
            </a:extLst>
          </p:cNvPr>
          <p:cNvSpPr>
            <a:spLocks noGrp="1"/>
          </p:cNvSpPr>
          <p:nvPr>
            <p:ph type="sldNum" sz="quarter" idx="12"/>
          </p:nvPr>
        </p:nvSpPr>
        <p:spPr/>
        <p:txBody>
          <a:bodyPr/>
          <a:lstStyle/>
          <a:p>
            <a:fld id="{85302856-A290-4F9A-98E5-F384F2C79907}" type="slidenum">
              <a:rPr lang="fr-FR" smtClean="0"/>
              <a:t>12</a:t>
            </a:fld>
            <a:endParaRPr lang="fr-FR" dirty="0"/>
          </a:p>
        </p:txBody>
      </p:sp>
    </p:spTree>
    <p:extLst>
      <p:ext uri="{BB962C8B-B14F-4D97-AF65-F5344CB8AC3E}">
        <p14:creationId xmlns:p14="http://schemas.microsoft.com/office/powerpoint/2010/main" val="2341269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Université de Montpellier">
            <a:extLst>
              <a:ext uri="{FF2B5EF4-FFF2-40B4-BE49-F238E27FC236}">
                <a16:creationId xmlns:a16="http://schemas.microsoft.com/office/drawing/2014/main" id="{BC275EBA-C3BF-43E2-ADF4-B4ECB94CA1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89" y="998"/>
            <a:ext cx="1713908" cy="171390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457200" y="274638"/>
            <a:ext cx="8229600" cy="922114"/>
          </a:xfrm>
        </p:spPr>
        <p:txBody>
          <a:bodyPr/>
          <a:lstStyle/>
          <a:p>
            <a:r>
              <a:rPr lang="fr-FR" b="1" dirty="0">
                <a:solidFill>
                  <a:srgbClr val="FF0000"/>
                </a:solidFill>
                <a:latin typeface="Tahoma" pitchFamily="34" charset="0"/>
                <a:ea typeface="Tahoma" pitchFamily="34" charset="0"/>
                <a:cs typeface="Tahoma" pitchFamily="34" charset="0"/>
              </a:rPr>
              <a:t>Formateurs</a:t>
            </a:r>
          </a:p>
        </p:txBody>
      </p:sp>
      <p:pic>
        <p:nvPicPr>
          <p:cNvPr id="2056" name="Picture 8" descr="Université de Lomé - Home | Facebook">
            <a:extLst>
              <a:ext uri="{FF2B5EF4-FFF2-40B4-BE49-F238E27FC236}">
                <a16:creationId xmlns:a16="http://schemas.microsoft.com/office/drawing/2014/main" id="{35B37167-12B1-BA35-C2EB-309E74B9E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652" y="3811481"/>
            <a:ext cx="1642193" cy="164219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226040" y="1528514"/>
            <a:ext cx="8482000" cy="4759624"/>
          </a:xfrm>
        </p:spPr>
        <p:txBody>
          <a:bodyPr>
            <a:normAutofit/>
          </a:bodyPr>
          <a:lstStyle/>
          <a:p>
            <a:r>
              <a:rPr lang="fr-FR" sz="2800" dirty="0">
                <a:latin typeface="Times New Roman" panose="02020603050405020304" pitchFamily="18" charset="0"/>
                <a:cs typeface="Times New Roman" panose="02020603050405020304" pitchFamily="18" charset="0"/>
              </a:rPr>
              <a:t>Formateurs mixtes Nord-Sud : </a:t>
            </a:r>
          </a:p>
          <a:p>
            <a:pPr lvl="1">
              <a:buFont typeface="Courier New" panose="02070309020205020404" pitchFamily="49" charset="0"/>
              <a:buChar char="o"/>
            </a:pPr>
            <a:r>
              <a:rPr lang="fr-FR" sz="2400" dirty="0">
                <a:latin typeface="Times New Roman" panose="02020603050405020304" pitchFamily="18" charset="0"/>
                <a:cs typeface="Times New Roman" panose="02020603050405020304" pitchFamily="18" charset="0"/>
              </a:rPr>
              <a:t>France (Montpelier, Rennes, Paris Bichat, etc.)</a:t>
            </a:r>
          </a:p>
          <a:p>
            <a:pPr lvl="1">
              <a:buFont typeface="Courier New" panose="02070309020205020404" pitchFamily="49" charset="0"/>
              <a:buChar char="o"/>
            </a:pPr>
            <a:r>
              <a:rPr lang="fr-FR" sz="2400" dirty="0">
                <a:latin typeface="Times New Roman" panose="02020603050405020304" pitchFamily="18" charset="0"/>
                <a:cs typeface="Times New Roman" panose="02020603050405020304" pitchFamily="18" charset="0"/>
              </a:rPr>
              <a:t>Sénégal</a:t>
            </a:r>
          </a:p>
          <a:p>
            <a:pPr lvl="1">
              <a:buFont typeface="Courier New" panose="02070309020205020404" pitchFamily="49" charset="0"/>
              <a:buChar char="o"/>
            </a:pPr>
            <a:r>
              <a:rPr lang="fr-FR" sz="2400" dirty="0">
                <a:latin typeface="Times New Roman" panose="02020603050405020304" pitchFamily="18" charset="0"/>
                <a:cs typeface="Times New Roman" panose="02020603050405020304" pitchFamily="18" charset="0"/>
              </a:rPr>
              <a:t>Togo</a:t>
            </a:r>
          </a:p>
          <a:p>
            <a:pPr lvl="1">
              <a:buFont typeface="Courier New" panose="02070309020205020404" pitchFamily="49" charset="0"/>
              <a:buChar char="o"/>
            </a:pPr>
            <a:r>
              <a:rPr lang="fr-FR" sz="2400" dirty="0">
                <a:latin typeface="Times New Roman" panose="02020603050405020304" pitchFamily="18" charset="0"/>
                <a:cs typeface="Times New Roman" panose="02020603050405020304" pitchFamily="18" charset="0"/>
              </a:rPr>
              <a:t>Burkina Faso (UJKZ, UNB)</a:t>
            </a:r>
          </a:p>
          <a:p>
            <a:pPr lvl="1">
              <a:buFont typeface="Courier New" panose="02070309020205020404" pitchFamily="49" charset="0"/>
              <a:buChar char="o"/>
            </a:pPr>
            <a:r>
              <a:rPr lang="fr-FR" sz="2400" dirty="0">
                <a:latin typeface="Times New Roman" panose="02020603050405020304" pitchFamily="18" charset="0"/>
                <a:cs typeface="Times New Roman" panose="02020603050405020304" pitchFamily="18" charset="0"/>
              </a:rPr>
              <a:t>Côte d’Ivoire </a:t>
            </a:r>
          </a:p>
          <a:p>
            <a:r>
              <a:rPr lang="fr-FR" sz="2800" dirty="0">
                <a:latin typeface="Times New Roman" panose="02020603050405020304" pitchFamily="18" charset="0"/>
                <a:cs typeface="Times New Roman" panose="02020603050405020304" pitchFamily="18" charset="0"/>
              </a:rPr>
              <a:t>Enseignants, praticiens hospitaliers</a:t>
            </a:r>
          </a:p>
          <a:p>
            <a:r>
              <a:rPr lang="fr-FR" sz="2800" dirty="0">
                <a:latin typeface="Times New Roman" panose="02020603050405020304" pitchFamily="18" charset="0"/>
                <a:cs typeface="Times New Roman" panose="02020603050405020304" pitchFamily="18" charset="0"/>
              </a:rPr>
              <a:t>Infectiologues, microbiologistes, hygiénistes</a:t>
            </a:r>
          </a:p>
        </p:txBody>
      </p:sp>
      <p:pic>
        <p:nvPicPr>
          <p:cNvPr id="2050" name="Picture 2" descr="Université Cheikh Anta Diop de Dakar - Le Grand Frère">
            <a:extLst>
              <a:ext uri="{FF2B5EF4-FFF2-40B4-BE49-F238E27FC236}">
                <a16:creationId xmlns:a16="http://schemas.microsoft.com/office/drawing/2014/main" id="{0BC68F6A-D821-4704-F92E-650AFE9CE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843" y="5454552"/>
            <a:ext cx="1422328" cy="14034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CHOSCIENCES - Bretagne | Partageons les savoirs et les innovations">
            <a:extLst>
              <a:ext uri="{FF2B5EF4-FFF2-40B4-BE49-F238E27FC236}">
                <a16:creationId xmlns:a16="http://schemas.microsoft.com/office/drawing/2014/main" id="{A922E1BA-BC9C-4CBD-E019-6F2C1DD40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40" y="5547869"/>
            <a:ext cx="2344131" cy="12800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versité Denis Diderot : Paris Vii à Paris - Copains d'avant">
            <a:extLst>
              <a:ext uri="{FF2B5EF4-FFF2-40B4-BE49-F238E27FC236}">
                <a16:creationId xmlns:a16="http://schemas.microsoft.com/office/drawing/2014/main" id="{B8C56937-050D-3B84-97CC-14037FB26A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1802" y="5771250"/>
            <a:ext cx="2610931" cy="10337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Université NAZI BONI - Accueil">
            <a:extLst>
              <a:ext uri="{FF2B5EF4-FFF2-40B4-BE49-F238E27FC236}">
                <a16:creationId xmlns:a16="http://schemas.microsoft.com/office/drawing/2014/main" id="{23AD534F-FEA7-E5F5-9843-276A3F7982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2843" y="206814"/>
            <a:ext cx="1691157" cy="171390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Université Joseph Ki-Zerbo - Home | Facebook">
            <a:extLst>
              <a:ext uri="{FF2B5EF4-FFF2-40B4-BE49-F238E27FC236}">
                <a16:creationId xmlns:a16="http://schemas.microsoft.com/office/drawing/2014/main" id="{C15E54CE-A4B9-FEA5-EBA1-E3673289F4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5382" y="2324170"/>
            <a:ext cx="1284734" cy="12847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ppellation, logo et charte graphique : tout ce qu'il faut savoir | Université  Paris Cité">
            <a:extLst>
              <a:ext uri="{FF2B5EF4-FFF2-40B4-BE49-F238E27FC236}">
                <a16:creationId xmlns:a16="http://schemas.microsoft.com/office/drawing/2014/main" id="{70BCD2C1-6717-91EA-53E6-0E256C5367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593" y="2777577"/>
            <a:ext cx="2736250" cy="101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695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505C0-C9BB-C5F7-F069-E5F31BB070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3062505"/>
            <a:ext cx="3120775" cy="2816508"/>
          </a:xfrm>
          <a:prstGeom prst="rect">
            <a:avLst/>
          </a:prstGeom>
        </p:spPr>
      </p:pic>
      <p:pic>
        <p:nvPicPr>
          <p:cNvPr id="5" name="Picture 4">
            <a:extLst>
              <a:ext uri="{FF2B5EF4-FFF2-40B4-BE49-F238E27FC236}">
                <a16:creationId xmlns:a16="http://schemas.microsoft.com/office/drawing/2014/main" id="{1F9A7FDF-29BA-9726-3A54-BD2C32CA7F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995" y="3062505"/>
            <a:ext cx="3120775" cy="2816508"/>
          </a:xfrm>
          <a:prstGeom prst="rect">
            <a:avLst/>
          </a:prstGeom>
        </p:spPr>
      </p:pic>
      <p:pic>
        <p:nvPicPr>
          <p:cNvPr id="7" name="Picture 6">
            <a:extLst>
              <a:ext uri="{FF2B5EF4-FFF2-40B4-BE49-F238E27FC236}">
                <a16:creationId xmlns:a16="http://schemas.microsoft.com/office/drawing/2014/main" id="{4607212D-F09F-0EF7-436B-E82EF29F4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996" y="857250"/>
            <a:ext cx="3120775" cy="2080517"/>
          </a:xfrm>
          <a:prstGeom prst="rect">
            <a:avLst/>
          </a:prstGeom>
        </p:spPr>
      </p:pic>
      <p:pic>
        <p:nvPicPr>
          <p:cNvPr id="9" name="Picture 8">
            <a:extLst>
              <a:ext uri="{FF2B5EF4-FFF2-40B4-BE49-F238E27FC236}">
                <a16:creationId xmlns:a16="http://schemas.microsoft.com/office/drawing/2014/main" id="{BE0CF0F6-A584-0675-609B-7B854768DB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877374"/>
            <a:ext cx="3120775" cy="2074737"/>
          </a:xfrm>
          <a:prstGeom prst="rect">
            <a:avLst/>
          </a:prstGeom>
        </p:spPr>
      </p:pic>
      <p:pic>
        <p:nvPicPr>
          <p:cNvPr id="11" name="Picture 10">
            <a:extLst>
              <a:ext uri="{FF2B5EF4-FFF2-40B4-BE49-F238E27FC236}">
                <a16:creationId xmlns:a16="http://schemas.microsoft.com/office/drawing/2014/main" id="{42674D69-16EF-870A-44A0-056C2691A5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877374"/>
            <a:ext cx="2355433" cy="2060392"/>
          </a:xfrm>
          <a:prstGeom prst="rect">
            <a:avLst/>
          </a:prstGeom>
        </p:spPr>
      </p:pic>
      <p:pic>
        <p:nvPicPr>
          <p:cNvPr id="15" name="Picture 14">
            <a:extLst>
              <a:ext uri="{FF2B5EF4-FFF2-40B4-BE49-F238E27FC236}">
                <a16:creationId xmlns:a16="http://schemas.microsoft.com/office/drawing/2014/main" id="{A8647779-1896-1DC5-1000-589325AF5D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88223" y="3062505"/>
            <a:ext cx="2355434" cy="2816508"/>
          </a:xfrm>
          <a:prstGeom prst="rect">
            <a:avLst/>
          </a:prstGeom>
        </p:spPr>
      </p:pic>
    </p:spTree>
    <p:extLst>
      <p:ext uri="{BB962C8B-B14F-4D97-AF65-F5344CB8AC3E}">
        <p14:creationId xmlns:p14="http://schemas.microsoft.com/office/powerpoint/2010/main" val="1438270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922114"/>
          </a:xfrm>
          <a:ln w="57150">
            <a:solidFill>
              <a:schemeClr val="accent1"/>
            </a:solidFill>
          </a:ln>
        </p:spPr>
        <p:txBody>
          <a:bodyPr/>
          <a:lstStyle/>
          <a:p>
            <a:r>
              <a:rPr lang="fr-FR" b="1" dirty="0">
                <a:solidFill>
                  <a:srgbClr val="FF0000"/>
                </a:solidFill>
                <a:latin typeface="Times New Roman" panose="02020603050405020304" pitchFamily="18" charset="0"/>
                <a:ea typeface="Tahoma" pitchFamily="34" charset="0"/>
                <a:cs typeface="Times New Roman" panose="02020603050405020304" pitchFamily="18" charset="0"/>
              </a:rPr>
              <a:t>Contenu du cours (1/2)</a:t>
            </a:r>
          </a:p>
        </p:txBody>
      </p:sp>
      <p:sp>
        <p:nvSpPr>
          <p:cNvPr id="3" name="Espace réservé du contenu 2"/>
          <p:cNvSpPr>
            <a:spLocks noGrp="1"/>
          </p:cNvSpPr>
          <p:nvPr>
            <p:ph idx="1"/>
          </p:nvPr>
        </p:nvSpPr>
        <p:spPr>
          <a:xfrm>
            <a:off x="457200" y="1268760"/>
            <a:ext cx="5698976" cy="4525963"/>
          </a:xfrm>
        </p:spPr>
        <p:txBody>
          <a:bodyPr>
            <a:normAutofit/>
          </a:bodyPr>
          <a:lstStyle/>
          <a:p>
            <a:r>
              <a:rPr lang="fr-FR" sz="2800" b="1" dirty="0">
                <a:solidFill>
                  <a:srgbClr val="FF0000"/>
                </a:solidFill>
                <a:latin typeface="Times New Roman" panose="02020603050405020304" pitchFamily="18" charset="0"/>
                <a:cs typeface="Times New Roman" panose="02020603050405020304" pitchFamily="18" charset="0"/>
              </a:rPr>
              <a:t>Semaine 1</a:t>
            </a:r>
            <a:r>
              <a:rPr lang="fr-FR" sz="2800" dirty="0">
                <a:latin typeface="Times New Roman" panose="02020603050405020304" pitchFamily="18" charset="0"/>
                <a:cs typeface="Times New Roman" panose="02020603050405020304" pitchFamily="18" charset="0"/>
              </a:rPr>
              <a:t>: </a:t>
            </a:r>
          </a:p>
          <a:p>
            <a:pPr lvl="1"/>
            <a:r>
              <a:rPr lang="fr-FR" sz="2400" dirty="0">
                <a:latin typeface="Times New Roman" panose="02020603050405020304" pitchFamily="18" charset="0"/>
                <a:cs typeface="Times New Roman" panose="02020603050405020304" pitchFamily="18" charset="0"/>
              </a:rPr>
              <a:t>Rappels sur l'</a:t>
            </a:r>
            <a:r>
              <a:rPr lang="fr-FR" sz="2400" dirty="0" err="1">
                <a:latin typeface="Times New Roman" panose="02020603050405020304" pitchFamily="18" charset="0"/>
                <a:cs typeface="Times New Roman" panose="02020603050405020304" pitchFamily="18" charset="0"/>
              </a:rPr>
              <a:t>antibiologie</a:t>
            </a:r>
            <a:r>
              <a:rPr lang="fr-FR" sz="2400" dirty="0">
                <a:latin typeface="Times New Roman" panose="02020603050405020304" pitchFamily="18" charset="0"/>
                <a:cs typeface="Times New Roman" panose="02020603050405020304" pitchFamily="18" charset="0"/>
              </a:rPr>
              <a:t> et la pharmacologie de base,</a:t>
            </a:r>
          </a:p>
          <a:p>
            <a:pPr lvl="1"/>
            <a:r>
              <a:rPr lang="fr-FR" sz="2400" dirty="0">
                <a:latin typeface="Times New Roman" panose="02020603050405020304" pitchFamily="18" charset="0"/>
                <a:cs typeface="Times New Roman" panose="02020603050405020304" pitchFamily="18" charset="0"/>
              </a:rPr>
              <a:t>Principaux mécanismes de résistance bactérienne</a:t>
            </a:r>
          </a:p>
          <a:p>
            <a:r>
              <a:rPr lang="fr-FR" sz="2800" b="1" dirty="0">
                <a:solidFill>
                  <a:srgbClr val="FF0000"/>
                </a:solidFill>
                <a:latin typeface="Times New Roman" panose="02020603050405020304" pitchFamily="18" charset="0"/>
                <a:cs typeface="Times New Roman" panose="02020603050405020304" pitchFamily="18" charset="0"/>
              </a:rPr>
              <a:t>Semaine 2</a:t>
            </a:r>
            <a:r>
              <a:rPr lang="fr-FR" sz="2800" dirty="0">
                <a:latin typeface="Times New Roman" panose="02020603050405020304" pitchFamily="18" charset="0"/>
                <a:cs typeface="Times New Roman" panose="02020603050405020304" pitchFamily="18" charset="0"/>
              </a:rPr>
              <a:t>: </a:t>
            </a:r>
          </a:p>
          <a:p>
            <a:pPr lvl="1"/>
            <a:r>
              <a:rPr lang="fr-FR" sz="2400" dirty="0">
                <a:latin typeface="Times New Roman" panose="02020603050405020304" pitchFamily="18" charset="0"/>
                <a:cs typeface="Times New Roman" panose="02020603050405020304" pitchFamily="18" charset="0"/>
              </a:rPr>
              <a:t>Usage rationnel des antibiotiques</a:t>
            </a:r>
          </a:p>
          <a:p>
            <a:pPr lvl="1"/>
            <a:r>
              <a:rPr lang="fr-FR" sz="2400" dirty="0">
                <a:latin typeface="Times New Roman" panose="02020603050405020304" pitchFamily="18" charset="0"/>
                <a:cs typeface="Times New Roman" panose="02020603050405020304" pitchFamily="18" charset="0"/>
              </a:rPr>
              <a:t>Gestion des antibiotiques</a:t>
            </a:r>
          </a:p>
          <a:p>
            <a:pPr lvl="1"/>
            <a:r>
              <a:rPr lang="fr-FR" sz="2400" dirty="0">
                <a:latin typeface="Times New Roman" panose="02020603050405020304" pitchFamily="18" charset="0"/>
                <a:cs typeface="Times New Roman" panose="02020603050405020304" pitchFamily="18" charset="0"/>
              </a:rPr>
              <a:t>Rappel sur le diagnostic microbiologique</a:t>
            </a:r>
            <a:endParaRPr lang="fr-FR"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1C38C7B-3808-D6D4-2A96-9E635C3E24AA}"/>
              </a:ext>
            </a:extLst>
          </p:cNvPr>
          <p:cNvPicPr>
            <a:picLocks noChangeAspect="1"/>
          </p:cNvPicPr>
          <p:nvPr/>
        </p:nvPicPr>
        <p:blipFill>
          <a:blip r:embed="rId2"/>
          <a:stretch>
            <a:fillRect/>
          </a:stretch>
        </p:blipFill>
        <p:spPr>
          <a:xfrm>
            <a:off x="6156176" y="1484784"/>
            <a:ext cx="2831601" cy="1740074"/>
          </a:xfrm>
          <a:prstGeom prst="rect">
            <a:avLst/>
          </a:prstGeom>
          <a:ln>
            <a:solidFill>
              <a:schemeClr val="accent1"/>
            </a:solidFill>
          </a:ln>
        </p:spPr>
      </p:pic>
      <p:pic>
        <p:nvPicPr>
          <p:cNvPr id="5" name="Picture 4">
            <a:extLst>
              <a:ext uri="{FF2B5EF4-FFF2-40B4-BE49-F238E27FC236}">
                <a16:creationId xmlns:a16="http://schemas.microsoft.com/office/drawing/2014/main" id="{2114C912-B520-34B0-2159-54B46A571DC0}"/>
              </a:ext>
            </a:extLst>
          </p:cNvPr>
          <p:cNvPicPr>
            <a:picLocks noChangeAspect="1"/>
          </p:cNvPicPr>
          <p:nvPr/>
        </p:nvPicPr>
        <p:blipFill>
          <a:blip r:embed="rId3"/>
          <a:stretch>
            <a:fillRect/>
          </a:stretch>
        </p:blipFill>
        <p:spPr>
          <a:xfrm>
            <a:off x="6156175" y="3267522"/>
            <a:ext cx="2831601" cy="1757610"/>
          </a:xfrm>
          <a:prstGeom prst="rect">
            <a:avLst/>
          </a:prstGeom>
          <a:ln>
            <a:solidFill>
              <a:schemeClr val="accent1"/>
            </a:solidFill>
          </a:ln>
        </p:spPr>
      </p:pic>
      <p:pic>
        <p:nvPicPr>
          <p:cNvPr id="6" name="Picture 5">
            <a:extLst>
              <a:ext uri="{FF2B5EF4-FFF2-40B4-BE49-F238E27FC236}">
                <a16:creationId xmlns:a16="http://schemas.microsoft.com/office/drawing/2014/main" id="{9DB26A57-5A2B-CC81-D3E9-E822EEAA0671}"/>
              </a:ext>
            </a:extLst>
          </p:cNvPr>
          <p:cNvPicPr>
            <a:picLocks noChangeAspect="1"/>
          </p:cNvPicPr>
          <p:nvPr/>
        </p:nvPicPr>
        <p:blipFill>
          <a:blip r:embed="rId4"/>
          <a:stretch>
            <a:fillRect/>
          </a:stretch>
        </p:blipFill>
        <p:spPr>
          <a:xfrm>
            <a:off x="6156176" y="5215956"/>
            <a:ext cx="2831601" cy="1642044"/>
          </a:xfrm>
          <a:prstGeom prst="rect">
            <a:avLst/>
          </a:prstGeom>
          <a:ln>
            <a:solidFill>
              <a:schemeClr val="accent1"/>
            </a:solidFill>
          </a:ln>
        </p:spPr>
      </p:pic>
    </p:spTree>
    <p:extLst>
      <p:ext uri="{BB962C8B-B14F-4D97-AF65-F5344CB8AC3E}">
        <p14:creationId xmlns:p14="http://schemas.microsoft.com/office/powerpoint/2010/main" val="141091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22114"/>
          </a:xfrm>
          <a:ln w="57150">
            <a:solidFill>
              <a:schemeClr val="accent1"/>
            </a:solidFill>
          </a:ln>
        </p:spPr>
        <p:txBody>
          <a:bodyPr vert="horz" lIns="91440" tIns="45720" rIns="91440" bIns="45720" rtlCol="0" anchor="ctr">
            <a:normAutofit/>
          </a:bodyPr>
          <a:lstStyle/>
          <a:p>
            <a:r>
              <a:rPr lang="fr-FR" b="1" dirty="0">
                <a:solidFill>
                  <a:srgbClr val="FF0000"/>
                </a:solidFill>
                <a:latin typeface="Times New Roman" panose="02020603050405020304" pitchFamily="18" charset="0"/>
                <a:ea typeface="Tahoma" pitchFamily="34" charset="0"/>
                <a:cs typeface="Times New Roman" panose="02020603050405020304" pitchFamily="18" charset="0"/>
              </a:rPr>
              <a:t>Contenu du cours (2/2)</a:t>
            </a:r>
            <a:endParaRPr lang="en-US" b="1" dirty="0">
              <a:solidFill>
                <a:srgbClr val="FF0000"/>
              </a:solidFill>
              <a:latin typeface="Times New Roman" panose="02020603050405020304" pitchFamily="18" charset="0"/>
              <a:ea typeface="Tahoma" pitchFamily="34" charset="0"/>
              <a:cs typeface="Times New Roman" panose="02020603050405020304" pitchFamily="18" charset="0"/>
            </a:endParaRPr>
          </a:p>
        </p:txBody>
      </p:sp>
      <p:sp>
        <p:nvSpPr>
          <p:cNvPr id="3" name="Espace réservé du contenu 2"/>
          <p:cNvSpPr>
            <a:spLocks noGrp="1"/>
          </p:cNvSpPr>
          <p:nvPr>
            <p:ph idx="1"/>
          </p:nvPr>
        </p:nvSpPr>
        <p:spPr>
          <a:xfrm>
            <a:off x="457200" y="1268760"/>
            <a:ext cx="5698976" cy="5314602"/>
          </a:xfrm>
        </p:spPr>
        <p:txBody>
          <a:bodyPr>
            <a:normAutofit fontScale="92500" lnSpcReduction="10000"/>
          </a:bodyPr>
          <a:lstStyle/>
          <a:p>
            <a:r>
              <a:rPr lang="fr-FR" sz="2800" b="1" dirty="0">
                <a:solidFill>
                  <a:srgbClr val="FF0000"/>
                </a:solidFill>
                <a:latin typeface="Times New Roman" panose="02020603050405020304" pitchFamily="18" charset="0"/>
                <a:cs typeface="Times New Roman" panose="02020603050405020304" pitchFamily="18" charset="0"/>
              </a:rPr>
              <a:t>Semaine 3</a:t>
            </a:r>
            <a:r>
              <a:rPr lang="fr-FR" sz="2800" dirty="0">
                <a:latin typeface="Times New Roman" panose="02020603050405020304" pitchFamily="18" charset="0"/>
                <a:cs typeface="Times New Roman" panose="02020603050405020304" pitchFamily="18" charset="0"/>
              </a:rPr>
              <a:t>: </a:t>
            </a:r>
          </a:p>
          <a:p>
            <a:pPr lvl="1"/>
            <a:r>
              <a:rPr lang="fr-FR" sz="2400" dirty="0">
                <a:latin typeface="Times New Roman" panose="02020603050405020304" pitchFamily="18" charset="0"/>
                <a:cs typeface="Times New Roman" panose="02020603050405020304" pitchFamily="18" charset="0"/>
              </a:rPr>
              <a:t>principales recommandations relatives à l'antibiothérapie</a:t>
            </a:r>
          </a:p>
          <a:p>
            <a:pPr lvl="1"/>
            <a:r>
              <a:rPr lang="fr-FR" sz="2400" dirty="0">
                <a:latin typeface="Times New Roman" panose="02020603050405020304" pitchFamily="18" charset="0"/>
                <a:cs typeface="Times New Roman" panose="02020603050405020304" pitchFamily="18" charset="0"/>
              </a:rPr>
              <a:t>antibiothérapie dans les infections courantes,</a:t>
            </a:r>
          </a:p>
          <a:p>
            <a:pPr lvl="1"/>
            <a:r>
              <a:rPr lang="fr-FR" sz="2400" dirty="0">
                <a:latin typeface="Times New Roman" panose="02020603050405020304" pitchFamily="18" charset="0"/>
                <a:cs typeface="Times New Roman" panose="02020603050405020304" pitchFamily="18" charset="0"/>
              </a:rPr>
              <a:t>rappel sur le diagnostic microbiologique</a:t>
            </a:r>
          </a:p>
          <a:p>
            <a:r>
              <a:rPr lang="fr-FR" sz="2600" b="1" dirty="0">
                <a:solidFill>
                  <a:srgbClr val="FF0000"/>
                </a:solidFill>
                <a:latin typeface="Times New Roman" panose="02020603050405020304" pitchFamily="18" charset="0"/>
                <a:cs typeface="Times New Roman" panose="02020603050405020304" pitchFamily="18" charset="0"/>
              </a:rPr>
              <a:t>Semaine 4</a:t>
            </a:r>
            <a:r>
              <a:rPr lang="fr-FR" sz="2400" b="1" dirty="0">
                <a:latin typeface="Times New Roman" panose="02020603050405020304" pitchFamily="18" charset="0"/>
                <a:cs typeface="Times New Roman" panose="02020603050405020304" pitchFamily="18" charset="0"/>
              </a:rPr>
              <a:t>:</a:t>
            </a:r>
            <a:endParaRPr lang="fr-FR" sz="2400" dirty="0">
              <a:latin typeface="Times New Roman" panose="02020603050405020304" pitchFamily="18" charset="0"/>
              <a:cs typeface="Times New Roman" panose="02020603050405020304" pitchFamily="18" charset="0"/>
            </a:endParaRPr>
          </a:p>
          <a:p>
            <a:pPr lvl="1"/>
            <a:r>
              <a:rPr lang="fr-FR" sz="2400" b="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Hygiène hospitalière</a:t>
            </a:r>
          </a:p>
          <a:p>
            <a:pPr lvl="1"/>
            <a:r>
              <a:rPr lang="fr-FR" sz="2400" dirty="0">
                <a:latin typeface="Times New Roman" panose="02020603050405020304" pitchFamily="18" charset="0"/>
                <a:cs typeface="Times New Roman" panose="02020603050405020304" pitchFamily="18" charset="0"/>
              </a:rPr>
              <a:t>Contrôle des infections</a:t>
            </a:r>
          </a:p>
          <a:p>
            <a:pPr lvl="1"/>
            <a:r>
              <a:rPr lang="fr-FR" sz="2400" dirty="0">
                <a:latin typeface="Times New Roman" panose="02020603050405020304" pitchFamily="18" charset="0"/>
                <a:cs typeface="Times New Roman" panose="02020603050405020304" pitchFamily="18" charset="0"/>
              </a:rPr>
              <a:t>Contrôle du BMR</a:t>
            </a:r>
          </a:p>
          <a:p>
            <a:r>
              <a:rPr lang="fr-FR" sz="2600" b="1" dirty="0">
                <a:solidFill>
                  <a:srgbClr val="FF0000"/>
                </a:solidFill>
                <a:latin typeface="Times New Roman" panose="02020603050405020304" pitchFamily="18" charset="0"/>
                <a:cs typeface="Times New Roman" panose="02020603050405020304" pitchFamily="18" charset="0"/>
              </a:rPr>
              <a:t>Semaine 5</a:t>
            </a:r>
            <a:r>
              <a:rPr lang="fr-FR" sz="2800" dirty="0">
                <a:latin typeface="Times New Roman" panose="02020603050405020304" pitchFamily="18" charset="0"/>
                <a:cs typeface="Times New Roman" panose="02020603050405020304" pitchFamily="18" charset="0"/>
              </a:rPr>
              <a:t>: Programme de l'OMS et de ses partenaires </a:t>
            </a:r>
          </a:p>
          <a:p>
            <a:pPr lvl="1"/>
            <a:r>
              <a:rPr lang="fr-FR" sz="2400" dirty="0">
                <a:latin typeface="Times New Roman" panose="02020603050405020304" pitchFamily="18" charset="0"/>
                <a:cs typeface="Times New Roman" panose="02020603050405020304" pitchFamily="18" charset="0"/>
              </a:rPr>
              <a:t>Programme de contrôle des RAM</a:t>
            </a:r>
          </a:p>
          <a:p>
            <a:pPr lvl="1"/>
            <a:r>
              <a:rPr lang="fr-FR" sz="2400" dirty="0">
                <a:latin typeface="Times New Roman" panose="02020603050405020304" pitchFamily="18" charset="0"/>
                <a:cs typeface="Times New Roman" panose="02020603050405020304" pitchFamily="18" charset="0"/>
              </a:rPr>
              <a:t>Surveillance : GLASS AMR&amp;AMC</a:t>
            </a:r>
            <a:endParaRPr lang="fr-FR" sz="2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742F31F-2618-A4C5-4926-04C6A5DF1AC2}"/>
              </a:ext>
            </a:extLst>
          </p:cNvPr>
          <p:cNvPicPr>
            <a:picLocks noChangeAspect="1"/>
          </p:cNvPicPr>
          <p:nvPr/>
        </p:nvPicPr>
        <p:blipFill rotWithShape="1">
          <a:blip r:embed="rId2"/>
          <a:srcRect l="3794" t="4778" r="2900"/>
          <a:stretch/>
        </p:blipFill>
        <p:spPr>
          <a:xfrm>
            <a:off x="6337274" y="3429000"/>
            <a:ext cx="2806726" cy="3331731"/>
          </a:xfrm>
          <a:prstGeom prst="rect">
            <a:avLst/>
          </a:prstGeom>
          <a:ln>
            <a:solidFill>
              <a:schemeClr val="tx1"/>
            </a:solidFill>
          </a:ln>
        </p:spPr>
      </p:pic>
      <p:pic>
        <p:nvPicPr>
          <p:cNvPr id="9" name="Picture 8">
            <a:extLst>
              <a:ext uri="{FF2B5EF4-FFF2-40B4-BE49-F238E27FC236}">
                <a16:creationId xmlns:a16="http://schemas.microsoft.com/office/drawing/2014/main" id="{46510DC6-A9E1-6061-7AE7-11899676E1BB}"/>
              </a:ext>
            </a:extLst>
          </p:cNvPr>
          <p:cNvPicPr>
            <a:picLocks noChangeAspect="1"/>
          </p:cNvPicPr>
          <p:nvPr/>
        </p:nvPicPr>
        <p:blipFill>
          <a:blip r:embed="rId3"/>
          <a:stretch>
            <a:fillRect/>
          </a:stretch>
        </p:blipFill>
        <p:spPr>
          <a:xfrm>
            <a:off x="6337274" y="1321516"/>
            <a:ext cx="2704469" cy="2078140"/>
          </a:xfrm>
          <a:prstGeom prst="rect">
            <a:avLst/>
          </a:prstGeom>
          <a:ln>
            <a:solidFill>
              <a:schemeClr val="accent1"/>
            </a:solidFill>
          </a:ln>
        </p:spPr>
      </p:pic>
    </p:spTree>
    <p:extLst>
      <p:ext uri="{BB962C8B-B14F-4D97-AF65-F5344CB8AC3E}">
        <p14:creationId xmlns:p14="http://schemas.microsoft.com/office/powerpoint/2010/main" val="927428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D0AB43-E20E-DC40-8CF6-1EC2FFB17DE8}"/>
              </a:ext>
            </a:extLst>
          </p:cNvPr>
          <p:cNvSpPr txBox="1"/>
          <p:nvPr/>
        </p:nvSpPr>
        <p:spPr>
          <a:xfrm>
            <a:off x="4932040" y="169860"/>
            <a:ext cx="4171877" cy="923330"/>
          </a:xfrm>
          <a:prstGeom prst="rect">
            <a:avLst/>
          </a:prstGeom>
          <a:noFill/>
        </p:spPr>
        <p:txBody>
          <a:bodyPr wrap="square" rtlCol="0">
            <a:spAutoFit/>
          </a:bodyPr>
          <a:lstStyle/>
          <a:p>
            <a:pPr defTabSz="685800"/>
            <a:r>
              <a:rPr lang="fr-FR" sz="1350" b="1" dirty="0">
                <a:solidFill>
                  <a:srgbClr val="0070C0"/>
                </a:solidFill>
              </a:rPr>
              <a:t>DEPUIS 2017</a:t>
            </a:r>
          </a:p>
          <a:p>
            <a:pPr defTabSz="685800"/>
            <a:r>
              <a:rPr lang="fr-FR" sz="1350" b="1" dirty="0">
                <a:solidFill>
                  <a:srgbClr val="0070C0"/>
                </a:solidFill>
              </a:rPr>
              <a:t>5 SEMAINES COURS  INTENSIFS</a:t>
            </a:r>
          </a:p>
          <a:p>
            <a:pPr defTabSz="685800"/>
            <a:r>
              <a:rPr lang="fr-FR" sz="1350" b="1" dirty="0">
                <a:solidFill>
                  <a:srgbClr val="FF0000"/>
                </a:solidFill>
              </a:rPr>
              <a:t>7 ÉDITIONS : 510 PROFESSIONNELS DE LA SANTÉ DE 15 PAYS SUBSAHARIENS FORMÉS</a:t>
            </a:r>
            <a:endParaRPr lang="fr-BF" sz="1350" b="1" dirty="0">
              <a:solidFill>
                <a:srgbClr val="FF0000"/>
              </a:solidFill>
              <a:latin typeface="Arial" panose="020B0604020202020204"/>
            </a:endParaRPr>
          </a:p>
        </p:txBody>
      </p:sp>
      <p:sp>
        <p:nvSpPr>
          <p:cNvPr id="4" name="ZoneTexte 3">
            <a:extLst>
              <a:ext uri="{FF2B5EF4-FFF2-40B4-BE49-F238E27FC236}">
                <a16:creationId xmlns:a16="http://schemas.microsoft.com/office/drawing/2014/main" id="{26D28BDB-EA39-8F42-82F4-4E2D7126436C}"/>
              </a:ext>
            </a:extLst>
          </p:cNvPr>
          <p:cNvSpPr txBox="1"/>
          <p:nvPr/>
        </p:nvSpPr>
        <p:spPr>
          <a:xfrm>
            <a:off x="6170597" y="6079299"/>
            <a:ext cx="1694759" cy="300082"/>
          </a:xfrm>
          <a:prstGeom prst="rect">
            <a:avLst/>
          </a:prstGeom>
          <a:noFill/>
        </p:spPr>
        <p:txBody>
          <a:bodyPr wrap="none" rtlCol="0">
            <a:spAutoFit/>
          </a:bodyPr>
          <a:lstStyle/>
          <a:p>
            <a:pPr algn="ctr" defTabSz="685800"/>
            <a:r>
              <a:rPr lang="fr-BF" sz="1350" dirty="0">
                <a:solidFill>
                  <a:srgbClr val="FF0000"/>
                </a:solidFill>
                <a:latin typeface="Arial" panose="020B0604020202020204"/>
              </a:rPr>
              <a:t>www.diu-antibio.org</a:t>
            </a:r>
          </a:p>
        </p:txBody>
      </p:sp>
      <p:pic>
        <p:nvPicPr>
          <p:cNvPr id="6" name="Picture 5" descr="A poster for a medical conference&#10;&#10;Description automatically generated">
            <a:extLst>
              <a:ext uri="{FF2B5EF4-FFF2-40B4-BE49-F238E27FC236}">
                <a16:creationId xmlns:a16="http://schemas.microsoft.com/office/drawing/2014/main" id="{2AEA40AC-EB05-A0E5-8686-AC9606E7A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82" y="438513"/>
            <a:ext cx="4675691" cy="3082799"/>
          </a:xfrm>
          <a:prstGeom prst="rect">
            <a:avLst/>
          </a:prstGeom>
        </p:spPr>
      </p:pic>
      <p:pic>
        <p:nvPicPr>
          <p:cNvPr id="7" name="image2.png">
            <a:extLst>
              <a:ext uri="{FF2B5EF4-FFF2-40B4-BE49-F238E27FC236}">
                <a16:creationId xmlns:a16="http://schemas.microsoft.com/office/drawing/2014/main" id="{9723FE0E-5C35-455D-1B01-666B7063C85D}"/>
              </a:ext>
            </a:extLst>
          </p:cNvPr>
          <p:cNvPicPr/>
          <p:nvPr/>
        </p:nvPicPr>
        <p:blipFill>
          <a:blip r:embed="rId3" cstate="screen">
            <a:extLst>
              <a:ext uri="{28A0092B-C50C-407E-A947-70E740481C1C}">
                <a14:useLocalDpi xmlns:a14="http://schemas.microsoft.com/office/drawing/2010/main"/>
              </a:ext>
            </a:extLst>
          </a:blip>
          <a:srcRect l="10441" t="5224" r="14149" b="21297"/>
          <a:stretch/>
        </p:blipFill>
        <p:spPr>
          <a:xfrm>
            <a:off x="5116286" y="1436806"/>
            <a:ext cx="3803383" cy="4423887"/>
          </a:xfrm>
          <a:prstGeom prst="rect">
            <a:avLst/>
          </a:prstGeom>
          <a:ln>
            <a:noFill/>
          </a:ln>
        </p:spPr>
      </p:pic>
      <p:pic>
        <p:nvPicPr>
          <p:cNvPr id="9" name="Picture 8" descr="A group of people sitting at tables&#10;&#10;Description automatically generated">
            <a:extLst>
              <a:ext uri="{FF2B5EF4-FFF2-40B4-BE49-F238E27FC236}">
                <a16:creationId xmlns:a16="http://schemas.microsoft.com/office/drawing/2014/main" id="{12F5871F-14C7-24AE-3909-9FD7B0F30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45" y="3648750"/>
            <a:ext cx="4610329" cy="2786909"/>
          </a:xfrm>
          <a:prstGeom prst="rect">
            <a:avLst/>
          </a:prstGeom>
        </p:spPr>
      </p:pic>
    </p:spTree>
    <p:extLst>
      <p:ext uri="{BB962C8B-B14F-4D97-AF65-F5344CB8AC3E}">
        <p14:creationId xmlns:p14="http://schemas.microsoft.com/office/powerpoint/2010/main" val="946707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BC76F4-8868-7F4D-2254-D374E3BC71BD}"/>
              </a:ext>
            </a:extLst>
          </p:cNvPr>
          <p:cNvSpPr>
            <a:spLocks noGrp="1"/>
          </p:cNvSpPr>
          <p:nvPr>
            <p:ph type="title"/>
          </p:nvPr>
        </p:nvSpPr>
        <p:spPr>
          <a:xfrm>
            <a:off x="457200" y="157898"/>
            <a:ext cx="8229600" cy="777621"/>
          </a:xfrm>
          <a:ln w="57150">
            <a:solidFill>
              <a:schemeClr val="accent1"/>
            </a:solidFill>
          </a:ln>
        </p:spPr>
        <p:txBody>
          <a:bodyPr vert="horz" lIns="91440" tIns="45720" rIns="91440" bIns="45720" rtlCol="0" anchor="ctr">
            <a:normAutofit/>
          </a:bodyPr>
          <a:lstStyle/>
          <a:p>
            <a:r>
              <a:rPr lang="en-US" b="1" dirty="0">
                <a:solidFill>
                  <a:srgbClr val="FF0000"/>
                </a:solidFill>
                <a:latin typeface="Times New Roman" panose="02020603050405020304" pitchFamily="18" charset="0"/>
                <a:ea typeface="Tahoma" pitchFamily="34" charset="0"/>
                <a:cs typeface="Times New Roman" panose="02020603050405020304" pitchFamily="18" charset="0"/>
              </a:rPr>
              <a:t>Résultats /Impacts</a:t>
            </a:r>
          </a:p>
        </p:txBody>
      </p:sp>
      <p:grpSp>
        <p:nvGrpSpPr>
          <p:cNvPr id="5" name="Group 4">
            <a:extLst>
              <a:ext uri="{FF2B5EF4-FFF2-40B4-BE49-F238E27FC236}">
                <a16:creationId xmlns:a16="http://schemas.microsoft.com/office/drawing/2014/main" id="{EF490986-A3B4-557D-4404-9167860D02BE}"/>
              </a:ext>
            </a:extLst>
          </p:cNvPr>
          <p:cNvGrpSpPr/>
          <p:nvPr/>
        </p:nvGrpSpPr>
        <p:grpSpPr>
          <a:xfrm>
            <a:off x="5004048" y="1496652"/>
            <a:ext cx="4032448" cy="4924339"/>
            <a:chOff x="295001" y="1252244"/>
            <a:chExt cx="4879874" cy="5315047"/>
          </a:xfrm>
        </p:grpSpPr>
        <p:pic>
          <p:nvPicPr>
            <p:cNvPr id="6" name="Picture 5">
              <a:extLst>
                <a:ext uri="{FF2B5EF4-FFF2-40B4-BE49-F238E27FC236}">
                  <a16:creationId xmlns:a16="http://schemas.microsoft.com/office/drawing/2014/main" id="{D0D54805-B292-0B9C-7A33-B4D49543DC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79" t="5784" r="2988" b="-1246"/>
            <a:stretch/>
          </p:blipFill>
          <p:spPr>
            <a:xfrm>
              <a:off x="295001" y="1252244"/>
              <a:ext cx="4879874" cy="5129767"/>
            </a:xfrm>
            <a:prstGeom prst="rect">
              <a:avLst/>
            </a:prstGeom>
          </p:spPr>
        </p:pic>
        <p:pic>
          <p:nvPicPr>
            <p:cNvPr id="7" name="Picture 6">
              <a:extLst>
                <a:ext uri="{FF2B5EF4-FFF2-40B4-BE49-F238E27FC236}">
                  <a16:creationId xmlns:a16="http://schemas.microsoft.com/office/drawing/2014/main" id="{76976E8B-C317-84AC-4196-5EF5C75737FD}"/>
                </a:ext>
              </a:extLst>
            </p:cNvPr>
            <p:cNvPicPr>
              <a:picLocks noChangeAspect="1"/>
            </p:cNvPicPr>
            <p:nvPr/>
          </p:nvPicPr>
          <p:blipFill rotWithShape="1">
            <a:blip r:embed="rId4"/>
            <a:srcRect r="2447" b="4154"/>
            <a:stretch/>
          </p:blipFill>
          <p:spPr>
            <a:xfrm>
              <a:off x="414780" y="5756414"/>
              <a:ext cx="1371165" cy="810877"/>
            </a:xfrm>
            <a:prstGeom prst="rect">
              <a:avLst/>
            </a:prstGeom>
          </p:spPr>
        </p:pic>
      </p:grpSp>
      <p:pic>
        <p:nvPicPr>
          <p:cNvPr id="9" name="Picture 8">
            <a:extLst>
              <a:ext uri="{FF2B5EF4-FFF2-40B4-BE49-F238E27FC236}">
                <a16:creationId xmlns:a16="http://schemas.microsoft.com/office/drawing/2014/main" id="{93B3471C-8414-1751-2940-5AC76B2DB4AE}"/>
              </a:ext>
            </a:extLst>
          </p:cNvPr>
          <p:cNvPicPr>
            <a:picLocks noChangeAspect="1"/>
          </p:cNvPicPr>
          <p:nvPr/>
        </p:nvPicPr>
        <p:blipFill rotWithShape="1">
          <a:blip r:embed="rId5"/>
          <a:srcRect t="19649" b="18396"/>
          <a:stretch/>
        </p:blipFill>
        <p:spPr>
          <a:xfrm>
            <a:off x="165976" y="1628800"/>
            <a:ext cx="4625732" cy="3240360"/>
          </a:xfrm>
          <a:prstGeom prst="rect">
            <a:avLst/>
          </a:prstGeom>
        </p:spPr>
      </p:pic>
    </p:spTree>
    <p:extLst>
      <p:ext uri="{BB962C8B-B14F-4D97-AF65-F5344CB8AC3E}">
        <p14:creationId xmlns:p14="http://schemas.microsoft.com/office/powerpoint/2010/main" val="3208951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DBF8A1-0D99-7C99-ED7B-15FF4CA79E94}"/>
              </a:ext>
            </a:extLst>
          </p:cNvPr>
          <p:cNvSpPr>
            <a:spLocks noGrp="1"/>
          </p:cNvSpPr>
          <p:nvPr>
            <p:ph type="title"/>
          </p:nvPr>
        </p:nvSpPr>
        <p:spPr/>
        <p:txBody>
          <a:bodyPr/>
          <a:lstStyle/>
          <a:p>
            <a:r>
              <a:rPr lang="fr-FR" dirty="0"/>
              <a:t>Perspectives </a:t>
            </a:r>
            <a:endParaRPr lang="en-US" dirty="0"/>
          </a:p>
        </p:txBody>
      </p:sp>
      <p:sp>
        <p:nvSpPr>
          <p:cNvPr id="3" name="Espace réservé du contenu 2">
            <a:extLst>
              <a:ext uri="{FF2B5EF4-FFF2-40B4-BE49-F238E27FC236}">
                <a16:creationId xmlns:a16="http://schemas.microsoft.com/office/drawing/2014/main" id="{67AAF14A-02BD-1F81-5237-40320739F21E}"/>
              </a:ext>
            </a:extLst>
          </p:cNvPr>
          <p:cNvSpPr>
            <a:spLocks noGrp="1"/>
          </p:cNvSpPr>
          <p:nvPr>
            <p:ph idx="1"/>
          </p:nvPr>
        </p:nvSpPr>
        <p:spPr>
          <a:xfrm>
            <a:off x="0" y="1600200"/>
            <a:ext cx="9036496" cy="5257800"/>
          </a:xfrm>
        </p:spPr>
        <p:txBody>
          <a:bodyPr>
            <a:normAutofit/>
          </a:bodyPr>
          <a:lstStyle/>
          <a:p>
            <a:r>
              <a:rPr lang="fr-FR" sz="2800" dirty="0">
                <a:latin typeface="Arial Narrow" panose="020B0606020202030204" pitchFamily="34" charset="0"/>
              </a:rPr>
              <a:t>A partir de 2026- 2027 </a:t>
            </a:r>
          </a:p>
          <a:p>
            <a:pPr lvl="1"/>
            <a:r>
              <a:rPr lang="fr-FR" dirty="0">
                <a:latin typeface="Arial Narrow" panose="020B0606020202030204" pitchFamily="34" charset="0"/>
              </a:rPr>
              <a:t>Un format One </a:t>
            </a:r>
            <a:r>
              <a:rPr lang="fr-FR" dirty="0" err="1">
                <a:latin typeface="Arial Narrow" panose="020B0606020202030204" pitchFamily="34" charset="0"/>
              </a:rPr>
              <a:t>health</a:t>
            </a:r>
            <a:r>
              <a:rPr lang="fr-FR" dirty="0">
                <a:latin typeface="Arial Narrow" panose="020B0606020202030204" pitchFamily="34" charset="0"/>
              </a:rPr>
              <a:t> avec tronc commun </a:t>
            </a:r>
            <a:endParaRPr lang="en-US" dirty="0">
              <a:latin typeface="Arial Narrow" panose="020B0606020202030204" pitchFamily="34" charset="0"/>
            </a:endParaRPr>
          </a:p>
          <a:p>
            <a:pPr lvl="1"/>
            <a:r>
              <a:rPr lang="en-US" dirty="0" err="1">
                <a:latin typeface="Arial Narrow" panose="020B0606020202030204" pitchFamily="34" charset="0"/>
              </a:rPr>
              <a:t>Puis</a:t>
            </a:r>
            <a:r>
              <a:rPr lang="en-US" dirty="0">
                <a:latin typeface="Arial Narrow" panose="020B0606020202030204" pitchFamily="34" charset="0"/>
              </a:rPr>
              <a:t> des cohorts </a:t>
            </a:r>
            <a:r>
              <a:rPr lang="en-US" dirty="0" err="1">
                <a:latin typeface="Arial Narrow" panose="020B0606020202030204" pitchFamily="34" charset="0"/>
              </a:rPr>
              <a:t>spécifiques</a:t>
            </a:r>
            <a:r>
              <a:rPr lang="en-US" dirty="0">
                <a:latin typeface="Arial Narrow" panose="020B0606020202030204" pitchFamily="34" charset="0"/>
              </a:rPr>
              <a:t> </a:t>
            </a:r>
          </a:p>
          <a:p>
            <a:pPr lvl="2"/>
            <a:r>
              <a:rPr lang="en-US" sz="2800" dirty="0" err="1">
                <a:latin typeface="Arial Narrow" panose="020B0606020202030204" pitchFamily="34" charset="0"/>
              </a:rPr>
              <a:t>Parcours</a:t>
            </a:r>
            <a:r>
              <a:rPr lang="en-US" sz="2800" dirty="0">
                <a:latin typeface="Arial Narrow" panose="020B0606020202030204" pitchFamily="34" charset="0"/>
              </a:rPr>
              <a:t> </a:t>
            </a:r>
            <a:r>
              <a:rPr lang="en-US" sz="2800" dirty="0" err="1">
                <a:latin typeface="Arial Narrow" panose="020B0606020202030204" pitchFamily="34" charset="0"/>
              </a:rPr>
              <a:t>Cliniciens</a:t>
            </a:r>
            <a:r>
              <a:rPr lang="en-US" sz="2800" dirty="0">
                <a:latin typeface="Arial Narrow" panose="020B0606020202030204" pitchFamily="34" charset="0"/>
              </a:rPr>
              <a:t> </a:t>
            </a:r>
            <a:r>
              <a:rPr lang="en-US" sz="2800" dirty="0" err="1">
                <a:latin typeface="Arial Narrow" panose="020B0606020202030204" pitchFamily="34" charset="0"/>
              </a:rPr>
              <a:t>médecine</a:t>
            </a:r>
            <a:r>
              <a:rPr lang="en-US" sz="2800" dirty="0">
                <a:latin typeface="Arial Narrow" panose="020B0606020202030204" pitchFamily="34" charset="0"/>
              </a:rPr>
              <a:t> humaine </a:t>
            </a:r>
          </a:p>
          <a:p>
            <a:pPr lvl="2"/>
            <a:r>
              <a:rPr lang="en-US" sz="2800" dirty="0" err="1">
                <a:latin typeface="Arial Narrow" panose="020B0606020202030204" pitchFamily="34" charset="0"/>
              </a:rPr>
              <a:t>Parcours</a:t>
            </a:r>
            <a:r>
              <a:rPr lang="en-US" sz="2800" dirty="0">
                <a:latin typeface="Arial Narrow" panose="020B0606020202030204" pitchFamily="34" charset="0"/>
              </a:rPr>
              <a:t> </a:t>
            </a:r>
            <a:r>
              <a:rPr lang="en-US" sz="2800" dirty="0" err="1">
                <a:latin typeface="Arial Narrow" panose="020B0606020202030204" pitchFamily="34" charset="0"/>
              </a:rPr>
              <a:t>Médecine</a:t>
            </a:r>
            <a:r>
              <a:rPr lang="en-US" sz="2800" dirty="0">
                <a:latin typeface="Arial Narrow" panose="020B0606020202030204" pitchFamily="34" charset="0"/>
              </a:rPr>
              <a:t> </a:t>
            </a:r>
            <a:r>
              <a:rPr lang="en-US" sz="2800" dirty="0" err="1">
                <a:latin typeface="Arial Narrow" panose="020B0606020202030204" pitchFamily="34" charset="0"/>
              </a:rPr>
              <a:t>Vétérinaire</a:t>
            </a:r>
            <a:endParaRPr lang="en-US" sz="2800" dirty="0">
              <a:latin typeface="Arial Narrow" panose="020B0606020202030204" pitchFamily="34" charset="0"/>
            </a:endParaRPr>
          </a:p>
          <a:p>
            <a:pPr lvl="2"/>
            <a:r>
              <a:rPr lang="en-US" sz="2800" dirty="0" err="1">
                <a:latin typeface="Arial Narrow" panose="020B0606020202030204" pitchFamily="34" charset="0"/>
              </a:rPr>
              <a:t>Parcours</a:t>
            </a:r>
            <a:r>
              <a:rPr lang="en-US" sz="2800" dirty="0">
                <a:latin typeface="Arial Narrow" panose="020B0606020202030204" pitchFamily="34" charset="0"/>
              </a:rPr>
              <a:t> </a:t>
            </a:r>
            <a:r>
              <a:rPr lang="en-US" sz="2800" dirty="0" err="1">
                <a:latin typeface="Arial Narrow" panose="020B0606020202030204" pitchFamily="34" charset="0"/>
              </a:rPr>
              <a:t>Biologiste</a:t>
            </a:r>
            <a:r>
              <a:rPr lang="en-US" sz="2800" dirty="0">
                <a:latin typeface="Arial Narrow" panose="020B0606020202030204" pitchFamily="34" charset="0"/>
              </a:rPr>
              <a:t> </a:t>
            </a:r>
            <a:r>
              <a:rPr lang="en-US" sz="2800" dirty="0" err="1">
                <a:latin typeface="Arial Narrow" panose="020B0606020202030204" pitchFamily="34" charset="0"/>
              </a:rPr>
              <a:t>médicaux</a:t>
            </a:r>
            <a:endParaRPr lang="en-US" sz="2800" dirty="0">
              <a:latin typeface="Arial Narrow" panose="020B0606020202030204" pitchFamily="34" charset="0"/>
            </a:endParaRPr>
          </a:p>
          <a:p>
            <a:pPr lvl="2"/>
            <a:r>
              <a:rPr lang="en-US" sz="2800" dirty="0" err="1">
                <a:latin typeface="Arial Narrow" panose="020B0606020202030204" pitchFamily="34" charset="0"/>
              </a:rPr>
              <a:t>Parcours</a:t>
            </a:r>
            <a:r>
              <a:rPr lang="en-US" sz="2800" dirty="0">
                <a:latin typeface="Arial Narrow" panose="020B0606020202030204" pitchFamily="34" charset="0"/>
              </a:rPr>
              <a:t> de </a:t>
            </a:r>
            <a:r>
              <a:rPr lang="en-US" sz="2800" dirty="0" err="1">
                <a:latin typeface="Arial Narrow" panose="020B0606020202030204" pitchFamily="34" charset="0"/>
              </a:rPr>
              <a:t>pharmaciens</a:t>
            </a:r>
            <a:r>
              <a:rPr lang="en-US" sz="2800" dirty="0">
                <a:latin typeface="Arial Narrow" panose="020B0606020202030204" pitchFamily="34" charset="0"/>
              </a:rPr>
              <a:t> </a:t>
            </a:r>
            <a:r>
              <a:rPr lang="en-US" sz="2800" dirty="0" err="1">
                <a:latin typeface="Arial Narrow" panose="020B0606020202030204" pitchFamily="34" charset="0"/>
              </a:rPr>
              <a:t>hospitalier</a:t>
            </a:r>
            <a:r>
              <a:rPr lang="en-US" sz="2800" dirty="0">
                <a:latin typeface="Arial Narrow" panose="020B0606020202030204" pitchFamily="34" charset="0"/>
              </a:rPr>
              <a:t> </a:t>
            </a:r>
          </a:p>
          <a:p>
            <a:pPr lvl="2"/>
            <a:r>
              <a:rPr lang="en-US" sz="2800" dirty="0" err="1">
                <a:latin typeface="Arial Narrow" panose="020B0606020202030204" pitchFamily="34" charset="0"/>
              </a:rPr>
              <a:t>Parcours</a:t>
            </a:r>
            <a:r>
              <a:rPr lang="en-US" sz="2800" dirty="0">
                <a:latin typeface="Arial Narrow" panose="020B0606020202030204" pitchFamily="34" charset="0"/>
              </a:rPr>
              <a:t> Santé </a:t>
            </a:r>
            <a:r>
              <a:rPr lang="en-US" sz="2800" dirty="0" err="1">
                <a:latin typeface="Arial Narrow" panose="020B0606020202030204" pitchFamily="34" charset="0"/>
              </a:rPr>
              <a:t>Environementale</a:t>
            </a:r>
            <a:r>
              <a:rPr lang="en-US" sz="2800" dirty="0">
                <a:latin typeface="Arial Narrow" panose="020B0606020202030204" pitchFamily="34" charset="0"/>
              </a:rPr>
              <a:t> </a:t>
            </a:r>
          </a:p>
          <a:p>
            <a:pPr lvl="2"/>
            <a:r>
              <a:rPr lang="en-US" sz="2800" dirty="0" err="1">
                <a:latin typeface="Arial Narrow" panose="020B0606020202030204" pitchFamily="34" charset="0"/>
              </a:rPr>
              <a:t>D’autres</a:t>
            </a:r>
            <a:r>
              <a:rPr lang="en-US" sz="2800" dirty="0">
                <a:latin typeface="Arial Narrow" panose="020B0606020202030204" pitchFamily="34" charset="0"/>
              </a:rPr>
              <a:t> </a:t>
            </a:r>
            <a:r>
              <a:rPr lang="en-US" sz="2800" dirty="0" err="1">
                <a:latin typeface="Arial Narrow" panose="020B0606020202030204" pitchFamily="34" charset="0"/>
              </a:rPr>
              <a:t>profils</a:t>
            </a:r>
            <a:r>
              <a:rPr lang="en-US" sz="2800" dirty="0">
                <a:latin typeface="Arial Narrow" panose="020B0606020202030204" pitchFamily="34" charset="0"/>
              </a:rPr>
              <a:t>  </a:t>
            </a:r>
            <a:endParaRPr lang="fr-FR" sz="2800" dirty="0">
              <a:latin typeface="Arial Narrow" panose="020B0606020202030204" pitchFamily="34" charset="0"/>
            </a:endParaRPr>
          </a:p>
        </p:txBody>
      </p:sp>
    </p:spTree>
    <p:extLst>
      <p:ext uri="{BB962C8B-B14F-4D97-AF65-F5344CB8AC3E}">
        <p14:creationId xmlns:p14="http://schemas.microsoft.com/office/powerpoint/2010/main" val="20747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580" y="5192519"/>
            <a:ext cx="9094839" cy="1524007"/>
          </a:xfrm>
          <a:prstGeom prst="rect">
            <a:avLst/>
          </a:prstGeom>
        </p:spPr>
        <p:txBody>
          <a:bodyPr wrap="square">
            <a:spAutoFit/>
          </a:bodyPr>
          <a:lstStyle/>
          <a:p>
            <a:pPr marL="285750" indent="-285750" algn="just" defTabSz="685800">
              <a:lnSpc>
                <a:spcPct val="150000"/>
              </a:lnSpc>
              <a:buFont typeface="Arial" panose="020B0604020202020204" pitchFamily="34" charset="0"/>
              <a:buChar char="•"/>
            </a:pPr>
            <a:r>
              <a:rPr lang="fr-FR" sz="1600" b="1" dirty="0">
                <a:solidFill>
                  <a:srgbClr val="0070C0"/>
                </a:solidFill>
                <a:latin typeface="Times New Roman" panose="02020603050405020304" pitchFamily="18" charset="0"/>
                <a:cs typeface="Times New Roman" panose="02020603050405020304" pitchFamily="18" charset="0"/>
              </a:rPr>
              <a:t>RAM : Afrique subsaharienne occidentale +++ avec 27,3 décès/100 000 habitants attribuables à la RAM et 114,8 décès/100 000 habitants associés à la RAM.</a:t>
            </a:r>
          </a:p>
          <a:p>
            <a:pPr marL="285750" indent="-285750" algn="just" defTabSz="685800">
              <a:lnSpc>
                <a:spcPct val="150000"/>
              </a:lnSpc>
              <a:buFont typeface="Arial" panose="020B0604020202020204" pitchFamily="34" charset="0"/>
              <a:buChar char="•"/>
            </a:pPr>
            <a:r>
              <a:rPr lang="fr-FR" sz="1600" b="1" dirty="0">
                <a:solidFill>
                  <a:srgbClr val="0070C0"/>
                </a:solidFill>
                <a:latin typeface="Times New Roman" panose="02020603050405020304" pitchFamily="18" charset="0"/>
                <a:cs typeface="Times New Roman" panose="02020603050405020304" pitchFamily="18" charset="0"/>
              </a:rPr>
              <a:t>Le fardeau longtemps minimisé en raison du manque de données et de la faiblesse du système de laboratoires de diagnostic.</a:t>
            </a:r>
          </a:p>
        </p:txBody>
      </p:sp>
      <p:pic>
        <p:nvPicPr>
          <p:cNvPr id="5" name="Picture 4">
            <a:extLst>
              <a:ext uri="{FF2B5EF4-FFF2-40B4-BE49-F238E27FC236}">
                <a16:creationId xmlns:a16="http://schemas.microsoft.com/office/drawing/2014/main" id="{166EB103-8F22-028C-4BE4-BD81CB83AEEE}"/>
              </a:ext>
            </a:extLst>
          </p:cNvPr>
          <p:cNvPicPr>
            <a:picLocks noChangeAspect="1"/>
          </p:cNvPicPr>
          <p:nvPr/>
        </p:nvPicPr>
        <p:blipFill>
          <a:blip r:embed="rId3"/>
          <a:stretch>
            <a:fillRect/>
          </a:stretch>
        </p:blipFill>
        <p:spPr>
          <a:xfrm>
            <a:off x="4379751" y="612880"/>
            <a:ext cx="4500479" cy="4252105"/>
          </a:xfrm>
          <a:prstGeom prst="rect">
            <a:avLst/>
          </a:prstGeom>
        </p:spPr>
      </p:pic>
      <p:sp>
        <p:nvSpPr>
          <p:cNvPr id="6" name="TextBox 5">
            <a:extLst>
              <a:ext uri="{FF2B5EF4-FFF2-40B4-BE49-F238E27FC236}">
                <a16:creationId xmlns:a16="http://schemas.microsoft.com/office/drawing/2014/main" id="{4346B483-06C2-680C-5377-79AFEECBABDD}"/>
              </a:ext>
            </a:extLst>
          </p:cNvPr>
          <p:cNvSpPr txBox="1"/>
          <p:nvPr/>
        </p:nvSpPr>
        <p:spPr>
          <a:xfrm>
            <a:off x="4876301" y="4900731"/>
            <a:ext cx="3507377" cy="230832"/>
          </a:xfrm>
          <a:prstGeom prst="rect">
            <a:avLst/>
          </a:prstGeom>
          <a:noFill/>
        </p:spPr>
        <p:txBody>
          <a:bodyPr wrap="square" rtlCol="0">
            <a:spAutoFit/>
          </a:bodyPr>
          <a:lstStyle/>
          <a:p>
            <a:pPr defTabSz="685800"/>
            <a:r>
              <a:rPr lang="fr-FR" sz="900" dirty="0" err="1">
                <a:solidFill>
                  <a:prstClr val="black"/>
                </a:solidFill>
                <a:latin typeface="Arial" panose="020B0604020202020204"/>
              </a:rPr>
              <a:t>Antimicrobial</a:t>
            </a:r>
            <a:r>
              <a:rPr lang="fr-FR" sz="900" dirty="0">
                <a:solidFill>
                  <a:prstClr val="black"/>
                </a:solidFill>
                <a:latin typeface="Arial" panose="020B0604020202020204"/>
              </a:rPr>
              <a:t> Resistance </a:t>
            </a:r>
            <a:r>
              <a:rPr lang="fr-FR" sz="900" dirty="0" err="1">
                <a:solidFill>
                  <a:prstClr val="black"/>
                </a:solidFill>
                <a:latin typeface="Arial" panose="020B0604020202020204"/>
              </a:rPr>
              <a:t>Collaborators</a:t>
            </a:r>
            <a:r>
              <a:rPr lang="fr-FR" sz="900" dirty="0">
                <a:solidFill>
                  <a:prstClr val="black"/>
                </a:solidFill>
                <a:latin typeface="Arial" panose="020B0604020202020204"/>
              </a:rPr>
              <a:t>. </a:t>
            </a:r>
            <a:r>
              <a:rPr lang="fr-FR" sz="900" i="1" dirty="0">
                <a:solidFill>
                  <a:prstClr val="black"/>
                </a:solidFill>
                <a:latin typeface="Arial" panose="020B0604020202020204"/>
              </a:rPr>
              <a:t>Lancet </a:t>
            </a:r>
            <a:r>
              <a:rPr lang="fr-FR" sz="900" i="1" dirty="0" err="1">
                <a:solidFill>
                  <a:prstClr val="black"/>
                </a:solidFill>
                <a:latin typeface="Arial" panose="020B0604020202020204"/>
              </a:rPr>
              <a:t>Lond</a:t>
            </a:r>
            <a:r>
              <a:rPr lang="fr-FR" sz="900" i="1" dirty="0">
                <a:solidFill>
                  <a:prstClr val="black"/>
                </a:solidFill>
                <a:latin typeface="Arial" panose="020B0604020202020204"/>
              </a:rPr>
              <a:t> </a:t>
            </a:r>
            <a:r>
              <a:rPr lang="fr-FR" sz="900" i="1" dirty="0" err="1">
                <a:solidFill>
                  <a:prstClr val="black"/>
                </a:solidFill>
                <a:latin typeface="Arial" panose="020B0604020202020204"/>
              </a:rPr>
              <a:t>Engl</a:t>
            </a:r>
            <a:r>
              <a:rPr lang="fr-FR" sz="900" dirty="0">
                <a:solidFill>
                  <a:prstClr val="black"/>
                </a:solidFill>
                <a:latin typeface="Arial" panose="020B0604020202020204"/>
              </a:rPr>
              <a:t> 2022.</a:t>
            </a:r>
          </a:p>
        </p:txBody>
      </p:sp>
      <p:sp>
        <p:nvSpPr>
          <p:cNvPr id="7" name="AutoShape 2" descr="Carte prévision de décès dus à l'AMR">
            <a:extLst>
              <a:ext uri="{FF2B5EF4-FFF2-40B4-BE49-F238E27FC236}">
                <a16:creationId xmlns:a16="http://schemas.microsoft.com/office/drawing/2014/main" id="{C88BFB44-26B6-E657-929E-625B445A5FF8}"/>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Arial" panose="020B0604020202020204"/>
            </a:endParaRPr>
          </a:p>
        </p:txBody>
      </p:sp>
      <p:sp>
        <p:nvSpPr>
          <p:cNvPr id="8" name="AutoShape 4" descr="Carte prévision de décès dus à l'AMR">
            <a:extLst>
              <a:ext uri="{FF2B5EF4-FFF2-40B4-BE49-F238E27FC236}">
                <a16:creationId xmlns:a16="http://schemas.microsoft.com/office/drawing/2014/main" id="{CB2725FE-EDE3-56A8-A3B8-5D30BBF44D2D}"/>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Arial" panose="020B0604020202020204"/>
            </a:endParaRPr>
          </a:p>
        </p:txBody>
      </p:sp>
      <p:pic>
        <p:nvPicPr>
          <p:cNvPr id="10" name="Picture 9" descr="A map of the world with different colored circles&#10;&#10;Description automatically generated">
            <a:extLst>
              <a:ext uri="{FF2B5EF4-FFF2-40B4-BE49-F238E27FC236}">
                <a16:creationId xmlns:a16="http://schemas.microsoft.com/office/drawing/2014/main" id="{7B6219DD-BD1E-7C6F-A360-9F290CF9F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77" y="764704"/>
            <a:ext cx="4252814" cy="3824874"/>
          </a:xfrm>
          <a:prstGeom prst="rect">
            <a:avLst/>
          </a:prstGeom>
        </p:spPr>
      </p:pic>
      <p:sp>
        <p:nvSpPr>
          <p:cNvPr id="11" name="TextBox 10">
            <a:extLst>
              <a:ext uri="{FF2B5EF4-FFF2-40B4-BE49-F238E27FC236}">
                <a16:creationId xmlns:a16="http://schemas.microsoft.com/office/drawing/2014/main" id="{58464757-E037-B6E3-1FDD-ED0E2F8E9F9F}"/>
              </a:ext>
            </a:extLst>
          </p:cNvPr>
          <p:cNvSpPr txBox="1"/>
          <p:nvPr/>
        </p:nvSpPr>
        <p:spPr>
          <a:xfrm>
            <a:off x="683568" y="4594998"/>
            <a:ext cx="2648243" cy="300082"/>
          </a:xfrm>
          <a:prstGeom prst="rect">
            <a:avLst/>
          </a:prstGeom>
          <a:noFill/>
        </p:spPr>
        <p:txBody>
          <a:bodyPr wrap="square" rtlCol="0">
            <a:spAutoFit/>
          </a:bodyPr>
          <a:lstStyle/>
          <a:p>
            <a:pPr defTabSz="685800"/>
            <a:r>
              <a:rPr lang="en-US" sz="1350" dirty="0">
                <a:solidFill>
                  <a:prstClr val="black"/>
                </a:solidFill>
                <a:latin typeface="Arial" panose="020B0604020202020204"/>
              </a:rPr>
              <a:t>https://</a:t>
            </a:r>
            <a:r>
              <a:rPr lang="en-US" sz="1350" dirty="0" err="1">
                <a:solidFill>
                  <a:prstClr val="black"/>
                </a:solidFill>
                <a:latin typeface="Arial" panose="020B0604020202020204"/>
              </a:rPr>
              <a:t>www.biomerieux.com</a:t>
            </a:r>
            <a:r>
              <a:rPr lang="en-US" sz="1350" dirty="0">
                <a:solidFill>
                  <a:prstClr val="black"/>
                </a:solidFill>
                <a:latin typeface="Arial" panose="020B0604020202020204"/>
              </a:rPr>
              <a:t>/</a:t>
            </a:r>
          </a:p>
        </p:txBody>
      </p:sp>
      <p:sp>
        <p:nvSpPr>
          <p:cNvPr id="14" name="Text Box 10">
            <a:extLst>
              <a:ext uri="{FF2B5EF4-FFF2-40B4-BE49-F238E27FC236}">
                <a16:creationId xmlns:a16="http://schemas.microsoft.com/office/drawing/2014/main" id="{A69621D3-8164-9085-8E94-EE2B6DD51C62}"/>
              </a:ext>
            </a:extLst>
          </p:cNvPr>
          <p:cNvSpPr txBox="1">
            <a:spLocks noChangeArrowheads="1"/>
          </p:cNvSpPr>
          <p:nvPr/>
        </p:nvSpPr>
        <p:spPr bwMode="auto">
          <a:xfrm>
            <a:off x="359532" y="116632"/>
            <a:ext cx="8424936" cy="461665"/>
          </a:xfrm>
          <a:prstGeom prst="rect">
            <a:avLst/>
          </a:prstGeom>
          <a:solidFill>
            <a:schemeClr val="bg1"/>
          </a:solidFill>
          <a:ln w="76200">
            <a:solidFill>
              <a:srgbClr val="00B0F0"/>
            </a:solidFill>
            <a:miter lim="800000"/>
            <a:headEnd/>
            <a:tailEnd/>
          </a:ln>
        </p:spPr>
        <p:txBody>
          <a:bodyPr vert="horz" wrap="square" lIns="91440" tIns="45720" rIns="91440" bIns="45720" numCol="1" anchor="ctr" anchorCtr="0" compatLnSpc="1">
            <a:prstTxWarp prst="textNoShape">
              <a:avLst/>
            </a:prstTxWarp>
            <a:spAutoFit/>
          </a:bodyPr>
          <a:lstStyle/>
          <a:p>
            <a:pPr marL="0" lvl="1" algn="ctr" eaLnBrk="0" fontAlgn="auto" hangingPunct="0">
              <a:spcBef>
                <a:spcPct val="50000"/>
              </a:spcBef>
              <a:spcAft>
                <a:spcPts val="0"/>
              </a:spcAft>
              <a:defRPr/>
            </a:pPr>
            <a:r>
              <a:rPr lang="en-US" sz="2400" b="1" dirty="0">
                <a:latin typeface="Times New Roman" pitchFamily="18" charset="0"/>
                <a:cs typeface="Times New Roman" pitchFamily="18" charset="0"/>
              </a:rPr>
              <a:t>Résistance aux </a:t>
            </a:r>
            <a:r>
              <a:rPr lang="en-US" sz="2400" b="1" dirty="0" err="1">
                <a:latin typeface="Times New Roman" pitchFamily="18" charset="0"/>
                <a:cs typeface="Times New Roman" pitchFamily="18" charset="0"/>
              </a:rPr>
              <a:t>antibiotiques</a:t>
            </a:r>
            <a:r>
              <a:rPr lang="en-US" sz="2400" b="1" dirty="0">
                <a:latin typeface="Times New Roman" pitchFamily="18" charset="0"/>
                <a:cs typeface="Times New Roman" pitchFamily="18" charset="0"/>
              </a:rPr>
              <a:t> : un </a:t>
            </a:r>
            <a:r>
              <a:rPr lang="en-US" sz="2400" b="1" dirty="0" err="1">
                <a:latin typeface="Times New Roman" pitchFamily="18" charset="0"/>
                <a:cs typeface="Times New Roman" pitchFamily="18" charset="0"/>
              </a:rPr>
              <a:t>problème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mondial</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547433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B8781-F3E5-E5F6-787F-6B2CE95C3F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02757D3-F6C4-3262-D7A4-A88BD7439B6B}"/>
              </a:ext>
            </a:extLst>
          </p:cNvPr>
          <p:cNvSpPr>
            <a:spLocks noGrp="1"/>
          </p:cNvSpPr>
          <p:nvPr>
            <p:ph type="title"/>
          </p:nvPr>
        </p:nvSpPr>
        <p:spPr>
          <a:xfrm>
            <a:off x="457200" y="274638"/>
            <a:ext cx="8229600" cy="922114"/>
          </a:xfrm>
          <a:ln w="57150">
            <a:solidFill>
              <a:schemeClr val="accent1"/>
            </a:solidFill>
          </a:ln>
        </p:spPr>
        <p:txBody>
          <a:bodyPr vert="horz" lIns="91440" tIns="45720" rIns="91440" bIns="45720" rtlCol="0" anchor="ctr">
            <a:normAutofit/>
          </a:bodyPr>
          <a:lstStyle/>
          <a:p>
            <a:r>
              <a:rPr lang="en-US" b="1" dirty="0">
                <a:solidFill>
                  <a:srgbClr val="FF0000"/>
                </a:solidFill>
                <a:latin typeface="Times New Roman" panose="02020603050405020304" pitchFamily="18" charset="0"/>
                <a:ea typeface="Tahoma" pitchFamily="34" charset="0"/>
                <a:cs typeface="Times New Roman" panose="02020603050405020304" pitchFamily="18" charset="0"/>
              </a:rPr>
              <a:t>Conclusion</a:t>
            </a:r>
          </a:p>
        </p:txBody>
      </p:sp>
      <p:sp>
        <p:nvSpPr>
          <p:cNvPr id="3" name="Espace réservé du contenu 2">
            <a:extLst>
              <a:ext uri="{FF2B5EF4-FFF2-40B4-BE49-F238E27FC236}">
                <a16:creationId xmlns:a16="http://schemas.microsoft.com/office/drawing/2014/main" id="{F402A2F8-7062-DDFE-F83D-1EC4CD620685}"/>
              </a:ext>
            </a:extLst>
          </p:cNvPr>
          <p:cNvSpPr>
            <a:spLocks noGrp="1"/>
          </p:cNvSpPr>
          <p:nvPr>
            <p:ph idx="1"/>
          </p:nvPr>
        </p:nvSpPr>
        <p:spPr>
          <a:xfrm>
            <a:off x="251520" y="1412776"/>
            <a:ext cx="8435280" cy="4713387"/>
          </a:xfrm>
        </p:spPr>
        <p:txBody>
          <a:bodyPr>
            <a:normAutofit fontScale="92500"/>
          </a:bodyPr>
          <a:lstStyle/>
          <a:p>
            <a:pPr>
              <a:lnSpc>
                <a:spcPct val="150000"/>
              </a:lnSpc>
            </a:pPr>
            <a:r>
              <a:rPr lang="fr-FR" sz="2800" dirty="0">
                <a:latin typeface="Times New Roman" panose="02020603050405020304" pitchFamily="18" charset="0"/>
                <a:cs typeface="Times New Roman" panose="02020603050405020304" pitchFamily="18" charset="0"/>
              </a:rPr>
              <a:t>Programmes de formation visant à renforcer les capacités locales, à améliorer la gestion des infections et à contribuer à la lutte mondiale contre la résistance aux antibiotiques. </a:t>
            </a:r>
          </a:p>
          <a:p>
            <a:pPr>
              <a:lnSpc>
                <a:spcPct val="150000"/>
              </a:lnSpc>
            </a:pPr>
            <a:r>
              <a:rPr lang="fr-FR" sz="2800" dirty="0">
                <a:latin typeface="Times New Roman" panose="02020603050405020304" pitchFamily="18" charset="0"/>
                <a:cs typeface="Times New Roman" panose="02020603050405020304" pitchFamily="18" charset="0"/>
              </a:rPr>
              <a:t>L'accent est mis sur la formation et la sensibilisation des professionnels de santé</a:t>
            </a:r>
          </a:p>
          <a:p>
            <a:pPr>
              <a:lnSpc>
                <a:spcPct val="150000"/>
              </a:lnSpc>
            </a:pPr>
            <a:r>
              <a:rPr lang="fr-FR" sz="2800" dirty="0">
                <a:latin typeface="Times New Roman" panose="02020603050405020304" pitchFamily="18" charset="0"/>
                <a:cs typeface="Times New Roman" panose="02020603050405020304" pitchFamily="18" charset="0"/>
              </a:rPr>
              <a:t> </a:t>
            </a:r>
            <a:r>
              <a:rPr lang="fr-FR" sz="2800" b="1" dirty="0">
                <a:solidFill>
                  <a:srgbClr val="0070C0"/>
                </a:solidFill>
                <a:latin typeface="Times New Roman" panose="02020603050405020304" pitchFamily="18" charset="0"/>
                <a:cs typeface="Times New Roman" panose="02020603050405020304" pitchFamily="18" charset="0"/>
              </a:rPr>
              <a:t>Notre espoir : apporter une solution durable à ce défi mondial en matière de santé publique…</a:t>
            </a: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4832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C29C9-E6C4-B840-42D5-C42A9B4CB2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3F46C8-15CB-ACA0-2BB8-9DE735F80D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DAF73AF-6B82-7146-032D-59D8DF7EA4AC}"/>
              </a:ext>
            </a:extLst>
          </p:cNvPr>
          <p:cNvPicPr>
            <a:picLocks noChangeAspect="1"/>
          </p:cNvPicPr>
          <p:nvPr/>
        </p:nvPicPr>
        <p:blipFill>
          <a:blip r:embed="rId3"/>
          <a:stretch>
            <a:fillRect/>
          </a:stretch>
        </p:blipFill>
        <p:spPr>
          <a:xfrm>
            <a:off x="4407008" y="15294"/>
            <a:ext cx="4736992" cy="3341698"/>
          </a:xfrm>
          <a:prstGeom prst="rect">
            <a:avLst/>
          </a:prstGeom>
        </p:spPr>
      </p:pic>
      <p:pic>
        <p:nvPicPr>
          <p:cNvPr id="6" name="Picture 5">
            <a:extLst>
              <a:ext uri="{FF2B5EF4-FFF2-40B4-BE49-F238E27FC236}">
                <a16:creationId xmlns:a16="http://schemas.microsoft.com/office/drawing/2014/main" id="{67316B11-D7AA-71E9-800E-6FE78C08F8F1}"/>
              </a:ext>
            </a:extLst>
          </p:cNvPr>
          <p:cNvPicPr>
            <a:picLocks noChangeAspect="1"/>
          </p:cNvPicPr>
          <p:nvPr/>
        </p:nvPicPr>
        <p:blipFill>
          <a:blip r:embed="rId4"/>
          <a:stretch>
            <a:fillRect/>
          </a:stretch>
        </p:blipFill>
        <p:spPr>
          <a:xfrm>
            <a:off x="4385795" y="3439100"/>
            <a:ext cx="4758205" cy="3341698"/>
          </a:xfrm>
          <a:prstGeom prst="rect">
            <a:avLst/>
          </a:prstGeom>
        </p:spPr>
      </p:pic>
      <p:pic>
        <p:nvPicPr>
          <p:cNvPr id="7" name="Picture 6">
            <a:extLst>
              <a:ext uri="{FF2B5EF4-FFF2-40B4-BE49-F238E27FC236}">
                <a16:creationId xmlns:a16="http://schemas.microsoft.com/office/drawing/2014/main" id="{B1446A7D-FF88-3361-9450-780E38B40799}"/>
              </a:ext>
            </a:extLst>
          </p:cNvPr>
          <p:cNvPicPr>
            <a:picLocks noChangeAspect="1"/>
          </p:cNvPicPr>
          <p:nvPr/>
        </p:nvPicPr>
        <p:blipFill>
          <a:blip r:embed="rId5"/>
          <a:stretch>
            <a:fillRect/>
          </a:stretch>
        </p:blipFill>
        <p:spPr>
          <a:xfrm>
            <a:off x="6698" y="3471713"/>
            <a:ext cx="4421131" cy="3315848"/>
          </a:xfrm>
          <a:prstGeom prst="rect">
            <a:avLst/>
          </a:prstGeom>
        </p:spPr>
      </p:pic>
      <p:pic>
        <p:nvPicPr>
          <p:cNvPr id="8" name="Picture 7">
            <a:extLst>
              <a:ext uri="{FF2B5EF4-FFF2-40B4-BE49-F238E27FC236}">
                <a16:creationId xmlns:a16="http://schemas.microsoft.com/office/drawing/2014/main" id="{7B60E6CE-B5A9-288F-59D5-0B96F4E9B800}"/>
              </a:ext>
            </a:extLst>
          </p:cNvPr>
          <p:cNvPicPr>
            <a:picLocks noChangeAspect="1"/>
          </p:cNvPicPr>
          <p:nvPr/>
        </p:nvPicPr>
        <p:blipFill>
          <a:blip r:embed="rId6"/>
          <a:stretch>
            <a:fillRect/>
          </a:stretch>
        </p:blipFill>
        <p:spPr>
          <a:xfrm>
            <a:off x="20180" y="15294"/>
            <a:ext cx="4386828" cy="3481610"/>
          </a:xfrm>
          <a:prstGeom prst="rect">
            <a:avLst/>
          </a:prstGeom>
        </p:spPr>
      </p:pic>
    </p:spTree>
    <p:extLst>
      <p:ext uri="{BB962C8B-B14F-4D97-AF65-F5344CB8AC3E}">
        <p14:creationId xmlns:p14="http://schemas.microsoft.com/office/powerpoint/2010/main" val="2618984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sz="half" idx="2"/>
          </p:nvPr>
        </p:nvSpPr>
        <p:spPr>
          <a:xfrm>
            <a:off x="4642059" y="1340768"/>
            <a:ext cx="4034397" cy="4608512"/>
          </a:xfrm>
          <a:ln w="28575">
            <a:solidFill>
              <a:srgbClr val="FF0000"/>
            </a:solidFill>
          </a:ln>
        </p:spPr>
        <p:txBody>
          <a:bodyPr>
            <a:noAutofit/>
          </a:bodyPr>
          <a:lstStyle/>
          <a:p>
            <a:pPr marL="0" indent="0" algn="ctr">
              <a:buNone/>
            </a:pPr>
            <a:r>
              <a:rPr lang="fr-FR" sz="2800" b="1" dirty="0">
                <a:solidFill>
                  <a:srgbClr val="FF0000"/>
                </a:solidFill>
                <a:latin typeface="Times New Roman" panose="02020603050405020304" pitchFamily="18" charset="0"/>
                <a:cs typeface="Times New Roman" panose="02020603050405020304" pitchFamily="18" charset="0"/>
              </a:rPr>
              <a:t>Pays à ressources limitées</a:t>
            </a:r>
          </a:p>
          <a:p>
            <a:pPr marL="0" indent="0">
              <a:buNone/>
            </a:pPr>
            <a:endParaRPr lang="fr-FR" sz="2800" b="1" dirty="0">
              <a:solidFill>
                <a:srgbClr val="FF0000"/>
              </a:solidFill>
              <a:latin typeface="Times New Roman" panose="02020603050405020304" pitchFamily="18" charset="0"/>
              <a:cs typeface="Times New Roman" panose="02020603050405020304" pitchFamily="18" charset="0"/>
            </a:endParaRPr>
          </a:p>
          <a:p>
            <a:pPr lvl="1"/>
            <a:r>
              <a:rPr lang="fr-FR" b="1" dirty="0">
                <a:latin typeface="Times New Roman" panose="02020603050405020304" pitchFamily="18" charset="0"/>
                <a:cs typeface="Times New Roman" panose="02020603050405020304" pitchFamily="18" charset="0"/>
              </a:rPr>
              <a:t>Antibiotiques relativement récents</a:t>
            </a:r>
          </a:p>
          <a:p>
            <a:pPr marL="257175" lvl="1" indent="0">
              <a:buNone/>
            </a:pPr>
            <a:r>
              <a:rPr lang="fr-FR" b="1" dirty="0">
                <a:latin typeface="Times New Roman" panose="02020603050405020304" pitchFamily="18" charset="0"/>
                <a:cs typeface="Times New Roman" panose="02020603050405020304" pitchFamily="18" charset="0"/>
              </a:rPr>
              <a:t> </a:t>
            </a:r>
          </a:p>
          <a:p>
            <a:pPr lvl="1"/>
            <a:r>
              <a:rPr lang="fr-FR" b="1" dirty="0">
                <a:latin typeface="Times New Roman" panose="02020603050405020304" pitchFamily="18" charset="0"/>
                <a:cs typeface="Times New Roman" panose="02020603050405020304" pitchFamily="18" charset="0"/>
              </a:rPr>
              <a:t>Problème de résistance depuis fin des années 90</a:t>
            </a:r>
          </a:p>
          <a:p>
            <a:pPr marL="257175" lvl="1" indent="0">
              <a:buNone/>
            </a:pPr>
            <a:endParaRPr lang="fr-FR" b="1" dirty="0">
              <a:latin typeface="Times New Roman" panose="02020603050405020304" pitchFamily="18" charset="0"/>
              <a:cs typeface="Times New Roman" panose="02020603050405020304" pitchFamily="18" charset="0"/>
            </a:endParaRPr>
          </a:p>
          <a:p>
            <a:pPr lvl="1"/>
            <a:r>
              <a:rPr lang="fr-FR" b="1" dirty="0">
                <a:latin typeface="Times New Roman" panose="02020603050405020304" pitchFamily="18" charset="0"/>
                <a:cs typeface="Times New Roman" panose="02020603050405020304" pitchFamily="18" charset="0"/>
              </a:rPr>
              <a:t>Nombreux facteurs liés au développement favorisent  l’émergence et la diffusion</a:t>
            </a:r>
          </a:p>
          <a:p>
            <a:pPr lvl="1"/>
            <a:r>
              <a:rPr lang="fr-FR" b="1" dirty="0">
                <a:latin typeface="Times New Roman" panose="02020603050405020304" pitchFamily="18" charset="0"/>
                <a:cs typeface="Times New Roman" panose="02020603050405020304" pitchFamily="18" charset="0"/>
              </a:rPr>
              <a:t>Absence de données objectives (</a:t>
            </a:r>
            <a:r>
              <a:rPr lang="fr-FR" b="1" dirty="0">
                <a:solidFill>
                  <a:srgbClr val="FF0000"/>
                </a:solidFill>
                <a:latin typeface="Times New Roman" panose="02020603050405020304" pitchFamily="18" charset="0"/>
                <a:cs typeface="Times New Roman" panose="02020603050405020304" pitchFamily="18" charset="0"/>
              </a:rPr>
              <a:t>Réalité??</a:t>
            </a:r>
            <a:r>
              <a:rPr lang="fr-FR" b="1" dirty="0">
                <a:latin typeface="Times New Roman" panose="02020603050405020304" pitchFamily="18" charset="0"/>
                <a:cs typeface="Times New Roman" panose="02020603050405020304" pitchFamily="18" charset="0"/>
              </a:rPr>
              <a:t>)</a:t>
            </a:r>
          </a:p>
          <a:p>
            <a:pPr marL="342900" lvl="1" indent="0">
              <a:buNone/>
            </a:pPr>
            <a:endParaRPr lang="fr-FR" b="1" dirty="0">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1619672" y="428768"/>
            <a:ext cx="6048672" cy="385203"/>
          </a:xfrm>
          <a:prstGeom prst="rect">
            <a:avLst/>
          </a:prstGeom>
          <a:solidFill>
            <a:schemeClr val="bg1"/>
          </a:solidFill>
          <a:ln w="57150">
            <a:solidFill>
              <a:schemeClr val="accent1"/>
            </a:solidFill>
            <a:miter lim="800000"/>
            <a:headEnd/>
            <a:tailEnd/>
          </a:ln>
        </p:spPr>
        <p:txBody>
          <a:bodyPr vert="horz" wrap="square" lIns="38576" tIns="19289" rIns="38576" bIns="19289" numCol="1" anchor="ctr" anchorCtr="0" compatLnSpc="1">
            <a:prstTxWarp prst="textNoShape">
              <a:avLst/>
            </a:prstTxWarp>
            <a:spAutoFit/>
          </a:bodyPr>
          <a:lstStyle/>
          <a:p>
            <a:pPr marL="0" lvl="1" algn="ctr" eaLnBrk="0" fontAlgn="base" hangingPunct="0">
              <a:spcBef>
                <a:spcPct val="50000"/>
              </a:spcBef>
              <a:spcAft>
                <a:spcPct val="0"/>
              </a:spcAft>
              <a:defRPr/>
            </a:pPr>
            <a:r>
              <a:rPr lang="fr-FR" sz="2250" b="1" dirty="0">
                <a:solidFill>
                  <a:srgbClr val="FF0000"/>
                </a:solidFill>
                <a:latin typeface="Times New Roman" panose="02020603050405020304" pitchFamily="18" charset="0"/>
                <a:cs typeface="Times New Roman" panose="02020603050405020304" pitchFamily="18" charset="0"/>
              </a:rPr>
              <a:t>LE PARADOXE DE LA RAM</a:t>
            </a:r>
            <a:endParaRPr lang="fr-FR" sz="2250" b="1" dirty="0">
              <a:solidFill>
                <a:srgbClr val="0070C0"/>
              </a:solidFill>
              <a:latin typeface="Times New Roman" panose="02020603050405020304" pitchFamily="18" charset="0"/>
              <a:cs typeface="Times New Roman" panose="02020603050405020304" pitchFamily="18" charset="0"/>
            </a:endParaRPr>
          </a:p>
        </p:txBody>
      </p:sp>
      <p:sp>
        <p:nvSpPr>
          <p:cNvPr id="11" name="Espace réservé du contenu 4"/>
          <p:cNvSpPr>
            <a:spLocks noGrp="1"/>
          </p:cNvSpPr>
          <p:nvPr>
            <p:ph sz="half" idx="1"/>
          </p:nvPr>
        </p:nvSpPr>
        <p:spPr>
          <a:xfrm>
            <a:off x="467544" y="1321662"/>
            <a:ext cx="3672408" cy="4675012"/>
          </a:xfrm>
          <a:ln w="28575">
            <a:solidFill>
              <a:srgbClr val="FF0000"/>
            </a:solidFill>
          </a:ln>
        </p:spPr>
        <p:txBody>
          <a:bodyPr>
            <a:noAutofit/>
          </a:bodyPr>
          <a:lstStyle/>
          <a:p>
            <a:pPr marL="0" indent="0" algn="ctr">
              <a:buNone/>
            </a:pPr>
            <a:r>
              <a:rPr lang="fr-FR" sz="2800" b="1" dirty="0">
                <a:solidFill>
                  <a:srgbClr val="FF0000"/>
                </a:solidFill>
                <a:latin typeface="Times New Roman" panose="02020603050405020304" pitchFamily="18" charset="0"/>
                <a:cs typeface="Times New Roman" panose="02020603050405020304" pitchFamily="18" charset="0"/>
              </a:rPr>
              <a:t>Pays développés</a:t>
            </a:r>
          </a:p>
          <a:p>
            <a:pPr marL="0" indent="0">
              <a:buNone/>
            </a:pPr>
            <a:endParaRPr lang="fr-FR" sz="2800" b="1" dirty="0">
              <a:solidFill>
                <a:srgbClr val="FF0000"/>
              </a:solidFill>
              <a:latin typeface="Times New Roman" panose="02020603050405020304" pitchFamily="18" charset="0"/>
              <a:cs typeface="Times New Roman" panose="02020603050405020304" pitchFamily="18" charset="0"/>
            </a:endParaRPr>
          </a:p>
          <a:p>
            <a:pPr lvl="1"/>
            <a:r>
              <a:rPr lang="fr-FR" b="1" dirty="0">
                <a:latin typeface="Times New Roman" panose="02020603050405020304" pitchFamily="18" charset="0"/>
                <a:cs typeface="Times New Roman" panose="02020603050405020304" pitchFamily="18" charset="0"/>
              </a:rPr>
              <a:t>Expérience de 80 années d’ATB</a:t>
            </a:r>
          </a:p>
          <a:p>
            <a:pPr marL="257175" lvl="1" indent="0">
              <a:buNone/>
            </a:pPr>
            <a:endParaRPr lang="fr-FR" b="1" dirty="0">
              <a:latin typeface="Times New Roman" panose="02020603050405020304" pitchFamily="18" charset="0"/>
              <a:cs typeface="Times New Roman" panose="02020603050405020304" pitchFamily="18" charset="0"/>
            </a:endParaRPr>
          </a:p>
          <a:p>
            <a:pPr lvl="1"/>
            <a:r>
              <a:rPr lang="fr-FR" b="1" dirty="0">
                <a:latin typeface="Times New Roman" panose="02020603050405020304" pitchFamily="18" charset="0"/>
                <a:cs typeface="Times New Roman" panose="02020603050405020304" pitchFamily="18" charset="0"/>
              </a:rPr>
              <a:t>Problème de la résistance connu</a:t>
            </a:r>
          </a:p>
          <a:p>
            <a:pPr lvl="1"/>
            <a:endParaRPr lang="fr-FR" b="1" dirty="0">
              <a:latin typeface="Times New Roman" panose="02020603050405020304" pitchFamily="18" charset="0"/>
              <a:cs typeface="Times New Roman" panose="02020603050405020304" pitchFamily="18" charset="0"/>
            </a:endParaRPr>
          </a:p>
          <a:p>
            <a:pPr lvl="1"/>
            <a:r>
              <a:rPr lang="fr-FR" b="1" dirty="0">
                <a:latin typeface="Times New Roman" panose="02020603050405020304" pitchFamily="18" charset="0"/>
                <a:cs typeface="Times New Roman" panose="02020603050405020304" pitchFamily="18" charset="0"/>
              </a:rPr>
              <a:t>Réseaux de surveillance mis en place</a:t>
            </a:r>
          </a:p>
          <a:p>
            <a:pPr lvl="1"/>
            <a:endParaRPr lang="fr-FR" b="1" dirty="0">
              <a:latin typeface="Times New Roman" panose="02020603050405020304" pitchFamily="18" charset="0"/>
              <a:cs typeface="Times New Roman" panose="02020603050405020304" pitchFamily="18" charset="0"/>
            </a:endParaRPr>
          </a:p>
          <a:p>
            <a:pPr lvl="1"/>
            <a:r>
              <a:rPr lang="fr-FR" b="1" dirty="0">
                <a:latin typeface="Times New Roman" panose="02020603050405020304" pitchFamily="18" charset="0"/>
                <a:cs typeface="Times New Roman" panose="02020603050405020304" pitchFamily="18" charset="0"/>
              </a:rPr>
              <a:t>Mesures appropriées de lutte (hygiène, prescription) et de suivi de la résistance aux ATB  </a:t>
            </a:r>
          </a:p>
        </p:txBody>
      </p:sp>
      <p:sp>
        <p:nvSpPr>
          <p:cNvPr id="2" name="ZoneTexte 1"/>
          <p:cNvSpPr txBox="1"/>
          <p:nvPr/>
        </p:nvSpPr>
        <p:spPr>
          <a:xfrm>
            <a:off x="4169498" y="3403562"/>
            <a:ext cx="431227" cy="276999"/>
          </a:xfrm>
          <a:prstGeom prst="rect">
            <a:avLst/>
          </a:prstGeom>
          <a:noFill/>
        </p:spPr>
        <p:txBody>
          <a:bodyPr wrap="square" rtlCol="0">
            <a:spAutoFit/>
          </a:bodyPr>
          <a:lstStyle/>
          <a:p>
            <a:pPr fontAlgn="base">
              <a:spcBef>
                <a:spcPct val="0"/>
              </a:spcBef>
              <a:spcAft>
                <a:spcPct val="0"/>
              </a:spcAft>
            </a:pPr>
            <a:r>
              <a:rPr lang="en-US" sz="1200" b="1" dirty="0">
                <a:solidFill>
                  <a:srgbClr val="FF0000"/>
                </a:solidFill>
                <a:latin typeface="Times New Roman" panose="02020603050405020304" pitchFamily="18" charset="0"/>
                <a:cs typeface="Times New Roman" panose="02020603050405020304" pitchFamily="18" charset="0"/>
              </a:rPr>
              <a:t>Vs</a:t>
            </a:r>
          </a:p>
        </p:txBody>
      </p:sp>
      <p:sp>
        <p:nvSpPr>
          <p:cNvPr id="3" name="Espace réservé du numéro de diapositive 2"/>
          <p:cNvSpPr>
            <a:spLocks noGrp="1"/>
          </p:cNvSpPr>
          <p:nvPr>
            <p:ph type="sldNum" sz="quarter" idx="12"/>
          </p:nvPr>
        </p:nvSpPr>
        <p:spPr/>
        <p:txBody>
          <a:bodyPr/>
          <a:lstStyle/>
          <a:p>
            <a:fld id="{1B609E1B-E7F4-45F8-BD39-8DF07B9042DB}" type="slidenum">
              <a:rPr lang="en-US">
                <a:solidFill>
                  <a:prstClr val="black">
                    <a:tint val="75000"/>
                  </a:prstClr>
                </a:solidFill>
                <a:latin typeface="Calibri"/>
              </a:rPr>
              <a:pPr/>
              <a:t>3</a:t>
            </a:fld>
            <a:endParaRPr lang="en-US">
              <a:solidFill>
                <a:prstClr val="black">
                  <a:tint val="75000"/>
                </a:prstClr>
              </a:solidFill>
              <a:latin typeface="Calibri"/>
            </a:endParaRPr>
          </a:p>
        </p:txBody>
      </p:sp>
    </p:spTree>
    <p:extLst>
      <p:ext uri="{BB962C8B-B14F-4D97-AF65-F5344CB8AC3E}">
        <p14:creationId xmlns:p14="http://schemas.microsoft.com/office/powerpoint/2010/main" val="3991542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969696"/>
            <a:ext cx="4608512" cy="5805264"/>
          </a:xfrm>
        </p:spPr>
        <p:txBody>
          <a:bodyPr>
            <a:normAutofit fontScale="85000" lnSpcReduction="20000"/>
          </a:bodyPr>
          <a:lstStyle/>
          <a:p>
            <a:pPr>
              <a:lnSpc>
                <a:spcPct val="170000"/>
              </a:lnSpc>
            </a:pPr>
            <a:r>
              <a:rPr lang="fr-FR" sz="1950" b="1" dirty="0">
                <a:latin typeface="Times New Roman" panose="02020603050405020304" pitchFamily="18" charset="0"/>
                <a:cs typeface="Times New Roman" panose="02020603050405020304" pitchFamily="18" charset="0"/>
              </a:rPr>
              <a:t>Les conditions socio-économiques défavorables</a:t>
            </a:r>
          </a:p>
          <a:p>
            <a:pPr lvl="1">
              <a:lnSpc>
                <a:spcPct val="170000"/>
              </a:lnSpc>
            </a:pPr>
            <a:r>
              <a:rPr lang="fr-FR" sz="1688" dirty="0">
                <a:latin typeface="Times New Roman" panose="02020603050405020304" pitchFamily="18" charset="0"/>
                <a:cs typeface="Times New Roman" panose="02020603050405020304" pitchFamily="18" charset="0"/>
              </a:rPr>
              <a:t>Malnutrition</a:t>
            </a:r>
          </a:p>
          <a:p>
            <a:pPr lvl="1">
              <a:lnSpc>
                <a:spcPct val="170000"/>
              </a:lnSpc>
            </a:pPr>
            <a:r>
              <a:rPr lang="fr-FR" sz="1688" dirty="0">
                <a:latin typeface="Times New Roman" panose="02020603050405020304" pitchFamily="18" charset="0"/>
                <a:cs typeface="Times New Roman" panose="02020603050405020304" pitchFamily="18" charset="0"/>
              </a:rPr>
              <a:t>Mauvaises conditions d’hygiènes</a:t>
            </a:r>
          </a:p>
          <a:p>
            <a:pPr lvl="1">
              <a:lnSpc>
                <a:spcPct val="170000"/>
              </a:lnSpc>
            </a:pPr>
            <a:r>
              <a:rPr lang="fr-FR" sz="1688" dirty="0">
                <a:latin typeface="Times New Roman" panose="02020603050405020304" pitchFamily="18" charset="0"/>
                <a:cs typeface="Times New Roman" panose="02020603050405020304" pitchFamily="18" charset="0"/>
              </a:rPr>
              <a:t>Inaccessibilité à l’eau potable</a:t>
            </a:r>
          </a:p>
          <a:p>
            <a:pPr>
              <a:lnSpc>
                <a:spcPct val="170000"/>
              </a:lnSpc>
            </a:pPr>
            <a:r>
              <a:rPr lang="fr-FR" sz="1950" b="1" dirty="0">
                <a:latin typeface="Times New Roman" panose="02020603050405020304" pitchFamily="18" charset="0"/>
                <a:cs typeface="Times New Roman" panose="02020603050405020304" pitchFamily="18" charset="0"/>
              </a:rPr>
              <a:t>Le manque de ressources humaines qualifiées</a:t>
            </a:r>
          </a:p>
          <a:p>
            <a:pPr lvl="1">
              <a:lnSpc>
                <a:spcPct val="170000"/>
              </a:lnSpc>
            </a:pPr>
            <a:r>
              <a:rPr lang="fr-FR" sz="1688" dirty="0">
                <a:latin typeface="Times New Roman" panose="02020603050405020304" pitchFamily="18" charset="0"/>
                <a:cs typeface="Times New Roman" panose="02020603050405020304" pitchFamily="18" charset="0"/>
              </a:rPr>
              <a:t>Nombre limité de personnel de santé qualifiés</a:t>
            </a:r>
          </a:p>
          <a:p>
            <a:pPr lvl="1">
              <a:lnSpc>
                <a:spcPct val="170000"/>
              </a:lnSpc>
            </a:pPr>
            <a:r>
              <a:rPr lang="fr-FR" sz="1688" dirty="0">
                <a:latin typeface="Times New Roman" panose="02020603050405020304" pitchFamily="18" charset="0"/>
                <a:cs typeface="Times New Roman" panose="02020603050405020304" pitchFamily="18" charset="0"/>
              </a:rPr>
              <a:t>Concentration dans les villes </a:t>
            </a:r>
          </a:p>
          <a:p>
            <a:pPr>
              <a:lnSpc>
                <a:spcPct val="170000"/>
              </a:lnSpc>
            </a:pPr>
            <a:r>
              <a:rPr lang="fr-FR" sz="1950" b="1" dirty="0">
                <a:latin typeface="Times New Roman" panose="02020603050405020304" pitchFamily="18" charset="0"/>
                <a:cs typeface="Times New Roman" panose="02020603050405020304" pitchFamily="18" charset="0"/>
              </a:rPr>
              <a:t>Le manque d’infrastructure</a:t>
            </a:r>
          </a:p>
          <a:p>
            <a:pPr lvl="1">
              <a:lnSpc>
                <a:spcPct val="170000"/>
              </a:lnSpc>
            </a:pPr>
            <a:r>
              <a:rPr lang="fr-FR" sz="1688" dirty="0">
                <a:latin typeface="Times New Roman" panose="02020603050405020304" pitchFamily="18" charset="0"/>
                <a:cs typeface="Times New Roman" panose="02020603050405020304" pitchFamily="18" charset="0"/>
              </a:rPr>
              <a:t>Nombre limité de laboratoire de microbiologie</a:t>
            </a:r>
          </a:p>
          <a:p>
            <a:pPr lvl="1">
              <a:lnSpc>
                <a:spcPct val="170000"/>
              </a:lnSpc>
            </a:pPr>
            <a:r>
              <a:rPr lang="fr-FR" sz="1688" dirty="0">
                <a:latin typeface="Times New Roman" panose="02020603050405020304" pitchFamily="18" charset="0"/>
                <a:cs typeface="Times New Roman" panose="02020603050405020304" pitchFamily="18" charset="0"/>
              </a:rPr>
              <a:t>Absence d’équipement pour le diagnostic</a:t>
            </a:r>
          </a:p>
          <a:p>
            <a:pPr>
              <a:lnSpc>
                <a:spcPct val="170000"/>
              </a:lnSpc>
            </a:pPr>
            <a:r>
              <a:rPr lang="fr-FR" sz="1950" b="1" dirty="0">
                <a:latin typeface="Times New Roman" panose="02020603050405020304" pitchFamily="18" charset="0"/>
                <a:cs typeface="Times New Roman" panose="02020603050405020304" pitchFamily="18" charset="0"/>
              </a:rPr>
              <a:t>L’absence de surveillance de la résistance</a:t>
            </a:r>
          </a:p>
          <a:p>
            <a:pPr lvl="1">
              <a:lnSpc>
                <a:spcPct val="170000"/>
              </a:lnSpc>
            </a:pPr>
            <a:r>
              <a:rPr lang="fr-FR" sz="1688" dirty="0">
                <a:solidFill>
                  <a:srgbClr val="FF0000"/>
                </a:solidFill>
                <a:latin typeface="Times New Roman" panose="02020603050405020304" pitchFamily="18" charset="0"/>
                <a:cs typeface="Times New Roman" panose="02020603050405020304" pitchFamily="18" charset="0"/>
              </a:rPr>
              <a:t>Pas d’information sur l’évolution de la résistance</a:t>
            </a:r>
          </a:p>
          <a:p>
            <a:pPr lvl="1">
              <a:lnSpc>
                <a:spcPct val="170000"/>
              </a:lnSpc>
            </a:pPr>
            <a:r>
              <a:rPr lang="fr-FR" sz="1688" dirty="0">
                <a:solidFill>
                  <a:srgbClr val="FF0000"/>
                </a:solidFill>
                <a:latin typeface="Times New Roman" panose="02020603050405020304" pitchFamily="18" charset="0"/>
                <a:cs typeface="Times New Roman" panose="02020603050405020304" pitchFamily="18" charset="0"/>
              </a:rPr>
              <a:t>Peu de de protocoles de traitement spécifiques</a:t>
            </a:r>
          </a:p>
          <a:p>
            <a:pPr lvl="1">
              <a:lnSpc>
                <a:spcPct val="170000"/>
              </a:lnSpc>
            </a:pPr>
            <a:endParaRPr lang="fr-FR" sz="1688" dirty="0">
              <a:solidFill>
                <a:srgbClr val="FF0000"/>
              </a:solidFill>
              <a:latin typeface="Times New Roman" panose="02020603050405020304" pitchFamily="18" charset="0"/>
              <a:cs typeface="Times New Roman" panose="02020603050405020304" pitchFamily="18" charset="0"/>
            </a:endParaRPr>
          </a:p>
        </p:txBody>
      </p:sp>
      <p:sp>
        <p:nvSpPr>
          <p:cNvPr id="8" name="Text Box 10"/>
          <p:cNvSpPr txBox="1">
            <a:spLocks noChangeArrowheads="1"/>
          </p:cNvSpPr>
          <p:nvPr/>
        </p:nvSpPr>
        <p:spPr bwMode="auto">
          <a:xfrm>
            <a:off x="1173864" y="55983"/>
            <a:ext cx="6926527" cy="913713"/>
          </a:xfrm>
          <a:prstGeom prst="rect">
            <a:avLst/>
          </a:prstGeom>
          <a:solidFill>
            <a:schemeClr val="bg1"/>
          </a:solidFill>
          <a:ln w="76200">
            <a:solidFill>
              <a:schemeClr val="accent1"/>
            </a:solidFill>
            <a:miter lim="800000"/>
            <a:headEnd/>
            <a:tailEnd/>
          </a:ln>
        </p:spPr>
        <p:txBody>
          <a:bodyPr vert="horz" wrap="square" lIns="51435" tIns="25718" rIns="51435" bIns="25718" numCol="1" anchor="ctr" anchorCtr="0" compatLnSpc="1">
            <a:prstTxWarp prst="textNoShape">
              <a:avLst/>
            </a:prstTxWarp>
            <a:spAutoFit/>
          </a:bodyPr>
          <a:lstStyle/>
          <a:p>
            <a:pPr lvl="1" algn="ctr" fontAlgn="base">
              <a:spcBef>
                <a:spcPct val="0"/>
              </a:spcBef>
              <a:spcAft>
                <a:spcPct val="0"/>
              </a:spcAft>
            </a:pPr>
            <a:r>
              <a:rPr lang="fr-FR" sz="2800" b="1" dirty="0">
                <a:solidFill>
                  <a:srgbClr val="0070C0"/>
                </a:solidFill>
                <a:latin typeface="Times New Roman" panose="02020603050405020304" pitchFamily="18" charset="0"/>
                <a:cs typeface="Times New Roman" panose="02020603050405020304" pitchFamily="18" charset="0"/>
              </a:rPr>
              <a:t>Insuffisance des ressources humaines et infrastructures</a:t>
            </a:r>
          </a:p>
        </p:txBody>
      </p:sp>
      <p:pic>
        <p:nvPicPr>
          <p:cNvPr id="5" name="Picture 4" descr="bench microscopy palu poo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24" r="12991"/>
          <a:stretch/>
        </p:blipFill>
        <p:spPr bwMode="auto">
          <a:xfrm>
            <a:off x="5372066" y="3861048"/>
            <a:ext cx="3359037" cy="2520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066" y="1173912"/>
            <a:ext cx="3388793" cy="2471112"/>
          </a:xfrm>
          <a:prstGeom prst="rect">
            <a:avLst/>
          </a:prstGeom>
        </p:spPr>
      </p:pic>
      <p:sp>
        <p:nvSpPr>
          <p:cNvPr id="4" name="Espace réservé du numéro de diapositive 3"/>
          <p:cNvSpPr>
            <a:spLocks noGrp="1"/>
          </p:cNvSpPr>
          <p:nvPr>
            <p:ph type="sldNum" sz="quarter" idx="12"/>
          </p:nvPr>
        </p:nvSpPr>
        <p:spPr/>
        <p:txBody>
          <a:bodyPr/>
          <a:lstStyle/>
          <a:p>
            <a:fld id="{1B609E1B-E7F4-45F8-BD39-8DF07B9042DB}" type="slidenum">
              <a:rPr lang="en-US">
                <a:solidFill>
                  <a:prstClr val="black">
                    <a:tint val="75000"/>
                  </a:prstClr>
                </a:solidFill>
                <a:latin typeface="Calibri"/>
              </a:rPr>
              <a:pPr/>
              <a:t>4</a:t>
            </a:fld>
            <a:endParaRPr lang="en-US">
              <a:solidFill>
                <a:prstClr val="black">
                  <a:tint val="75000"/>
                </a:prstClr>
              </a:solidFill>
              <a:latin typeface="Calibri"/>
            </a:endParaRPr>
          </a:p>
        </p:txBody>
      </p:sp>
    </p:spTree>
    <p:extLst>
      <p:ext uri="{BB962C8B-B14F-4D97-AF65-F5344CB8AC3E}">
        <p14:creationId xmlns:p14="http://schemas.microsoft.com/office/powerpoint/2010/main" val="26248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90488" y="188640"/>
            <a:ext cx="8963025" cy="640871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8964488" cy="68580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2646" y="1196752"/>
            <a:ext cx="8730716" cy="5292588"/>
          </a:xfrm>
        </p:spPr>
        <p:txBody>
          <a:bodyPr>
            <a:noAutofit/>
          </a:bodyPr>
          <a:lstStyle/>
          <a:p>
            <a:pPr>
              <a:lnSpc>
                <a:spcPct val="150000"/>
              </a:lnSpc>
            </a:pPr>
            <a:r>
              <a:rPr lang="fr-FR" sz="2400" dirty="0">
                <a:latin typeface="Times New Roman" panose="02020603050405020304" pitchFamily="18" charset="0"/>
                <a:cs typeface="Times New Roman" panose="02020603050405020304" pitchFamily="18" charset="0"/>
              </a:rPr>
              <a:t>Améliorer les capacités des pays d'Afrique subsaharienne à lutter contre la RAM. </a:t>
            </a:r>
          </a:p>
          <a:p>
            <a:pPr>
              <a:lnSpc>
                <a:spcPct val="150000"/>
              </a:lnSpc>
            </a:pPr>
            <a:r>
              <a:rPr lang="fr-FR" sz="2400" dirty="0">
                <a:latin typeface="Times New Roman" panose="02020603050405020304" pitchFamily="18" charset="0"/>
                <a:cs typeface="Times New Roman" panose="02020603050405020304" pitchFamily="18" charset="0"/>
              </a:rPr>
              <a:t>Renforcer les compétences des professionnels de santé et des acteurs de la santé publique. </a:t>
            </a:r>
          </a:p>
          <a:p>
            <a:pPr>
              <a:lnSpc>
                <a:spcPct val="150000"/>
              </a:lnSpc>
            </a:pPr>
            <a:r>
              <a:rPr lang="fr-FR" sz="2400" dirty="0">
                <a:latin typeface="Times New Roman" panose="02020603050405020304" pitchFamily="18" charset="0"/>
                <a:cs typeface="Times New Roman" panose="02020603050405020304" pitchFamily="18" charset="0"/>
              </a:rPr>
              <a:t>Fournir une compréhension approfondie :</a:t>
            </a:r>
          </a:p>
          <a:p>
            <a:pPr lvl="1">
              <a:lnSpc>
                <a:spcPct val="150000"/>
              </a:lnSpc>
            </a:pPr>
            <a:r>
              <a:rPr lang="fr-FR" sz="2000" dirty="0">
                <a:latin typeface="Times New Roman" panose="02020603050405020304" pitchFamily="18" charset="0"/>
                <a:cs typeface="Times New Roman" panose="02020603050405020304" pitchFamily="18" charset="0"/>
              </a:rPr>
              <a:t> </a:t>
            </a:r>
            <a:r>
              <a:rPr lang="fr-FR" sz="2000" dirty="0">
                <a:solidFill>
                  <a:srgbClr val="0070C0"/>
                </a:solidFill>
                <a:latin typeface="Times New Roman" panose="02020603050405020304" pitchFamily="18" charset="0"/>
                <a:cs typeface="Times New Roman" panose="02020603050405020304" pitchFamily="18" charset="0"/>
              </a:rPr>
              <a:t>l’</a:t>
            </a:r>
            <a:r>
              <a:rPr lang="fr-FR" sz="2000" dirty="0" err="1">
                <a:solidFill>
                  <a:srgbClr val="0070C0"/>
                </a:solidFill>
                <a:latin typeface="Times New Roman" panose="02020603050405020304" pitchFamily="18" charset="0"/>
                <a:cs typeface="Times New Roman" panose="02020603050405020304" pitchFamily="18" charset="0"/>
              </a:rPr>
              <a:t>antibiologie</a:t>
            </a:r>
            <a:r>
              <a:rPr lang="fr-FR" sz="2000" dirty="0">
                <a:solidFill>
                  <a:srgbClr val="0070C0"/>
                </a:solidFill>
                <a:latin typeface="Times New Roman" panose="02020603050405020304" pitchFamily="18" charset="0"/>
                <a:cs typeface="Times New Roman" panose="02020603050405020304" pitchFamily="18" charset="0"/>
              </a:rPr>
              <a:t>,</a:t>
            </a:r>
          </a:p>
          <a:p>
            <a:pPr lvl="1">
              <a:lnSpc>
                <a:spcPct val="150000"/>
              </a:lnSpc>
            </a:pPr>
            <a:r>
              <a:rPr lang="fr-FR" sz="2000" dirty="0">
                <a:solidFill>
                  <a:srgbClr val="0070C0"/>
                </a:solidFill>
                <a:latin typeface="Times New Roman" panose="02020603050405020304" pitchFamily="18" charset="0"/>
                <a:cs typeface="Times New Roman" panose="02020603050405020304" pitchFamily="18" charset="0"/>
              </a:rPr>
              <a:t> des bonnes pratiques cliniques pour la PEC des infections,</a:t>
            </a:r>
          </a:p>
          <a:p>
            <a:pPr lvl="1">
              <a:lnSpc>
                <a:spcPct val="150000"/>
              </a:lnSpc>
            </a:pPr>
            <a:r>
              <a:rPr lang="fr-FR" sz="2000" dirty="0">
                <a:solidFill>
                  <a:srgbClr val="0070C0"/>
                </a:solidFill>
                <a:latin typeface="Times New Roman" panose="02020603050405020304" pitchFamily="18" charset="0"/>
                <a:cs typeface="Times New Roman" panose="02020603050405020304" pitchFamily="18" charset="0"/>
              </a:rPr>
              <a:t>des précautions de prévention des infections nosocomiales,</a:t>
            </a:r>
          </a:p>
          <a:p>
            <a:pPr lvl="1">
              <a:lnSpc>
                <a:spcPct val="150000"/>
              </a:lnSpc>
            </a:pPr>
            <a:r>
              <a:rPr lang="fr-FR" sz="2000" dirty="0">
                <a:solidFill>
                  <a:srgbClr val="0070C0"/>
                </a:solidFill>
                <a:latin typeface="Times New Roman" panose="02020603050405020304" pitchFamily="18" charset="0"/>
                <a:cs typeface="Times New Roman" panose="02020603050405020304" pitchFamily="18" charset="0"/>
              </a:rPr>
              <a:t>et des stratégies de lutte contre la RAM.</a:t>
            </a:r>
          </a:p>
        </p:txBody>
      </p:sp>
      <p:sp>
        <p:nvSpPr>
          <p:cNvPr id="5" name="ZoneTexte 4"/>
          <p:cNvSpPr txBox="1"/>
          <p:nvPr/>
        </p:nvSpPr>
        <p:spPr>
          <a:xfrm>
            <a:off x="827584" y="260648"/>
            <a:ext cx="7560840" cy="584775"/>
          </a:xfrm>
          <a:prstGeom prst="rect">
            <a:avLst/>
          </a:prstGeom>
          <a:noFill/>
          <a:ln w="57150">
            <a:solidFill>
              <a:schemeClr val="accent1"/>
            </a:solidFill>
          </a:ln>
        </p:spPr>
        <p:txBody>
          <a:bodyPr wrap="square" rtlCol="0">
            <a:spAutoFit/>
          </a:bodyPr>
          <a:lstStyle/>
          <a:p>
            <a:pPr algn="ctr"/>
            <a:r>
              <a:rPr lang="en-US" sz="3200" b="1" u="sng" dirty="0">
                <a:solidFill>
                  <a:srgbClr val="FF0000"/>
                </a:solidFill>
                <a:latin typeface="Times New Roman" pitchFamily="18" charset="0"/>
                <a:cs typeface="Times New Roman" pitchFamily="18" charset="0"/>
              </a:rPr>
              <a:t>Les </a:t>
            </a:r>
            <a:r>
              <a:rPr lang="en-US" sz="3200" b="1" u="sng" dirty="0" err="1">
                <a:solidFill>
                  <a:srgbClr val="FF0000"/>
                </a:solidFill>
                <a:latin typeface="Times New Roman" pitchFamily="18" charset="0"/>
                <a:cs typeface="Times New Roman" pitchFamily="18" charset="0"/>
              </a:rPr>
              <a:t>objectifs</a:t>
            </a:r>
            <a:r>
              <a:rPr lang="en-US" sz="3200" b="1" u="sng"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stratégiques</a:t>
            </a:r>
            <a:r>
              <a:rPr lang="en-US" sz="3200" b="1" u="sng" dirty="0">
                <a:solidFill>
                  <a:srgbClr val="FF0000"/>
                </a:solidFill>
                <a:latin typeface="Times New Roman" pitchFamily="18" charset="0"/>
                <a:cs typeface="Times New Roman" pitchFamily="18"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419B0-35E5-F319-3B09-94FFEF9A3E28}"/>
            </a:ext>
          </a:extLst>
        </p:cNvPr>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FA48BF65-E644-9BE4-7D74-E5EFA42AA055}"/>
              </a:ext>
            </a:extLst>
          </p:cNvPr>
          <p:cNvSpPr>
            <a:spLocks noGrp="1"/>
          </p:cNvSpPr>
          <p:nvPr>
            <p:ph idx="1"/>
          </p:nvPr>
        </p:nvSpPr>
        <p:spPr/>
        <p:txBody>
          <a:bodyPr/>
          <a:lstStyle/>
          <a:p>
            <a:endParaRPr lang="en-US"/>
          </a:p>
        </p:txBody>
      </p:sp>
      <p:pic>
        <p:nvPicPr>
          <p:cNvPr id="7" name="Image 6" descr="Une image contenant texte, capture d’écran, Police">
            <a:extLst>
              <a:ext uri="{FF2B5EF4-FFF2-40B4-BE49-F238E27FC236}">
                <a16:creationId xmlns:a16="http://schemas.microsoft.com/office/drawing/2014/main" id="{E0199535-D3B6-9A7C-E2DC-380183CB47E1}"/>
              </a:ext>
            </a:extLst>
          </p:cNvPr>
          <p:cNvPicPr>
            <a:picLocks noChangeAspect="1"/>
          </p:cNvPicPr>
          <p:nvPr/>
        </p:nvPicPr>
        <p:blipFill>
          <a:blip r:embed="rId3"/>
          <a:stretch>
            <a:fillRect/>
          </a:stretch>
        </p:blipFill>
        <p:spPr>
          <a:xfrm>
            <a:off x="86816" y="0"/>
            <a:ext cx="9057184" cy="6858000"/>
          </a:xfrm>
          <a:prstGeom prst="rect">
            <a:avLst/>
          </a:prstGeom>
        </p:spPr>
      </p:pic>
    </p:spTree>
    <p:extLst>
      <p:ext uri="{BB962C8B-B14F-4D97-AF65-F5344CB8AC3E}">
        <p14:creationId xmlns:p14="http://schemas.microsoft.com/office/powerpoint/2010/main" val="1792057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CFA267-726D-6EC4-A8FA-8EC7DE59A3F6}"/>
              </a:ext>
            </a:extLst>
          </p:cNvPr>
          <p:cNvSpPr>
            <a:spLocks noGrp="1"/>
          </p:cNvSpPr>
          <p:nvPr>
            <p:ph type="title"/>
          </p:nvPr>
        </p:nvSpPr>
        <p:spPr>
          <a:xfrm>
            <a:off x="428093" y="188640"/>
            <a:ext cx="8229600" cy="922114"/>
          </a:xfrm>
          <a:ln w="57150">
            <a:solidFill>
              <a:schemeClr val="accent1"/>
            </a:solidFill>
          </a:ln>
        </p:spPr>
        <p:txBody>
          <a:bodyPr>
            <a:normAutofit/>
          </a:bodyPr>
          <a:lstStyle/>
          <a:p>
            <a:r>
              <a:rPr lang="fr-FR" sz="3600" b="1" dirty="0">
                <a:solidFill>
                  <a:srgbClr val="FF0000"/>
                </a:solidFill>
                <a:latin typeface="Times New Roman" panose="02020603050405020304" pitchFamily="18" charset="0"/>
                <a:cs typeface="Times New Roman" panose="02020603050405020304" pitchFamily="18" charset="0"/>
              </a:rPr>
              <a:t>CIBLE </a:t>
            </a:r>
          </a:p>
        </p:txBody>
      </p:sp>
      <p:graphicFrame>
        <p:nvGraphicFramePr>
          <p:cNvPr id="4" name="Espace réservé du contenu 3">
            <a:extLst>
              <a:ext uri="{FF2B5EF4-FFF2-40B4-BE49-F238E27FC236}">
                <a16:creationId xmlns:a16="http://schemas.microsoft.com/office/drawing/2014/main" id="{AA9CBE50-4008-2376-13DA-3AD1CAA2FADC}"/>
              </a:ext>
            </a:extLst>
          </p:cNvPr>
          <p:cNvGraphicFramePr>
            <a:graphicFrameLocks noGrp="1"/>
          </p:cNvGraphicFramePr>
          <p:nvPr>
            <p:ph idx="1"/>
            <p:extLst>
              <p:ext uri="{D42A27DB-BD31-4B8C-83A1-F6EECF244321}">
                <p14:modId xmlns:p14="http://schemas.microsoft.com/office/powerpoint/2010/main" val="944363598"/>
              </p:ext>
            </p:extLst>
          </p:nvPr>
        </p:nvGraphicFramePr>
        <p:xfrm>
          <a:off x="539552" y="1115203"/>
          <a:ext cx="8229600" cy="4125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descr="ATB.jpg">
            <a:extLst>
              <a:ext uri="{FF2B5EF4-FFF2-40B4-BE49-F238E27FC236}">
                <a16:creationId xmlns:a16="http://schemas.microsoft.com/office/drawing/2014/main" id="{5E5921A6-1E87-DC7C-9FA3-5CFA566FD61F}"/>
              </a:ext>
            </a:extLst>
          </p:cNvPr>
          <p:cNvPicPr preferRelativeResize="0">
            <a:picLocks/>
          </p:cNvPicPr>
          <p:nvPr/>
        </p:nvPicPr>
        <p:blipFill>
          <a:blip r:embed="rId8" cstate="print"/>
          <a:stretch>
            <a:fillRect/>
          </a:stretch>
        </p:blipFill>
        <p:spPr>
          <a:xfrm>
            <a:off x="655039" y="3429000"/>
            <a:ext cx="2088232" cy="993781"/>
          </a:xfrm>
          <a:prstGeom prst="rect">
            <a:avLst/>
          </a:prstGeom>
        </p:spPr>
      </p:pic>
      <p:pic>
        <p:nvPicPr>
          <p:cNvPr id="6" name="Picture 11">
            <a:extLst>
              <a:ext uri="{FF2B5EF4-FFF2-40B4-BE49-F238E27FC236}">
                <a16:creationId xmlns:a16="http://schemas.microsoft.com/office/drawing/2014/main" id="{E47540AA-5E4F-3DE5-F3C6-5C1C2E77F0CE}"/>
              </a:ext>
            </a:extLst>
          </p:cNvPr>
          <p:cNvPicPr>
            <a:picLocks noChangeAspect="1" noChangeArrowheads="1"/>
          </p:cNvPicPr>
          <p:nvPr/>
        </p:nvPicPr>
        <p:blipFill>
          <a:blip r:embed="rId9" cstate="print"/>
          <a:srcRect/>
          <a:stretch>
            <a:fillRect/>
          </a:stretch>
        </p:blipFill>
        <p:spPr bwMode="auto">
          <a:xfrm>
            <a:off x="3533055" y="3455278"/>
            <a:ext cx="2232248" cy="999287"/>
          </a:xfrm>
          <a:prstGeom prst="rect">
            <a:avLst/>
          </a:prstGeom>
          <a:noFill/>
          <a:ln w="9525">
            <a:noFill/>
            <a:miter lim="800000"/>
            <a:headEnd/>
            <a:tailEnd/>
          </a:ln>
        </p:spPr>
      </p:pic>
      <p:pic>
        <p:nvPicPr>
          <p:cNvPr id="7" name="Picture 7" descr="bloc">
            <a:extLst>
              <a:ext uri="{FF2B5EF4-FFF2-40B4-BE49-F238E27FC236}">
                <a16:creationId xmlns:a16="http://schemas.microsoft.com/office/drawing/2014/main" id="{C536D228-BDA0-E4C1-D519-3FD200BD330C}"/>
              </a:ext>
            </a:extLst>
          </p:cNvPr>
          <p:cNvPicPr>
            <a:picLocks noChangeAspect="1" noChangeArrowheads="1"/>
          </p:cNvPicPr>
          <p:nvPr/>
        </p:nvPicPr>
        <p:blipFill>
          <a:blip r:embed="rId10" cstate="print"/>
          <a:srcRect/>
          <a:stretch>
            <a:fillRect/>
          </a:stretch>
        </p:blipFill>
        <p:spPr bwMode="auto">
          <a:xfrm>
            <a:off x="6359188" y="3689588"/>
            <a:ext cx="2304256" cy="892696"/>
          </a:xfrm>
          <a:prstGeom prst="rect">
            <a:avLst/>
          </a:prstGeom>
          <a:noFill/>
          <a:ln w="38100">
            <a:noFill/>
            <a:miter lim="800000"/>
            <a:headEnd/>
            <a:tailEnd/>
          </a:ln>
        </p:spPr>
      </p:pic>
      <p:sp>
        <p:nvSpPr>
          <p:cNvPr id="8" name="TextBox 7">
            <a:extLst>
              <a:ext uri="{FF2B5EF4-FFF2-40B4-BE49-F238E27FC236}">
                <a16:creationId xmlns:a16="http://schemas.microsoft.com/office/drawing/2014/main" id="{D5469F49-6CA1-7491-4366-3D964387A7A0}"/>
              </a:ext>
            </a:extLst>
          </p:cNvPr>
          <p:cNvSpPr txBox="1"/>
          <p:nvPr/>
        </p:nvSpPr>
        <p:spPr>
          <a:xfrm>
            <a:off x="537387" y="4671359"/>
            <a:ext cx="2515671" cy="2062103"/>
          </a:xfrm>
          <a:prstGeom prst="rect">
            <a:avLst/>
          </a:prstGeom>
          <a:noFill/>
          <a:ln w="19050">
            <a:solidFill>
              <a:schemeClr val="accent1"/>
            </a:solidFill>
          </a:ln>
        </p:spPr>
        <p:txBody>
          <a:bodyPr wrap="square" rtlCol="0">
            <a:spAutoFit/>
          </a:bodyPr>
          <a:lstStyle/>
          <a:p>
            <a:r>
              <a:rPr lang="fr-FR" sz="1600" dirty="0">
                <a:solidFill>
                  <a:srgbClr val="FF0000"/>
                </a:solidFill>
                <a:latin typeface="Times New Roman" panose="02020603050405020304" pitchFamily="18" charset="0"/>
                <a:cs typeface="Times New Roman" panose="02020603050405020304" pitchFamily="18" charset="0"/>
              </a:rPr>
              <a:t>Professionnels de laboratoire :</a:t>
            </a:r>
          </a:p>
          <a:p>
            <a:pPr marL="285750" indent="-285750">
              <a:buFont typeface="Arial" panose="020B0604020202020204" pitchFamily="34" charset="0"/>
              <a:buChar char="•"/>
            </a:pPr>
            <a:r>
              <a:rPr lang="fr-FR" sz="1600" dirty="0">
                <a:solidFill>
                  <a:srgbClr val="0070C0"/>
                </a:solidFill>
                <a:latin typeface="Times New Roman" panose="02020603050405020304" pitchFamily="18" charset="0"/>
                <a:cs typeface="Times New Roman" panose="02020603050405020304" pitchFamily="18" charset="0"/>
              </a:rPr>
              <a:t>Spécialiste de laboratoire</a:t>
            </a:r>
          </a:p>
          <a:p>
            <a:pPr marL="285750" indent="-285750">
              <a:buFont typeface="Arial" panose="020B0604020202020204" pitchFamily="34" charset="0"/>
              <a:buChar char="•"/>
            </a:pPr>
            <a:r>
              <a:rPr lang="fr-FR" sz="1600" dirty="0">
                <a:solidFill>
                  <a:srgbClr val="0070C0"/>
                </a:solidFill>
                <a:latin typeface="Times New Roman" panose="02020603050405020304" pitchFamily="18" charset="0"/>
                <a:cs typeface="Times New Roman" panose="02020603050405020304" pitchFamily="18" charset="0"/>
              </a:rPr>
              <a:t>Pharmacien</a:t>
            </a:r>
          </a:p>
          <a:p>
            <a:pPr marL="285750" indent="-285750">
              <a:buFont typeface="Arial" panose="020B0604020202020204" pitchFamily="34" charset="0"/>
              <a:buChar char="•"/>
            </a:pPr>
            <a:r>
              <a:rPr lang="fr-FR" sz="1600" dirty="0">
                <a:solidFill>
                  <a:srgbClr val="0070C0"/>
                </a:solidFill>
                <a:latin typeface="Times New Roman" panose="02020603050405020304" pitchFamily="18" charset="0"/>
                <a:cs typeface="Times New Roman" panose="02020603050405020304" pitchFamily="18" charset="0"/>
              </a:rPr>
              <a:t>Biologiste</a:t>
            </a:r>
          </a:p>
          <a:p>
            <a:pPr marL="285750" indent="-285750">
              <a:buFont typeface="Arial" panose="020B0604020202020204" pitchFamily="34" charset="0"/>
              <a:buChar char="•"/>
            </a:pPr>
            <a:r>
              <a:rPr lang="fr-FR" sz="1600" dirty="0">
                <a:solidFill>
                  <a:srgbClr val="0070C0"/>
                </a:solidFill>
                <a:latin typeface="Times New Roman" panose="02020603050405020304" pitchFamily="18" charset="0"/>
                <a:cs typeface="Times New Roman" panose="02020603050405020304" pitchFamily="18" charset="0"/>
              </a:rPr>
              <a:t>Technicien de laboratoire,</a:t>
            </a:r>
          </a:p>
        </p:txBody>
      </p:sp>
      <p:sp>
        <p:nvSpPr>
          <p:cNvPr id="9" name="TextBox 8">
            <a:extLst>
              <a:ext uri="{FF2B5EF4-FFF2-40B4-BE49-F238E27FC236}">
                <a16:creationId xmlns:a16="http://schemas.microsoft.com/office/drawing/2014/main" id="{7514EE36-219A-8F62-9317-FD20F5659FAB}"/>
              </a:ext>
            </a:extLst>
          </p:cNvPr>
          <p:cNvSpPr txBox="1"/>
          <p:nvPr/>
        </p:nvSpPr>
        <p:spPr>
          <a:xfrm>
            <a:off x="3391344" y="4673593"/>
            <a:ext cx="2515671" cy="1323439"/>
          </a:xfrm>
          <a:prstGeom prst="rect">
            <a:avLst/>
          </a:prstGeom>
          <a:noFill/>
          <a:ln w="19050">
            <a:solidFill>
              <a:schemeClr val="accent1"/>
            </a:solidFill>
          </a:ln>
        </p:spPr>
        <p:txBody>
          <a:bodyPr wrap="square" rtlCol="0">
            <a:spAutoFit/>
          </a:bodyPr>
          <a:lstStyle/>
          <a:p>
            <a:r>
              <a:rPr lang="fr-FR" sz="1600" dirty="0">
                <a:solidFill>
                  <a:srgbClr val="FF0000"/>
                </a:solidFill>
                <a:latin typeface="Times New Roman" panose="02020603050405020304" pitchFamily="18" charset="0"/>
                <a:cs typeface="Times New Roman" panose="02020603050405020304" pitchFamily="18" charset="0"/>
              </a:rPr>
              <a:t>Cliniciens (MD)</a:t>
            </a:r>
            <a:r>
              <a:rPr lang="fr-FR" sz="1600" dirty="0">
                <a:latin typeface="Times New Roman" panose="02020603050405020304" pitchFamily="18" charset="0"/>
                <a:cs typeface="Times New Roman" panose="02020603050405020304" pitchFamily="18" charset="0"/>
              </a:rPr>
              <a:t>:</a:t>
            </a:r>
          </a:p>
          <a:p>
            <a:r>
              <a:rPr lang="fr-FR" sz="1600" dirty="0">
                <a:solidFill>
                  <a:srgbClr val="0070C0"/>
                </a:solidFill>
                <a:latin typeface="Times New Roman" panose="02020603050405020304" pitchFamily="18" charset="0"/>
                <a:cs typeface="Times New Roman" panose="02020603050405020304" pitchFamily="18" charset="0"/>
              </a:rPr>
              <a:t>Médecin généraliste,</a:t>
            </a:r>
          </a:p>
          <a:p>
            <a:r>
              <a:rPr lang="fr-FR" sz="1600" dirty="0">
                <a:solidFill>
                  <a:srgbClr val="0070C0"/>
                </a:solidFill>
                <a:latin typeface="Times New Roman" panose="02020603050405020304" pitchFamily="18" charset="0"/>
                <a:cs typeface="Times New Roman" panose="02020603050405020304" pitchFamily="18" charset="0"/>
              </a:rPr>
              <a:t>Infectiologues,</a:t>
            </a:r>
          </a:p>
          <a:p>
            <a:r>
              <a:rPr lang="fr-FR" sz="1600" dirty="0">
                <a:solidFill>
                  <a:srgbClr val="0070C0"/>
                </a:solidFill>
                <a:latin typeface="Times New Roman" panose="02020603050405020304" pitchFamily="18" charset="0"/>
                <a:cs typeface="Times New Roman" panose="02020603050405020304" pitchFamily="18" charset="0"/>
              </a:rPr>
              <a:t>chirurgiens,</a:t>
            </a:r>
          </a:p>
          <a:p>
            <a:r>
              <a:rPr lang="fr-FR" sz="1600" dirty="0">
                <a:solidFill>
                  <a:srgbClr val="0070C0"/>
                </a:solidFill>
                <a:latin typeface="Times New Roman" panose="02020603050405020304" pitchFamily="18" charset="0"/>
                <a:cs typeface="Times New Roman" panose="02020603050405020304" pitchFamily="18" charset="0"/>
              </a:rPr>
              <a:t>médecin urgentiste, etc</a:t>
            </a:r>
            <a:r>
              <a:rPr lang="fr-FR" sz="16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D2ED72F9-15AE-AF98-FC73-8F20B61F9F3D}"/>
              </a:ext>
            </a:extLst>
          </p:cNvPr>
          <p:cNvSpPr txBox="1"/>
          <p:nvPr/>
        </p:nvSpPr>
        <p:spPr>
          <a:xfrm>
            <a:off x="6267153" y="4675827"/>
            <a:ext cx="2515671" cy="830997"/>
          </a:xfrm>
          <a:prstGeom prst="rect">
            <a:avLst/>
          </a:prstGeom>
          <a:noFill/>
          <a:ln w="19050">
            <a:solidFill>
              <a:schemeClr val="accent1"/>
            </a:solidFill>
          </a:ln>
        </p:spPr>
        <p:txBody>
          <a:bodyPr wrap="square" rtlCol="0">
            <a:spAutoFit/>
          </a:bodyPr>
          <a:lstStyle/>
          <a:p>
            <a:r>
              <a:rPr lang="fr-FR" sz="1600" dirty="0">
                <a:solidFill>
                  <a:srgbClr val="FF0000"/>
                </a:solidFill>
                <a:latin typeface="Times New Roman" panose="02020603050405020304" pitchFamily="18" charset="0"/>
                <a:cs typeface="Times New Roman" panose="02020603050405020304" pitchFamily="18" charset="0"/>
              </a:rPr>
              <a:t>Hygiène hospitalière :</a:t>
            </a:r>
          </a:p>
          <a:p>
            <a:r>
              <a:rPr lang="fr-FR" sz="1600" dirty="0">
                <a:solidFill>
                  <a:srgbClr val="0070C0"/>
                </a:solidFill>
                <a:latin typeface="Times New Roman" panose="02020603050405020304" pitchFamily="18" charset="0"/>
                <a:cs typeface="Times New Roman" panose="02020603050405020304" pitchFamily="18" charset="0"/>
              </a:rPr>
              <a:t>Pharmaciens, spécialiste en stérilisation hospitalière</a:t>
            </a:r>
          </a:p>
        </p:txBody>
      </p:sp>
    </p:spTree>
    <p:extLst>
      <p:ext uri="{BB962C8B-B14F-4D97-AF65-F5344CB8AC3E}">
        <p14:creationId xmlns:p14="http://schemas.microsoft.com/office/powerpoint/2010/main" val="20003036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