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0" r:id="rId5"/>
    <p:sldId id="271" r:id="rId6"/>
    <p:sldId id="275" r:id="rId7"/>
    <p:sldId id="492" r:id="rId8"/>
    <p:sldId id="281" r:id="rId9"/>
    <p:sldId id="286" r:id="rId10"/>
    <p:sldId id="287" r:id="rId11"/>
    <p:sldId id="489" r:id="rId12"/>
    <p:sldId id="490" r:id="rId13"/>
    <p:sldId id="268" r:id="rId14"/>
    <p:sldId id="314" r:id="rId15"/>
    <p:sldId id="313" r:id="rId16"/>
    <p:sldId id="283" r:id="rId17"/>
    <p:sldId id="284" r:id="rId18"/>
    <p:sldId id="475" r:id="rId19"/>
    <p:sldId id="49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66" autoAdjust="0"/>
  </p:normalViewPr>
  <p:slideViewPr>
    <p:cSldViewPr snapToGrid="0">
      <p:cViewPr varScale="1">
        <p:scale>
          <a:sx n="79" d="100"/>
          <a:sy n="79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nra\switchdrive\Private\DYNAMIC\Cross-sectional\Manuscript\PLOS%20DH%20Submission\2nd%20submission%20-%20response\Fig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(n=225)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Convulsions in this illness</c:v>
                </c:pt>
                <c:pt idx="1">
                  <c:v>Unable to drink or breastfeed</c:v>
                </c:pt>
                <c:pt idx="2">
                  <c:v>Vomiting everything</c:v>
                </c:pt>
                <c:pt idx="3">
                  <c:v>Fever</c:v>
                </c:pt>
                <c:pt idx="4">
                  <c:v>Cough or difficulty   breathing</c:v>
                </c:pt>
                <c:pt idx="5">
                  <c:v>Diarrhea</c:v>
                </c:pt>
                <c:pt idx="6">
                  <c:v>Ear problem</c:v>
                </c:pt>
                <c:pt idx="7">
                  <c:v>Weight</c:v>
                </c:pt>
                <c:pt idx="8">
                  <c:v>Height</c:v>
                </c:pt>
                <c:pt idx="9">
                  <c:v>MUAC</c:v>
                </c:pt>
                <c:pt idx="10">
                  <c:v>Temperature</c:v>
                </c:pt>
                <c:pt idx="11">
                  <c:v>Pallor</c:v>
                </c:pt>
                <c:pt idx="12">
                  <c:v>Respiratory rate</c:v>
                </c:pt>
                <c:pt idx="13">
                  <c:v>Skin turgor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7.1</c:v>
                </c:pt>
                <c:pt idx="1">
                  <c:v>20.9</c:v>
                </c:pt>
                <c:pt idx="2">
                  <c:v>18.2</c:v>
                </c:pt>
                <c:pt idx="3">
                  <c:v>87.1</c:v>
                </c:pt>
                <c:pt idx="4">
                  <c:v>83.6</c:v>
                </c:pt>
                <c:pt idx="5">
                  <c:v>49.3</c:v>
                </c:pt>
                <c:pt idx="6">
                  <c:v>4.9000000000000004</c:v>
                </c:pt>
                <c:pt idx="7">
                  <c:v>16.899999999999999</c:v>
                </c:pt>
                <c:pt idx="8">
                  <c:v>0.4</c:v>
                </c:pt>
                <c:pt idx="9">
                  <c:v>2.1</c:v>
                </c:pt>
                <c:pt idx="10">
                  <c:v>42.2</c:v>
                </c:pt>
                <c:pt idx="11">
                  <c:v>5.8</c:v>
                </c:pt>
                <c:pt idx="12">
                  <c:v>8.1999999999999993</c:v>
                </c:pt>
                <c:pt idx="1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B-4542-936B-8EC6DCFBD7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 (n=225)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Convulsions in this illness</c:v>
                </c:pt>
                <c:pt idx="1">
                  <c:v>Unable to drink or breastfeed</c:v>
                </c:pt>
                <c:pt idx="2">
                  <c:v>Vomiting everything</c:v>
                </c:pt>
                <c:pt idx="3">
                  <c:v>Fever</c:v>
                </c:pt>
                <c:pt idx="4">
                  <c:v>Cough or difficulty   breathing</c:v>
                </c:pt>
                <c:pt idx="5">
                  <c:v>Diarrhea</c:v>
                </c:pt>
                <c:pt idx="6">
                  <c:v>Ear problem</c:v>
                </c:pt>
                <c:pt idx="7">
                  <c:v>Weight</c:v>
                </c:pt>
                <c:pt idx="8">
                  <c:v>Height</c:v>
                </c:pt>
                <c:pt idx="9">
                  <c:v>MUAC</c:v>
                </c:pt>
                <c:pt idx="10">
                  <c:v>Temperature</c:v>
                </c:pt>
                <c:pt idx="11">
                  <c:v>Pallor</c:v>
                </c:pt>
                <c:pt idx="12">
                  <c:v>Respiratory rate</c:v>
                </c:pt>
                <c:pt idx="13">
                  <c:v>Skin turgor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33.299999999999997</c:v>
                </c:pt>
                <c:pt idx="1">
                  <c:v>47.6</c:v>
                </c:pt>
                <c:pt idx="2">
                  <c:v>36</c:v>
                </c:pt>
                <c:pt idx="3">
                  <c:v>90.7</c:v>
                </c:pt>
                <c:pt idx="4">
                  <c:v>84</c:v>
                </c:pt>
                <c:pt idx="5">
                  <c:v>57.8</c:v>
                </c:pt>
                <c:pt idx="6">
                  <c:v>16.399999999999999</c:v>
                </c:pt>
                <c:pt idx="7">
                  <c:v>56.9</c:v>
                </c:pt>
                <c:pt idx="8">
                  <c:v>1.3</c:v>
                </c:pt>
                <c:pt idx="9">
                  <c:v>64.900000000000006</c:v>
                </c:pt>
                <c:pt idx="10">
                  <c:v>65.8</c:v>
                </c:pt>
                <c:pt idx="11">
                  <c:v>32</c:v>
                </c:pt>
                <c:pt idx="12">
                  <c:v>28.7</c:v>
                </c:pt>
                <c:pt idx="13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B-4542-936B-8EC6DCFBD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0668448"/>
        <c:axId val="450666480"/>
      </c:barChart>
      <c:catAx>
        <c:axId val="450668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Major IMCI Symptoms and Signs Assessed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0666480"/>
        <c:crosses val="autoZero"/>
        <c:auto val="1"/>
        <c:lblAlgn val="ctr"/>
        <c:lblOffset val="100"/>
        <c:noMultiLvlLbl val="0"/>
      </c:catAx>
      <c:valAx>
        <c:axId val="45066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consultations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066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ATB prescription at</a:t>
            </a:r>
            <a:r>
              <a:rPr lang="en-US" baseline="0" dirty="0">
                <a:solidFill>
                  <a:schemeClr val="tx1"/>
                </a:solidFill>
              </a:rPr>
              <a:t> D0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60864335875755"/>
          <c:y val="0.11925992704528939"/>
          <c:w val="0.84969873777123461"/>
          <c:h val="0.6267649736696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Routine care (n=10,331)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D-45C3-A322-7288F4F55B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ePOCT+ (n=8,512)</c:v>
                </c:pt>
              </c:strCache>
            </c:strRef>
          </c:tx>
          <c:spPr>
            <a:solidFill>
              <a:srgbClr val="C00000"/>
            </a:solidFill>
            <a:ln w="12700"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BD-45C3-A322-7288F4F55B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4"/>
        <c:axId val="606056840"/>
        <c:axId val="606060776"/>
      </c:barChart>
      <c:catAx>
        <c:axId val="60605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060776"/>
        <c:crosses val="autoZero"/>
        <c:auto val="1"/>
        <c:lblAlgn val="ctr"/>
        <c:lblOffset val="100"/>
        <c:noMultiLvlLbl val="0"/>
      </c:catAx>
      <c:valAx>
        <c:axId val="6060607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05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75893763781493"/>
          <c:y val="0.82511871839275486"/>
          <c:w val="0.76734948390255764"/>
          <c:h val="5.5322345148314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ATB prescription at</a:t>
            </a:r>
            <a:r>
              <a:rPr lang="en-US" baseline="0" dirty="0">
                <a:solidFill>
                  <a:schemeClr val="tx1"/>
                </a:solidFill>
              </a:rPr>
              <a:t> D0 (Children 2-59m)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60864335875755"/>
          <c:y val="0.11925992704528939"/>
          <c:w val="0.84969873777123461"/>
          <c:h val="0.6267649736696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Routine care (n=31,429)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C7-43ED-A2FF-81DA7884852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0.73399999999999999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C7-43ED-A2FF-81DA788485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ePOCT+ (n=36,805)</c:v>
                </c:pt>
              </c:strCache>
            </c:strRef>
          </c:tx>
          <c:spPr>
            <a:solidFill>
              <a:srgbClr val="C00000"/>
            </a:solidFill>
            <a:ln w="12700"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0.71899999999999997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C7-43ED-A2FF-81DA788485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4"/>
        <c:axId val="606056840"/>
        <c:axId val="606060776"/>
      </c:barChart>
      <c:catAx>
        <c:axId val="60605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060776"/>
        <c:crosses val="autoZero"/>
        <c:auto val="1"/>
        <c:lblAlgn val="ctr"/>
        <c:lblOffset val="100"/>
        <c:noMultiLvlLbl val="0"/>
      </c:catAx>
      <c:valAx>
        <c:axId val="6060607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05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75893763781493"/>
          <c:y val="0.82511871839275486"/>
          <c:w val="0.76734948390255764"/>
          <c:h val="5.5322345148314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ATB prescription at</a:t>
            </a:r>
            <a:r>
              <a:rPr lang="en-US" baseline="0" dirty="0">
                <a:solidFill>
                  <a:schemeClr val="tx1"/>
                </a:solidFill>
              </a:rPr>
              <a:t> D0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60864335875755"/>
          <c:y val="0.11925992704528939"/>
          <c:w val="0.84969873777123461"/>
          <c:h val="0.6267649736696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Routine care (n=10,331)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D-45C3-A322-7288F4F55B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ePOCT+ (n=8,512)</c:v>
                </c:pt>
              </c:strCache>
            </c:strRef>
          </c:tx>
          <c:spPr>
            <a:solidFill>
              <a:srgbClr val="C00000"/>
            </a:solidFill>
            <a:ln w="12700"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BD-45C3-A322-7288F4F55B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4"/>
        <c:axId val="606056840"/>
        <c:axId val="606060776"/>
      </c:barChart>
      <c:catAx>
        <c:axId val="60605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060776"/>
        <c:crosses val="autoZero"/>
        <c:auto val="1"/>
        <c:lblAlgn val="ctr"/>
        <c:lblOffset val="100"/>
        <c:noMultiLvlLbl val="0"/>
      </c:catAx>
      <c:valAx>
        <c:axId val="6060607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05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75893763781493"/>
          <c:y val="0.82511871839275486"/>
          <c:w val="0.76734948390255764"/>
          <c:h val="5.5322345148314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ATB prescription at</a:t>
            </a:r>
            <a:r>
              <a:rPr lang="en-US" baseline="0" dirty="0">
                <a:solidFill>
                  <a:schemeClr val="tx1"/>
                </a:solidFill>
              </a:rPr>
              <a:t> D0 (Children 2-59m)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60864335875755"/>
          <c:y val="0.11925992704528939"/>
          <c:w val="0.84969873777123461"/>
          <c:h val="0.6267649736696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Routine care (n=31,429)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C7-43ED-A2FF-81DA7884852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0.73399999999999999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C7-43ED-A2FF-81DA788485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ePOCT+ (n=36,805)</c:v>
                </c:pt>
              </c:strCache>
            </c:strRef>
          </c:tx>
          <c:spPr>
            <a:solidFill>
              <a:srgbClr val="C00000"/>
            </a:solidFill>
            <a:ln w="12700"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ITT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0.71899999999999997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C7-43ED-A2FF-81DA788485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4"/>
        <c:axId val="606056840"/>
        <c:axId val="606060776"/>
      </c:barChart>
      <c:catAx>
        <c:axId val="60605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060776"/>
        <c:crosses val="autoZero"/>
        <c:auto val="1"/>
        <c:lblAlgn val="ctr"/>
        <c:lblOffset val="100"/>
        <c:noMultiLvlLbl val="0"/>
      </c:catAx>
      <c:valAx>
        <c:axId val="6060607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05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75893763781493"/>
          <c:y val="0.82511871839275486"/>
          <c:w val="0.76734948390255764"/>
          <c:h val="5.5322345148314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Oral</a:t>
            </a:r>
            <a:r>
              <a:rPr lang="en-US" baseline="0" dirty="0"/>
              <a:t> </a:t>
            </a:r>
            <a:r>
              <a:rPr lang="en-US" dirty="0"/>
              <a:t>ATB prescription at</a:t>
            </a:r>
            <a:r>
              <a:rPr lang="en-US" baseline="0" dirty="0"/>
              <a:t> D0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Sheet1!$A$1</c:f>
              <c:strCache>
                <c:ptCount val="1"/>
                <c:pt idx="0">
                  <c:v>Routine care (n=855)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4367893017658918E-3"/>
                  <c:y val="-1.0167760869373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A9-46A0-9FE3-35705873980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D-4B20-B30D-22C215ACDD2B}"/>
            </c:ext>
          </c:extLst>
        </c:ser>
        <c:ser>
          <c:idx val="2"/>
          <c:order val="1"/>
          <c:tx>
            <c:strRef>
              <c:f>Sheet1!$B$1</c:f>
              <c:strCache>
                <c:ptCount val="1"/>
                <c:pt idx="0">
                  <c:v>Intervention (n=966)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9DD-4B20-B30D-22C215ACDD2B}"/>
              </c:ext>
            </c:extLst>
          </c:dPt>
          <c:dLbls>
            <c:dLbl>
              <c:idx val="0"/>
              <c:layout>
                <c:manualLayout>
                  <c:x val="0"/>
                  <c:y val="-1.01677608693733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DD-4B20-B30D-22C215ACDD2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DD-4B20-B30D-22C215ACD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axId val="606056840"/>
        <c:axId val="606060776"/>
      </c:barChart>
      <c:catAx>
        <c:axId val="60605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060776"/>
        <c:crosses val="autoZero"/>
        <c:auto val="1"/>
        <c:lblAlgn val="ctr"/>
        <c:lblOffset val="100"/>
        <c:noMultiLvlLbl val="0"/>
      </c:catAx>
      <c:valAx>
        <c:axId val="6060607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05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D7 Clinical Failure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Routine care (n=544)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2-4D61-AF86-DEBC393462E5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ALMANACH (n=1,583))</c:v>
                </c:pt>
              </c:strCache>
            </c:strRef>
          </c:tx>
          <c:spPr>
            <a:solidFill>
              <a:srgbClr val="ADB7DB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2-4D61-AF86-DEBC393462E5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ePOCT (n=1,586)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D-4D96-974C-698B04D3FA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4"/>
        <c:axId val="606056840"/>
        <c:axId val="606060776"/>
      </c:barChart>
      <c:catAx>
        <c:axId val="60605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060776"/>
        <c:crosses val="autoZero"/>
        <c:auto val="1"/>
        <c:lblAlgn val="ctr"/>
        <c:lblOffset val="100"/>
        <c:noMultiLvlLbl val="0"/>
      </c:catAx>
      <c:valAx>
        <c:axId val="6060607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05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ATB prescription at</a:t>
            </a:r>
            <a:r>
              <a:rPr lang="en-US" baseline="0" dirty="0"/>
              <a:t> D0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Routine care (n=544)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0.94899999999999995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A-4608-9180-A3C996A93B6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ALMANACH (n=1,583)</c:v>
                </c:pt>
              </c:strCache>
            </c:strRef>
          </c:tx>
          <c:spPr>
            <a:solidFill>
              <a:srgbClr val="ADB7DB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8575221457966299E-3"/>
                  <c:y val="-1.8289751314033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AC-449D-A998-D3D8EBBFF4B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A-4608-9180-A3C996A93B61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ePOCT (n=1,586)</c:v>
                </c:pt>
              </c:strCache>
            </c:strRef>
          </c:tx>
          <c:spPr>
            <a:solidFill>
              <a:srgbClr val="C00000">
                <a:alpha val="36000"/>
              </a:srgb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1447271977239723E-16"/>
                  <c:y val="1.79079301378026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0A-4608-9180-A3C996A93B6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0A-4608-9180-A3C996A93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axId val="606056840"/>
        <c:axId val="606060776"/>
      </c:barChart>
      <c:catAx>
        <c:axId val="60605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060776"/>
        <c:crosses val="autoZero"/>
        <c:auto val="1"/>
        <c:lblAlgn val="ctr"/>
        <c:lblOffset val="100"/>
        <c:noMultiLvlLbl val="0"/>
      </c:catAx>
      <c:valAx>
        <c:axId val="6060607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05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211D8-B95A-4C92-8D0C-019F9EA749A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5DB3D54-9F0E-47F8-9B84-1E8F557BAD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1800" dirty="0" err="1"/>
            <a:t>Clinical</a:t>
          </a:r>
          <a:r>
            <a:rPr lang="fr-CH" sz="1800" dirty="0"/>
            <a:t> </a:t>
          </a:r>
          <a:r>
            <a:rPr lang="fr-CH" sz="1800" dirty="0" err="1"/>
            <a:t>Decision</a:t>
          </a:r>
          <a:r>
            <a:rPr lang="fr-CH" sz="1800" dirty="0"/>
            <a:t> Support Tools </a:t>
          </a:r>
          <a:r>
            <a:rPr lang="fr-CH" sz="1800" dirty="0" err="1"/>
            <a:t>hold</a:t>
          </a:r>
          <a:r>
            <a:rPr lang="fr-CH" sz="1800" dirty="0"/>
            <a:t> </a:t>
          </a:r>
          <a:r>
            <a:rPr lang="fr-CH" sz="1800" dirty="0" err="1"/>
            <a:t>significant</a:t>
          </a:r>
          <a:r>
            <a:rPr lang="fr-CH" sz="1800" dirty="0"/>
            <a:t> </a:t>
          </a:r>
          <a:r>
            <a:rPr lang="fr-CH" sz="1800" dirty="0" err="1"/>
            <a:t>potential</a:t>
          </a:r>
          <a:r>
            <a:rPr lang="fr-CH" sz="1800" dirty="0"/>
            <a:t> to </a:t>
          </a:r>
          <a:r>
            <a:rPr lang="fr-CH" sz="1800" dirty="0" err="1"/>
            <a:t>enhance</a:t>
          </a:r>
          <a:r>
            <a:rPr lang="fr-CH" sz="1800" dirty="0"/>
            <a:t> </a:t>
          </a:r>
          <a:r>
            <a:rPr lang="fr-CH" sz="1800" dirty="0" err="1"/>
            <a:t>antibiotic</a:t>
          </a:r>
          <a:r>
            <a:rPr lang="fr-CH" sz="1800" dirty="0"/>
            <a:t> </a:t>
          </a:r>
          <a:r>
            <a:rPr lang="fr-CH" sz="1800" dirty="0" err="1"/>
            <a:t>stewardship</a:t>
          </a:r>
          <a:endParaRPr lang="en-US" sz="1800" dirty="0"/>
        </a:p>
      </dgm:t>
    </dgm:pt>
    <dgm:pt modelId="{308E7CF6-0B0A-44A8-A8F6-1AB9B26D0E99}" type="parTrans" cxnId="{7171ACA2-B9B0-4E3D-8216-B23B81BA5740}">
      <dgm:prSet/>
      <dgm:spPr/>
      <dgm:t>
        <a:bodyPr/>
        <a:lstStyle/>
        <a:p>
          <a:endParaRPr lang="en-US"/>
        </a:p>
      </dgm:t>
    </dgm:pt>
    <dgm:pt modelId="{A10FE8C5-C32A-4DC7-82C9-F2D936FE641B}" type="sibTrans" cxnId="{7171ACA2-B9B0-4E3D-8216-B23B81BA5740}">
      <dgm:prSet/>
      <dgm:spPr/>
      <dgm:t>
        <a:bodyPr/>
        <a:lstStyle/>
        <a:p>
          <a:endParaRPr lang="en-US"/>
        </a:p>
      </dgm:t>
    </dgm:pt>
    <dgm:pt modelId="{BC5387BE-4207-494C-A260-B33126EB9A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1800"/>
            <a:t>Supportive mentorship is likely essential for achieving meaningful improvements</a:t>
          </a:r>
          <a:endParaRPr lang="en-US" sz="1800" dirty="0"/>
        </a:p>
      </dgm:t>
    </dgm:pt>
    <dgm:pt modelId="{D7065BB3-566B-47E9-9810-CD53581EE863}" type="parTrans" cxnId="{FECD2335-7834-4E33-B7A0-48ADF2FB4B1C}">
      <dgm:prSet/>
      <dgm:spPr/>
      <dgm:t>
        <a:bodyPr/>
        <a:lstStyle/>
        <a:p>
          <a:endParaRPr lang="en-US"/>
        </a:p>
      </dgm:t>
    </dgm:pt>
    <dgm:pt modelId="{CB956AB8-B114-4AD8-964E-FDEC1221245F}" type="sibTrans" cxnId="{FECD2335-7834-4E33-B7A0-48ADF2FB4B1C}">
      <dgm:prSet/>
      <dgm:spPr/>
      <dgm:t>
        <a:bodyPr/>
        <a:lstStyle/>
        <a:p>
          <a:endParaRPr lang="en-US"/>
        </a:p>
      </dgm:t>
    </dgm:pt>
    <dgm:pt modelId="{4962E14B-65D9-46B9-98AB-AC0E8A0729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1800" dirty="0"/>
            <a:t>Innovative </a:t>
          </a:r>
          <a:r>
            <a:rPr lang="fr-CH" sz="1800" dirty="0" err="1"/>
            <a:t>strategies</a:t>
          </a:r>
          <a:r>
            <a:rPr lang="fr-CH" sz="1800" dirty="0"/>
            <a:t> for </a:t>
          </a:r>
          <a:r>
            <a:rPr lang="fr-CH" sz="1800" dirty="0" err="1"/>
            <a:t>delivering</a:t>
          </a:r>
          <a:r>
            <a:rPr lang="fr-CH" sz="1800" dirty="0"/>
            <a:t> </a:t>
          </a:r>
          <a:r>
            <a:rPr lang="fr-CH" sz="1800" dirty="0" err="1"/>
            <a:t>clinical</a:t>
          </a:r>
          <a:r>
            <a:rPr lang="fr-CH" sz="1800" dirty="0"/>
            <a:t> </a:t>
          </a:r>
          <a:r>
            <a:rPr lang="fr-CH" sz="1800" dirty="0" err="1"/>
            <a:t>decision</a:t>
          </a:r>
          <a:r>
            <a:rPr lang="fr-CH" sz="1800" dirty="0"/>
            <a:t> support and </a:t>
          </a:r>
          <a:r>
            <a:rPr lang="fr-CH" sz="1800" dirty="0" err="1"/>
            <a:t>mentorship</a:t>
          </a:r>
          <a:r>
            <a:rPr lang="fr-CH" sz="1800" dirty="0"/>
            <a:t> must </a:t>
          </a:r>
          <a:r>
            <a:rPr lang="fr-CH" sz="1800" dirty="0" err="1"/>
            <a:t>be</a:t>
          </a:r>
          <a:r>
            <a:rPr lang="fr-CH" sz="1800" dirty="0"/>
            <a:t> </a:t>
          </a:r>
          <a:r>
            <a:rPr lang="fr-CH" sz="1800" dirty="0" err="1"/>
            <a:t>explored</a:t>
          </a:r>
          <a:r>
            <a:rPr lang="fr-CH" sz="1800" dirty="0"/>
            <a:t> to </a:t>
          </a:r>
          <a:r>
            <a:rPr lang="fr-CH" sz="1800" dirty="0" err="1"/>
            <a:t>ensure</a:t>
          </a:r>
          <a:r>
            <a:rPr lang="fr-CH" sz="1800" dirty="0"/>
            <a:t> </a:t>
          </a:r>
          <a:r>
            <a:rPr lang="fr-CH" sz="1800" dirty="0" err="1"/>
            <a:t>sustainable</a:t>
          </a:r>
          <a:r>
            <a:rPr lang="fr-CH" sz="1800" dirty="0"/>
            <a:t>, </a:t>
          </a:r>
          <a:r>
            <a:rPr lang="fr-CH" sz="1800" dirty="0" err="1"/>
            <a:t>impactful</a:t>
          </a:r>
          <a:r>
            <a:rPr lang="fr-CH" sz="1800" dirty="0"/>
            <a:t> </a:t>
          </a:r>
          <a:r>
            <a:rPr lang="fr-CH" sz="1800" dirty="0" err="1"/>
            <a:t>outcomes</a:t>
          </a:r>
          <a:endParaRPr lang="en-US" sz="1800" dirty="0"/>
        </a:p>
      </dgm:t>
    </dgm:pt>
    <dgm:pt modelId="{A9935AF1-BB84-4C60-A73E-B304C5D32848}" type="parTrans" cxnId="{9C1D86E3-5F5E-45EB-ABE4-6D68AFF4EA7D}">
      <dgm:prSet/>
      <dgm:spPr/>
      <dgm:t>
        <a:bodyPr/>
        <a:lstStyle/>
        <a:p>
          <a:endParaRPr lang="en-US"/>
        </a:p>
      </dgm:t>
    </dgm:pt>
    <dgm:pt modelId="{B8267E38-8617-4711-A30B-D2DA3661A4F7}" type="sibTrans" cxnId="{9C1D86E3-5F5E-45EB-ABE4-6D68AFF4EA7D}">
      <dgm:prSet/>
      <dgm:spPr/>
      <dgm:t>
        <a:bodyPr/>
        <a:lstStyle/>
        <a:p>
          <a:endParaRPr lang="en-US"/>
        </a:p>
      </dgm:t>
    </dgm:pt>
    <dgm:pt modelId="{F0EEF873-46E5-4734-9628-1835EEE4C665}" type="pres">
      <dgm:prSet presAssocID="{C3A211D8-B95A-4C92-8D0C-019F9EA749A8}" presName="root" presStyleCnt="0">
        <dgm:presLayoutVars>
          <dgm:dir/>
          <dgm:resizeHandles val="exact"/>
        </dgm:presLayoutVars>
      </dgm:prSet>
      <dgm:spPr/>
    </dgm:pt>
    <dgm:pt modelId="{7F478EAE-582A-4620-B0B5-B7F0B556DBE4}" type="pres">
      <dgm:prSet presAssocID="{C5DB3D54-9F0E-47F8-9B84-1E8F557BAD94}" presName="compNode" presStyleCnt="0"/>
      <dgm:spPr/>
    </dgm:pt>
    <dgm:pt modelId="{81FCDCF8-A893-4BAB-86B4-D6C37AF679FD}" type="pres">
      <dgm:prSet presAssocID="{C5DB3D54-9F0E-47F8-9B84-1E8F557BAD94}" presName="bgRect" presStyleLbl="bgShp" presStyleIdx="0" presStyleCnt="3"/>
      <dgm:spPr/>
    </dgm:pt>
    <dgm:pt modelId="{417A225D-60B5-43FC-884A-7A7E7D9097C7}" type="pres">
      <dgm:prSet presAssocID="{C5DB3D54-9F0E-47F8-9B84-1E8F557BAD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4ABAB6E6-3DA7-4231-9111-95D6D2F777D3}" type="pres">
      <dgm:prSet presAssocID="{C5DB3D54-9F0E-47F8-9B84-1E8F557BAD94}" presName="spaceRect" presStyleCnt="0"/>
      <dgm:spPr/>
    </dgm:pt>
    <dgm:pt modelId="{71AAAF90-7B0E-4331-B2CE-38DEDE927609}" type="pres">
      <dgm:prSet presAssocID="{C5DB3D54-9F0E-47F8-9B84-1E8F557BAD94}" presName="parTx" presStyleLbl="revTx" presStyleIdx="0" presStyleCnt="3">
        <dgm:presLayoutVars>
          <dgm:chMax val="0"/>
          <dgm:chPref val="0"/>
        </dgm:presLayoutVars>
      </dgm:prSet>
      <dgm:spPr/>
    </dgm:pt>
    <dgm:pt modelId="{9D103CF1-F900-4236-8B26-D5EEA288C059}" type="pres">
      <dgm:prSet presAssocID="{A10FE8C5-C32A-4DC7-82C9-F2D936FE641B}" presName="sibTrans" presStyleCnt="0"/>
      <dgm:spPr/>
    </dgm:pt>
    <dgm:pt modelId="{12B16117-C394-4E07-B4A0-3B25B2C405A3}" type="pres">
      <dgm:prSet presAssocID="{BC5387BE-4207-494C-A260-B33126EB9A26}" presName="compNode" presStyleCnt="0"/>
      <dgm:spPr/>
    </dgm:pt>
    <dgm:pt modelId="{D498EDBA-24DD-4ADB-AE6E-FB190F045267}" type="pres">
      <dgm:prSet presAssocID="{BC5387BE-4207-494C-A260-B33126EB9A26}" presName="bgRect" presStyleLbl="bgShp" presStyleIdx="1" presStyleCnt="3"/>
      <dgm:spPr/>
    </dgm:pt>
    <dgm:pt modelId="{EF0D32E7-42BB-4102-89C0-3EA8288703DE}" type="pres">
      <dgm:prSet presAssocID="{BC5387BE-4207-494C-A260-B33126EB9A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9CAFC19-F1FC-415E-B127-DACAC4078B23}" type="pres">
      <dgm:prSet presAssocID="{BC5387BE-4207-494C-A260-B33126EB9A26}" presName="spaceRect" presStyleCnt="0"/>
      <dgm:spPr/>
    </dgm:pt>
    <dgm:pt modelId="{B4A82473-499E-417A-B787-7FB43429B216}" type="pres">
      <dgm:prSet presAssocID="{BC5387BE-4207-494C-A260-B33126EB9A26}" presName="parTx" presStyleLbl="revTx" presStyleIdx="1" presStyleCnt="3">
        <dgm:presLayoutVars>
          <dgm:chMax val="0"/>
          <dgm:chPref val="0"/>
        </dgm:presLayoutVars>
      </dgm:prSet>
      <dgm:spPr/>
    </dgm:pt>
    <dgm:pt modelId="{352DB876-92A5-4A6F-B931-AC1352AEC880}" type="pres">
      <dgm:prSet presAssocID="{CB956AB8-B114-4AD8-964E-FDEC1221245F}" presName="sibTrans" presStyleCnt="0"/>
      <dgm:spPr/>
    </dgm:pt>
    <dgm:pt modelId="{2DCA22B7-2E18-490D-8F45-2426CE3C3963}" type="pres">
      <dgm:prSet presAssocID="{4962E14B-65D9-46B9-98AB-AC0E8A072975}" presName="compNode" presStyleCnt="0"/>
      <dgm:spPr/>
    </dgm:pt>
    <dgm:pt modelId="{D55A8704-7BC8-4C8B-9836-851D067E15D9}" type="pres">
      <dgm:prSet presAssocID="{4962E14B-65D9-46B9-98AB-AC0E8A072975}" presName="bgRect" presStyleLbl="bgShp" presStyleIdx="2" presStyleCnt="3"/>
      <dgm:spPr/>
    </dgm:pt>
    <dgm:pt modelId="{0715F98F-B9DA-4A3E-9BFA-068732FF893B}" type="pres">
      <dgm:prSet presAssocID="{4962E14B-65D9-46B9-98AB-AC0E8A0729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7481A01-DB1E-4EBA-8D87-8454FB4B5927}" type="pres">
      <dgm:prSet presAssocID="{4962E14B-65D9-46B9-98AB-AC0E8A072975}" presName="spaceRect" presStyleCnt="0"/>
      <dgm:spPr/>
    </dgm:pt>
    <dgm:pt modelId="{DF447E8D-F7C9-4BBB-A9F4-60ED6F23E4D2}" type="pres">
      <dgm:prSet presAssocID="{4962E14B-65D9-46B9-98AB-AC0E8A072975}" presName="parTx" presStyleLbl="revTx" presStyleIdx="2" presStyleCnt="3" custScaleX="104381">
        <dgm:presLayoutVars>
          <dgm:chMax val="0"/>
          <dgm:chPref val="0"/>
        </dgm:presLayoutVars>
      </dgm:prSet>
      <dgm:spPr/>
    </dgm:pt>
  </dgm:ptLst>
  <dgm:cxnLst>
    <dgm:cxn modelId="{FECD2335-7834-4E33-B7A0-48ADF2FB4B1C}" srcId="{C3A211D8-B95A-4C92-8D0C-019F9EA749A8}" destId="{BC5387BE-4207-494C-A260-B33126EB9A26}" srcOrd="1" destOrd="0" parTransId="{D7065BB3-566B-47E9-9810-CD53581EE863}" sibTransId="{CB956AB8-B114-4AD8-964E-FDEC1221245F}"/>
    <dgm:cxn modelId="{E9B2A164-ECF0-47D2-AEC1-EFF85A9C41EC}" type="presOf" srcId="{C5DB3D54-9F0E-47F8-9B84-1E8F557BAD94}" destId="{71AAAF90-7B0E-4331-B2CE-38DEDE927609}" srcOrd="0" destOrd="0" presId="urn:microsoft.com/office/officeart/2018/2/layout/IconVerticalSolidList"/>
    <dgm:cxn modelId="{3008A081-BF99-43D4-BA26-6AB31D916E65}" type="presOf" srcId="{C3A211D8-B95A-4C92-8D0C-019F9EA749A8}" destId="{F0EEF873-46E5-4734-9628-1835EEE4C665}" srcOrd="0" destOrd="0" presId="urn:microsoft.com/office/officeart/2018/2/layout/IconVerticalSolidList"/>
    <dgm:cxn modelId="{0BB21495-A094-471B-AD4F-46CE0E15AF16}" type="presOf" srcId="{4962E14B-65D9-46B9-98AB-AC0E8A072975}" destId="{DF447E8D-F7C9-4BBB-A9F4-60ED6F23E4D2}" srcOrd="0" destOrd="0" presId="urn:microsoft.com/office/officeart/2018/2/layout/IconVerticalSolidList"/>
    <dgm:cxn modelId="{7171ACA2-B9B0-4E3D-8216-B23B81BA5740}" srcId="{C3A211D8-B95A-4C92-8D0C-019F9EA749A8}" destId="{C5DB3D54-9F0E-47F8-9B84-1E8F557BAD94}" srcOrd="0" destOrd="0" parTransId="{308E7CF6-0B0A-44A8-A8F6-1AB9B26D0E99}" sibTransId="{A10FE8C5-C32A-4DC7-82C9-F2D936FE641B}"/>
    <dgm:cxn modelId="{4D093AD6-0E3D-4993-B3DF-922096369210}" type="presOf" srcId="{BC5387BE-4207-494C-A260-B33126EB9A26}" destId="{B4A82473-499E-417A-B787-7FB43429B216}" srcOrd="0" destOrd="0" presId="urn:microsoft.com/office/officeart/2018/2/layout/IconVerticalSolidList"/>
    <dgm:cxn modelId="{9C1D86E3-5F5E-45EB-ABE4-6D68AFF4EA7D}" srcId="{C3A211D8-B95A-4C92-8D0C-019F9EA749A8}" destId="{4962E14B-65D9-46B9-98AB-AC0E8A072975}" srcOrd="2" destOrd="0" parTransId="{A9935AF1-BB84-4C60-A73E-B304C5D32848}" sibTransId="{B8267E38-8617-4711-A30B-D2DA3661A4F7}"/>
    <dgm:cxn modelId="{989666F4-00FF-420E-9C95-C9A564EAAD50}" type="presParOf" srcId="{F0EEF873-46E5-4734-9628-1835EEE4C665}" destId="{7F478EAE-582A-4620-B0B5-B7F0B556DBE4}" srcOrd="0" destOrd="0" presId="urn:microsoft.com/office/officeart/2018/2/layout/IconVerticalSolidList"/>
    <dgm:cxn modelId="{F3073781-08B4-4386-80C9-28B6CD56BC31}" type="presParOf" srcId="{7F478EAE-582A-4620-B0B5-B7F0B556DBE4}" destId="{81FCDCF8-A893-4BAB-86B4-D6C37AF679FD}" srcOrd="0" destOrd="0" presId="urn:microsoft.com/office/officeart/2018/2/layout/IconVerticalSolidList"/>
    <dgm:cxn modelId="{B3664B87-552A-4B21-9151-A14336F7C7E6}" type="presParOf" srcId="{7F478EAE-582A-4620-B0B5-B7F0B556DBE4}" destId="{417A225D-60B5-43FC-884A-7A7E7D9097C7}" srcOrd="1" destOrd="0" presId="urn:microsoft.com/office/officeart/2018/2/layout/IconVerticalSolidList"/>
    <dgm:cxn modelId="{1EB085FD-6EBA-4F2B-AAD9-ED1DDF90E8B9}" type="presParOf" srcId="{7F478EAE-582A-4620-B0B5-B7F0B556DBE4}" destId="{4ABAB6E6-3DA7-4231-9111-95D6D2F777D3}" srcOrd="2" destOrd="0" presId="urn:microsoft.com/office/officeart/2018/2/layout/IconVerticalSolidList"/>
    <dgm:cxn modelId="{49CCCF95-A12B-4825-9500-318054F73222}" type="presParOf" srcId="{7F478EAE-582A-4620-B0B5-B7F0B556DBE4}" destId="{71AAAF90-7B0E-4331-B2CE-38DEDE927609}" srcOrd="3" destOrd="0" presId="urn:microsoft.com/office/officeart/2018/2/layout/IconVerticalSolidList"/>
    <dgm:cxn modelId="{34BDB683-3E12-4CB8-B162-70B1C1DBBA59}" type="presParOf" srcId="{F0EEF873-46E5-4734-9628-1835EEE4C665}" destId="{9D103CF1-F900-4236-8B26-D5EEA288C059}" srcOrd="1" destOrd="0" presId="urn:microsoft.com/office/officeart/2018/2/layout/IconVerticalSolidList"/>
    <dgm:cxn modelId="{B57523A2-C324-4869-AAEB-2EC9A9ADD789}" type="presParOf" srcId="{F0EEF873-46E5-4734-9628-1835EEE4C665}" destId="{12B16117-C394-4E07-B4A0-3B25B2C405A3}" srcOrd="2" destOrd="0" presId="urn:microsoft.com/office/officeart/2018/2/layout/IconVerticalSolidList"/>
    <dgm:cxn modelId="{5C6FE9C0-9107-4428-96B0-79E64B2DE70E}" type="presParOf" srcId="{12B16117-C394-4E07-B4A0-3B25B2C405A3}" destId="{D498EDBA-24DD-4ADB-AE6E-FB190F045267}" srcOrd="0" destOrd="0" presId="urn:microsoft.com/office/officeart/2018/2/layout/IconVerticalSolidList"/>
    <dgm:cxn modelId="{5C7E51A5-CAFE-4604-A05B-EF3644F0799E}" type="presParOf" srcId="{12B16117-C394-4E07-B4A0-3B25B2C405A3}" destId="{EF0D32E7-42BB-4102-89C0-3EA8288703DE}" srcOrd="1" destOrd="0" presId="urn:microsoft.com/office/officeart/2018/2/layout/IconVerticalSolidList"/>
    <dgm:cxn modelId="{ABE217CE-A303-42B3-8BF3-4EDC55718480}" type="presParOf" srcId="{12B16117-C394-4E07-B4A0-3B25B2C405A3}" destId="{D9CAFC19-F1FC-415E-B127-DACAC4078B23}" srcOrd="2" destOrd="0" presId="urn:microsoft.com/office/officeart/2018/2/layout/IconVerticalSolidList"/>
    <dgm:cxn modelId="{26FFFE0E-2BE4-4E8A-83BB-9469FFFCF087}" type="presParOf" srcId="{12B16117-C394-4E07-B4A0-3B25B2C405A3}" destId="{B4A82473-499E-417A-B787-7FB43429B216}" srcOrd="3" destOrd="0" presId="urn:microsoft.com/office/officeart/2018/2/layout/IconVerticalSolidList"/>
    <dgm:cxn modelId="{56B1425D-F79F-410F-8557-42452829AE1B}" type="presParOf" srcId="{F0EEF873-46E5-4734-9628-1835EEE4C665}" destId="{352DB876-92A5-4A6F-B931-AC1352AEC880}" srcOrd="3" destOrd="0" presId="urn:microsoft.com/office/officeart/2018/2/layout/IconVerticalSolidList"/>
    <dgm:cxn modelId="{A0B8360C-D303-4E0C-BF2C-6EF591514B8B}" type="presParOf" srcId="{F0EEF873-46E5-4734-9628-1835EEE4C665}" destId="{2DCA22B7-2E18-490D-8F45-2426CE3C3963}" srcOrd="4" destOrd="0" presId="urn:microsoft.com/office/officeart/2018/2/layout/IconVerticalSolidList"/>
    <dgm:cxn modelId="{8A980F39-02C3-410A-811A-6498FCC10A9E}" type="presParOf" srcId="{2DCA22B7-2E18-490D-8F45-2426CE3C3963}" destId="{D55A8704-7BC8-4C8B-9836-851D067E15D9}" srcOrd="0" destOrd="0" presId="urn:microsoft.com/office/officeart/2018/2/layout/IconVerticalSolidList"/>
    <dgm:cxn modelId="{4F9D00DB-83E2-482A-873A-3D26FD2CEBBF}" type="presParOf" srcId="{2DCA22B7-2E18-490D-8F45-2426CE3C3963}" destId="{0715F98F-B9DA-4A3E-9BFA-068732FF893B}" srcOrd="1" destOrd="0" presId="urn:microsoft.com/office/officeart/2018/2/layout/IconVerticalSolidList"/>
    <dgm:cxn modelId="{1D9EEDE9-B3BA-486D-BC8B-F622553C9F0E}" type="presParOf" srcId="{2DCA22B7-2E18-490D-8F45-2426CE3C3963}" destId="{E7481A01-DB1E-4EBA-8D87-8454FB4B5927}" srcOrd="2" destOrd="0" presId="urn:microsoft.com/office/officeart/2018/2/layout/IconVerticalSolidList"/>
    <dgm:cxn modelId="{EA638B75-C8B0-4BBA-9EC2-D81B56E06B3F}" type="presParOf" srcId="{2DCA22B7-2E18-490D-8F45-2426CE3C3963}" destId="{DF447E8D-F7C9-4BBB-A9F4-60ED6F23E4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CDCF8-A893-4BAB-86B4-D6C37AF679FD}">
      <dsp:nvSpPr>
        <dsp:cNvPr id="0" name=""/>
        <dsp:cNvSpPr/>
      </dsp:nvSpPr>
      <dsp:spPr>
        <a:xfrm>
          <a:off x="0" y="7707"/>
          <a:ext cx="5347795" cy="152314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A225D-60B5-43FC-884A-7A7E7D9097C7}">
      <dsp:nvSpPr>
        <dsp:cNvPr id="0" name=""/>
        <dsp:cNvSpPr/>
      </dsp:nvSpPr>
      <dsp:spPr>
        <a:xfrm>
          <a:off x="460752" y="350416"/>
          <a:ext cx="838550" cy="8377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AAF90-7B0E-4331-B2CE-38DEDE927609}">
      <dsp:nvSpPr>
        <dsp:cNvPr id="0" name=""/>
        <dsp:cNvSpPr/>
      </dsp:nvSpPr>
      <dsp:spPr>
        <a:xfrm>
          <a:off x="1760055" y="7707"/>
          <a:ext cx="3446811" cy="152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7" tIns="161357" rIns="161357" bIns="1613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 err="1"/>
            <a:t>Clinical</a:t>
          </a:r>
          <a:r>
            <a:rPr lang="fr-CH" sz="1800" kern="1200" dirty="0"/>
            <a:t> </a:t>
          </a:r>
          <a:r>
            <a:rPr lang="fr-CH" sz="1800" kern="1200" dirty="0" err="1"/>
            <a:t>Decision</a:t>
          </a:r>
          <a:r>
            <a:rPr lang="fr-CH" sz="1800" kern="1200" dirty="0"/>
            <a:t> Support Tools </a:t>
          </a:r>
          <a:r>
            <a:rPr lang="fr-CH" sz="1800" kern="1200" dirty="0" err="1"/>
            <a:t>hold</a:t>
          </a:r>
          <a:r>
            <a:rPr lang="fr-CH" sz="1800" kern="1200" dirty="0"/>
            <a:t> </a:t>
          </a:r>
          <a:r>
            <a:rPr lang="fr-CH" sz="1800" kern="1200" dirty="0" err="1"/>
            <a:t>significant</a:t>
          </a:r>
          <a:r>
            <a:rPr lang="fr-CH" sz="1800" kern="1200" dirty="0"/>
            <a:t> </a:t>
          </a:r>
          <a:r>
            <a:rPr lang="fr-CH" sz="1800" kern="1200" dirty="0" err="1"/>
            <a:t>potential</a:t>
          </a:r>
          <a:r>
            <a:rPr lang="fr-CH" sz="1800" kern="1200" dirty="0"/>
            <a:t> to </a:t>
          </a:r>
          <a:r>
            <a:rPr lang="fr-CH" sz="1800" kern="1200" dirty="0" err="1"/>
            <a:t>enhance</a:t>
          </a:r>
          <a:r>
            <a:rPr lang="fr-CH" sz="1800" kern="1200" dirty="0"/>
            <a:t> </a:t>
          </a:r>
          <a:r>
            <a:rPr lang="fr-CH" sz="1800" kern="1200" dirty="0" err="1"/>
            <a:t>antibiotic</a:t>
          </a:r>
          <a:r>
            <a:rPr lang="fr-CH" sz="1800" kern="1200" dirty="0"/>
            <a:t> </a:t>
          </a:r>
          <a:r>
            <a:rPr lang="fr-CH" sz="1800" kern="1200" dirty="0" err="1"/>
            <a:t>stewardship</a:t>
          </a:r>
          <a:endParaRPr lang="en-US" sz="1800" kern="1200" dirty="0"/>
        </a:p>
      </dsp:txBody>
      <dsp:txXfrm>
        <a:off x="1760055" y="7707"/>
        <a:ext cx="3446811" cy="1524637"/>
      </dsp:txXfrm>
    </dsp:sp>
    <dsp:sp modelId="{D498EDBA-24DD-4ADB-AE6E-FB190F045267}">
      <dsp:nvSpPr>
        <dsp:cNvPr id="0" name=""/>
        <dsp:cNvSpPr/>
      </dsp:nvSpPr>
      <dsp:spPr>
        <a:xfrm>
          <a:off x="0" y="1871153"/>
          <a:ext cx="5347795" cy="152314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D32E7-42BB-4102-89C0-3EA8288703DE}">
      <dsp:nvSpPr>
        <dsp:cNvPr id="0" name=""/>
        <dsp:cNvSpPr/>
      </dsp:nvSpPr>
      <dsp:spPr>
        <a:xfrm>
          <a:off x="460752" y="2213861"/>
          <a:ext cx="838550" cy="8377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82473-499E-417A-B787-7FB43429B216}">
      <dsp:nvSpPr>
        <dsp:cNvPr id="0" name=""/>
        <dsp:cNvSpPr/>
      </dsp:nvSpPr>
      <dsp:spPr>
        <a:xfrm>
          <a:off x="1760055" y="1871153"/>
          <a:ext cx="3446811" cy="152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7" tIns="161357" rIns="161357" bIns="1613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/>
            <a:t>Supportive mentorship is likely essential for achieving meaningful improvements</a:t>
          </a:r>
          <a:endParaRPr lang="en-US" sz="1800" kern="1200" dirty="0"/>
        </a:p>
      </dsp:txBody>
      <dsp:txXfrm>
        <a:off x="1760055" y="1871153"/>
        <a:ext cx="3446811" cy="1524637"/>
      </dsp:txXfrm>
    </dsp:sp>
    <dsp:sp modelId="{D55A8704-7BC8-4C8B-9836-851D067E15D9}">
      <dsp:nvSpPr>
        <dsp:cNvPr id="0" name=""/>
        <dsp:cNvSpPr/>
      </dsp:nvSpPr>
      <dsp:spPr>
        <a:xfrm>
          <a:off x="0" y="3734598"/>
          <a:ext cx="5347795" cy="152314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5F98F-B9DA-4A3E-9BFA-068732FF893B}">
      <dsp:nvSpPr>
        <dsp:cNvPr id="0" name=""/>
        <dsp:cNvSpPr/>
      </dsp:nvSpPr>
      <dsp:spPr>
        <a:xfrm>
          <a:off x="461202" y="4077307"/>
          <a:ext cx="838550" cy="8377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47E8D-F7C9-4BBB-A9F4-60ED6F23E4D2}">
      <dsp:nvSpPr>
        <dsp:cNvPr id="0" name=""/>
        <dsp:cNvSpPr/>
      </dsp:nvSpPr>
      <dsp:spPr>
        <a:xfrm>
          <a:off x="1685453" y="3734598"/>
          <a:ext cx="3597816" cy="152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7" tIns="161357" rIns="161357" bIns="1613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Innovative </a:t>
          </a:r>
          <a:r>
            <a:rPr lang="fr-CH" sz="1800" kern="1200" dirty="0" err="1"/>
            <a:t>strategies</a:t>
          </a:r>
          <a:r>
            <a:rPr lang="fr-CH" sz="1800" kern="1200" dirty="0"/>
            <a:t> for </a:t>
          </a:r>
          <a:r>
            <a:rPr lang="fr-CH" sz="1800" kern="1200" dirty="0" err="1"/>
            <a:t>delivering</a:t>
          </a:r>
          <a:r>
            <a:rPr lang="fr-CH" sz="1800" kern="1200" dirty="0"/>
            <a:t> </a:t>
          </a:r>
          <a:r>
            <a:rPr lang="fr-CH" sz="1800" kern="1200" dirty="0" err="1"/>
            <a:t>clinical</a:t>
          </a:r>
          <a:r>
            <a:rPr lang="fr-CH" sz="1800" kern="1200" dirty="0"/>
            <a:t> </a:t>
          </a:r>
          <a:r>
            <a:rPr lang="fr-CH" sz="1800" kern="1200" dirty="0" err="1"/>
            <a:t>decision</a:t>
          </a:r>
          <a:r>
            <a:rPr lang="fr-CH" sz="1800" kern="1200" dirty="0"/>
            <a:t> support and </a:t>
          </a:r>
          <a:r>
            <a:rPr lang="fr-CH" sz="1800" kern="1200" dirty="0" err="1"/>
            <a:t>mentorship</a:t>
          </a:r>
          <a:r>
            <a:rPr lang="fr-CH" sz="1800" kern="1200" dirty="0"/>
            <a:t> must </a:t>
          </a:r>
          <a:r>
            <a:rPr lang="fr-CH" sz="1800" kern="1200" dirty="0" err="1"/>
            <a:t>be</a:t>
          </a:r>
          <a:r>
            <a:rPr lang="fr-CH" sz="1800" kern="1200" dirty="0"/>
            <a:t> </a:t>
          </a:r>
          <a:r>
            <a:rPr lang="fr-CH" sz="1800" kern="1200" dirty="0" err="1"/>
            <a:t>explored</a:t>
          </a:r>
          <a:r>
            <a:rPr lang="fr-CH" sz="1800" kern="1200" dirty="0"/>
            <a:t> to </a:t>
          </a:r>
          <a:r>
            <a:rPr lang="fr-CH" sz="1800" kern="1200" dirty="0" err="1"/>
            <a:t>ensure</a:t>
          </a:r>
          <a:r>
            <a:rPr lang="fr-CH" sz="1800" kern="1200" dirty="0"/>
            <a:t> </a:t>
          </a:r>
          <a:r>
            <a:rPr lang="fr-CH" sz="1800" kern="1200" dirty="0" err="1"/>
            <a:t>sustainable</a:t>
          </a:r>
          <a:r>
            <a:rPr lang="fr-CH" sz="1800" kern="1200" dirty="0"/>
            <a:t>, </a:t>
          </a:r>
          <a:r>
            <a:rPr lang="fr-CH" sz="1800" kern="1200" dirty="0" err="1"/>
            <a:t>impactful</a:t>
          </a:r>
          <a:r>
            <a:rPr lang="fr-CH" sz="1800" kern="1200" dirty="0"/>
            <a:t> </a:t>
          </a:r>
          <a:r>
            <a:rPr lang="fr-CH" sz="1800" kern="1200" dirty="0" err="1"/>
            <a:t>outcomes</a:t>
          </a:r>
          <a:endParaRPr lang="en-US" sz="1800" kern="1200" dirty="0"/>
        </a:p>
      </dsp:txBody>
      <dsp:txXfrm>
        <a:off x="1685453" y="3734598"/>
        <a:ext cx="3597816" cy="1524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E54A5-7192-4511-96B7-81E8F8B21250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7A6C-C38F-44D0-AF3F-7F1E31B5C70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501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Bonjour, c’est avec grand plaisir que je vous présente quelques exemples d’outils numérique pour la bonne usage d’antibiotique dans les pays à revenu faible ou intermédiaire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EA6CA-7E57-4A22-B372-5509E94241B7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151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8E20-E7C0-D010-C2DC-FF9F0FC7A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C72ED3-F7C3-2386-0239-A6D253C39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BAC7E1D-6747-E951-84F4-4F5BC4108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9E0391-7C43-6012-333E-C27CA0F3A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BEB5D-E637-4A17-AC98-623013E3DEBD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4416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E5A89-F35E-317D-0149-79A444F5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5B1B18-DBCA-E72D-6897-DE9285624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3AA3E6-0ECA-99A5-BB01-50A053F8D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DE753C-544B-3A03-F7E8-AB09DCECE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BEB5D-E637-4A17-AC98-623013E3DEBD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305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 fontAlgn="base"/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 plot</a:t>
            </a:r>
          </a:p>
          <a:p>
            <a:pPr lvl="0" rtl="0" fontAlgn="base"/>
            <a:endParaRPr lang="fr-CH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investigated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CRP in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ARIs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primray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</a:t>
            </a:r>
          </a:p>
          <a:p>
            <a:pPr marL="171450" lvl="0" indent="-171450" rtl="0" fontAlgn="base">
              <a:buFontTx/>
              <a:buChar char="-"/>
            </a:pP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ATB prescription</a:t>
            </a:r>
          </a:p>
          <a:p>
            <a:pPr marL="171450" lvl="0" indent="-171450" rtl="0" fontAlgn="base">
              <a:buFontTx/>
              <a:buChar char="-"/>
            </a:pP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recovery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</a:t>
            </a:r>
            <a:endParaRPr lang="fr-CH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heterogeneity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lvl="0" rtl="0" fontAlgn="base"/>
            <a:endParaRPr lang="fr-CH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08B95-2502-4098-9145-3DCBFD987F54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088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Simplifies </a:t>
            </a:r>
            <a:r>
              <a:rPr lang="fr-FR" dirty="0" err="1"/>
              <a:t>work</a:t>
            </a:r>
            <a:r>
              <a:rPr lang="fr-FR" dirty="0"/>
              <a:t> –</a:t>
            </a:r>
            <a:r>
              <a:rPr lang="fr-FR" baseline="0" dirty="0"/>
              <a:t> more </a:t>
            </a:r>
            <a:r>
              <a:rPr lang="fr-FR" baseline="0" dirty="0" err="1"/>
              <a:t>accurate</a:t>
            </a:r>
            <a:r>
              <a:rPr lang="fr-FR" baseline="0" dirty="0"/>
              <a:t> </a:t>
            </a:r>
            <a:r>
              <a:rPr lang="fr-FR" baseline="0" dirty="0" err="1"/>
              <a:t>diagnosis</a:t>
            </a:r>
            <a:endParaRPr lang="fr-FR" baseline="0" dirty="0"/>
          </a:p>
          <a:p>
            <a:endParaRPr lang="fr-FR" baseline="0" dirty="0"/>
          </a:p>
          <a:p>
            <a:r>
              <a:rPr lang="fr-FR" baseline="0" dirty="0"/>
              <a:t>Diagnoses in contradiction to </a:t>
            </a:r>
            <a:r>
              <a:rPr lang="fr-FR" baseline="0" dirty="0" err="1"/>
              <a:t>what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believed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0470-D575-401A-B300-745F163F5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0BF64-6587-4ECD-9266-714C2314A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4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28% </a:t>
            </a:r>
            <a:r>
              <a:rPr lang="fr-CH" dirty="0" err="1"/>
              <a:t>uptake</a:t>
            </a:r>
            <a:r>
              <a:rPr lang="fr-CH" dirty="0"/>
              <a:t> intervention arm</a:t>
            </a:r>
          </a:p>
          <a:p>
            <a:r>
              <a:rPr lang="fr-CH" dirty="0"/>
              <a:t>22% </a:t>
            </a:r>
            <a:r>
              <a:rPr lang="fr-CH" dirty="0" err="1"/>
              <a:t>uptake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EA6CA-7E57-4A22-B372-5509E94241B7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2483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H" dirty="0"/>
              <a:t>CDSA: Mais doit être intégré dans l’infrastructure des centres de santé pour optimiser l’adhésion à ses outils</a:t>
            </a:r>
          </a:p>
          <a:p>
            <a:pPr marL="228600" indent="-228600">
              <a:buAutoNum type="arabicPeriod"/>
            </a:pPr>
            <a:endParaRPr lang="fr-CH" dirty="0"/>
          </a:p>
          <a:p>
            <a:pPr marL="228600" indent="-228600">
              <a:buAutoNum type="arabicPeriod"/>
            </a:pPr>
            <a:r>
              <a:rPr lang="fr-CH" dirty="0"/>
              <a:t>CRP?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E7A6C-C38F-44D0-AF3F-7F1E31B5C701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754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85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Pour commencer, j'aimerais que nous nous rendions tous en Tanzanie, où j'ai passé plus de cinq ans,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Au cours de mon séjour en Tanzanie, j'ai eu le plaisir de rencontrer de nombreux professionnels de santé, dont le Dr </a:t>
            </a:r>
            <a:r>
              <a:rPr lang="fr-CH" dirty="0" err="1"/>
              <a:t>Rwezula</a:t>
            </a:r>
            <a:r>
              <a:rPr lang="fr-CH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Le Dr </a:t>
            </a:r>
            <a:r>
              <a:rPr lang="fr-CH" dirty="0" err="1"/>
              <a:t>Rwezula</a:t>
            </a:r>
            <a:r>
              <a:rPr lang="fr-CH" dirty="0"/>
              <a:t> est une clinicienne qui, après avoir suivi une formation clinique de deux ans à la fin de ses études secondaires, a été nommée médecin responsable d'un petit dispensaire dans la région de Mbeya, en Tanzanie. Aujourd'hui, une enfant de 2 ans souffrant de malnutrition modérée est amenée à la clinique avec de la fièvre, de la toux et un écoulement nasal. Le test de dépistage du paludisme s'avère négatif, et elle est confrontée à la tâche difficile de déterminer 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CH" dirty="0"/>
              <a:t>Quel traitement ? Notamment, faut-il lui administrer des antibiotiques ou non ?2. Si l'enfant présente un risque de maladie grave et doit donc être hospitalisée.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CH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/>
              <a:t>Elle va très probablement prescrire un antibiotique, en effet environ 70% des consultations ambulatoire vont terminé avec un prescription d’antibiotique, qui comme vous le saviez contribue à la résistance bactérienne, qui est responsable pour le mort de 1.3 millions de personnes en 2019, plus que le VIH et paludisme ensemble.</a:t>
            </a:r>
            <a:endParaRPr lang="fr-FR" baseline="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252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B936-F16D-9936-C2B5-601886D61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2A4A2-EA66-B0E0-55DE-3F76FA3ED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24307-C1FA-71B3-E26E-45EB0A1E9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1. La décision du Dr </a:t>
            </a:r>
            <a:r>
              <a:rPr lang="fr-CH" dirty="0" err="1"/>
              <a:t>Rwezula</a:t>
            </a:r>
            <a:r>
              <a:rPr lang="fr-CH" dirty="0"/>
              <a:t> est principalement influencée par le fait que la mortalité infantile reste à un niveau inacceptable malgré les progrès considérables réalisés au cours des 20 dernières années. En effet, le Dr </a:t>
            </a:r>
            <a:r>
              <a:rPr lang="fr-CH" dirty="0" err="1"/>
              <a:t>Rwezula</a:t>
            </a:r>
            <a:r>
              <a:rPr lang="fr-CH" dirty="0"/>
              <a:t> a peut-être entendu parler du décès, il y a un mois, d'un de ses jeunes patients qui présentait également de la fièvre et de la toux.</a:t>
            </a:r>
          </a:p>
          <a:p>
            <a:r>
              <a:rPr lang="fr-CH" dirty="0"/>
              <a:t>2. L'absence d'outils diagnostiques tels que les rayons X, les marqueurs inflammatoires et les oxymètres de pouls contribue également à son incertitude diagnostique. De plus, depuis qu'elle a terminé sa formation clinique de deux ans, elle a eu peu accès à un mentorat et à une formation continus.</a:t>
            </a:r>
          </a:p>
          <a:p>
            <a:r>
              <a:rPr lang="fr-CH" dirty="0"/>
              <a:t>3. Enfin, il existe souvent une attente exprimée et perçue de recevoir des antibiotiques, en particulier lorsque le test de dépistage du paludisme est négatif.</a:t>
            </a:r>
          </a:p>
          <a:p>
            <a:r>
              <a:rPr lang="fr-CH" dirty="0"/>
              <a:t>Tous ces facteurs peuvent pousser le Dr </a:t>
            </a:r>
            <a:r>
              <a:rPr lang="fr-CH" dirty="0" err="1"/>
              <a:t>Rwezula</a:t>
            </a:r>
            <a:r>
              <a:rPr lang="fr-CH" dirty="0"/>
              <a:t> à prescrire un antibiotique, comme le feraient beaucoup de ses collègues. En fait, plus de 50 % des consultations externes donnent lieu à la prescription d'antibiotiques, alors que seulement 10 à 20 % des patients en ont réellement besoin. Cela contribue bien sûr à la résistance bactérienne aux antimicrobiens, qui tue chaque année plus de personnes que le VIH et le paludisme réunis.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C07A0-6C74-4AEF-040C-4F40707A87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41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PECIME : </a:t>
            </a:r>
            <a:r>
              <a:rPr lang="fr-CH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Prise en charge intégrée des maladies de l’enfance - </a:t>
            </a:r>
            <a:r>
              <a:rPr lang="fr-CH" dirty="0"/>
              <a:t>améliorer la qualité des soins et réduire la mortalité infantile</a:t>
            </a:r>
          </a:p>
          <a:p>
            <a:endParaRPr lang="fr-CH" dirty="0"/>
          </a:p>
          <a:p>
            <a:r>
              <a:rPr lang="fr-CH" dirty="0"/>
              <a:t>- Idée sous-jacente : approche simple et structurée visant à aider les agents de santé communautaires à mettre en œuvre des soins fondés sur des données probantes pour certaines des principales causes de mortalité infantile</a:t>
            </a:r>
          </a:p>
          <a:p>
            <a:endParaRPr lang="fr-CH" dirty="0"/>
          </a:p>
          <a:p>
            <a:r>
              <a:rPr lang="fr-CH" dirty="0"/>
              <a:t>Avec un succès mitigé</a:t>
            </a:r>
          </a:p>
          <a:p>
            <a:endParaRPr lang="fr-CH" dirty="0"/>
          </a:p>
          <a:p>
            <a:r>
              <a:rPr lang="fr-CH" dirty="0"/>
              <a:t>Les défis persistent : en explorant les questions liées à l'adhésion, avec des cliniciens décrivant une « surcharge » cognitive, qui se traduit par un manque de capacité à se concentrer pour suivre les directives de l'IMCI.</a:t>
            </a:r>
          </a:p>
          <a:p>
            <a:endParaRPr lang="fr-CH" dirty="0"/>
          </a:p>
          <a:p>
            <a:r>
              <a:rPr lang="fr-CH" dirty="0"/>
              <a:t>Comment relever ces défis ?</a:t>
            </a:r>
            <a:br>
              <a:rPr lang="fr-CH" dirty="0"/>
            </a:br>
            <a:endParaRPr lang="fr-C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41AA-D6C9-4CF9-8432-159C147DD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0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Donc</a:t>
            </a:r>
            <a:r>
              <a:rPr lang="en-US" dirty="0"/>
              <a:t> on </a:t>
            </a:r>
            <a:r>
              <a:rPr lang="en-US" dirty="0" err="1"/>
              <a:t>peut</a:t>
            </a:r>
            <a:r>
              <a:rPr lang="en-US" dirty="0"/>
              <a:t> imagine </a:t>
            </a:r>
            <a:r>
              <a:rPr lang="en-US" dirty="0" err="1"/>
              <a:t>une</a:t>
            </a:r>
            <a:r>
              <a:rPr lang="en-US" dirty="0"/>
              <a:t> consultation</a:t>
            </a:r>
            <a:r>
              <a:rPr lang="fr-CH" noProof="0" dirty="0"/>
              <a:t> avec cette petite </a:t>
            </a:r>
            <a:r>
              <a:rPr lang="fr-CH" noProof="0" dirty="0" err="1"/>
              <a:t>Malaika</a:t>
            </a:r>
            <a:r>
              <a:rPr lang="fr-CH" noProof="0" dirty="0"/>
              <a:t> de 2 ans, où Dr </a:t>
            </a:r>
            <a:r>
              <a:rPr lang="fr-CH" noProof="0" dirty="0" err="1"/>
              <a:t>Massawe</a:t>
            </a:r>
            <a:r>
              <a:rPr lang="fr-CH" noProof="0" dirty="0"/>
              <a:t> doit naviguer</a:t>
            </a:r>
            <a:r>
              <a:rPr lang="fr-CH" baseline="0" noProof="0" dirty="0"/>
              <a:t> les guidelines de PECIME</a:t>
            </a:r>
          </a:p>
          <a:p>
            <a:endParaRPr lang="fr-CH" baseline="0" noProof="0" dirty="0"/>
          </a:p>
          <a:p>
            <a:r>
              <a:rPr lang="fr-CH" baseline="0" noProof="0" dirty="0"/>
              <a:t>Avec une </a:t>
            </a:r>
            <a:r>
              <a:rPr lang="fr-CH" baseline="0" noProof="0" dirty="0" err="1"/>
              <a:t>algoritheme</a:t>
            </a:r>
            <a:r>
              <a:rPr lang="fr-CH" baseline="0" noProof="0" dirty="0"/>
              <a:t> d’</a:t>
            </a:r>
            <a:r>
              <a:rPr lang="fr-CH" baseline="0" noProof="0" dirty="0" err="1"/>
              <a:t>accompagnemetn</a:t>
            </a:r>
            <a:r>
              <a:rPr lang="fr-CH" baseline="0" noProof="0" dirty="0"/>
              <a:t> à la décision clinique ou CDSA</a:t>
            </a:r>
          </a:p>
          <a:p>
            <a:r>
              <a:rPr lang="fr-CH" baseline="0" noProof="0" dirty="0"/>
              <a:t>- Uniquement les questions et signes approprié sont proposé à Dr </a:t>
            </a:r>
            <a:r>
              <a:rPr lang="fr-CH" baseline="0" noProof="0" dirty="0" err="1"/>
              <a:t>Massawe</a:t>
            </a:r>
            <a:r>
              <a:rPr lang="fr-CH" baseline="0" noProof="0" dirty="0"/>
              <a:t>, qui facilite cette consultation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41AA-D6C9-4CF9-8432-159C147DD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H" dirty="0"/>
              <a:t>To </a:t>
            </a:r>
            <a:r>
              <a:rPr lang="fr-CH" dirty="0" err="1"/>
              <a:t>evaluate</a:t>
            </a:r>
            <a:r>
              <a:rPr lang="fr-CH" baseline="0" dirty="0"/>
              <a:t> the impact of </a:t>
            </a:r>
            <a:r>
              <a:rPr lang="fr-CH" baseline="0" dirty="0" err="1"/>
              <a:t>ePOCT</a:t>
            </a:r>
            <a:r>
              <a:rPr lang="fr-CH" baseline="0" dirty="0"/>
              <a:t>+ and </a:t>
            </a:r>
            <a:r>
              <a:rPr lang="fr-CH" baseline="0" dirty="0" err="1"/>
              <a:t>it’s</a:t>
            </a:r>
            <a:r>
              <a:rPr lang="fr-CH" baseline="0" dirty="0"/>
              <a:t> </a:t>
            </a:r>
            <a:r>
              <a:rPr lang="fr-CH" baseline="0" dirty="0" err="1"/>
              <a:t>associated</a:t>
            </a:r>
            <a:r>
              <a:rPr lang="fr-CH" baseline="0" dirty="0"/>
              <a:t> intervention package, </a:t>
            </a:r>
            <a:r>
              <a:rPr lang="fr-CH" baseline="0" dirty="0" err="1"/>
              <a:t>we</a:t>
            </a:r>
            <a:r>
              <a:rPr lang="fr-CH" baseline="0" dirty="0"/>
              <a:t> </a:t>
            </a:r>
            <a:r>
              <a:rPr lang="fr-CH" baseline="0" dirty="0" err="1"/>
              <a:t>performed</a:t>
            </a:r>
            <a:r>
              <a:rPr lang="fr-CH" baseline="0" dirty="0"/>
              <a:t> a  BOX</a:t>
            </a:r>
          </a:p>
          <a:p>
            <a:pPr marL="228600" indent="-228600">
              <a:buAutoNum type="arabicPeriod"/>
            </a:pPr>
            <a:endParaRPr lang="fr-CH" baseline="0" dirty="0"/>
          </a:p>
          <a:p>
            <a:pPr marL="228600" indent="-228600">
              <a:buAutoNum type="arabicPeriod"/>
            </a:pPr>
            <a:r>
              <a:rPr lang="fr-CH" baseline="0" dirty="0"/>
              <a:t>Centre de santé des régions de Morogoro and Mbeya en </a:t>
            </a:r>
            <a:r>
              <a:rPr lang="fr-CH" baseline="0" dirty="0" err="1"/>
              <a:t>Tanzania</a:t>
            </a:r>
            <a:r>
              <a:rPr lang="fr-CH" baseline="0" dirty="0"/>
              <a:t> on été échantillé de manière aléatoire, et randomisé: 20 recevant l’intervention et 20 en continuant les soins comme d’habitude</a:t>
            </a:r>
          </a:p>
          <a:p>
            <a:pPr marL="228600" indent="-228600">
              <a:buAutoNum type="arabicPeriod"/>
            </a:pPr>
            <a:endParaRPr lang="fr-CH" baseline="0" dirty="0"/>
          </a:p>
          <a:p>
            <a:pPr marL="228600" indent="-228600">
              <a:buAutoNum type="arabicPeriod"/>
            </a:pPr>
            <a:r>
              <a:rPr lang="fr-CH" baseline="0" dirty="0"/>
              <a:t>75% </a:t>
            </a:r>
            <a:r>
              <a:rPr lang="fr-CH" baseline="0" dirty="0" err="1"/>
              <a:t>uptake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073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3910-F03C-03C4-EB72-D1814CB0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498E63-E62E-4A0A-D09C-3550E2BBF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93D328-237D-48E1-7017-9863A6A28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H" dirty="0"/>
              <a:t>To </a:t>
            </a:r>
            <a:r>
              <a:rPr lang="fr-CH" dirty="0" err="1"/>
              <a:t>evaluate</a:t>
            </a:r>
            <a:r>
              <a:rPr lang="fr-CH" baseline="0" dirty="0"/>
              <a:t> the impact of </a:t>
            </a:r>
            <a:r>
              <a:rPr lang="fr-CH" baseline="0" dirty="0" err="1"/>
              <a:t>ePOCT</a:t>
            </a:r>
            <a:r>
              <a:rPr lang="fr-CH" baseline="0" dirty="0"/>
              <a:t>+ and </a:t>
            </a:r>
            <a:r>
              <a:rPr lang="fr-CH" baseline="0" dirty="0" err="1"/>
              <a:t>it’s</a:t>
            </a:r>
            <a:r>
              <a:rPr lang="fr-CH" baseline="0" dirty="0"/>
              <a:t> </a:t>
            </a:r>
            <a:r>
              <a:rPr lang="fr-CH" baseline="0" dirty="0" err="1"/>
              <a:t>associated</a:t>
            </a:r>
            <a:r>
              <a:rPr lang="fr-CH" baseline="0" dirty="0"/>
              <a:t> intervention package, </a:t>
            </a:r>
            <a:r>
              <a:rPr lang="fr-CH" baseline="0" dirty="0" err="1"/>
              <a:t>we</a:t>
            </a:r>
            <a:r>
              <a:rPr lang="fr-CH" baseline="0" dirty="0"/>
              <a:t> </a:t>
            </a:r>
            <a:r>
              <a:rPr lang="fr-CH" baseline="0" dirty="0" err="1"/>
              <a:t>performed</a:t>
            </a:r>
            <a:r>
              <a:rPr lang="fr-CH" baseline="0" dirty="0"/>
              <a:t> a  BOX</a:t>
            </a:r>
          </a:p>
          <a:p>
            <a:pPr marL="228600" indent="-228600">
              <a:buAutoNum type="arabicPeriod"/>
            </a:pPr>
            <a:endParaRPr lang="fr-CH" baseline="0" dirty="0"/>
          </a:p>
          <a:p>
            <a:pPr marL="228600" indent="-228600">
              <a:buAutoNum type="arabicPeriod"/>
            </a:pPr>
            <a:r>
              <a:rPr lang="fr-CH" baseline="0" dirty="0"/>
              <a:t>Centre de santé des régions de Morogoro and Mbeya en </a:t>
            </a:r>
            <a:r>
              <a:rPr lang="fr-CH" baseline="0" dirty="0" err="1"/>
              <a:t>Tanzania</a:t>
            </a:r>
            <a:r>
              <a:rPr lang="fr-CH" baseline="0" dirty="0"/>
              <a:t> on été échantillé de manière aléatoire, et randomisé: 20 recevant l’intervention et 20 en continuant les soins comme d’habitude</a:t>
            </a:r>
          </a:p>
          <a:p>
            <a:pPr marL="228600" indent="-228600">
              <a:buAutoNum type="arabicPeriod"/>
            </a:pPr>
            <a:endParaRPr lang="fr-CH" baseline="0" dirty="0"/>
          </a:p>
          <a:p>
            <a:pPr marL="228600" indent="-228600">
              <a:buAutoNum type="arabicPeriod"/>
            </a:pPr>
            <a:r>
              <a:rPr lang="fr-CH" baseline="0" dirty="0"/>
              <a:t>75% </a:t>
            </a:r>
            <a:r>
              <a:rPr lang="fr-CH" baseline="0" dirty="0" err="1"/>
              <a:t>uptake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3C69AE-3BB6-F444-1D01-92F208538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783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6CED6-92BD-7552-308E-DC78B64C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4598F8-18F8-A95F-467F-69FDF7A87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B9DB2-1A46-74F2-BFA2-E75546830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Uptake 75%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A46-4879-F50D-EAE1-CD4C189E24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30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0BF64-6587-4ECD-9266-714C2314A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07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4930-356C-FF22-49EB-D8F423407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23901-B393-7148-EBD6-7E70E3E75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FD81-92A5-910C-CD3F-E8CEE67C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AB4F-17C6-F329-E5DF-EE14CCF3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1ADD6-15FF-A1D4-F3BF-3D960E66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666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E765-821C-CD97-DD2E-90DC8033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DD71D-2641-97D6-6D1A-3204DD791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A5EF-09C7-8CA5-C962-B1D482A0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36B70-04FC-5F53-55F2-832ABE24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BA1A8-9E3E-1149-075E-4A0D82D5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079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E7878-A459-228F-A80B-128A837BA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EBA91-F0B5-268B-1D6C-C3BE7E2B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CB73-58A8-7C0F-9739-A371EC40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3C5F9-A056-A02E-6720-368CEAED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F344B-A4BC-BCC8-1294-C5CBF657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898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67056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21388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2932854-4032-2042-B2A7-CAC3040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A601E91-1DE9-6E40-B1A6-EA79B046D4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6752" y="1762065"/>
            <a:ext cx="10850033" cy="3884596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800"/>
              </a:spcAft>
              <a:buNone/>
              <a:defRPr/>
            </a:lvl1pPr>
            <a:lvl2pPr marL="370408" indent="0" algn="l">
              <a:buNone/>
              <a:defRPr/>
            </a:lvl2pPr>
            <a:lvl3pPr marL="730232" indent="0" algn="l">
              <a:buNone/>
              <a:defRPr/>
            </a:lvl3pPr>
            <a:lvl4pPr marL="1087939" indent="0" algn="l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B6443E-3DD6-0D48-94B8-D7DD1B676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750" y="1220755"/>
            <a:ext cx="10850033" cy="431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C0B51-2590-4977-8BCF-5BC1B1C0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2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80633" y="2777021"/>
            <a:ext cx="11113212" cy="1635443"/>
          </a:xfrm>
        </p:spPr>
        <p:txBody>
          <a:bodyPr anchor="t">
            <a:normAutofit/>
          </a:bodyPr>
          <a:lstStyle>
            <a:lvl1pPr algn="ctr">
              <a:defRPr sz="4400" b="1" i="0">
                <a:solidFill>
                  <a:srgbClr val="B6122E"/>
                </a:solidFill>
                <a:latin typeface="Arial Unicode MS"/>
                <a:cs typeface="Arial Unicode MS"/>
              </a:defRPr>
            </a:lvl1pPr>
          </a:lstStyle>
          <a:p>
            <a:r>
              <a:rPr lang="fr-CH" dirty="0"/>
              <a:t>Merci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3251761" cy="1730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FE1318-54C6-4F42-8F0F-48E0AC9E54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31" y="385407"/>
            <a:ext cx="2878725" cy="5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5704-6989-9719-B36F-5EA22135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88E5-2E58-297E-9C40-7DF1CDB03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AE284-96D0-AC62-C117-E96FB784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B1DB-3647-182C-8104-1359DD99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E387F-B583-F4FC-897C-51DE69EA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574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2233-E09D-E7F6-14C7-E1986A1B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111FC-AB90-C388-9542-5987EDA98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F79F-87A5-215B-5C07-D6EB2070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281C2-55DD-D587-EDCC-897EB740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6EF53-FA7C-C714-F84C-A07E4DC2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935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1F3F-C122-FCBE-0C1B-18F5C8A6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3F6F-A20A-9CE2-3CC9-3D6E8FB36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4F8FA-D299-1C0B-63F7-EA9A35E33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A4AC7-D45E-407F-E6A9-2427B0DF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B4C62-0254-DB26-2BB8-4F248639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2ACD6-1BEC-AC6B-6470-E6AB26E3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425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F6BB-54C5-2E12-5EB7-0C2F241B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929C-5559-889D-95C2-8AFC29C8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B8459-6656-2293-0359-1E448FD59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54DE2-7523-B924-7CE9-6EE25854C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40AD0-776B-C253-6D4D-F732736C2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41213-52BF-4E49-8FDA-C80AFE17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87D97-3587-EF54-09C7-5F2AC6E4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634A-ECE1-5A01-BFBA-CAC42C95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99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325E-D440-8C05-9DAA-4AF45FD1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18DF5-E5B7-1AEB-60CD-79A9E034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C97C8-8631-06BC-B930-F52CF115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ACB67-DC61-FC88-104F-30957EBF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581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1EBBC-D637-F99A-089B-0670C2C8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BE22E-D399-2770-AD83-F9E2EBFE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C1E38-EBD4-73E0-AB99-65E608D5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579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D21E-27F3-AE29-64C4-3C300948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D024-F69D-61AD-5955-370762905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42C1E-2CCA-4A39-1235-9B41A2BD6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2056D-5ED4-EF66-0014-7B6BBE66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B59F0-D09D-BD76-F4F1-280D5910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32B95-AE74-DF82-11EC-542FE8D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1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936D-99B6-E9DA-CFEC-96F697EE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91416-2DEC-83C8-D74A-74DA2786C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07D82-FF55-E215-E1B5-CB42B15DB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1CB4B-22AF-2ACF-3E03-D225F957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4750-7B1C-D907-6537-A1D72A4D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23C20-5201-90FF-057C-90D78943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973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717CC-C1E9-D6F0-B936-86357E3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E8E07-F2E1-5886-4FD6-3636887EB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DBBA0-DEB5-4F5B-8405-C7626FD26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C91CE-549B-4E90-AE5F-CF44531A4233}" type="datetimeFigureOut">
              <a:rPr lang="fr-CH" smtClean="0"/>
              <a:t>07.01.2026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F9E4E-BB20-A402-9E44-F6E6A753C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C90C-6A2D-F52B-F3C0-DA78B3884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B7FB7-86B6-4329-A22A-93A1D4D4C1E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1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h/url?sa=i&amp;rct=j&amp;q=&amp;esrc=s&amp;source=images&amp;cd=&amp;cad=rja&amp;uact=8&amp;ved=0ahUKEwiww_iwrt_PAhWI0xQKHfcBCeUQjRwIBw&amp;url=http://msabi.org/partners/&amp;bvm=bv.135974163,d.d24&amp;psig=AFQjCNGxiHfGEYb4RMyASrOtkn6lZljYtQ&amp;ust=147670857994466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67.jpeg"/><Relationship Id="rId5" Type="http://schemas.openxmlformats.org/officeDocument/2006/relationships/image" Target="../media/image6.tif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://www.google.ch/url?sa=i&amp;rct=j&amp;q=&amp;esrc=s&amp;source=images&amp;cd=&amp;cad=rja&amp;uact=8&amp;ved=0ahUKEwiww_iwrt_PAhWI0xQKHfcBCeUQjRwIBw&amp;url=http://msabi.org/partners/&amp;bvm=bv.135974163,d.d24&amp;psig=AFQjCNGxiHfGEYb4RMyASrOtkn6lZljYtQ&amp;ust=14767085799446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359A-AE89-9A0F-F4D2-53CE44208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63" y="1443123"/>
            <a:ext cx="6551763" cy="2628312"/>
          </a:xfrm>
        </p:spPr>
        <p:txBody>
          <a:bodyPr>
            <a:noAutofit/>
          </a:bodyPr>
          <a:lstStyle/>
          <a:p>
            <a:pPr algn="l"/>
            <a:r>
              <a:rPr lang="fr-CH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ALMANACH, </a:t>
            </a:r>
            <a:r>
              <a:rPr lang="fr-CH"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ePOCT</a:t>
            </a:r>
            <a:r>
              <a:rPr lang="fr-CH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fr-CH"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ePOCT</a:t>
            </a:r>
            <a:r>
              <a:rPr lang="fr-CH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br>
              <a:rPr lang="fr-CH" sz="36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Digital </a:t>
            </a:r>
            <a:r>
              <a:rPr lang="fr-CH"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Health</a:t>
            </a:r>
            <a:r>
              <a:rPr lang="fr-CH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H"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Antibiotic</a:t>
            </a:r>
            <a:r>
              <a:rPr lang="fr-CH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H"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Stewardship</a:t>
            </a:r>
            <a:endParaRPr lang="fr-CH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0672D-E65C-9460-F526-E0220F26F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464" y="4298792"/>
            <a:ext cx="6079482" cy="231297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Dr Rainer Tan, MD, PhD</a:t>
            </a:r>
          </a:p>
          <a:p>
            <a:pPr algn="l"/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Unisanté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, Center for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Primary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Care and Public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Helath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University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of Lausanne,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Switzerland</a:t>
            </a:r>
            <a:endParaRPr lang="fr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fr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Séminaire ESCMID: BUA dans les Pays à Revenu Faible ou Intermédiaire</a:t>
            </a:r>
          </a:p>
          <a:p>
            <a:pPr algn="l"/>
            <a:endParaRPr lang="fr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14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January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2026</a:t>
            </a:r>
          </a:p>
          <a:p>
            <a:pPr algn="l"/>
            <a:endParaRPr lang="fr-CH" dirty="0"/>
          </a:p>
          <a:p>
            <a:endParaRPr lang="fr-CH" dirty="0"/>
          </a:p>
        </p:txBody>
      </p:sp>
      <p:pic>
        <p:nvPicPr>
          <p:cNvPr id="5" name="Image 17" descr="Une image contenant Visage humain, personne, habits, jeune enfant&#10;&#10;Le contenu généré par l’IA peut être incorrect.">
            <a:extLst>
              <a:ext uri="{FF2B5EF4-FFF2-40B4-BE49-F238E27FC236}">
                <a16:creationId xmlns:a16="http://schemas.microsoft.com/office/drawing/2014/main" id="{56853AAC-B102-82CA-62D7-24F013211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44" y="0"/>
            <a:ext cx="5858256" cy="6858000"/>
          </a:xfrm>
          <a:prstGeom prst="rect">
            <a:avLst/>
          </a:prstGeom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FA0CDA80-6267-21F0-AB89-260C8E21405F}"/>
              </a:ext>
            </a:extLst>
          </p:cNvPr>
          <p:cNvSpPr txBox="1"/>
          <p:nvPr/>
        </p:nvSpPr>
        <p:spPr>
          <a:xfrm>
            <a:off x="10851528" y="6611769"/>
            <a:ext cx="1361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solidFill>
                  <a:schemeClr val="bg1"/>
                </a:solidFill>
              </a:rPr>
              <a:t>Photo: Magali Rochat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2643C9-5574-8A96-79F0-282C9FF69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2" y="230826"/>
            <a:ext cx="3639058" cy="428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430DE-70CE-42F7-C1A3-DE05D21A0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17" y="141276"/>
            <a:ext cx="1528609" cy="596114"/>
          </a:xfrm>
          <a:prstGeom prst="rect">
            <a:avLst/>
          </a:prstGeom>
        </p:spPr>
      </p:pic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DF7ADC4B-5BC2-7D7C-DB39-A9A31BB62CB5}"/>
              </a:ext>
            </a:extLst>
          </p:cNvPr>
          <p:cNvPicPr/>
          <p:nvPr/>
        </p:nvPicPr>
        <p:blipFill rotWithShape="1">
          <a:blip r:embed="rId6"/>
          <a:srcRect l="28198" r="32938" b="32772"/>
          <a:stretch/>
        </p:blipFill>
        <p:spPr>
          <a:xfrm>
            <a:off x="4031487" y="31096"/>
            <a:ext cx="815341" cy="88999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Picture 6" descr="11 Employment Opportunities at The National Institute for ...">
            <a:extLst>
              <a:ext uri="{FF2B5EF4-FFF2-40B4-BE49-F238E27FC236}">
                <a16:creationId xmlns:a16="http://schemas.microsoft.com/office/drawing/2014/main" id="{68EFF92E-1797-2B25-A1BB-967D532ADE5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5" y="725129"/>
            <a:ext cx="835385" cy="845028"/>
          </a:xfrm>
          <a:prstGeom prst="rect">
            <a:avLst/>
          </a:prstGeom>
          <a:noFill/>
        </p:spPr>
      </p:pic>
      <p:grpSp>
        <p:nvGrpSpPr>
          <p:cNvPr id="10" name="Group 29">
            <a:extLst>
              <a:ext uri="{FF2B5EF4-FFF2-40B4-BE49-F238E27FC236}">
                <a16:creationId xmlns:a16="http://schemas.microsoft.com/office/drawing/2014/main" id="{095D180A-73CA-2469-C659-DCAB5AC21E60}"/>
              </a:ext>
            </a:extLst>
          </p:cNvPr>
          <p:cNvGrpSpPr/>
          <p:nvPr/>
        </p:nvGrpSpPr>
        <p:grpSpPr>
          <a:xfrm>
            <a:off x="2416870" y="753812"/>
            <a:ext cx="1525412" cy="548649"/>
            <a:chOff x="2037749" y="6056886"/>
            <a:chExt cx="1393161" cy="4308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890F90-4308-B2F5-321D-6F8257093E76}"/>
                </a:ext>
              </a:extLst>
            </p:cNvPr>
            <p:cNvSpPr/>
            <p:nvPr/>
          </p:nvSpPr>
          <p:spPr>
            <a:xfrm>
              <a:off x="2037749" y="6056886"/>
              <a:ext cx="1177137" cy="430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pic>
          <p:nvPicPr>
            <p:cNvPr id="12" name="Picture 20" descr="Résultat de recherche d'images pour &quot;ifakara health institute logo&quot;">
              <a:hlinkClick r:id="rId8"/>
              <a:extLst>
                <a:ext uri="{FF2B5EF4-FFF2-40B4-BE49-F238E27FC236}">
                  <a16:creationId xmlns:a16="http://schemas.microsoft.com/office/drawing/2014/main" id="{7F729C0C-9627-6CAF-488B-4518B21364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2" b="47318"/>
            <a:stretch/>
          </p:blipFill>
          <p:spPr bwMode="auto">
            <a:xfrm>
              <a:off x="2093466" y="6093296"/>
              <a:ext cx="1337444" cy="39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803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80533" y="220797"/>
            <a:ext cx="9376331" cy="548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Qualitative and Mixed-method findings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180533" y="1253331"/>
            <a:ext cx="5915467" cy="1579516"/>
          </a:xfrm>
          <a:prstGeom prst="rect">
            <a:avLst/>
          </a:prstGeom>
        </p:spPr>
        <p:txBody>
          <a:bodyPr numCol="1" spcCol="36000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 32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HCWs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surveyed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were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satisfied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with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the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ePOCT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+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tools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and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trusted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the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suggested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diagnoses and </a:t>
            </a:r>
            <a:r>
              <a:rPr lang="fr-CH" sz="20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treatment</a:t>
            </a: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/>
          <p:cNvSpPr/>
          <p:nvPr/>
        </p:nvSpPr>
        <p:spPr bwMode="auto">
          <a:xfrm>
            <a:off x="170908" y="2832847"/>
            <a:ext cx="59250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“…It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helps in identifying the correct diagnosis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when the child presents with confusing symptoms/signs…”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Experienced clinical officer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“…It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makes us perform some measurements that we do not usually do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 the time, like measuring the temperature…”                                      Registered nurse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P42101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r="14615" b="10620"/>
          <a:stretch/>
        </p:blipFill>
        <p:spPr bwMode="auto">
          <a:xfrm>
            <a:off x="6268087" y="1047258"/>
            <a:ext cx="5774059" cy="508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8966" y="6409754"/>
            <a:ext cx="6310047" cy="32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lang="en-US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 </a:t>
            </a:r>
            <a:r>
              <a:rPr lang="en-US" sz="14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Ashery</a:t>
            </a:r>
            <a:r>
              <a:rPr lang="en-US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et al. </a:t>
            </a:r>
            <a:r>
              <a:rPr lang="en-US" sz="14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 preparation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8087" y="5916786"/>
            <a:ext cx="105509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33" dirty="0">
                <a:solidFill>
                  <a:schemeClr val="bg1">
                    <a:lumMod val="95000"/>
                  </a:schemeClr>
                </a:solidFill>
              </a:rPr>
              <a:t>Photo: L </a:t>
            </a:r>
            <a:r>
              <a:rPr lang="fr-FR" sz="933" dirty="0" err="1">
                <a:solidFill>
                  <a:schemeClr val="bg1">
                    <a:lumMod val="95000"/>
                  </a:schemeClr>
                </a:solidFill>
              </a:rPr>
              <a:t>Cobuccio</a:t>
            </a:r>
            <a:endParaRPr lang="en-US" sz="933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6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CAC67-B805-2F65-39F8-0288DDA04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8FD82146-5F5A-39B5-F3FB-DC3F6C279983}"/>
              </a:ext>
            </a:extLst>
          </p:cNvPr>
          <p:cNvSpPr txBox="1">
            <a:spLocks/>
          </p:cNvSpPr>
          <p:nvPr/>
        </p:nvSpPr>
        <p:spPr>
          <a:xfrm>
            <a:off x="629367" y="6500653"/>
            <a:ext cx="4073319" cy="318744"/>
          </a:xfrm>
          <a:prstGeom prst="rect">
            <a:avLst/>
          </a:prstGeom>
          <a:solidFill>
            <a:schemeClr val="bg1"/>
          </a:solidFill>
        </p:spPr>
        <p:txBody>
          <a:bodyPr lIns="68580" tIns="34291" rIns="68580" bIns="3429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Kulinkina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et al., </a:t>
            </a:r>
            <a:r>
              <a:rPr lang="fr-CH" sz="1400" dirty="0" err="1">
                <a:solidFill>
                  <a:srgbClr val="02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medRxiv</a:t>
            </a:r>
            <a:r>
              <a:rPr lang="fr-CH" sz="1400" dirty="0">
                <a:solidFill>
                  <a:srgbClr val="02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fr-CH" sz="1400" dirty="0" err="1">
                <a:solidFill>
                  <a:srgbClr val="02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preprint</a:t>
            </a:r>
            <a:r>
              <a:rPr lang="fr-CH" sz="1400" dirty="0">
                <a:solidFill>
                  <a:srgbClr val="02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2025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2201CC-44ED-7930-AB7C-F404A8D5247C}"/>
              </a:ext>
            </a:extLst>
          </p:cNvPr>
          <p:cNvSpPr txBox="1"/>
          <p:nvPr/>
        </p:nvSpPr>
        <p:spPr>
          <a:xfrm>
            <a:off x="1950720" y="4737113"/>
            <a:ext cx="32800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DYNAMIC RWANDA STUDY</a:t>
            </a:r>
          </a:p>
          <a:p>
            <a:endParaRPr lang="fr-CH" sz="1100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</a:endParaRP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Cluster non-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randomized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trial</a:t>
            </a:r>
          </a:p>
          <a:p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December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2021 to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October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2022</a:t>
            </a: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All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acutely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sick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children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&lt; 15yo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8EA39D2-AEDF-23A9-3440-786B5B3F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20" y="5137863"/>
            <a:ext cx="1059274" cy="689595"/>
          </a:xfrm>
          <a:prstGeom prst="rect">
            <a:avLst/>
          </a:prstGeom>
        </p:spPr>
      </p:pic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21EBFB7D-34DD-A5ED-72CF-F666D884FB09}"/>
              </a:ext>
            </a:extLst>
          </p:cNvPr>
          <p:cNvSpPr txBox="1">
            <a:spLocks/>
          </p:cNvSpPr>
          <p:nvPr/>
        </p:nvSpPr>
        <p:spPr>
          <a:xfrm>
            <a:off x="7314467" y="6500653"/>
            <a:ext cx="4877534" cy="318744"/>
          </a:xfrm>
          <a:prstGeom prst="rect">
            <a:avLst/>
          </a:prstGeom>
          <a:solidFill>
            <a:schemeClr val="bg1"/>
          </a:solidFill>
        </p:spPr>
        <p:txBody>
          <a:bodyPr lIns="68580" tIns="34291" rIns="68580" bIns="3429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Beynon et al., eClinicalMedicine,2025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1BD1AFA-CF67-3203-D26F-F8E3C2838F4B}"/>
              </a:ext>
            </a:extLst>
          </p:cNvPr>
          <p:cNvSpPr txBox="1">
            <a:spLocks/>
          </p:cNvSpPr>
          <p:nvPr/>
        </p:nvSpPr>
        <p:spPr bwMode="auto">
          <a:xfrm>
            <a:off x="180533" y="220797"/>
            <a:ext cx="9376331" cy="548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Other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ePOCT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+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A05E37-D879-EC29-9339-7D282AEE0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486911"/>
              </p:ext>
            </p:extLst>
          </p:nvPr>
        </p:nvGraphicFramePr>
        <p:xfrm>
          <a:off x="304800" y="1163762"/>
          <a:ext cx="4926009" cy="384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4C233C-F89F-555B-BF89-5A0F01FF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277546"/>
              </p:ext>
            </p:extLst>
          </p:nvPr>
        </p:nvGraphicFramePr>
        <p:xfrm>
          <a:off x="6320655" y="1163762"/>
          <a:ext cx="5310125" cy="384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ZoneTexte 7">
            <a:extLst>
              <a:ext uri="{FF2B5EF4-FFF2-40B4-BE49-F238E27FC236}">
                <a16:creationId xmlns:a16="http://schemas.microsoft.com/office/drawing/2014/main" id="{0236FDD5-1A1F-1895-B170-603581BAA99E}"/>
              </a:ext>
            </a:extLst>
          </p:cNvPr>
          <p:cNvSpPr txBox="1"/>
          <p:nvPr/>
        </p:nvSpPr>
        <p:spPr>
          <a:xfrm>
            <a:off x="8607111" y="4859412"/>
            <a:ext cx="32800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TIMCI TANZANIA STUDY</a:t>
            </a:r>
          </a:p>
          <a:p>
            <a:endParaRPr lang="fr-CH" sz="1100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</a:endParaRP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Cluster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randomized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trial</a:t>
            </a: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March 2022 to March 2023</a:t>
            </a: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All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acutely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sick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children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&lt; 5yo</a:t>
            </a:r>
          </a:p>
        </p:txBody>
      </p:sp>
      <p:pic>
        <p:nvPicPr>
          <p:cNvPr id="12" name="Image 19">
            <a:extLst>
              <a:ext uri="{FF2B5EF4-FFF2-40B4-BE49-F238E27FC236}">
                <a16:creationId xmlns:a16="http://schemas.microsoft.com/office/drawing/2014/main" id="{327ADF31-AEE0-B70B-D5ED-2D1D1B4D9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816" y="5134689"/>
            <a:ext cx="1048910" cy="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Graphic spid="7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D22F6-4316-B68C-77C2-EA9D27085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46FAFBF3-D275-1E23-D99F-72438E308851}"/>
              </a:ext>
            </a:extLst>
          </p:cNvPr>
          <p:cNvSpPr txBox="1">
            <a:spLocks/>
          </p:cNvSpPr>
          <p:nvPr/>
        </p:nvSpPr>
        <p:spPr>
          <a:xfrm>
            <a:off x="629367" y="6500653"/>
            <a:ext cx="4073319" cy="318744"/>
          </a:xfrm>
          <a:prstGeom prst="rect">
            <a:avLst/>
          </a:prstGeom>
          <a:solidFill>
            <a:schemeClr val="bg1"/>
          </a:solidFill>
        </p:spPr>
        <p:txBody>
          <a:bodyPr lIns="68580" tIns="34291" rIns="68580" bIns="3429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Kulinkina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et al., </a:t>
            </a:r>
            <a:r>
              <a:rPr lang="fr-CH" sz="1400" dirty="0" err="1">
                <a:solidFill>
                  <a:srgbClr val="02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medRxiv</a:t>
            </a:r>
            <a:r>
              <a:rPr lang="fr-CH" sz="1400" dirty="0">
                <a:solidFill>
                  <a:srgbClr val="02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fr-CH" sz="1400" dirty="0" err="1">
                <a:solidFill>
                  <a:srgbClr val="02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preprint</a:t>
            </a:r>
            <a:r>
              <a:rPr lang="fr-CH" sz="1400" dirty="0">
                <a:solidFill>
                  <a:srgbClr val="02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2025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15FF9C-BDEC-7FA2-61B6-8B7EF9F849AB}"/>
              </a:ext>
            </a:extLst>
          </p:cNvPr>
          <p:cNvSpPr txBox="1"/>
          <p:nvPr/>
        </p:nvSpPr>
        <p:spPr>
          <a:xfrm>
            <a:off x="1950720" y="4737113"/>
            <a:ext cx="32800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DYNAMIC RWANDA STUDY</a:t>
            </a:r>
          </a:p>
          <a:p>
            <a:endParaRPr lang="fr-CH" sz="1100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</a:endParaRP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Cluster non-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randomized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trial</a:t>
            </a:r>
          </a:p>
          <a:p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December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2021 to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October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2022</a:t>
            </a: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All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acutely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sick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children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&lt; 15yo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803D99E-D156-5275-C366-40A7C3EE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20" y="5137863"/>
            <a:ext cx="1059274" cy="689595"/>
          </a:xfrm>
          <a:prstGeom prst="rect">
            <a:avLst/>
          </a:prstGeom>
        </p:spPr>
      </p:pic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3B38DA02-94A4-597D-F98E-19D4E1C80EC5}"/>
              </a:ext>
            </a:extLst>
          </p:cNvPr>
          <p:cNvSpPr txBox="1">
            <a:spLocks/>
          </p:cNvSpPr>
          <p:nvPr/>
        </p:nvSpPr>
        <p:spPr>
          <a:xfrm>
            <a:off x="7314467" y="6500653"/>
            <a:ext cx="4877534" cy="318744"/>
          </a:xfrm>
          <a:prstGeom prst="rect">
            <a:avLst/>
          </a:prstGeom>
          <a:solidFill>
            <a:schemeClr val="bg1"/>
          </a:solidFill>
        </p:spPr>
        <p:txBody>
          <a:bodyPr lIns="68580" tIns="34291" rIns="68580" bIns="3429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Beynon et al., eClinicalMedicine,2025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CBA19A-F0D2-27B0-6DE2-CECC7FE8BF02}"/>
              </a:ext>
            </a:extLst>
          </p:cNvPr>
          <p:cNvSpPr txBox="1">
            <a:spLocks/>
          </p:cNvSpPr>
          <p:nvPr/>
        </p:nvSpPr>
        <p:spPr bwMode="auto">
          <a:xfrm>
            <a:off x="180533" y="220797"/>
            <a:ext cx="9376331" cy="548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Other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ePOCT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+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D386F7-5277-AC74-31DD-53627A77197F}"/>
              </a:ext>
            </a:extLst>
          </p:cNvPr>
          <p:cNvGraphicFramePr/>
          <p:nvPr/>
        </p:nvGraphicFramePr>
        <p:xfrm>
          <a:off x="304800" y="1163762"/>
          <a:ext cx="4926009" cy="384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C874C9-0ACE-5A6D-50A0-75C5B0114E71}"/>
              </a:ext>
            </a:extLst>
          </p:cNvPr>
          <p:cNvGraphicFramePr/>
          <p:nvPr/>
        </p:nvGraphicFramePr>
        <p:xfrm>
          <a:off x="6320655" y="1163762"/>
          <a:ext cx="5310125" cy="384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ZoneTexte 7">
            <a:extLst>
              <a:ext uri="{FF2B5EF4-FFF2-40B4-BE49-F238E27FC236}">
                <a16:creationId xmlns:a16="http://schemas.microsoft.com/office/drawing/2014/main" id="{4FA3846F-14DD-8918-C8FD-94A30847BDCA}"/>
              </a:ext>
            </a:extLst>
          </p:cNvPr>
          <p:cNvSpPr txBox="1"/>
          <p:nvPr/>
        </p:nvSpPr>
        <p:spPr>
          <a:xfrm>
            <a:off x="8607111" y="4859412"/>
            <a:ext cx="32800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TIMCI TANZANIA STUDY</a:t>
            </a:r>
          </a:p>
          <a:p>
            <a:endParaRPr lang="fr-CH" sz="1100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</a:endParaRP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Cluster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randomized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trial</a:t>
            </a: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March 2022 to March 2023</a:t>
            </a: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All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acutely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sick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children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&lt; 5yo</a:t>
            </a:r>
          </a:p>
        </p:txBody>
      </p:sp>
      <p:pic>
        <p:nvPicPr>
          <p:cNvPr id="12" name="Image 19">
            <a:extLst>
              <a:ext uri="{FF2B5EF4-FFF2-40B4-BE49-F238E27FC236}">
                <a16:creationId xmlns:a16="http://schemas.microsoft.com/office/drawing/2014/main" id="{35DEF468-831F-189E-9657-1B399C1AF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816" y="5134689"/>
            <a:ext cx="1048910" cy="69276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F3CC76-F9B4-58D1-88AA-335DF2781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17020"/>
              </p:ext>
            </p:extLst>
          </p:nvPr>
        </p:nvGraphicFramePr>
        <p:xfrm>
          <a:off x="1544070" y="1829372"/>
          <a:ext cx="9553170" cy="275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390">
                  <a:extLst>
                    <a:ext uri="{9D8B030D-6E8A-4147-A177-3AD203B41FA5}">
                      <a16:colId xmlns:a16="http://schemas.microsoft.com/office/drawing/2014/main" val="1069628850"/>
                    </a:ext>
                  </a:extLst>
                </a:gridCol>
                <a:gridCol w="3184390">
                  <a:extLst>
                    <a:ext uri="{9D8B030D-6E8A-4147-A177-3AD203B41FA5}">
                      <a16:colId xmlns:a16="http://schemas.microsoft.com/office/drawing/2014/main" val="3595148581"/>
                    </a:ext>
                  </a:extLst>
                </a:gridCol>
                <a:gridCol w="3184390">
                  <a:extLst>
                    <a:ext uri="{9D8B030D-6E8A-4147-A177-3AD203B41FA5}">
                      <a16:colId xmlns:a16="http://schemas.microsoft.com/office/drawing/2014/main" val="2247392082"/>
                    </a:ext>
                  </a:extLst>
                </a:gridCol>
              </a:tblGrid>
              <a:tr h="583129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DYNAMIC TZ &amp; RW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TIMCI 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22746"/>
                  </a:ext>
                </a:extLst>
              </a:tr>
              <a:tr h="583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H" dirty="0"/>
                        <a:t>CRP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H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CH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H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</a:t>
                      </a:r>
                      <a:endParaRPr lang="fr-CH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167262"/>
                  </a:ext>
                </a:extLst>
              </a:tr>
              <a:tr h="583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H" dirty="0" err="1"/>
                        <a:t>Mentorship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H" dirty="0"/>
                        <a:t>Messages, Calls, </a:t>
                      </a:r>
                      <a:r>
                        <a:rPr lang="fr-CH" dirty="0" err="1"/>
                        <a:t>Visits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H" dirty="0" err="1"/>
                        <a:t>Infrequent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visits</a:t>
                      </a:r>
                      <a:endParaRPr lang="fr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290224"/>
                  </a:ext>
                </a:extLst>
              </a:tr>
              <a:tr h="1006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H" dirty="0"/>
                        <a:t>Benchmarking </a:t>
                      </a:r>
                      <a:r>
                        <a:rPr lang="fr-CH" dirty="0" err="1"/>
                        <a:t>Dashboards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CH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</a:t>
                      </a:r>
                      <a:endParaRPr lang="fr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467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5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8533" y="6402022"/>
            <a:ext cx="119809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Ref: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Smedemark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</a:t>
            </a:r>
            <a:r>
              <a:rPr kumimoji="0" lang="fr-CH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Cochrane</a:t>
            </a:r>
            <a:r>
              <a:rPr kumimoji="0" lang="fr-CH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336" y="7009031"/>
            <a:ext cx="8097380" cy="1857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336" y="769016"/>
            <a:ext cx="8097380" cy="553850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80533" y="220797"/>
            <a:ext cx="9376331" cy="548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CRP POCT</a:t>
            </a:r>
            <a:r>
              <a:rPr lang="en-US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to reduce antibiotics in people with ARI in primary care</a:t>
            </a:r>
          </a:p>
        </p:txBody>
      </p:sp>
    </p:spTree>
    <p:extLst>
      <p:ext uri="{BB962C8B-B14F-4D97-AF65-F5344CB8AC3E}">
        <p14:creationId xmlns:p14="http://schemas.microsoft.com/office/powerpoint/2010/main" val="253527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5878BC-9111-2B3D-3ECF-72A9C8D5E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68332"/>
              </p:ext>
            </p:extLst>
          </p:nvPr>
        </p:nvGraphicFramePr>
        <p:xfrm>
          <a:off x="349052" y="296193"/>
          <a:ext cx="5211776" cy="561551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46776">
                  <a:extLst>
                    <a:ext uri="{9D8B030D-6E8A-4147-A177-3AD203B41FA5}">
                      <a16:colId xmlns:a16="http://schemas.microsoft.com/office/drawing/2014/main" val="1156534457"/>
                    </a:ext>
                  </a:extLst>
                </a:gridCol>
                <a:gridCol w="3765000">
                  <a:extLst>
                    <a:ext uri="{9D8B030D-6E8A-4147-A177-3AD203B41FA5}">
                      <a16:colId xmlns:a16="http://schemas.microsoft.com/office/drawing/2014/main" val="615668542"/>
                    </a:ext>
                  </a:extLst>
                </a:gridCol>
              </a:tblGrid>
              <a:tr h="54641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ALMANACH Nigeria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79495"/>
                  </a:ext>
                </a:extLst>
              </a:tr>
              <a:tr h="755494">
                <a:tc>
                  <a:txBody>
                    <a:bodyPr/>
                    <a:lstStyle/>
                    <a:p>
                      <a:r>
                        <a:rPr lang="fr-FR" sz="1600" b="1" dirty="0"/>
                        <a:t>CDSA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ALMANACH based on IMCI +</a:t>
                      </a:r>
                      <a:r>
                        <a:rPr lang="en-US" sz="1600" baseline="0" dirty="0"/>
                        <a:t> Mentorship + Data feedback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85024"/>
                  </a:ext>
                </a:extLst>
              </a:tr>
              <a:tr h="579400">
                <a:tc>
                  <a:txBody>
                    <a:bodyPr/>
                    <a:lstStyle/>
                    <a:p>
                      <a:r>
                        <a:rPr lang="fr-FR" sz="1600" b="1" dirty="0" err="1"/>
                        <a:t>Study</a:t>
                      </a:r>
                      <a:r>
                        <a:rPr lang="fr-FR" sz="1600" b="1" baseline="0" dirty="0"/>
                        <a:t> design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Cluster non-randomized</a:t>
                      </a:r>
                      <a:r>
                        <a:rPr lang="en-US" sz="1600" baseline="0" dirty="0"/>
                        <a:t> controlled trial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95245"/>
                  </a:ext>
                </a:extLst>
              </a:tr>
              <a:tr h="59644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Comparison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Routine Care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67026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r>
                        <a:rPr lang="fr-FR" sz="1600" b="1" dirty="0"/>
                        <a:t>Setting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89 primary care health facilities in Nigeria (65% malaria)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05742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r>
                        <a:rPr lang="fr-FR" sz="1600" b="1" dirty="0"/>
                        <a:t>Patients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2-59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83484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r>
                        <a:rPr lang="fr-FR" sz="1600" b="1" dirty="0"/>
                        <a:t>End user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Routine health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9968"/>
                  </a:ext>
                </a:extLst>
              </a:tr>
              <a:tr h="755494">
                <a:tc>
                  <a:txBody>
                    <a:bodyPr/>
                    <a:lstStyle/>
                    <a:p>
                      <a:r>
                        <a:rPr lang="fr-FR" sz="1600" b="1" dirty="0"/>
                        <a:t>Data collection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Exit</a:t>
                      </a:r>
                      <a:r>
                        <a:rPr lang="fr-FR" sz="1600" baseline="0" dirty="0"/>
                        <a:t> interview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250453"/>
                  </a:ext>
                </a:extLst>
              </a:tr>
              <a:tr h="437391">
                <a:tc>
                  <a:txBody>
                    <a:bodyPr/>
                    <a:lstStyle/>
                    <a:p>
                      <a:r>
                        <a:rPr lang="fr-FR" sz="1600" b="1" dirty="0" err="1"/>
                        <a:t>Timeline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March to September</a:t>
                      </a:r>
                      <a:r>
                        <a:rPr lang="en-US" sz="1600" baseline="0" dirty="0"/>
                        <a:t>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896327"/>
                  </a:ext>
                </a:extLst>
              </a:tr>
            </a:tbl>
          </a:graphicData>
        </a:graphic>
      </p:graphicFrame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4DB99223-307B-9588-4BE4-2A4CEE1AC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230317"/>
              </p:ext>
            </p:extLst>
          </p:nvPr>
        </p:nvGraphicFramePr>
        <p:xfrm>
          <a:off x="6259804" y="880934"/>
          <a:ext cx="5211776" cy="487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B4B462-3E14-07A4-D707-12F904194446}"/>
              </a:ext>
            </a:extLst>
          </p:cNvPr>
          <p:cNvSpPr txBox="1"/>
          <p:nvPr/>
        </p:nvSpPr>
        <p:spPr>
          <a:xfrm>
            <a:off x="553670" y="6356350"/>
            <a:ext cx="12882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>
                <a:solidFill>
                  <a:srgbClr val="020202"/>
                </a:solidFill>
              </a:rPr>
              <a:t>Ref</a:t>
            </a:r>
            <a:r>
              <a:rPr lang="fr-CH" sz="1600" b="1" dirty="0">
                <a:solidFill>
                  <a:srgbClr val="020202"/>
                </a:solidFill>
              </a:rPr>
              <a:t>: </a:t>
            </a:r>
            <a:r>
              <a:rPr lang="fr-CH" sz="1600" dirty="0">
                <a:solidFill>
                  <a:srgbClr val="020202"/>
                </a:solidFill>
              </a:rPr>
              <a:t>Schmitz, BMJ Open, 2022</a:t>
            </a:r>
            <a:endParaRPr lang="en-US" sz="1600" i="1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79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36356"/>
              </p:ext>
            </p:extLst>
          </p:nvPr>
        </p:nvGraphicFramePr>
        <p:xfrm>
          <a:off x="500063" y="467723"/>
          <a:ext cx="5595938" cy="57634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53419">
                  <a:extLst>
                    <a:ext uri="{9D8B030D-6E8A-4147-A177-3AD203B41FA5}">
                      <a16:colId xmlns:a16="http://schemas.microsoft.com/office/drawing/2014/main" val="1156534457"/>
                    </a:ext>
                  </a:extLst>
                </a:gridCol>
                <a:gridCol w="4042519">
                  <a:extLst>
                    <a:ext uri="{9D8B030D-6E8A-4147-A177-3AD203B41FA5}">
                      <a16:colId xmlns:a16="http://schemas.microsoft.com/office/drawing/2014/main" val="615668542"/>
                    </a:ext>
                  </a:extLst>
                </a:gridCol>
              </a:tblGrid>
              <a:tr h="5286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ePOCT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Tanzania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79495"/>
                  </a:ext>
                </a:extLst>
              </a:tr>
              <a:tr h="525223">
                <a:tc>
                  <a:txBody>
                    <a:bodyPr/>
                    <a:lstStyle/>
                    <a:p>
                      <a:r>
                        <a:rPr lang="fr-FR" sz="1600" b="1" dirty="0"/>
                        <a:t>CDSA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ePOCT</a:t>
                      </a:r>
                      <a:r>
                        <a:rPr lang="en-US" sz="1600" dirty="0"/>
                        <a:t>, novel CDSA adapted from IMCI with CRP, PCT, Hb, and Pulse oximetry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53185024"/>
                  </a:ext>
                </a:extLst>
              </a:tr>
              <a:tr h="660751">
                <a:tc>
                  <a:txBody>
                    <a:bodyPr/>
                    <a:lstStyle/>
                    <a:p>
                      <a:r>
                        <a:rPr lang="fr-FR" sz="1600" b="1" dirty="0" err="1"/>
                        <a:t>Study</a:t>
                      </a:r>
                      <a:r>
                        <a:rPr lang="fr-FR" sz="1600" b="1" baseline="0" dirty="0"/>
                        <a:t> design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Individual randomized controlled trial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88695245"/>
                  </a:ext>
                </a:extLst>
              </a:tr>
              <a:tr h="66075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Comparison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ePOCT</a:t>
                      </a:r>
                      <a:r>
                        <a:rPr lang="fr-F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vs ALMANACH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fr-F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Routine care </a:t>
                      </a:r>
                      <a:r>
                        <a:rPr lang="fr-FR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cohort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27267026"/>
                  </a:ext>
                </a:extLst>
              </a:tr>
              <a:tr h="938265">
                <a:tc>
                  <a:txBody>
                    <a:bodyPr/>
                    <a:lstStyle/>
                    <a:p>
                      <a:r>
                        <a:rPr lang="fr-FR" sz="1600" b="1" dirty="0"/>
                        <a:t>Setting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 Urban primary and secondary care health facilities in Tanzania (12% Malaria)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73605742"/>
                  </a:ext>
                </a:extLst>
              </a:tr>
              <a:tr h="383235">
                <a:tc>
                  <a:txBody>
                    <a:bodyPr/>
                    <a:lstStyle/>
                    <a:p>
                      <a:r>
                        <a:rPr lang="fr-FR" sz="1600" b="1" dirty="0"/>
                        <a:t>Patients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Febrile children 2-59 months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32183484"/>
                  </a:ext>
                </a:extLst>
              </a:tr>
              <a:tr h="660751">
                <a:tc>
                  <a:txBody>
                    <a:bodyPr/>
                    <a:lstStyle/>
                    <a:p>
                      <a:r>
                        <a:rPr lang="fr-FR" sz="1600" b="1" dirty="0"/>
                        <a:t>End user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Study clinicians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02049968"/>
                  </a:ext>
                </a:extLst>
              </a:tr>
              <a:tr h="660751">
                <a:tc>
                  <a:txBody>
                    <a:bodyPr/>
                    <a:lstStyle/>
                    <a:p>
                      <a:r>
                        <a:rPr lang="fr-FR" sz="1600" b="1" dirty="0"/>
                        <a:t>Data collection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CDSA</a:t>
                      </a:r>
                      <a:r>
                        <a:rPr lang="fr-FR" sz="1600" baseline="0" dirty="0"/>
                        <a:t> + </a:t>
                      </a:r>
                      <a:r>
                        <a:rPr lang="fr-FR" sz="1600" baseline="0" dirty="0" err="1"/>
                        <a:t>eCRF</a:t>
                      </a:r>
                      <a:r>
                        <a:rPr lang="fr-FR" sz="1600" baseline="0" dirty="0"/>
                        <a:t> +D7 calls</a:t>
                      </a:r>
                      <a:endParaRPr lang="fr-FR" sz="1600" baseline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98986150"/>
                  </a:ext>
                </a:extLst>
              </a:tr>
              <a:tr h="660751">
                <a:tc>
                  <a:txBody>
                    <a:bodyPr/>
                    <a:lstStyle/>
                    <a:p>
                      <a:r>
                        <a:rPr lang="fr-FR" sz="1600" b="1" dirty="0" err="1"/>
                        <a:t>Timeline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 2014 – Feb 2016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49896327"/>
                  </a:ext>
                </a:extLst>
              </a:tr>
            </a:tbl>
          </a:graphicData>
        </a:graphic>
      </p:graphicFrame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068E0E4A-87F9-2659-86DA-B40AA456E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628857"/>
              </p:ext>
            </p:extLst>
          </p:nvPr>
        </p:nvGraphicFramePr>
        <p:xfrm>
          <a:off x="7017488" y="3485672"/>
          <a:ext cx="4444410" cy="265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068E0E4A-87F9-2659-86DA-B40AA456E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194656"/>
              </p:ext>
            </p:extLst>
          </p:nvPr>
        </p:nvGraphicFramePr>
        <p:xfrm>
          <a:off x="7017488" y="593337"/>
          <a:ext cx="4444410" cy="270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5BECCA-64EF-D4B6-DBAD-E7443FD4C7C9}"/>
              </a:ext>
            </a:extLst>
          </p:cNvPr>
          <p:cNvSpPr txBox="1"/>
          <p:nvPr/>
        </p:nvSpPr>
        <p:spPr>
          <a:xfrm>
            <a:off x="553670" y="6356350"/>
            <a:ext cx="12882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>
                <a:solidFill>
                  <a:srgbClr val="020202"/>
                </a:solidFill>
              </a:rPr>
              <a:t>Ref</a:t>
            </a:r>
            <a:r>
              <a:rPr lang="fr-CH" sz="1600" b="1" dirty="0">
                <a:solidFill>
                  <a:srgbClr val="020202"/>
                </a:solidFill>
              </a:rPr>
              <a:t>: </a:t>
            </a:r>
            <a:r>
              <a:rPr lang="fr-CH" sz="1600" dirty="0">
                <a:solidFill>
                  <a:srgbClr val="020202"/>
                </a:solidFill>
              </a:rPr>
              <a:t>Keitel, PLOS </a:t>
            </a:r>
            <a:r>
              <a:rPr lang="fr-CH" sz="1600" dirty="0" err="1">
                <a:solidFill>
                  <a:srgbClr val="020202"/>
                </a:solidFill>
              </a:rPr>
              <a:t>Medicine</a:t>
            </a:r>
            <a:r>
              <a:rPr lang="fr-CH" sz="1600" dirty="0">
                <a:solidFill>
                  <a:srgbClr val="020202"/>
                </a:solidFill>
              </a:rPr>
              <a:t> 2017</a:t>
            </a:r>
            <a:endParaRPr lang="en-US" sz="1600" i="1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3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80533" y="220797"/>
            <a:ext cx="9376331" cy="548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CDSA or CRP (Results from DYNAMIC TZ)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9"/>
          <a:stretch/>
        </p:blipFill>
        <p:spPr>
          <a:xfrm>
            <a:off x="1116458" y="1738833"/>
            <a:ext cx="3867151" cy="3380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3599" y="1609497"/>
            <a:ext cx="2463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ATB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dirty="0" err="1">
                <a:solidFill>
                  <a:prstClr val="black"/>
                </a:solidFill>
                <a:latin typeface="Calibri" panose="020F0502020204030204"/>
              </a:rPr>
              <a:t>among</a:t>
            </a:r>
            <a:r>
              <a:rPr lang="fr-CH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CH" b="1" dirty="0" err="1">
                <a:solidFill>
                  <a:prstClr val="black"/>
                </a:solidFill>
                <a:latin typeface="Calibri" panose="020F0502020204030204"/>
              </a:rPr>
              <a:t>those</a:t>
            </a:r>
            <a:r>
              <a:rPr lang="fr-CH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CH" b="1" dirty="0" err="1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fr-CH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CH" b="1" dirty="0" err="1">
                <a:solidFill>
                  <a:prstClr val="black"/>
                </a:solidFill>
                <a:latin typeface="Calibri" panose="020F0502020204030204"/>
              </a:rPr>
              <a:t>cough</a:t>
            </a:r>
            <a:r>
              <a:rPr lang="fr-CH" b="1" dirty="0">
                <a:solidFill>
                  <a:prstClr val="black"/>
                </a:solidFill>
                <a:latin typeface="Calibri" panose="020F0502020204030204"/>
              </a:rPr>
              <a:t> or </a:t>
            </a:r>
            <a:r>
              <a:rPr lang="fr-CH" b="1" dirty="0" err="1">
                <a:solidFill>
                  <a:prstClr val="black"/>
                </a:solidFill>
                <a:latin typeface="Calibri" panose="020F0502020204030204"/>
              </a:rPr>
              <a:t>difficulty</a:t>
            </a:r>
            <a:r>
              <a:rPr lang="fr-CH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CH" b="1" dirty="0" err="1">
                <a:solidFill>
                  <a:prstClr val="black"/>
                </a:solidFill>
                <a:latin typeface="Calibri" panose="020F0502020204030204"/>
              </a:rPr>
              <a:t>breathing</a:t>
            </a:r>
            <a:endParaRPr lang="fr-CH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697603" y="1438075"/>
            <a:ext cx="1569029" cy="1558637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-9%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483599" y="4175599"/>
            <a:ext cx="246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ATB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dirty="0" err="1">
                <a:solidFill>
                  <a:prstClr val="black"/>
                </a:solidFill>
                <a:latin typeface="Calibri" panose="020F0502020204030204"/>
              </a:rPr>
              <a:t>among</a:t>
            </a:r>
            <a:r>
              <a:rPr lang="fr-CH" b="1" dirty="0">
                <a:solidFill>
                  <a:prstClr val="black"/>
                </a:solidFill>
                <a:latin typeface="Calibri" panose="020F0502020204030204"/>
              </a:rPr>
              <a:t> all </a:t>
            </a:r>
            <a:r>
              <a:rPr lang="fr-CH" b="1" dirty="0" err="1">
                <a:solidFill>
                  <a:prstClr val="black"/>
                </a:solidFill>
                <a:latin typeface="Calibri" panose="020F0502020204030204"/>
              </a:rPr>
              <a:t>children</a:t>
            </a:r>
            <a:endParaRPr lang="fr-CH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6697603" y="3650307"/>
            <a:ext cx="1569029" cy="1558637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-4%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2BEF89-3132-1EA1-D10A-AEA35B3B27DC}"/>
              </a:ext>
            </a:extLst>
          </p:cNvPr>
          <p:cNvSpPr/>
          <p:nvPr/>
        </p:nvSpPr>
        <p:spPr>
          <a:xfrm>
            <a:off x="2836985" y="3845169"/>
            <a:ext cx="2180492" cy="6330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83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2983AED1-D0D5-9985-84AF-42DC2E5F36E6}"/>
              </a:ext>
            </a:extLst>
          </p:cNvPr>
          <p:cNvSpPr txBox="1">
            <a:spLocks/>
          </p:cNvSpPr>
          <p:nvPr/>
        </p:nvSpPr>
        <p:spPr bwMode="auto">
          <a:xfrm>
            <a:off x="180533" y="220797"/>
            <a:ext cx="9376331" cy="548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-mentor cluster randomized controlled trial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50DC2-BE71-A94D-E941-5A16693B0DC2}"/>
              </a:ext>
            </a:extLst>
          </p:cNvPr>
          <p:cNvGrpSpPr/>
          <p:nvPr/>
        </p:nvGrpSpPr>
        <p:grpSpPr>
          <a:xfrm>
            <a:off x="5833964" y="1795515"/>
            <a:ext cx="6108568" cy="4666744"/>
            <a:chOff x="6460505" y="1976293"/>
            <a:chExt cx="6108568" cy="4336524"/>
          </a:xfrm>
        </p:grpSpPr>
        <p:pic>
          <p:nvPicPr>
            <p:cNvPr id="19" name="Image 16">
              <a:extLst>
                <a:ext uri="{FF2B5EF4-FFF2-40B4-BE49-F238E27FC236}">
                  <a16:creationId xmlns:a16="http://schemas.microsoft.com/office/drawing/2014/main" id="{1BC3912C-D2A1-7D33-9C5E-83553934C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757" t="5978" r="4143" b="2997"/>
            <a:stretch/>
          </p:blipFill>
          <p:spPr>
            <a:xfrm flipH="1" flipV="1">
              <a:off x="8603958" y="4373607"/>
              <a:ext cx="53836" cy="73242"/>
            </a:xfrm>
            <a:prstGeom prst="rect">
              <a:avLst/>
            </a:prstGeom>
          </p:spPr>
        </p:pic>
        <p:grpSp>
          <p:nvGrpSpPr>
            <p:cNvPr id="16" name="Groupe 5">
              <a:extLst>
                <a:ext uri="{FF2B5EF4-FFF2-40B4-BE49-F238E27FC236}">
                  <a16:creationId xmlns:a16="http://schemas.microsoft.com/office/drawing/2014/main" id="{C95EE102-8302-908F-53CA-ECFC2EEE882D}"/>
                </a:ext>
              </a:extLst>
            </p:cNvPr>
            <p:cNvGrpSpPr/>
            <p:nvPr/>
          </p:nvGrpSpPr>
          <p:grpSpPr>
            <a:xfrm>
              <a:off x="8390496" y="4011120"/>
              <a:ext cx="480759" cy="596167"/>
              <a:chOff x="1803287" y="2448194"/>
              <a:chExt cx="789315" cy="1077805"/>
            </a:xfrm>
          </p:grpSpPr>
          <p:pic>
            <p:nvPicPr>
              <p:cNvPr id="17" name="Image 12">
                <a:extLst>
                  <a:ext uri="{FF2B5EF4-FFF2-40B4-BE49-F238E27FC236}">
                    <a16:creationId xmlns:a16="http://schemas.microsoft.com/office/drawing/2014/main" id="{5968C0A2-6C78-8404-116D-56586DC8E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110" t="5795" r="4070" b="3123"/>
              <a:stretch/>
            </p:blipFill>
            <p:spPr>
              <a:xfrm>
                <a:off x="1803287" y="2448194"/>
                <a:ext cx="789315" cy="1077805"/>
              </a:xfrm>
              <a:prstGeom prst="rect">
                <a:avLst/>
              </a:prstGeom>
            </p:spPr>
          </p:pic>
          <p:pic>
            <p:nvPicPr>
              <p:cNvPr id="18" name="Picture 20" descr="Dashboard - Free seo and web icons">
                <a:extLst>
                  <a:ext uri="{FF2B5EF4-FFF2-40B4-BE49-F238E27FC236}">
                    <a16:creationId xmlns:a16="http://schemas.microsoft.com/office/drawing/2014/main" id="{E1FB657B-A3C2-0A32-FFB9-39A49D9EC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1839809" y="2691340"/>
                <a:ext cx="707224" cy="70788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9307CE7-6E71-8FCE-4FAC-ABC583926079}"/>
                </a:ext>
              </a:extLst>
            </p:cNvPr>
            <p:cNvGrpSpPr/>
            <p:nvPr/>
          </p:nvGrpSpPr>
          <p:grpSpPr>
            <a:xfrm>
              <a:off x="7384080" y="1976293"/>
              <a:ext cx="3622902" cy="3282273"/>
              <a:chOff x="7018405" y="1864845"/>
              <a:chExt cx="4085067" cy="3814661"/>
            </a:xfrm>
          </p:grpSpPr>
          <p:pic>
            <p:nvPicPr>
              <p:cNvPr id="13" name="Image 3">
                <a:extLst>
                  <a:ext uri="{FF2B5EF4-FFF2-40B4-BE49-F238E27FC236}">
                    <a16:creationId xmlns:a16="http://schemas.microsoft.com/office/drawing/2014/main" id="{D7093977-AC28-29C7-F7D0-23AF8C6BB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8405" y="1864845"/>
                <a:ext cx="4085067" cy="3814661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9A7C0C-CC0D-BD0A-CFF5-039E1D005BFC}"/>
                  </a:ext>
                </a:extLst>
              </p:cNvPr>
              <p:cNvSpPr/>
              <p:nvPr/>
            </p:nvSpPr>
            <p:spPr>
              <a:xfrm>
                <a:off x="9420924" y="2793369"/>
                <a:ext cx="1621411" cy="20853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1C9921F-E68E-7027-AED6-394966C3333C}"/>
                  </a:ext>
                </a:extLst>
              </p:cNvPr>
              <p:cNvSpPr/>
              <p:nvPr/>
            </p:nvSpPr>
            <p:spPr>
              <a:xfrm>
                <a:off x="8989717" y="2130748"/>
                <a:ext cx="862414" cy="3804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1F95ADC-316D-AA2D-7C67-0B2ADBD7F8EB}"/>
                  </a:ext>
                </a:extLst>
              </p:cNvPr>
              <p:cNvSpPr/>
              <p:nvPr/>
            </p:nvSpPr>
            <p:spPr>
              <a:xfrm>
                <a:off x="7662687" y="3645906"/>
                <a:ext cx="1621411" cy="1758324"/>
              </a:xfrm>
              <a:prstGeom prst="rect">
                <a:avLst/>
              </a:prstGeom>
              <a:solidFill>
                <a:srgbClr val="C85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AB272E-E586-E73C-8468-1D5B4A88C974}"/>
                  </a:ext>
                </a:extLst>
              </p:cNvPr>
              <p:cNvSpPr/>
              <p:nvPr/>
            </p:nvSpPr>
            <p:spPr>
              <a:xfrm>
                <a:off x="9420923" y="3306541"/>
                <a:ext cx="1621411" cy="2085341"/>
              </a:xfrm>
              <a:prstGeom prst="rect">
                <a:avLst/>
              </a:prstGeom>
              <a:solidFill>
                <a:srgbClr val="6A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4" name="ZoneTexte 24">
                <a:extLst>
                  <a:ext uri="{FF2B5EF4-FFF2-40B4-BE49-F238E27FC236}">
                    <a16:creationId xmlns:a16="http://schemas.microsoft.com/office/drawing/2014/main" id="{E7B88157-37B8-B14C-F427-AFCAC07360C3}"/>
                  </a:ext>
                </a:extLst>
              </p:cNvPr>
              <p:cNvSpPr txBox="1"/>
              <p:nvPr/>
            </p:nvSpPr>
            <p:spPr>
              <a:xfrm>
                <a:off x="9852131" y="2958168"/>
                <a:ext cx="848128" cy="42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61% </a:t>
                </a:r>
              </a:p>
            </p:txBody>
          </p:sp>
          <p:sp>
            <p:nvSpPr>
              <p:cNvPr id="25" name="ZoneTexte 25">
                <a:extLst>
                  <a:ext uri="{FF2B5EF4-FFF2-40B4-BE49-F238E27FC236}">
                    <a16:creationId xmlns:a16="http://schemas.microsoft.com/office/drawing/2014/main" id="{8728B84F-FCAD-0B00-0D55-D40EB535C351}"/>
                  </a:ext>
                </a:extLst>
              </p:cNvPr>
              <p:cNvSpPr txBox="1"/>
              <p:nvPr/>
            </p:nvSpPr>
            <p:spPr>
              <a:xfrm>
                <a:off x="8046184" y="3292779"/>
                <a:ext cx="845610" cy="42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51% </a:t>
                </a:r>
              </a:p>
            </p:txBody>
          </p:sp>
        </p:grpSp>
        <p:sp>
          <p:nvSpPr>
            <p:cNvPr id="20" name="ZoneTexte 18">
              <a:extLst>
                <a:ext uri="{FF2B5EF4-FFF2-40B4-BE49-F238E27FC236}">
                  <a16:creationId xmlns:a16="http://schemas.microsoft.com/office/drawing/2014/main" id="{B349C271-EF9E-A43A-43B6-2AE563A0AAF6}"/>
                </a:ext>
              </a:extLst>
            </p:cNvPr>
            <p:cNvSpPr txBox="1"/>
            <p:nvPr/>
          </p:nvSpPr>
          <p:spPr>
            <a:xfrm>
              <a:off x="7855921" y="5068559"/>
              <a:ext cx="1786902" cy="5060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H" sz="1600" b="1" dirty="0" err="1">
                  <a:solidFill>
                    <a:srgbClr val="A80000"/>
                  </a:solidFill>
                  <a:latin typeface="Arial Nova Cond" panose="020B0506020202020204" pitchFamily="34" charset="0"/>
                </a:rPr>
                <a:t>Mentorship</a:t>
              </a:r>
              <a:r>
                <a:rPr lang="fr-CH" sz="1600" b="1" dirty="0">
                  <a:solidFill>
                    <a:srgbClr val="A80000"/>
                  </a:solidFill>
                  <a:latin typeface="Arial Nova Cond" panose="020B0506020202020204" pitchFamily="34" charset="0"/>
                </a:rPr>
                <a:t> &amp; </a:t>
              </a:r>
              <a:r>
                <a:rPr lang="fr-CH" sz="1600" b="1" dirty="0" err="1">
                  <a:solidFill>
                    <a:srgbClr val="A80000"/>
                  </a:solidFill>
                  <a:latin typeface="Arial Nova Cond" panose="020B0506020202020204" pitchFamily="34" charset="0"/>
                </a:rPr>
                <a:t>ePOCT</a:t>
              </a:r>
              <a:r>
                <a:rPr lang="fr-CH" sz="1600" b="1" dirty="0">
                  <a:solidFill>
                    <a:srgbClr val="A80000"/>
                  </a:solidFill>
                  <a:latin typeface="Arial Nova Cond" panose="020B0506020202020204" pitchFamily="34" charset="0"/>
                </a:rPr>
                <a:t>+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2B0E054-809E-DB0F-D94D-657A5CF5E0E7}"/>
                </a:ext>
              </a:extLst>
            </p:cNvPr>
            <p:cNvSpPr txBox="1"/>
            <p:nvPr/>
          </p:nvSpPr>
          <p:spPr>
            <a:xfrm>
              <a:off x="9642823" y="5055042"/>
              <a:ext cx="1244724" cy="292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H" sz="1600" b="1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 Nova Cond" panose="020B0506020202020204" pitchFamily="34" charset="0"/>
                </a:rPr>
                <a:t>ePOCT</a:t>
              </a:r>
              <a:r>
                <a:rPr lang="fr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 Nova Cond" panose="020B0506020202020204" pitchFamily="34" charset="0"/>
                </a:rPr>
                <a:t>+ </a:t>
              </a:r>
              <a:r>
                <a:rPr lang="fr-CH" sz="1600" b="1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 Nova Cond" panose="020B0506020202020204" pitchFamily="34" charset="0"/>
                </a:rPr>
                <a:t>only</a:t>
              </a:r>
              <a:endParaRPr lang="fr-CH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8812987-A3CA-F3EE-152E-A457F7DBFDC5}"/>
                </a:ext>
              </a:extLst>
            </p:cNvPr>
            <p:cNvSpPr txBox="1"/>
            <p:nvPr/>
          </p:nvSpPr>
          <p:spPr>
            <a:xfrm>
              <a:off x="6460505" y="5635709"/>
              <a:ext cx="6108568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Arial Nova Cond" panose="020B0506020202020204" pitchFamily="34" charset="0"/>
                </a:rPr>
                <a:t> Adjusted risk difference: -10%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Nova Cond" panose="020B0506020202020204" pitchFamily="34" charset="0"/>
                </a:rPr>
                <a:t>(95%CI -18% to -3%)</a:t>
              </a:r>
            </a:p>
            <a:p>
              <a:pPr algn="ctr" defTabSz="914400">
                <a:defRPr/>
              </a:pPr>
              <a:r>
                <a:rPr lang="fr-CH" sz="1200" dirty="0">
                  <a:solidFill>
                    <a:schemeClr val="bg2">
                      <a:lumMod val="25000"/>
                    </a:schemeClr>
                  </a:solidFill>
                  <a:latin typeface="Arial Nova Cond" panose="020B0506020202020204" pitchFamily="34" charset="0"/>
                </a:rPr>
                <a:t>p = 0.005</a:t>
              </a:r>
              <a:endParaRPr lang="en-US" sz="1400" b="1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7E5F5A2-4091-164D-4A29-22E43238022F}"/>
              </a:ext>
            </a:extLst>
          </p:cNvPr>
          <p:cNvSpPr txBox="1"/>
          <p:nvPr/>
        </p:nvSpPr>
        <p:spPr>
          <a:xfrm>
            <a:off x="553670" y="6356350"/>
            <a:ext cx="12882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>
                <a:solidFill>
                  <a:srgbClr val="020202"/>
                </a:solidFill>
              </a:rPr>
              <a:t>Ref</a:t>
            </a:r>
            <a:r>
              <a:rPr lang="fr-CH" sz="1600" b="1" dirty="0">
                <a:solidFill>
                  <a:srgbClr val="020202"/>
                </a:solidFill>
              </a:rPr>
              <a:t>: </a:t>
            </a:r>
            <a:r>
              <a:rPr lang="fr-CH" sz="1600" dirty="0">
                <a:solidFill>
                  <a:srgbClr val="020202"/>
                </a:solidFill>
              </a:rPr>
              <a:t>A </a:t>
            </a:r>
            <a:r>
              <a:rPr lang="fr-CH" sz="1600" dirty="0" err="1">
                <a:solidFill>
                  <a:srgbClr val="020202"/>
                </a:solidFill>
              </a:rPr>
              <a:t>Miauton</a:t>
            </a:r>
            <a:r>
              <a:rPr lang="fr-CH" sz="1600" dirty="0">
                <a:solidFill>
                  <a:srgbClr val="020202"/>
                </a:solidFill>
              </a:rPr>
              <a:t>. </a:t>
            </a:r>
            <a:r>
              <a:rPr lang="fr-CH" sz="1600" i="1" dirty="0">
                <a:solidFill>
                  <a:srgbClr val="020202"/>
                </a:solidFill>
              </a:rPr>
              <a:t>In </a:t>
            </a:r>
            <a:r>
              <a:rPr lang="fr-CH" sz="1600" i="1" dirty="0" err="1">
                <a:solidFill>
                  <a:srgbClr val="020202"/>
                </a:solidFill>
              </a:rPr>
              <a:t>preparation</a:t>
            </a:r>
            <a:endParaRPr lang="en-US" sz="1600" i="1" dirty="0">
              <a:solidFill>
                <a:srgbClr val="020202"/>
              </a:solidFill>
            </a:endParaRPr>
          </a:p>
        </p:txBody>
      </p:sp>
      <p:sp>
        <p:nvSpPr>
          <p:cNvPr id="3" name="ZoneTexte 76">
            <a:extLst>
              <a:ext uri="{FF2B5EF4-FFF2-40B4-BE49-F238E27FC236}">
                <a16:creationId xmlns:a16="http://schemas.microsoft.com/office/drawing/2014/main" id="{5D3BF126-A280-88A8-3FDE-C7BB41B7A09A}"/>
              </a:ext>
            </a:extLst>
          </p:cNvPr>
          <p:cNvSpPr txBox="1"/>
          <p:nvPr/>
        </p:nvSpPr>
        <p:spPr>
          <a:xfrm>
            <a:off x="1310030" y="1019290"/>
            <a:ext cx="3394709" cy="35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All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acutely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sick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children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&lt; 15 yo</a:t>
            </a:r>
            <a:endParaRPr lang="fr-CH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</a:endParaRPr>
          </a:p>
        </p:txBody>
      </p:sp>
      <p:pic>
        <p:nvPicPr>
          <p:cNvPr id="4" name="Graphique 78" descr="Utilisateur contour">
            <a:extLst>
              <a:ext uri="{FF2B5EF4-FFF2-40B4-BE49-F238E27FC236}">
                <a16:creationId xmlns:a16="http://schemas.microsoft.com/office/drawing/2014/main" id="{2C1D55CB-60B9-E890-34EC-D5A098409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580" y="937373"/>
            <a:ext cx="471840" cy="493029"/>
          </a:xfrm>
          <a:prstGeom prst="rect">
            <a:avLst/>
          </a:prstGeom>
        </p:spPr>
      </p:pic>
      <p:pic>
        <p:nvPicPr>
          <p:cNvPr id="5" name="Graphique 53" descr="Daily Calendar">
            <a:extLst>
              <a:ext uri="{FF2B5EF4-FFF2-40B4-BE49-F238E27FC236}">
                <a16:creationId xmlns:a16="http://schemas.microsoft.com/office/drawing/2014/main" id="{CBE0DE5D-227C-DD97-3A64-7BE25407F9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55107" y="832516"/>
            <a:ext cx="548220" cy="572839"/>
          </a:xfrm>
          <a:prstGeom prst="rect">
            <a:avLst/>
          </a:prstGeom>
        </p:spPr>
      </p:pic>
      <p:sp>
        <p:nvSpPr>
          <p:cNvPr id="6" name="ZoneTexte 75">
            <a:extLst>
              <a:ext uri="{FF2B5EF4-FFF2-40B4-BE49-F238E27FC236}">
                <a16:creationId xmlns:a16="http://schemas.microsoft.com/office/drawing/2014/main" id="{6AFCAFF8-3291-0569-75CF-6ED8ABD6DA1A}"/>
              </a:ext>
            </a:extLst>
          </p:cNvPr>
          <p:cNvSpPr txBox="1"/>
          <p:nvPr/>
        </p:nvSpPr>
        <p:spPr>
          <a:xfrm>
            <a:off x="5666854" y="984281"/>
            <a:ext cx="3394709" cy="35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June to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September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 2023 (6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months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</a:rPr>
              <a:t>)</a:t>
            </a:r>
            <a:endParaRPr lang="fr-CH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BE72EBA-301C-0497-10B3-5BC66615B55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4180" t="58784" r="77821" b="3678"/>
          <a:stretch/>
        </p:blipFill>
        <p:spPr>
          <a:xfrm>
            <a:off x="727981" y="3928045"/>
            <a:ext cx="1132353" cy="196727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2463109-D79B-6097-DDA8-2F778415256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4180" t="5168" r="77821" b="51519"/>
          <a:stretch/>
        </p:blipFill>
        <p:spPr>
          <a:xfrm>
            <a:off x="705607" y="1795515"/>
            <a:ext cx="1057369" cy="1967279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7177649-C88C-247B-E13E-041A6ABE21DF}"/>
              </a:ext>
            </a:extLst>
          </p:cNvPr>
          <p:cNvSpPr txBox="1"/>
          <p:nvPr/>
        </p:nvSpPr>
        <p:spPr>
          <a:xfrm>
            <a:off x="2784567" y="2485898"/>
            <a:ext cx="126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18,470</a:t>
            </a:r>
          </a:p>
        </p:txBody>
      </p:sp>
      <p:pic>
        <p:nvPicPr>
          <p:cNvPr id="46" name="Graphique 45" descr="Enfants avec un remplissage uni">
            <a:extLst>
              <a:ext uri="{FF2B5EF4-FFF2-40B4-BE49-F238E27FC236}">
                <a16:creationId xmlns:a16="http://schemas.microsoft.com/office/drawing/2014/main" id="{E7E7947B-6A4A-99E1-3CA1-44016D7555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67428" y="4327715"/>
            <a:ext cx="730029" cy="73002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725A794-77FD-3FC8-B65F-8AA9DACE7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9586" y="3010180"/>
            <a:ext cx="447627" cy="631080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15B0F3F9-FA37-48C0-2C56-EFE103ED800E}"/>
              </a:ext>
            </a:extLst>
          </p:cNvPr>
          <p:cNvSpPr txBox="1"/>
          <p:nvPr/>
        </p:nvSpPr>
        <p:spPr>
          <a:xfrm>
            <a:off x="2810879" y="3137956"/>
            <a:ext cx="224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5,098 (28% </a:t>
            </a:r>
            <a:r>
              <a:rPr lang="fr-CH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fr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2" name="Graphique 51" descr="Enfants avec un remplissage uni">
            <a:extLst>
              <a:ext uri="{FF2B5EF4-FFF2-40B4-BE49-F238E27FC236}">
                <a16:creationId xmlns:a16="http://schemas.microsoft.com/office/drawing/2014/main" id="{D952376B-476C-246C-5829-D968C346E2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90207" y="2299103"/>
            <a:ext cx="721935" cy="721935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9CA29EEC-7D06-3FCA-3ABE-5FEA6BA5EC01}"/>
              </a:ext>
            </a:extLst>
          </p:cNvPr>
          <p:cNvSpPr txBox="1"/>
          <p:nvPr/>
        </p:nvSpPr>
        <p:spPr>
          <a:xfrm>
            <a:off x="2784567" y="4508064"/>
            <a:ext cx="145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18,282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3AC163D-A541-2012-F16E-E819003CC234}"/>
              </a:ext>
            </a:extLst>
          </p:cNvPr>
          <p:cNvSpPr txBox="1"/>
          <p:nvPr/>
        </p:nvSpPr>
        <p:spPr>
          <a:xfrm>
            <a:off x="2819875" y="5091316"/>
            <a:ext cx="223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3,898 (22% </a:t>
            </a:r>
            <a:r>
              <a:rPr lang="fr-CH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fr-CH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ZoneTexte 18">
            <a:extLst>
              <a:ext uri="{FF2B5EF4-FFF2-40B4-BE49-F238E27FC236}">
                <a16:creationId xmlns:a16="http://schemas.microsoft.com/office/drawing/2014/main" id="{8E821E2A-D220-EA29-C69C-BF810F5127BC}"/>
              </a:ext>
            </a:extLst>
          </p:cNvPr>
          <p:cNvSpPr txBox="1"/>
          <p:nvPr/>
        </p:nvSpPr>
        <p:spPr>
          <a:xfrm>
            <a:off x="1884322" y="1894680"/>
            <a:ext cx="37716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b="1" dirty="0" err="1">
                <a:solidFill>
                  <a:srgbClr val="A80000"/>
                </a:solidFill>
                <a:latin typeface="Arial Nova Cond" panose="020B0506020202020204" pitchFamily="34" charset="0"/>
              </a:rPr>
              <a:t>Mentorship</a:t>
            </a:r>
            <a:r>
              <a:rPr lang="fr-CH" b="1" dirty="0">
                <a:solidFill>
                  <a:srgbClr val="A80000"/>
                </a:solidFill>
                <a:latin typeface="Arial Nova Cond" panose="020B0506020202020204" pitchFamily="34" charset="0"/>
              </a:rPr>
              <a:t> &amp; </a:t>
            </a:r>
            <a:r>
              <a:rPr lang="fr-CH" b="1" dirty="0" err="1">
                <a:solidFill>
                  <a:srgbClr val="A80000"/>
                </a:solidFill>
                <a:latin typeface="Arial Nova Cond" panose="020B0506020202020204" pitchFamily="34" charset="0"/>
              </a:rPr>
              <a:t>ePOCT</a:t>
            </a:r>
            <a:r>
              <a:rPr lang="fr-CH" b="1" dirty="0">
                <a:solidFill>
                  <a:srgbClr val="A80000"/>
                </a:solidFill>
                <a:latin typeface="Arial Nova Cond" panose="020B0506020202020204" pitchFamily="34" charset="0"/>
              </a:rPr>
              <a:t>+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5AC0B1F7-6EF6-D0A5-1DC0-F7F96AF3C2F4}"/>
              </a:ext>
            </a:extLst>
          </p:cNvPr>
          <p:cNvSpPr/>
          <p:nvPr/>
        </p:nvSpPr>
        <p:spPr>
          <a:xfrm>
            <a:off x="705607" y="1852871"/>
            <a:ext cx="4723889" cy="18087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C54C013-EDF7-37F7-B70A-750A369284FA}"/>
              </a:ext>
            </a:extLst>
          </p:cNvPr>
          <p:cNvSpPr txBox="1"/>
          <p:nvPr/>
        </p:nvSpPr>
        <p:spPr>
          <a:xfrm>
            <a:off x="2309683" y="4033658"/>
            <a:ext cx="1739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ePOCT</a:t>
            </a:r>
            <a:r>
              <a:rPr lang="fr-CH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+ </a:t>
            </a:r>
            <a:r>
              <a:rPr lang="fr-CH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only</a:t>
            </a:r>
            <a:endParaRPr lang="fr-CH" b="1" dirty="0">
              <a:solidFill>
                <a:schemeClr val="tx2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64909FCC-5458-1990-EC95-09A709100C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986" y="4953280"/>
            <a:ext cx="447627" cy="631080"/>
          </a:xfrm>
          <a:prstGeom prst="rect">
            <a:avLst/>
          </a:prstGeom>
        </p:spPr>
      </p:pic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5C8EE5C2-7260-5909-799C-E960140B3DBD}"/>
              </a:ext>
            </a:extLst>
          </p:cNvPr>
          <p:cNvSpPr/>
          <p:nvPr/>
        </p:nvSpPr>
        <p:spPr>
          <a:xfrm>
            <a:off x="731007" y="3999171"/>
            <a:ext cx="4723889" cy="1808742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0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210173">
            <a:extLst>
              <a:ext uri="{FF2B5EF4-FFF2-40B4-BE49-F238E27FC236}">
                <a16:creationId xmlns:a16="http://schemas.microsoft.com/office/drawing/2014/main" id="{0CFF8873-02C2-8F39-A486-893D37CCE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>
            <a:fillRect/>
          </a:stretch>
        </p:blipFill>
        <p:spPr bwMode="auto">
          <a:xfrm>
            <a:off x="4168006" y="0"/>
            <a:ext cx="8023994" cy="685800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A79A1E3-7EDD-11E0-5EB2-DBD53C35A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679080"/>
              </p:ext>
            </p:extLst>
          </p:nvPr>
        </p:nvGraphicFramePr>
        <p:xfrm>
          <a:off x="475488" y="658368"/>
          <a:ext cx="5347795" cy="526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919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54C2BAF3-7704-0A27-6B22-3FB1F79CF7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40" y="-1658286"/>
            <a:ext cx="7131198" cy="7131198"/>
          </a:xfrm>
          <a:prstGeom prst="rect">
            <a:avLst/>
          </a:prstGeom>
        </p:spPr>
      </p:pic>
      <p:pic>
        <p:nvPicPr>
          <p:cNvPr id="6" name="officeArt object"/>
          <p:cNvPicPr/>
          <p:nvPr/>
        </p:nvPicPr>
        <p:blipFill rotWithShape="1">
          <a:blip r:embed="rId5"/>
          <a:srcRect l="28198" r="32938" b="32772"/>
          <a:stretch/>
        </p:blipFill>
        <p:spPr>
          <a:xfrm>
            <a:off x="7181138" y="721987"/>
            <a:ext cx="916863" cy="89063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Picture 6" descr="11 Employment Opportunities at The National Institute for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418" y="725527"/>
            <a:ext cx="1084670" cy="958525"/>
          </a:xfrm>
          <a:prstGeom prst="rect">
            <a:avLst/>
          </a:prstGeom>
          <a:noFill/>
        </p:spPr>
      </p:pic>
      <p:pic>
        <p:nvPicPr>
          <p:cNvPr id="10" name="Picture 2" descr="Picture 2">
            <a:extLst>
              <a:ext uri="{FF2B5EF4-FFF2-40B4-BE49-F238E27FC236}">
                <a16:creationId xmlns:a16="http://schemas.microsoft.com/office/drawing/2014/main" id="{5475687E-1F3E-AA47-D041-64977CC56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64517" y="594631"/>
            <a:ext cx="1649109" cy="72599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8620EE4-D097-C2EA-254A-CE7C7DFF4629}"/>
              </a:ext>
            </a:extLst>
          </p:cNvPr>
          <p:cNvSpPr txBox="1">
            <a:spLocks/>
          </p:cNvSpPr>
          <p:nvPr/>
        </p:nvSpPr>
        <p:spPr bwMode="auto">
          <a:xfrm>
            <a:off x="613041" y="2811265"/>
            <a:ext cx="2300473" cy="256083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9144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defRPr sz="1600" b="0" i="0" u="none" strike="noStrike" cap="none" spc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marR="0" indent="0" algn="l" defTabSz="9144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defRPr sz="1600" b="0" i="0" u="none" strike="noStrike" cap="none" spc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marR="0" indent="0" algn="l" defTabSz="9144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defRPr sz="1600" b="0" i="0" u="none" strike="noStrike" cap="none" spc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247072" marR="0" indent="-247072" algn="l" defTabSz="9144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defRPr sz="1600" b="0" i="0" u="none" strike="noStrike" cap="none" spc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426171" marR="0" indent="-256309" algn="l" defTabSz="9144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defRPr sz="1600" b="0" i="0" u="none" strike="noStrike" cap="none" spc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  <a:lvl6pPr marL="0" marR="0" indent="0" algn="l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defRPr sz="2100" b="1" i="0" u="none" strike="noStrike" cap="none" spc="0">
                <a:solidFill>
                  <a:schemeClr val="accent2">
                    <a:lumOff val="18884"/>
                  </a:schemeClr>
                </a:solidFill>
                <a:latin typeface="Franklin Gothic Demi Cond"/>
                <a:ea typeface="Franklin Gothic Demi Cond"/>
                <a:cs typeface="Franklin Gothic Demi Cond"/>
              </a:defRPr>
            </a:lvl6pPr>
            <a:lvl7pPr marL="0" marR="0" indent="0" algn="l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defRPr sz="2100" b="1" i="0" u="none" strike="noStrike" cap="none" spc="0">
                <a:solidFill>
                  <a:schemeClr val="accent2">
                    <a:lumOff val="18884"/>
                  </a:schemeClr>
                </a:solidFill>
                <a:latin typeface="Franklin Gothic Demi Cond"/>
                <a:ea typeface="Franklin Gothic Demi Cond"/>
                <a:cs typeface="Franklin Gothic Demi Cond"/>
              </a:defRPr>
            </a:lvl7pPr>
            <a:lvl8pPr marL="0" marR="0" indent="0" algn="l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defRPr sz="2100" b="1" i="0" u="none" strike="noStrike" cap="none" spc="0">
                <a:solidFill>
                  <a:schemeClr val="accent2">
                    <a:lumOff val="18884"/>
                  </a:schemeClr>
                </a:solidFill>
                <a:latin typeface="Franklin Gothic Demi Cond"/>
                <a:ea typeface="Franklin Gothic Demi Cond"/>
                <a:cs typeface="Franklin Gothic Demi Cond"/>
              </a:defRPr>
            </a:lvl8pPr>
            <a:lvl9pPr marL="0" marR="0" indent="0" algn="l" defTabSz="9144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defRPr sz="2100" b="1" i="0" u="none" strike="noStrike" cap="none" spc="0">
                <a:solidFill>
                  <a:schemeClr val="accent2">
                    <a:lumOff val="18884"/>
                  </a:schemeClr>
                </a:solidFill>
                <a:latin typeface="Franklin Gothic Demi Cond"/>
                <a:ea typeface="Franklin Gothic Demi Cond"/>
                <a:cs typeface="Franklin Gothic Demi Cond"/>
              </a:defRPr>
            </a:lvl9pPr>
          </a:lstStyle>
          <a:p>
            <a:pPr defTabSz="749808">
              <a:spcBef>
                <a:spcPts val="0"/>
              </a:spcBef>
              <a:buSzTx/>
              <a:buFont typeface="Arial"/>
              <a:buNone/>
              <a:defRPr sz="1150" b="1"/>
            </a:pPr>
            <a:endParaRPr lang="en-US" sz="14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defTabSz="749808">
              <a:spcBef>
                <a:spcPts val="0"/>
              </a:spcBef>
              <a:buSzTx/>
              <a:buFont typeface="Arial"/>
              <a:buNone/>
              <a:defRPr sz="1150" b="1"/>
            </a:pPr>
            <a:endParaRPr lang="en-US" sz="14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D04722-E3E6-9B50-8DA2-8C68C3E5F130}"/>
              </a:ext>
            </a:extLst>
          </p:cNvPr>
          <p:cNvSpPr txBox="1"/>
          <p:nvPr/>
        </p:nvSpPr>
        <p:spPr>
          <a:xfrm>
            <a:off x="9613728" y="1729652"/>
            <a:ext cx="21591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Nyanda</a:t>
            </a:r>
            <a:r>
              <a:rPr lang="en-GB" sz="1600" b="1" dirty="0"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Ntinginya</a:t>
            </a:r>
            <a:endParaRPr lang="en-GB" sz="1600" b="1" dirty="0"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Chacha Mangu</a:t>
            </a:r>
          </a:p>
          <a:p>
            <a:r>
              <a:rPr lang="en-GB" sz="1600" b="1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Godfrey </a:t>
            </a:r>
            <a:r>
              <a:rPr lang="en-GB" sz="1600" b="1" dirty="0" err="1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Kavishe</a:t>
            </a:r>
            <a:endParaRPr lang="en-GB" sz="1600" b="1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GB" sz="1600" b="1" dirty="0" err="1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Agrea</a:t>
            </a:r>
            <a:endParaRPr lang="en-GB" sz="1600" b="1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Humphrey </a:t>
            </a:r>
            <a:r>
              <a:rPr lang="en-GB" sz="1600" b="1" dirty="0" err="1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Mhagama</a:t>
            </a:r>
            <a:endParaRPr lang="en-GB" sz="1600" b="1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 err="1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Theopista</a:t>
            </a:r>
            <a:r>
              <a:rPr lang="en-GB" sz="1600" b="1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Lotto</a:t>
            </a:r>
          </a:p>
          <a:p>
            <a:r>
              <a:rPr lang="en-GB" sz="1600" b="1" dirty="0"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Caroline Enos</a:t>
            </a:r>
          </a:p>
          <a:p>
            <a:r>
              <a:rPr lang="en-GB" sz="1600" b="1" dirty="0"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Mildred </a:t>
            </a:r>
            <a:r>
              <a:rPr lang="en-GB" sz="1600" b="1" dirty="0" err="1"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Mtui</a:t>
            </a:r>
            <a:endParaRPr lang="en-GB" sz="1600" b="1" dirty="0"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 err="1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Sinamgoda</a:t>
            </a:r>
            <a:r>
              <a:rPr lang="en-GB" sz="1600" b="1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Ngailla</a:t>
            </a:r>
            <a:endParaRPr lang="en-GB" sz="1600" b="1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08C942-2F29-C25F-3598-A31DA68DAF7D}"/>
              </a:ext>
            </a:extLst>
          </p:cNvPr>
          <p:cNvSpPr txBox="1"/>
          <p:nvPr/>
        </p:nvSpPr>
        <p:spPr>
          <a:xfrm>
            <a:off x="6964802" y="1678819"/>
            <a:ext cx="2159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Honorati</a:t>
            </a:r>
            <a:r>
              <a:rPr lang="en-GB" sz="1600" b="1" dirty="0"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Masanja</a:t>
            </a:r>
            <a:endParaRPr lang="en-GB" sz="1600" b="1" dirty="0"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b="1" dirty="0" err="1"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Geofrey</a:t>
            </a:r>
            <a:r>
              <a:rPr lang="en-GB" sz="1600" b="1" dirty="0"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Ashery</a:t>
            </a:r>
          </a:p>
          <a:p>
            <a:r>
              <a:rPr lang="en-GB" sz="1600" b="1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Lameck </a:t>
            </a:r>
            <a:r>
              <a:rPr lang="en-GB" sz="1600" b="1" dirty="0" err="1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Luwanda</a:t>
            </a:r>
            <a:endParaRPr lang="en-GB" sz="1600" b="1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Margaret </a:t>
            </a:r>
            <a:r>
              <a:rPr lang="en-GB" sz="1600" b="1" dirty="0" err="1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Joram</a:t>
            </a:r>
            <a:endParaRPr lang="en-GB" sz="1600" b="1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Ibrahim </a:t>
            </a:r>
            <a:r>
              <a:rPr lang="en-GB" sz="1600" b="1" dirty="0" err="1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Mtebene</a:t>
            </a:r>
            <a:endParaRPr lang="en-GB" sz="1600" b="1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Happy </a:t>
            </a:r>
            <a:r>
              <a:rPr lang="en-GB" sz="1600" b="1" dirty="0" err="1"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Mkali</a:t>
            </a:r>
            <a:endParaRPr lang="en-GB" sz="1600" b="1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39E5DF-F553-3097-BECE-CE042A6A7E93}"/>
              </a:ext>
            </a:extLst>
          </p:cNvPr>
          <p:cNvSpPr/>
          <p:nvPr/>
        </p:nvSpPr>
        <p:spPr>
          <a:xfrm>
            <a:off x="419100" y="177800"/>
            <a:ext cx="32258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A8ECC9-CEA1-CBC3-6E75-D42D6A47E5A7}"/>
              </a:ext>
            </a:extLst>
          </p:cNvPr>
          <p:cNvSpPr txBox="1"/>
          <p:nvPr/>
        </p:nvSpPr>
        <p:spPr>
          <a:xfrm>
            <a:off x="569699" y="1803407"/>
            <a:ext cx="23004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 Nova Cond" panose="020B0506020202020204" pitchFamily="34" charset="0"/>
              </a:rPr>
              <a:t>Valérie </a:t>
            </a:r>
            <a:r>
              <a:rPr lang="en-GB" sz="1600" b="1" dirty="0" err="1">
                <a:latin typeface="Arial Nova Cond" panose="020B0506020202020204" pitchFamily="34" charset="0"/>
              </a:rPr>
              <a:t>D’Acremont</a:t>
            </a:r>
            <a:r>
              <a:rPr lang="en-GB" sz="1600" b="1" dirty="0">
                <a:latin typeface="Arial Nova Cond" panose="020B0506020202020204" pitchFamily="34" charset="0"/>
              </a:rPr>
              <a:t> </a:t>
            </a:r>
          </a:p>
          <a:p>
            <a:r>
              <a:rPr lang="en-GB" sz="1600" b="1" dirty="0">
                <a:latin typeface="Arial Nova Cond" panose="020B0506020202020204" pitchFamily="34" charset="0"/>
              </a:rPr>
              <a:t>Alix </a:t>
            </a:r>
            <a:r>
              <a:rPr lang="en-GB" sz="1600" b="1" dirty="0" err="1">
                <a:latin typeface="Arial Nova Cond" panose="020B0506020202020204" pitchFamily="34" charset="0"/>
              </a:rPr>
              <a:t>Miauton</a:t>
            </a:r>
            <a:br>
              <a:rPr lang="en-GB" sz="1600" b="1" dirty="0">
                <a:latin typeface="Arial Nova Cond" panose="020B0506020202020204" pitchFamily="34" charset="0"/>
              </a:rPr>
            </a:br>
            <a:r>
              <a:rPr lang="en-GB" sz="1600" b="1" dirty="0">
                <a:latin typeface="Arial Nova Cond" panose="020B0506020202020204" pitchFamily="34" charset="0"/>
              </a:rPr>
              <a:t>Annie Hartley</a:t>
            </a:r>
          </a:p>
          <a:p>
            <a:r>
              <a:rPr lang="en-GB" sz="1600" b="1" dirty="0">
                <a:latin typeface="Arial Nova Cond" panose="020B0506020202020204" pitchFamily="34" charset="0"/>
              </a:rPr>
              <a:t>Vincent Faivre</a:t>
            </a:r>
          </a:p>
          <a:p>
            <a:r>
              <a:rPr lang="en-GB" sz="1600" b="1" dirty="0">
                <a:latin typeface="Arial Nova Cond" panose="020B0506020202020204" pitchFamily="34" charset="0"/>
              </a:rPr>
              <a:t>Sylvain </a:t>
            </a:r>
            <a:r>
              <a:rPr lang="en-GB" sz="1600" b="1" dirty="0" err="1">
                <a:latin typeface="Arial Nova Cond" panose="020B0506020202020204" pitchFamily="34" charset="0"/>
              </a:rPr>
              <a:t>Schaufelberger</a:t>
            </a:r>
            <a:br>
              <a:rPr lang="en-GB" sz="1600" b="1" dirty="0">
                <a:latin typeface="Arial Nova Cond" panose="020B0506020202020204" pitchFamily="34" charset="0"/>
              </a:rPr>
            </a:br>
            <a:r>
              <a:rPr lang="en-GB" sz="1600" b="1" dirty="0">
                <a:latin typeface="Arial Nova Cond" panose="020B0506020202020204" pitchFamily="34" charset="0"/>
              </a:rPr>
              <a:t>Alan </a:t>
            </a:r>
            <a:r>
              <a:rPr lang="en-GB" sz="1600" b="1" dirty="0" err="1">
                <a:latin typeface="Arial Nova Cond" panose="020B0506020202020204" pitchFamily="34" charset="0"/>
              </a:rPr>
              <a:t>Vonlanthen</a:t>
            </a:r>
            <a:endParaRPr lang="en-GB" sz="1600" b="1" dirty="0">
              <a:latin typeface="Arial Nova Cond" panose="020B0506020202020204" pitchFamily="34" charset="0"/>
            </a:endParaRPr>
          </a:p>
          <a:p>
            <a:r>
              <a:rPr lang="en-GB" sz="1600" b="1" dirty="0">
                <a:latin typeface="Arial Nova Cond" panose="020B0506020202020204" pitchFamily="34" charset="0"/>
              </a:rPr>
              <a:t>Gregory Martin</a:t>
            </a:r>
            <a:br>
              <a:rPr lang="en-GB" sz="1600" b="1" dirty="0">
                <a:latin typeface="Arial Nova Cond" panose="020B0506020202020204" pitchFamily="34" charset="0"/>
              </a:rPr>
            </a:br>
            <a:r>
              <a:rPr lang="en-GB" sz="1600" b="1" dirty="0">
                <a:latin typeface="Arial Nova Cond" panose="020B0506020202020204" pitchFamily="34" charset="0"/>
              </a:rPr>
              <a:t>Julian </a:t>
            </a:r>
            <a:r>
              <a:rPr lang="en-GB" sz="1600" b="1" dirty="0" err="1">
                <a:latin typeface="Arial Nova Cond" panose="020B0506020202020204" pitchFamily="34" charset="0"/>
              </a:rPr>
              <a:t>Thabard</a:t>
            </a:r>
            <a:endParaRPr lang="en-GB" sz="1600" b="1" dirty="0">
              <a:latin typeface="Arial Nova Cond" panose="020B0506020202020204" pitchFamily="34" charset="0"/>
            </a:endParaRPr>
          </a:p>
          <a:p>
            <a:r>
              <a:rPr lang="en-GB" sz="1600" b="1" dirty="0">
                <a:latin typeface="Arial Nova Cond" panose="020B0506020202020204" pitchFamily="34" charset="0"/>
              </a:rPr>
              <a:t>Ludovico </a:t>
            </a:r>
            <a:r>
              <a:rPr lang="en-GB" sz="1600" b="1" dirty="0" err="1">
                <a:latin typeface="Arial Nova Cond" panose="020B0506020202020204" pitchFamily="34" charset="0"/>
              </a:rPr>
              <a:t>Cobuccio</a:t>
            </a:r>
            <a:endParaRPr lang="en-GB" sz="1600" b="1" dirty="0">
              <a:latin typeface="Arial Nova Cond" panose="020B0506020202020204" pitchFamily="34" charset="0"/>
            </a:endParaRPr>
          </a:p>
          <a:p>
            <a:r>
              <a:rPr lang="en-GB" sz="1600" b="1" dirty="0">
                <a:latin typeface="Arial Nova Cond" panose="020B0506020202020204" pitchFamily="34" charset="0"/>
              </a:rPr>
              <a:t>Nadia Cattaneo</a:t>
            </a:r>
          </a:p>
          <a:p>
            <a:r>
              <a:rPr lang="en-GB" sz="1600" b="1" dirty="0">
                <a:latin typeface="Arial Nova Cond" panose="020B0506020202020204" pitchFamily="34" charset="0"/>
              </a:rPr>
              <a:t>Nina Emery</a:t>
            </a:r>
          </a:p>
          <a:p>
            <a:r>
              <a:rPr lang="en-GB" sz="1600" b="1" dirty="0">
                <a:latin typeface="Arial Nova Cond" panose="020B0506020202020204" pitchFamily="34" charset="0"/>
              </a:rPr>
              <a:t>Aymeric Poitiers</a:t>
            </a:r>
          </a:p>
          <a:p>
            <a:endParaRPr lang="en-GB" sz="1600" b="1" dirty="0">
              <a:latin typeface="Arial Nova Cond" panose="020B0506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6B1840-4A1F-9E81-0C3E-8F4335CB1D84}"/>
              </a:ext>
            </a:extLst>
          </p:cNvPr>
          <p:cNvSpPr txBox="1"/>
          <p:nvPr/>
        </p:nvSpPr>
        <p:spPr>
          <a:xfrm>
            <a:off x="3525787" y="1803407"/>
            <a:ext cx="2432132" cy="236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latin typeface="Arial Nova Cond" panose="020B0506020202020204" pitchFamily="34" charset="0"/>
              </a:rPr>
              <a:t>Alexandra </a:t>
            </a:r>
            <a:r>
              <a:rPr lang="en-GB" sz="1600" b="1" dirty="0" err="1">
                <a:latin typeface="Arial Nova Cond" panose="020B0506020202020204" pitchFamily="34" charset="0"/>
              </a:rPr>
              <a:t>Kulinkina</a:t>
            </a:r>
            <a:endParaRPr lang="en-GB" sz="1600" b="1" dirty="0">
              <a:latin typeface="Arial Nova Cond" panose="020B0506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 dirty="0">
                <a:latin typeface="Arial Nova Cond" panose="020B0506020202020204" pitchFamily="34" charset="0"/>
              </a:rPr>
              <a:t>Kristina Keitel</a:t>
            </a:r>
          </a:p>
          <a:p>
            <a:pPr>
              <a:lnSpc>
                <a:spcPct val="90000"/>
              </a:lnSpc>
            </a:pPr>
            <a:r>
              <a:rPr lang="en-GB" sz="1600" b="1" dirty="0">
                <a:latin typeface="Arial Nova Cond" panose="020B0506020202020204" pitchFamily="34" charset="0"/>
              </a:rPr>
              <a:t>Fenella Beynon</a:t>
            </a:r>
          </a:p>
          <a:p>
            <a:pPr>
              <a:lnSpc>
                <a:spcPct val="90000"/>
              </a:lnSpc>
            </a:pPr>
            <a:r>
              <a:rPr lang="en-GB" sz="1600" b="1" dirty="0">
                <a:latin typeface="Arial Nova Cond" panose="020B0506020202020204" pitchFamily="34" charset="0"/>
              </a:rPr>
              <a:t>Kaspar Wyss</a:t>
            </a:r>
          </a:p>
          <a:p>
            <a:pPr>
              <a:lnSpc>
                <a:spcPct val="90000"/>
              </a:lnSpc>
            </a:pPr>
            <a:r>
              <a:rPr lang="en-GB" sz="1600" b="1" dirty="0">
                <a:latin typeface="Arial Nova Cond" panose="020B0506020202020204" pitchFamily="34" charset="0"/>
              </a:rPr>
              <a:t>Gillian Levine</a:t>
            </a:r>
          </a:p>
          <a:p>
            <a:pPr>
              <a:lnSpc>
                <a:spcPct val="90000"/>
              </a:lnSpc>
            </a:pPr>
            <a:r>
              <a:rPr lang="en-GB" sz="1600" b="1" dirty="0">
                <a:latin typeface="Arial Nova Cond" panose="020B0506020202020204" pitchFamily="34" charset="0"/>
              </a:rPr>
              <a:t>Lisa </a:t>
            </a:r>
            <a:r>
              <a:rPr lang="en-GB" sz="1600" b="1" dirty="0" err="1">
                <a:latin typeface="Arial Nova Cond" panose="020B0506020202020204" pitchFamily="34" charset="0"/>
              </a:rPr>
              <a:t>Cleveley</a:t>
            </a:r>
            <a:endParaRPr lang="en-GB" sz="1600" b="1" dirty="0">
              <a:latin typeface="Arial Nova Cond" panose="020B0506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 dirty="0">
                <a:latin typeface="Arial Nova Cond" panose="020B0506020202020204" pitchFamily="34" charset="0"/>
              </a:rPr>
              <a:t>Helene </a:t>
            </a:r>
            <a:r>
              <a:rPr lang="en-GB" sz="1600" b="1" dirty="0" err="1">
                <a:latin typeface="Arial Nova Cond" panose="020B0506020202020204" pitchFamily="34" charset="0"/>
              </a:rPr>
              <a:t>Langet</a:t>
            </a:r>
            <a:endParaRPr lang="en-GB" sz="1600" b="1" dirty="0">
              <a:latin typeface="Arial Nova Cond" panose="020B0506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b="1" dirty="0">
                <a:latin typeface="Arial Nova Cond" panose="020B0506020202020204" pitchFamily="34" charset="0"/>
              </a:rPr>
              <a:t>Talia Salzmann</a:t>
            </a:r>
          </a:p>
          <a:p>
            <a:pPr>
              <a:lnSpc>
                <a:spcPct val="90000"/>
              </a:lnSpc>
            </a:pPr>
            <a:r>
              <a:rPr lang="en-GB" sz="1600" b="1" dirty="0">
                <a:latin typeface="Arial Nova Cond" panose="020B0506020202020204" pitchFamily="34" charset="0"/>
              </a:rPr>
              <a:t>Martin Norris</a:t>
            </a:r>
          </a:p>
          <a:p>
            <a:pPr>
              <a:lnSpc>
                <a:spcPct val="90000"/>
              </a:lnSpc>
            </a:pPr>
            <a:endParaRPr lang="en-GB" sz="2000" b="1" dirty="0">
              <a:latin typeface="Arial Nova Cond" panose="020B0506020202020204" pitchFamily="34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ACA3D0AE-45A3-BEB5-2EED-BB55508111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0" y="1082069"/>
            <a:ext cx="1501949" cy="5857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F5F95E-7EA5-B6F2-9C59-E5CB5290E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264" y="71624"/>
            <a:ext cx="11113212" cy="789545"/>
          </a:xfrm>
        </p:spPr>
        <p:txBody>
          <a:bodyPr>
            <a:normAutofit/>
          </a:bodyPr>
          <a:lstStyle/>
          <a:p>
            <a:r>
              <a:rPr lang="fr-FR" dirty="0"/>
              <a:t>Merci, </a:t>
            </a:r>
            <a:r>
              <a:rPr lang="fr-FR" dirty="0" err="1"/>
              <a:t>Asante</a:t>
            </a:r>
            <a:r>
              <a:rPr lang="fr-FR" dirty="0"/>
              <a:t>!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3437555" y="830203"/>
            <a:ext cx="2206172" cy="725998"/>
            <a:chOff x="2037749" y="6056886"/>
            <a:chExt cx="1393161" cy="430880"/>
          </a:xfrm>
        </p:grpSpPr>
        <p:sp>
          <p:nvSpPr>
            <p:cNvPr id="4" name="Rectangle 3"/>
            <p:cNvSpPr/>
            <p:nvPr/>
          </p:nvSpPr>
          <p:spPr>
            <a:xfrm>
              <a:off x="2037749" y="6056886"/>
              <a:ext cx="1177137" cy="430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de-CH" sz="2400">
                <a:solidFill>
                  <a:srgbClr val="FFFFFF"/>
                </a:solidFill>
                <a:latin typeface="Franklin Gothic Book"/>
              </a:endParaRPr>
            </a:p>
          </p:txBody>
        </p:sp>
        <p:pic>
          <p:nvPicPr>
            <p:cNvPr id="5" name="Picture 20" descr="Résultat de recherche d'images pour &quot;ifakara health institute logo&quot;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2" b="47318"/>
            <a:stretch/>
          </p:blipFill>
          <p:spPr bwMode="auto">
            <a:xfrm>
              <a:off x="2093466" y="6093296"/>
              <a:ext cx="1337444" cy="39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973512F0-B493-568D-947F-33E217B20CE9}"/>
              </a:ext>
            </a:extLst>
          </p:cNvPr>
          <p:cNvSpPr txBox="1">
            <a:spLocks/>
          </p:cNvSpPr>
          <p:nvPr/>
        </p:nvSpPr>
        <p:spPr>
          <a:xfrm>
            <a:off x="4464732" y="6462821"/>
            <a:ext cx="11113212" cy="1635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6122E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r>
              <a:rPr lang="fr-FR" sz="2000" dirty="0"/>
              <a:t>rainer.tan@unisante.ch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3E16DF-1704-4566-CA8A-B7299FABA5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r="22789" b="34656"/>
          <a:stretch/>
        </p:blipFill>
        <p:spPr>
          <a:xfrm>
            <a:off x="3301808" y="3780873"/>
            <a:ext cx="5283875" cy="22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-124" r="5687" b="36624"/>
          <a:stretch/>
        </p:blipFill>
        <p:spPr>
          <a:xfrm>
            <a:off x="1" y="-21389"/>
            <a:ext cx="12322617" cy="690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44732" y="6609835"/>
            <a:ext cx="1338828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33" dirty="0">
                <a:solidFill>
                  <a:schemeClr val="bg1">
                    <a:lumMod val="95000"/>
                  </a:schemeClr>
                </a:solidFill>
              </a:rPr>
              <a:t>Photo: Magali </a:t>
            </a:r>
            <a:r>
              <a:rPr lang="fr-FR" sz="933" dirty="0" err="1">
                <a:solidFill>
                  <a:schemeClr val="bg1">
                    <a:lumMod val="95000"/>
                  </a:schemeClr>
                </a:solidFill>
              </a:rPr>
              <a:t>Rochat</a:t>
            </a:r>
            <a:endParaRPr lang="en-US" sz="933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276DD3-DA8F-89E2-7A73-14367E855161}"/>
              </a:ext>
            </a:extLst>
          </p:cNvPr>
          <p:cNvCxnSpPr/>
          <p:nvPr/>
        </p:nvCxnSpPr>
        <p:spPr>
          <a:xfrm>
            <a:off x="9509760" y="3828288"/>
            <a:ext cx="682752" cy="451104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DD235-942D-2AF0-EC69-77C3A1964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D5BFB-66E1-5478-7F98-59FBF10F6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-124" r="5687" b="36624"/>
          <a:stretch/>
        </p:blipFill>
        <p:spPr>
          <a:xfrm>
            <a:off x="1" y="-21389"/>
            <a:ext cx="12322617" cy="690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99E7D4-10C8-0FA1-2511-4C6AC3A5A1BA}"/>
              </a:ext>
            </a:extLst>
          </p:cNvPr>
          <p:cNvSpPr txBox="1"/>
          <p:nvPr/>
        </p:nvSpPr>
        <p:spPr>
          <a:xfrm>
            <a:off x="10944732" y="6609835"/>
            <a:ext cx="1338828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33" dirty="0">
                <a:solidFill>
                  <a:schemeClr val="bg1">
                    <a:lumMod val="95000"/>
                  </a:schemeClr>
                </a:solidFill>
              </a:rPr>
              <a:t>Photo: Magali </a:t>
            </a:r>
            <a:r>
              <a:rPr lang="fr-FR" sz="933" dirty="0" err="1">
                <a:solidFill>
                  <a:schemeClr val="bg1">
                    <a:lumMod val="95000"/>
                  </a:schemeClr>
                </a:solidFill>
              </a:rPr>
              <a:t>Rochat</a:t>
            </a:r>
            <a:endParaRPr lang="en-US" sz="933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C50C1-EB76-E980-DF33-2D22040795EF}"/>
              </a:ext>
            </a:extLst>
          </p:cNvPr>
          <p:cNvSpPr/>
          <p:nvPr/>
        </p:nvSpPr>
        <p:spPr>
          <a:xfrm>
            <a:off x="850232" y="705854"/>
            <a:ext cx="10055442" cy="5903982"/>
          </a:xfrm>
          <a:prstGeom prst="rect">
            <a:avLst/>
          </a:prstGeom>
          <a:solidFill>
            <a:schemeClr val="bg2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68306-4582-3596-B3FF-5EFB661AEDC4}"/>
              </a:ext>
            </a:extLst>
          </p:cNvPr>
          <p:cNvSpPr txBox="1"/>
          <p:nvPr/>
        </p:nvSpPr>
        <p:spPr>
          <a:xfrm>
            <a:off x="3586271" y="1372525"/>
            <a:ext cx="66937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High mortality &amp; morbidity</a:t>
            </a:r>
            <a:r>
              <a:rPr lang="en-US" sz="2400" baseline="30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1-2</a:t>
            </a:r>
          </a:p>
          <a:p>
            <a:endParaRPr lang="en-US" sz="2400" baseline="300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endParaRPr lang="en-US" sz="2400" baseline="300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endParaRPr lang="en-US" sz="2400" baseline="300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endParaRPr lang="en-US" sz="2400" baseline="30000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Diagnostic and prescribing uncertainty</a:t>
            </a:r>
            <a:r>
              <a:rPr lang="en-US" sz="2400" baseline="30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3-6</a:t>
            </a:r>
            <a:endParaRPr lang="fr-CH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Clinical</a:t>
            </a:r>
            <a:r>
              <a:rPr lang="fr-F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habits</a:t>
            </a:r>
            <a:r>
              <a:rPr lang="en-US" sz="2400" baseline="300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7</a:t>
            </a:r>
            <a:endParaRPr lang="fr-FR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Patient expectations</a:t>
            </a:r>
            <a:r>
              <a:rPr lang="en-US" sz="2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3,4</a:t>
            </a:r>
            <a:endParaRPr lang="fr-CH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11" name="Oval 10" descr="Heart with pulse with solid fill">
            <a:extLst>
              <a:ext uri="{FF2B5EF4-FFF2-40B4-BE49-F238E27FC236}">
                <a16:creationId xmlns:a16="http://schemas.microsoft.com/office/drawing/2014/main" id="{38EC70FC-D283-B143-48DF-84BDD5360330}"/>
              </a:ext>
            </a:extLst>
          </p:cNvPr>
          <p:cNvSpPr/>
          <p:nvPr/>
        </p:nvSpPr>
        <p:spPr>
          <a:xfrm>
            <a:off x="2262837" y="1131135"/>
            <a:ext cx="1117583" cy="1146704"/>
          </a:xfrm>
          <a:prstGeom prst="ellipse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/>
          </a:p>
        </p:txBody>
      </p:sp>
      <p:sp>
        <p:nvSpPr>
          <p:cNvPr id="12" name="Oval 11" descr="Stethoscope with solid fill">
            <a:extLst>
              <a:ext uri="{FF2B5EF4-FFF2-40B4-BE49-F238E27FC236}">
                <a16:creationId xmlns:a16="http://schemas.microsoft.com/office/drawing/2014/main" id="{D3E663E4-AF01-B0CE-4A00-0F7C3B99592A}"/>
              </a:ext>
            </a:extLst>
          </p:cNvPr>
          <p:cNvSpPr/>
          <p:nvPr/>
        </p:nvSpPr>
        <p:spPr>
          <a:xfrm>
            <a:off x="2325915" y="2504378"/>
            <a:ext cx="1117583" cy="965320"/>
          </a:xfrm>
          <a:prstGeom prst="ellipse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/>
          </a:p>
        </p:txBody>
      </p:sp>
      <p:sp>
        <p:nvSpPr>
          <p:cNvPr id="13" name="Oval 12" descr="Sling with solid fill">
            <a:extLst>
              <a:ext uri="{FF2B5EF4-FFF2-40B4-BE49-F238E27FC236}">
                <a16:creationId xmlns:a16="http://schemas.microsoft.com/office/drawing/2014/main" id="{7496855C-49E5-649A-B7DD-303D105B690C}"/>
              </a:ext>
            </a:extLst>
          </p:cNvPr>
          <p:cNvSpPr/>
          <p:nvPr/>
        </p:nvSpPr>
        <p:spPr>
          <a:xfrm>
            <a:off x="2379797" y="4823061"/>
            <a:ext cx="991426" cy="965321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/>
          </a:p>
        </p:txBody>
      </p:sp>
      <p:sp>
        <p:nvSpPr>
          <p:cNvPr id="14" name="Oval 13" descr="Brain in head">
            <a:extLst>
              <a:ext uri="{FF2B5EF4-FFF2-40B4-BE49-F238E27FC236}">
                <a16:creationId xmlns:a16="http://schemas.microsoft.com/office/drawing/2014/main" id="{B0DC497B-6137-7679-1DD7-ED5AFAB22003}"/>
              </a:ext>
            </a:extLst>
          </p:cNvPr>
          <p:cNvSpPr/>
          <p:nvPr/>
        </p:nvSpPr>
        <p:spPr>
          <a:xfrm>
            <a:off x="2388994" y="3696238"/>
            <a:ext cx="991426" cy="965321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4E87F2-605F-4FAC-6154-B8B5039C6AF6}"/>
              </a:ext>
            </a:extLst>
          </p:cNvPr>
          <p:cNvSpPr/>
          <p:nvPr/>
        </p:nvSpPr>
        <p:spPr>
          <a:xfrm>
            <a:off x="850232" y="6089533"/>
            <a:ext cx="10055442" cy="56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defRPr/>
            </a:pPr>
            <a:r>
              <a:rPr lang="en-US" sz="1333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Ref: </a:t>
            </a:r>
            <a:r>
              <a:rPr lang="en-US" sz="1333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You, Lancet, 2015; </a:t>
            </a:r>
            <a:r>
              <a:rPr lang="en-US" sz="1333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Hug, Lancet GH, 2019; </a:t>
            </a:r>
            <a:r>
              <a:rPr lang="en-US" sz="1333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Lopez-Vazquez, J </a:t>
            </a:r>
            <a:r>
              <a:rPr lang="en-US" sz="1333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Eval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Clin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Practice, 2011; </a:t>
            </a:r>
            <a:r>
              <a:rPr lang="en-US" sz="1333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Rodrigues, </a:t>
            </a:r>
            <a:r>
              <a:rPr lang="en-US" sz="1333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J Antimicrobial Agents, 2013; </a:t>
            </a:r>
            <a:r>
              <a:rPr lang="en-US" sz="1333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Tonkin-Crine, J Antimicrobial Chemotherapy, 2011; </a:t>
            </a:r>
            <a:r>
              <a:rPr lang="en-US" sz="1333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Rezal, Expert Rev Anti Infect </a:t>
            </a:r>
            <a:r>
              <a:rPr lang="en-US" sz="1333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Ther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2015; </a:t>
            </a:r>
            <a:r>
              <a:rPr lang="en-US" sz="1333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33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Charani, CID, 2013</a:t>
            </a:r>
            <a:endParaRPr lang="en-US" sz="1333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5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btitle 2"/>
          <p:cNvSpPr>
            <a:spLocks noGrp="1"/>
          </p:cNvSpPr>
          <p:nvPr>
            <p:ph type="subTitle" idx="1"/>
          </p:nvPr>
        </p:nvSpPr>
        <p:spPr>
          <a:xfrm>
            <a:off x="211013" y="236037"/>
            <a:ext cx="9376331" cy="548219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Guidelines for antibiotic stewardship</a:t>
            </a:r>
            <a:endParaRPr lang="en-US" b="1" dirty="0">
              <a:solidFill>
                <a:schemeClr val="tx2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8484" y="1547735"/>
            <a:ext cx="6513095" cy="3762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Widespread support and implementation </a:t>
            </a:r>
            <a:r>
              <a:rPr lang="en-US" sz="2400" baseline="30000" dirty="0">
                <a:solidFill>
                  <a:srgbClr val="C00000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</a:t>
            </a:r>
            <a:endParaRPr lang="en-US" sz="24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Possible reduction in mortality </a:t>
            </a:r>
            <a:r>
              <a:rPr lang="en-US" sz="2400" baseline="30000" dirty="0">
                <a:solidFill>
                  <a:srgbClr val="C00000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1</a:t>
            </a:r>
            <a:endParaRPr lang="en-US" sz="24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Challenges with implementation</a:t>
            </a:r>
            <a:r>
              <a:rPr lang="en-US" sz="2400" baseline="30000" dirty="0">
                <a:solidFill>
                  <a:srgbClr val="C00000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2-5</a:t>
            </a: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Adherence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Training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Monitoring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166" y="6375263"/>
            <a:ext cx="1198098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Ref: </a:t>
            </a: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Gera, Cochrane, 2016; </a:t>
            </a: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Renosa, Global Health Action, 2020; </a:t>
            </a: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Kruger, BMC Health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Res, 2017; </a:t>
            </a: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Kilov, BMJ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Paediatr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Open, 2021; </a:t>
            </a:r>
            <a:r>
              <a:rPr lang="en-US" sz="1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Kiplagat, BMC Public Health, 2014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70" y="784256"/>
            <a:ext cx="3772408" cy="53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784" y="1908329"/>
            <a:ext cx="2277898" cy="3222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31" y="1802798"/>
            <a:ext cx="5591398" cy="305401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170756" y="3289202"/>
            <a:ext cx="1784965" cy="26353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83" y="2085563"/>
            <a:ext cx="5604741" cy="3503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643" y="1722397"/>
            <a:ext cx="5729986" cy="3956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72" y="1872969"/>
            <a:ext cx="5855844" cy="3359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89" y="2196951"/>
            <a:ext cx="5944889" cy="2711565"/>
          </a:xfrm>
          <a:prstGeom prst="rect">
            <a:avLst/>
          </a:prstGeom>
        </p:spPr>
      </p:pic>
      <p:sp>
        <p:nvSpPr>
          <p:cNvPr id="37" name="Subtitle 2"/>
          <p:cNvSpPr txBox="1">
            <a:spLocks/>
          </p:cNvSpPr>
          <p:nvPr/>
        </p:nvSpPr>
        <p:spPr>
          <a:xfrm>
            <a:off x="211013" y="236037"/>
            <a:ext cx="9376331" cy="548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Guidelines and CDSAs for antibiotic stewardship</a:t>
            </a:r>
          </a:p>
        </p:txBody>
      </p:sp>
      <p:pic>
        <p:nvPicPr>
          <p:cNvPr id="35" name="Media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1299" y="12267"/>
            <a:ext cx="4011217" cy="684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A39DE2-8A72-4D7E-4354-E78F16F3B543}"/>
              </a:ext>
            </a:extLst>
          </p:cNvPr>
          <p:cNvSpPr/>
          <p:nvPr/>
        </p:nvSpPr>
        <p:spPr>
          <a:xfrm>
            <a:off x="79484" y="6324542"/>
            <a:ext cx="6310047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lang="en-US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 Tan, PLOS DH, 2023; R Tan, BMJ Global Health, 2021</a:t>
            </a:r>
            <a:endParaRPr lang="en-U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66610" y="778502"/>
            <a:ext cx="3968828" cy="5039516"/>
            <a:chOff x="5838999" y="407414"/>
            <a:chExt cx="2887579" cy="3779637"/>
          </a:xfrm>
        </p:grpSpPr>
        <p:sp>
          <p:nvSpPr>
            <p:cNvPr id="5" name="Rectangle 4"/>
            <p:cNvSpPr/>
            <p:nvPr/>
          </p:nvSpPr>
          <p:spPr>
            <a:xfrm>
              <a:off x="5838999" y="571734"/>
              <a:ext cx="2887579" cy="3615317"/>
            </a:xfrm>
            <a:prstGeom prst="rect">
              <a:avLst/>
            </a:prstGeom>
            <a:solidFill>
              <a:srgbClr val="E1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r-FR" sz="2400" dirty="0">
                <a:solidFill>
                  <a:schemeClr val="tx2"/>
                </a:solidFill>
              </a:endParaRP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 err="1">
                  <a:solidFill>
                    <a:schemeClr val="tx2"/>
                  </a:solidFill>
                </a:rPr>
                <a:t>Pragmatic</a:t>
              </a:r>
              <a:endParaRPr lang="fr-FR" sz="2400" dirty="0">
                <a:solidFill>
                  <a:schemeClr val="tx2"/>
                </a:solidFill>
              </a:endParaRP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chemeClr val="tx2"/>
                  </a:solidFill>
                </a:rPr>
                <a:t>Open-label</a:t>
              </a: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 err="1">
                  <a:solidFill>
                    <a:schemeClr val="tx2"/>
                  </a:solidFill>
                </a:rPr>
                <a:t>Parallel</a:t>
              </a:r>
              <a:r>
                <a:rPr lang="fr-FR" sz="2400" dirty="0">
                  <a:solidFill>
                    <a:schemeClr val="tx2"/>
                  </a:solidFill>
                </a:rPr>
                <a:t>-group</a:t>
              </a: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chemeClr val="tx2"/>
                  </a:solidFill>
                </a:rPr>
                <a:t>Cluster </a:t>
              </a:r>
              <a:r>
                <a:rPr lang="fr-FR" sz="2400" dirty="0" err="1">
                  <a:solidFill>
                    <a:schemeClr val="tx2"/>
                  </a:solidFill>
                </a:rPr>
                <a:t>Randomized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324" y="407414"/>
              <a:ext cx="2358335" cy="167212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696199" y="452612"/>
            <a:ext cx="1454900" cy="1756452"/>
            <a:chOff x="6549457" y="886151"/>
            <a:chExt cx="1087849" cy="1441500"/>
          </a:xfrm>
        </p:grpSpPr>
        <p:grpSp>
          <p:nvGrpSpPr>
            <p:cNvPr id="21" name="Group 20"/>
            <p:cNvGrpSpPr/>
            <p:nvPr/>
          </p:nvGrpSpPr>
          <p:grpSpPr>
            <a:xfrm>
              <a:off x="6549457" y="886151"/>
              <a:ext cx="1087849" cy="1441500"/>
              <a:chOff x="1304302" y="2355351"/>
              <a:chExt cx="1035450" cy="1441500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302" y="2355351"/>
                <a:ext cx="891433" cy="144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331640" y="2417409"/>
                <a:ext cx="1008112" cy="27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1600" kern="0" dirty="0" err="1">
                    <a:solidFill>
                      <a:srgbClr val="4BACC6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ePOCT</a:t>
                </a:r>
                <a:endParaRPr lang="en-US" sz="1600" kern="0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755766" y="1005626"/>
              <a:ext cx="346631" cy="547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en-US" sz="3733" b="1" kern="0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400" b="1" kern="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68991" y="3812430"/>
            <a:ext cx="1699637" cy="1659248"/>
            <a:chOff x="3533567" y="4094686"/>
            <a:chExt cx="1220027" cy="104860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/>
            <a:srcRect l="60916" t="29017" b="33579"/>
            <a:stretch/>
          </p:blipFill>
          <p:spPr>
            <a:xfrm>
              <a:off x="3533567" y="4094686"/>
              <a:ext cx="1220027" cy="104860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637476" y="4457517"/>
              <a:ext cx="919609" cy="239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fr-CH" sz="1867" b="1" dirty="0" err="1">
                  <a:solidFill>
                    <a:srgbClr val="5E5E5E">
                      <a:lumMod val="50000"/>
                    </a:srgbClr>
                  </a:solidFill>
                  <a:latin typeface="Franklin Gothic Book"/>
                </a:rPr>
                <a:t>Usual</a:t>
              </a:r>
              <a:r>
                <a:rPr lang="fr-CH" sz="1867" b="1" dirty="0">
                  <a:solidFill>
                    <a:srgbClr val="5E5E5E">
                      <a:lumMod val="50000"/>
                    </a:srgbClr>
                  </a:solidFill>
                  <a:latin typeface="Franklin Gothic Book"/>
                </a:rPr>
                <a:t> Care</a:t>
              </a:r>
              <a:endParaRPr lang="en-US" sz="1867" b="1" dirty="0">
                <a:solidFill>
                  <a:srgbClr val="5E5E5E">
                    <a:lumMod val="50000"/>
                  </a:srgbClr>
                </a:solidFill>
                <a:latin typeface="Franklin Gothic Book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48507" y="5449090"/>
            <a:ext cx="3199139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20 Control Health Facilities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8507" y="2440827"/>
            <a:ext cx="3364268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20 Intervention Health Facilities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0530" y="6401641"/>
            <a:ext cx="6310047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lang="en-US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 Tan, Nature Medicine 2024</a:t>
            </a:r>
            <a:endParaRPr lang="en-U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9FC176D-CDE1-C442-B4F4-C60C719CABC2}"/>
              </a:ext>
            </a:extLst>
          </p:cNvPr>
          <p:cNvSpPr/>
          <p:nvPr/>
        </p:nvSpPr>
        <p:spPr>
          <a:xfrm>
            <a:off x="2588255" y="1254635"/>
            <a:ext cx="582153" cy="3506724"/>
          </a:xfrm>
          <a:prstGeom prst="lef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18B90C-3364-3DFC-8705-83B6A6BA769F}"/>
              </a:ext>
            </a:extLst>
          </p:cNvPr>
          <p:cNvGrpSpPr/>
          <p:nvPr/>
        </p:nvGrpSpPr>
        <p:grpSpPr>
          <a:xfrm>
            <a:off x="5162134" y="249125"/>
            <a:ext cx="629066" cy="579325"/>
            <a:chOff x="5162134" y="260848"/>
            <a:chExt cx="933866" cy="7700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F44643-967C-7004-B245-EF5BB2EEE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0782" y="415180"/>
              <a:ext cx="630114" cy="55434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406015-F768-3921-B97D-4EB3434C7ECA}"/>
                </a:ext>
              </a:extLst>
            </p:cNvPr>
            <p:cNvSpPr/>
            <p:nvPr/>
          </p:nvSpPr>
          <p:spPr>
            <a:xfrm>
              <a:off x="5162134" y="260848"/>
              <a:ext cx="933866" cy="77005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04822C-13D7-C553-4A52-D22A63A9ACDF}"/>
              </a:ext>
            </a:extLst>
          </p:cNvPr>
          <p:cNvGrpSpPr/>
          <p:nvPr/>
        </p:nvGrpSpPr>
        <p:grpSpPr>
          <a:xfrm>
            <a:off x="5201216" y="1287379"/>
            <a:ext cx="629066" cy="606741"/>
            <a:chOff x="5201216" y="1112020"/>
            <a:chExt cx="629066" cy="606741"/>
          </a:xfrm>
        </p:grpSpPr>
        <p:pic>
          <p:nvPicPr>
            <p:cNvPr id="13" name="Graphic 12" descr="Chat with solid fill">
              <a:extLst>
                <a:ext uri="{FF2B5EF4-FFF2-40B4-BE49-F238E27FC236}">
                  <a16:creationId xmlns:a16="http://schemas.microsoft.com/office/drawing/2014/main" id="{CF49F781-4CF4-F194-BA30-88418097D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26086" y="1139436"/>
              <a:ext cx="579325" cy="57932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7F5EF60-897F-D01C-17C4-F868940349E8}"/>
                </a:ext>
              </a:extLst>
            </p:cNvPr>
            <p:cNvSpPr/>
            <p:nvPr/>
          </p:nvSpPr>
          <p:spPr>
            <a:xfrm>
              <a:off x="5201216" y="1112020"/>
              <a:ext cx="629066" cy="57932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5F01CB-9CE6-B61E-2BF5-C2F68E19121C}"/>
              </a:ext>
            </a:extLst>
          </p:cNvPr>
          <p:cNvGrpSpPr/>
          <p:nvPr/>
        </p:nvGrpSpPr>
        <p:grpSpPr>
          <a:xfrm>
            <a:off x="6358640" y="247684"/>
            <a:ext cx="629066" cy="579325"/>
            <a:chOff x="6063406" y="2718334"/>
            <a:chExt cx="629066" cy="57932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85AD567-551B-39A2-F2CC-F868F843D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03782" y="2718334"/>
              <a:ext cx="543123" cy="539502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9DBABA0-8E6F-9DEF-7972-3C9B942CF13A}"/>
                </a:ext>
              </a:extLst>
            </p:cNvPr>
            <p:cNvSpPr/>
            <p:nvPr/>
          </p:nvSpPr>
          <p:spPr>
            <a:xfrm>
              <a:off x="6063406" y="2718334"/>
              <a:ext cx="629066" cy="57932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DBF4A6-0984-7ACE-DBFD-B518EDA999D7}"/>
              </a:ext>
            </a:extLst>
          </p:cNvPr>
          <p:cNvGrpSpPr/>
          <p:nvPr/>
        </p:nvGrpSpPr>
        <p:grpSpPr>
          <a:xfrm>
            <a:off x="6358640" y="1254635"/>
            <a:ext cx="629066" cy="579325"/>
            <a:chOff x="6288302" y="1254635"/>
            <a:chExt cx="629066" cy="57932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B996925-EE41-67D9-1BB5-85A19DD0BB2A}"/>
                </a:ext>
              </a:extLst>
            </p:cNvPr>
            <p:cNvSpPr/>
            <p:nvPr/>
          </p:nvSpPr>
          <p:spPr>
            <a:xfrm>
              <a:off x="6288302" y="1254635"/>
              <a:ext cx="629066" cy="57932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44" name="Graphic 43" descr="Bar chart with solid fill">
              <a:extLst>
                <a:ext uri="{FF2B5EF4-FFF2-40B4-BE49-F238E27FC236}">
                  <a16:creationId xmlns:a16="http://schemas.microsoft.com/office/drawing/2014/main" id="{38864156-3116-98F4-33F6-303C765C8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43677" y="1278392"/>
              <a:ext cx="520480" cy="52048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AD8784-C25B-72E7-C7F8-80B6CBC2AD77}"/>
              </a:ext>
            </a:extLst>
          </p:cNvPr>
          <p:cNvSpPr txBox="1"/>
          <p:nvPr/>
        </p:nvSpPr>
        <p:spPr>
          <a:xfrm>
            <a:off x="5218811" y="85586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CRP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9F403-B90A-BD39-429E-56D0046FD176}"/>
              </a:ext>
            </a:extLst>
          </p:cNvPr>
          <p:cNvSpPr txBox="1"/>
          <p:nvPr/>
        </p:nvSpPr>
        <p:spPr>
          <a:xfrm>
            <a:off x="6062509" y="847110"/>
            <a:ext cx="141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Pulse </a:t>
            </a:r>
            <a:r>
              <a:rPr lang="fr-CH" sz="1400" dirty="0" err="1"/>
              <a:t>Oxymeter</a:t>
            </a:r>
            <a:endParaRPr lang="fr-CH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0CA43-7FDC-6963-A3DA-85A526A6FD9A}"/>
              </a:ext>
            </a:extLst>
          </p:cNvPr>
          <p:cNvSpPr txBox="1"/>
          <p:nvPr/>
        </p:nvSpPr>
        <p:spPr>
          <a:xfrm>
            <a:off x="4944095" y="1867524"/>
            <a:ext cx="141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/>
              <a:t>Mentorship</a:t>
            </a:r>
            <a:endParaRPr lang="fr-CH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B0402-43C7-8204-9423-3C3A16F6F1C2}"/>
              </a:ext>
            </a:extLst>
          </p:cNvPr>
          <p:cNvSpPr txBox="1"/>
          <p:nvPr/>
        </p:nvSpPr>
        <p:spPr>
          <a:xfrm>
            <a:off x="6006459" y="1871554"/>
            <a:ext cx="141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/>
              <a:t>Benchmarking</a:t>
            </a:r>
          </a:p>
          <a:p>
            <a:pPr algn="ctr"/>
            <a:r>
              <a:rPr lang="fr-CH" sz="1400" dirty="0" err="1"/>
              <a:t>Dashboards</a:t>
            </a:r>
            <a:endParaRPr lang="fr-CH" sz="1400" dirty="0"/>
          </a:p>
        </p:txBody>
      </p:sp>
      <p:pic>
        <p:nvPicPr>
          <p:cNvPr id="15" name="图形 39" descr="Group">
            <a:extLst>
              <a:ext uri="{FF2B5EF4-FFF2-40B4-BE49-F238E27FC236}">
                <a16:creationId xmlns:a16="http://schemas.microsoft.com/office/drawing/2014/main" id="{3220E65C-414E-7D52-0655-58BE664EB5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8941" y="5913674"/>
            <a:ext cx="396166" cy="396166"/>
          </a:xfrm>
          <a:prstGeom prst="rect">
            <a:avLst/>
          </a:prstGeom>
        </p:spPr>
      </p:pic>
      <p:pic>
        <p:nvPicPr>
          <p:cNvPr id="18" name="Graphic 17" descr="Hospital with solid fill">
            <a:extLst>
              <a:ext uri="{FF2B5EF4-FFF2-40B4-BE49-F238E27FC236}">
                <a16:creationId xmlns:a16="http://schemas.microsoft.com/office/drawing/2014/main" id="{4B0CBB9F-25F1-5EB8-617D-6735BFFD70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428941" y="5504292"/>
            <a:ext cx="396166" cy="396166"/>
          </a:xfrm>
          <a:prstGeom prst="rect">
            <a:avLst/>
          </a:prstGeom>
        </p:spPr>
      </p:pic>
      <p:pic>
        <p:nvPicPr>
          <p:cNvPr id="19" name="图形 39" descr="Group">
            <a:extLst>
              <a:ext uri="{FF2B5EF4-FFF2-40B4-BE49-F238E27FC236}">
                <a16:creationId xmlns:a16="http://schemas.microsoft.com/office/drawing/2014/main" id="{C6899B80-D5EC-D0FE-37B9-03A1F431EA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49278" y="2883972"/>
            <a:ext cx="396166" cy="396166"/>
          </a:xfrm>
          <a:prstGeom prst="rect">
            <a:avLst/>
          </a:prstGeom>
        </p:spPr>
      </p:pic>
      <p:pic>
        <p:nvPicPr>
          <p:cNvPr id="34" name="Graphic 33" descr="Hospital with solid fill">
            <a:extLst>
              <a:ext uri="{FF2B5EF4-FFF2-40B4-BE49-F238E27FC236}">
                <a16:creationId xmlns:a16="http://schemas.microsoft.com/office/drawing/2014/main" id="{F0E05582-7922-C101-267C-4E7A4B589B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449278" y="2474590"/>
            <a:ext cx="396166" cy="3961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EDE8337-6899-C1B2-E55C-C0F394621838}"/>
              </a:ext>
            </a:extLst>
          </p:cNvPr>
          <p:cNvSpPr txBox="1"/>
          <p:nvPr/>
        </p:nvSpPr>
        <p:spPr>
          <a:xfrm>
            <a:off x="3848507" y="2834701"/>
            <a:ext cx="3364268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23,593 consultations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enrolled</a:t>
            </a:r>
            <a:endParaRPr lang="fr-CH" dirty="0">
              <a:solidFill>
                <a:srgbClr val="5E5E5E"/>
              </a:solidFill>
              <a:latin typeface="Franklin Gothic Book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28B446-BEA5-3FA9-13E5-413D6EA0D200}"/>
              </a:ext>
            </a:extLst>
          </p:cNvPr>
          <p:cNvSpPr txBox="1"/>
          <p:nvPr/>
        </p:nvSpPr>
        <p:spPr>
          <a:xfrm>
            <a:off x="3850112" y="5872723"/>
            <a:ext cx="7520354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20,713 consultations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enrolled</a:t>
            </a:r>
            <a:endParaRPr lang="fr-CH" dirty="0">
              <a:solidFill>
                <a:srgbClr val="5E5E5E"/>
              </a:solidFill>
              <a:latin typeface="Franklin Gothic Book"/>
            </a:endParaRPr>
          </a:p>
        </p:txBody>
      </p:sp>
      <p:pic>
        <p:nvPicPr>
          <p:cNvPr id="12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C03A2FEA-7067-2FE9-1E2F-5CDE815357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03" y="1833960"/>
            <a:ext cx="2102701" cy="20248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3B10AC-5A45-D573-87F9-F43DFA29B2A5}"/>
              </a:ext>
            </a:extLst>
          </p:cNvPr>
          <p:cNvSpPr txBox="1"/>
          <p:nvPr/>
        </p:nvSpPr>
        <p:spPr>
          <a:xfrm>
            <a:off x="462930" y="3993120"/>
            <a:ext cx="242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40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Randomly</a:t>
            </a:r>
            <a:r>
              <a:rPr lang="fr-CH" dirty="0">
                <a:solidFill>
                  <a:srgbClr val="5E5E5E"/>
                </a:solidFill>
                <a:latin typeface="Franklin Gothic Book"/>
              </a:rPr>
              <a:t>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Sampled</a:t>
            </a:r>
            <a:r>
              <a:rPr lang="fr-CH" dirty="0">
                <a:solidFill>
                  <a:srgbClr val="5E5E5E"/>
                </a:solidFill>
                <a:latin typeface="Franklin Gothic Book"/>
              </a:rPr>
              <a:t>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Health</a:t>
            </a:r>
            <a:r>
              <a:rPr lang="fr-CH" dirty="0">
                <a:solidFill>
                  <a:srgbClr val="5E5E5E"/>
                </a:solidFill>
                <a:latin typeface="Franklin Gothic Book"/>
              </a:rPr>
              <a:t> Facilities</a:t>
            </a:r>
          </a:p>
        </p:txBody>
      </p:sp>
      <p:pic>
        <p:nvPicPr>
          <p:cNvPr id="39" name="Graphic 38" descr="Hospital with solid fill">
            <a:extLst>
              <a:ext uri="{FF2B5EF4-FFF2-40B4-BE49-F238E27FC236}">
                <a16:creationId xmlns:a16="http://schemas.microsoft.com/office/drawing/2014/main" id="{B72D8B73-C3CF-71FF-791C-A08CA00F47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154" y="4081394"/>
            <a:ext cx="396166" cy="3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6" grpId="0" animBg="1"/>
      <p:bldP spid="38" grpId="0"/>
      <p:bldP spid="4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ED29-7460-FB3F-D0B7-F6371B7F6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C8F60FD-F428-9B9F-9181-798FDF325D0D}"/>
              </a:ext>
            </a:extLst>
          </p:cNvPr>
          <p:cNvGrpSpPr/>
          <p:nvPr/>
        </p:nvGrpSpPr>
        <p:grpSpPr>
          <a:xfrm>
            <a:off x="7666610" y="778502"/>
            <a:ext cx="3968828" cy="5039516"/>
            <a:chOff x="5838999" y="407414"/>
            <a:chExt cx="2887579" cy="37796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7DB243-3062-FFDC-54B6-C246F84E3A51}"/>
                </a:ext>
              </a:extLst>
            </p:cNvPr>
            <p:cNvSpPr/>
            <p:nvPr/>
          </p:nvSpPr>
          <p:spPr>
            <a:xfrm>
              <a:off x="5838999" y="571734"/>
              <a:ext cx="2887579" cy="3615317"/>
            </a:xfrm>
            <a:prstGeom prst="rect">
              <a:avLst/>
            </a:prstGeom>
            <a:solidFill>
              <a:srgbClr val="E1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r-FR" sz="2400" dirty="0">
                <a:solidFill>
                  <a:schemeClr val="tx2"/>
                </a:solidFill>
              </a:endParaRP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 err="1">
                  <a:solidFill>
                    <a:schemeClr val="tx2"/>
                  </a:solidFill>
                </a:rPr>
                <a:t>Pragmatic</a:t>
              </a:r>
              <a:endParaRPr lang="fr-FR" sz="2400" dirty="0">
                <a:solidFill>
                  <a:schemeClr val="tx2"/>
                </a:solidFill>
              </a:endParaRP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chemeClr val="tx2"/>
                  </a:solidFill>
                </a:rPr>
                <a:t>Open-label</a:t>
              </a: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 err="1">
                  <a:solidFill>
                    <a:schemeClr val="tx2"/>
                  </a:solidFill>
                </a:rPr>
                <a:t>Parallel</a:t>
              </a:r>
              <a:r>
                <a:rPr lang="fr-FR" sz="2400" dirty="0">
                  <a:solidFill>
                    <a:schemeClr val="tx2"/>
                  </a:solidFill>
                </a:rPr>
                <a:t>-group</a:t>
              </a: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chemeClr val="tx2"/>
                  </a:solidFill>
                </a:rPr>
                <a:t>Cluster </a:t>
              </a:r>
              <a:r>
                <a:rPr lang="fr-FR" sz="2400" dirty="0" err="1">
                  <a:solidFill>
                    <a:schemeClr val="tx2"/>
                  </a:solidFill>
                </a:rPr>
                <a:t>Randomized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2DB725-4ABC-6D03-3BFA-4125FA923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324" y="407414"/>
              <a:ext cx="2358335" cy="167212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8EDA9E-451B-5002-7952-007E74EB33E3}"/>
              </a:ext>
            </a:extLst>
          </p:cNvPr>
          <p:cNvGrpSpPr/>
          <p:nvPr/>
        </p:nvGrpSpPr>
        <p:grpSpPr>
          <a:xfrm>
            <a:off x="3696199" y="452612"/>
            <a:ext cx="1454900" cy="1756452"/>
            <a:chOff x="6549457" y="886151"/>
            <a:chExt cx="1087849" cy="14415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8B891F0-9534-243C-1A1E-084B2917CD88}"/>
                </a:ext>
              </a:extLst>
            </p:cNvPr>
            <p:cNvGrpSpPr/>
            <p:nvPr/>
          </p:nvGrpSpPr>
          <p:grpSpPr>
            <a:xfrm>
              <a:off x="6549457" y="886151"/>
              <a:ext cx="1087849" cy="1441500"/>
              <a:chOff x="1304302" y="2355351"/>
              <a:chExt cx="1035450" cy="1441500"/>
            </a:xfrm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CF105629-2126-81DF-B18F-3CAEB1DB45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302" y="2355351"/>
                <a:ext cx="891433" cy="144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D32305-07D2-33A8-CA99-E91093470448}"/>
                  </a:ext>
                </a:extLst>
              </p:cNvPr>
              <p:cNvSpPr txBox="1"/>
              <p:nvPr/>
            </p:nvSpPr>
            <p:spPr>
              <a:xfrm>
                <a:off x="1331640" y="2417409"/>
                <a:ext cx="1008112" cy="27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1600" kern="0" dirty="0" err="1">
                    <a:solidFill>
                      <a:srgbClr val="4BACC6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ePOCT</a:t>
                </a:r>
                <a:endParaRPr lang="en-US" sz="1600" kern="0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F6C373-D6CD-A73A-45F7-5E8B1DB47F34}"/>
                </a:ext>
              </a:extLst>
            </p:cNvPr>
            <p:cNvSpPr/>
            <p:nvPr/>
          </p:nvSpPr>
          <p:spPr>
            <a:xfrm>
              <a:off x="6755766" y="1005626"/>
              <a:ext cx="346631" cy="547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en-US" sz="3733" b="1" kern="0" dirty="0">
                  <a:solidFill>
                    <a:srgbClr val="4BACC6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400" b="1" kern="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90DD2F-3112-0456-13D3-74CD6CD6B4E1}"/>
              </a:ext>
            </a:extLst>
          </p:cNvPr>
          <p:cNvGrpSpPr/>
          <p:nvPr/>
        </p:nvGrpSpPr>
        <p:grpSpPr>
          <a:xfrm>
            <a:off x="4368991" y="3812430"/>
            <a:ext cx="1699637" cy="1659248"/>
            <a:chOff x="3533567" y="4094686"/>
            <a:chExt cx="1220027" cy="10486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9C0F077-5053-E7C3-CAAE-2BCEA9923B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0916" t="29017" b="33579"/>
            <a:stretch/>
          </p:blipFill>
          <p:spPr>
            <a:xfrm>
              <a:off x="3533567" y="4094686"/>
              <a:ext cx="1220027" cy="104860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3F4C76-9807-C601-AF82-7FEC45105164}"/>
                </a:ext>
              </a:extLst>
            </p:cNvPr>
            <p:cNvSpPr txBox="1"/>
            <p:nvPr/>
          </p:nvSpPr>
          <p:spPr>
            <a:xfrm>
              <a:off x="3637476" y="4457517"/>
              <a:ext cx="919609" cy="239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fr-CH" sz="1867" b="1" dirty="0" err="1">
                  <a:solidFill>
                    <a:srgbClr val="5E5E5E">
                      <a:lumMod val="50000"/>
                    </a:srgbClr>
                  </a:solidFill>
                  <a:latin typeface="Franklin Gothic Book"/>
                </a:rPr>
                <a:t>Usual</a:t>
              </a:r>
              <a:r>
                <a:rPr lang="fr-CH" sz="1867" b="1" dirty="0">
                  <a:solidFill>
                    <a:srgbClr val="5E5E5E">
                      <a:lumMod val="50000"/>
                    </a:srgbClr>
                  </a:solidFill>
                  <a:latin typeface="Franklin Gothic Book"/>
                </a:rPr>
                <a:t> Care</a:t>
              </a:r>
              <a:endParaRPr lang="en-US" sz="1867" b="1" dirty="0">
                <a:solidFill>
                  <a:srgbClr val="5E5E5E">
                    <a:lumMod val="50000"/>
                  </a:srgbClr>
                </a:solidFill>
                <a:latin typeface="Franklin Gothic Book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EF37739-C405-1868-6C9A-9DCD2679A969}"/>
              </a:ext>
            </a:extLst>
          </p:cNvPr>
          <p:cNvSpPr txBox="1"/>
          <p:nvPr/>
        </p:nvSpPr>
        <p:spPr>
          <a:xfrm>
            <a:off x="3848507" y="5449090"/>
            <a:ext cx="3199139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20 Control Health Facilities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8D7BA8-0A23-8F50-9272-B87A9E7E4710}"/>
              </a:ext>
            </a:extLst>
          </p:cNvPr>
          <p:cNvSpPr txBox="1"/>
          <p:nvPr/>
        </p:nvSpPr>
        <p:spPr>
          <a:xfrm>
            <a:off x="3848507" y="2440827"/>
            <a:ext cx="3364268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20 Intervention Health Facilities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5DD49E-F45C-6BAE-2939-6E4A8699BDB1}"/>
              </a:ext>
            </a:extLst>
          </p:cNvPr>
          <p:cNvGrpSpPr/>
          <p:nvPr/>
        </p:nvGrpSpPr>
        <p:grpSpPr>
          <a:xfrm>
            <a:off x="7689807" y="782714"/>
            <a:ext cx="3930359" cy="5039516"/>
            <a:chOff x="5838999" y="407414"/>
            <a:chExt cx="2887579" cy="377963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179801-1062-83EC-48CD-E06834A37DB2}"/>
                </a:ext>
              </a:extLst>
            </p:cNvPr>
            <p:cNvSpPr/>
            <p:nvPr/>
          </p:nvSpPr>
          <p:spPr>
            <a:xfrm>
              <a:off x="5838999" y="571734"/>
              <a:ext cx="2887579" cy="3615317"/>
            </a:xfrm>
            <a:prstGeom prst="rect">
              <a:avLst/>
            </a:prstGeom>
            <a:solidFill>
              <a:srgbClr val="E1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r-FR" sz="2400" dirty="0">
                <a:solidFill>
                  <a:schemeClr val="tx2"/>
                </a:solidFill>
              </a:endParaRP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chemeClr val="tx2"/>
                  </a:solidFill>
                </a:rPr>
                <a:t>1 </a:t>
              </a:r>
              <a:r>
                <a:rPr lang="fr-FR" sz="2400" dirty="0" err="1">
                  <a:solidFill>
                    <a:schemeClr val="tx2"/>
                  </a:solidFill>
                </a:rPr>
                <a:t>Dec</a:t>
              </a:r>
              <a:r>
                <a:rPr lang="fr-FR" sz="2400" dirty="0">
                  <a:solidFill>
                    <a:schemeClr val="tx2"/>
                  </a:solidFill>
                </a:rPr>
                <a:t> 2021 to 31 </a:t>
              </a:r>
              <a:r>
                <a:rPr lang="fr-FR" sz="2400" dirty="0" err="1">
                  <a:solidFill>
                    <a:schemeClr val="tx2"/>
                  </a:solidFill>
                </a:rPr>
                <a:t>Oct</a:t>
              </a:r>
              <a:r>
                <a:rPr lang="fr-FR" sz="2400" dirty="0">
                  <a:solidFill>
                    <a:schemeClr val="tx2"/>
                  </a:solidFill>
                </a:rPr>
                <a:t> 2022</a:t>
              </a: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 err="1">
                  <a:solidFill>
                    <a:schemeClr val="tx2"/>
                  </a:solidFill>
                </a:rPr>
                <a:t>Sick</a:t>
              </a:r>
              <a:r>
                <a:rPr lang="fr-FR" sz="2400" dirty="0">
                  <a:solidFill>
                    <a:schemeClr val="tx2"/>
                  </a:solidFill>
                </a:rPr>
                <a:t> </a:t>
              </a:r>
              <a:r>
                <a:rPr lang="fr-FR" sz="2400" dirty="0" err="1">
                  <a:solidFill>
                    <a:schemeClr val="tx2"/>
                  </a:solidFill>
                </a:rPr>
                <a:t>children</a:t>
              </a:r>
              <a:endParaRPr lang="fr-FR" sz="2400" dirty="0">
                <a:solidFill>
                  <a:schemeClr val="tx2"/>
                </a:solidFill>
              </a:endParaRPr>
            </a:p>
            <a:p>
              <a:pPr marL="380990" indent="-3809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chemeClr val="tx2"/>
                  </a:solidFill>
                </a:rPr>
                <a:t>Age 1 </a:t>
              </a:r>
              <a:r>
                <a:rPr lang="fr-FR" sz="2400" dirty="0" err="1">
                  <a:solidFill>
                    <a:schemeClr val="tx2"/>
                  </a:solidFill>
                </a:rPr>
                <a:t>day</a:t>
              </a:r>
              <a:r>
                <a:rPr lang="fr-FR" sz="2400" dirty="0">
                  <a:solidFill>
                    <a:schemeClr val="tx2"/>
                  </a:solidFill>
                </a:rPr>
                <a:t> to 14 </a:t>
              </a:r>
              <a:r>
                <a:rPr lang="fr-FR" sz="2400" dirty="0" err="1">
                  <a:solidFill>
                    <a:schemeClr val="tx2"/>
                  </a:solidFill>
                </a:rPr>
                <a:t>years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A870E29-D29C-3E45-EB06-FB0C25EC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324" y="407414"/>
              <a:ext cx="2358335" cy="1672121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8CDF8-BE20-2333-B2A7-33756BD8B0E6}"/>
              </a:ext>
            </a:extLst>
          </p:cNvPr>
          <p:cNvSpPr/>
          <p:nvPr/>
        </p:nvSpPr>
        <p:spPr>
          <a:xfrm>
            <a:off x="360530" y="6401641"/>
            <a:ext cx="6310047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lang="en-US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 Tan, Nature Medicine 2024</a:t>
            </a:r>
            <a:endParaRPr lang="en-U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F3EC82D-D6E2-D970-A59E-D81C2436BA12}"/>
              </a:ext>
            </a:extLst>
          </p:cNvPr>
          <p:cNvSpPr/>
          <p:nvPr/>
        </p:nvSpPr>
        <p:spPr>
          <a:xfrm>
            <a:off x="2588255" y="1254635"/>
            <a:ext cx="582153" cy="3506724"/>
          </a:xfrm>
          <a:prstGeom prst="lef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7C9381-E997-E3BC-4A35-9A7F2C280D83}"/>
              </a:ext>
            </a:extLst>
          </p:cNvPr>
          <p:cNvGrpSpPr/>
          <p:nvPr/>
        </p:nvGrpSpPr>
        <p:grpSpPr>
          <a:xfrm>
            <a:off x="5162134" y="249125"/>
            <a:ext cx="629066" cy="579325"/>
            <a:chOff x="5162134" y="260848"/>
            <a:chExt cx="933866" cy="7700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9EC85C-9A7C-D33E-605A-FB66C274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0782" y="415180"/>
              <a:ext cx="630114" cy="55434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1433A8-A183-E247-9894-8315A5217692}"/>
                </a:ext>
              </a:extLst>
            </p:cNvPr>
            <p:cNvSpPr/>
            <p:nvPr/>
          </p:nvSpPr>
          <p:spPr>
            <a:xfrm>
              <a:off x="5162134" y="260848"/>
              <a:ext cx="933866" cy="77005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80139B-9D3B-89FF-E071-A2C19F7EB341}"/>
              </a:ext>
            </a:extLst>
          </p:cNvPr>
          <p:cNvGrpSpPr/>
          <p:nvPr/>
        </p:nvGrpSpPr>
        <p:grpSpPr>
          <a:xfrm>
            <a:off x="5201216" y="1287379"/>
            <a:ext cx="629066" cy="606741"/>
            <a:chOff x="5201216" y="1112020"/>
            <a:chExt cx="629066" cy="606741"/>
          </a:xfrm>
        </p:grpSpPr>
        <p:pic>
          <p:nvPicPr>
            <p:cNvPr id="13" name="Graphic 12" descr="Chat with solid fill">
              <a:extLst>
                <a:ext uri="{FF2B5EF4-FFF2-40B4-BE49-F238E27FC236}">
                  <a16:creationId xmlns:a16="http://schemas.microsoft.com/office/drawing/2014/main" id="{AD2BA67A-5497-A44B-32B9-0F8A64AAD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26086" y="1139436"/>
              <a:ext cx="579325" cy="57932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AB41B8-5E25-BDDD-A4DE-F6F133C94590}"/>
                </a:ext>
              </a:extLst>
            </p:cNvPr>
            <p:cNvSpPr/>
            <p:nvPr/>
          </p:nvSpPr>
          <p:spPr>
            <a:xfrm>
              <a:off x="5201216" y="1112020"/>
              <a:ext cx="629066" cy="57932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3A37A6-5A10-A9B3-A492-EEBFC763CD75}"/>
              </a:ext>
            </a:extLst>
          </p:cNvPr>
          <p:cNvGrpSpPr/>
          <p:nvPr/>
        </p:nvGrpSpPr>
        <p:grpSpPr>
          <a:xfrm>
            <a:off x="6358640" y="247684"/>
            <a:ext cx="629066" cy="579325"/>
            <a:chOff x="6063406" y="2718334"/>
            <a:chExt cx="629066" cy="57932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0584CA6-9330-D126-EF3B-18A620689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03782" y="2718334"/>
              <a:ext cx="543123" cy="539502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7FFE356-1BCC-9D7C-CC6A-47E3300FAF7F}"/>
                </a:ext>
              </a:extLst>
            </p:cNvPr>
            <p:cNvSpPr/>
            <p:nvPr/>
          </p:nvSpPr>
          <p:spPr>
            <a:xfrm>
              <a:off x="6063406" y="2718334"/>
              <a:ext cx="629066" cy="57932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7FF875F-448F-F81E-7FFE-F16DB3077151}"/>
              </a:ext>
            </a:extLst>
          </p:cNvPr>
          <p:cNvGrpSpPr/>
          <p:nvPr/>
        </p:nvGrpSpPr>
        <p:grpSpPr>
          <a:xfrm>
            <a:off x="6358640" y="1254635"/>
            <a:ext cx="629066" cy="579325"/>
            <a:chOff x="6288302" y="1254635"/>
            <a:chExt cx="629066" cy="57932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D12C090-2A09-7FAE-DA41-9AA463B141AE}"/>
                </a:ext>
              </a:extLst>
            </p:cNvPr>
            <p:cNvSpPr/>
            <p:nvPr/>
          </p:nvSpPr>
          <p:spPr>
            <a:xfrm>
              <a:off x="6288302" y="1254635"/>
              <a:ext cx="629066" cy="57932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44" name="Graphic 43" descr="Bar chart with solid fill">
              <a:extLst>
                <a:ext uri="{FF2B5EF4-FFF2-40B4-BE49-F238E27FC236}">
                  <a16:creationId xmlns:a16="http://schemas.microsoft.com/office/drawing/2014/main" id="{DECB9BC0-00D4-AF1A-1494-A6145625E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43677" y="1278392"/>
              <a:ext cx="520480" cy="52048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5611BC-3D61-A43B-F378-867FA6CE3F31}"/>
              </a:ext>
            </a:extLst>
          </p:cNvPr>
          <p:cNvSpPr txBox="1"/>
          <p:nvPr/>
        </p:nvSpPr>
        <p:spPr>
          <a:xfrm>
            <a:off x="5218811" y="85586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CRP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702EA-AAD1-E715-E4BF-51AD9A1271E3}"/>
              </a:ext>
            </a:extLst>
          </p:cNvPr>
          <p:cNvSpPr txBox="1"/>
          <p:nvPr/>
        </p:nvSpPr>
        <p:spPr>
          <a:xfrm>
            <a:off x="6062509" y="847110"/>
            <a:ext cx="141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Pulse </a:t>
            </a:r>
            <a:r>
              <a:rPr lang="fr-CH" sz="1400" dirty="0" err="1"/>
              <a:t>Oxymeter</a:t>
            </a:r>
            <a:endParaRPr lang="fr-CH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833D8-FE5C-7CDE-B527-E685DCA2F2C9}"/>
              </a:ext>
            </a:extLst>
          </p:cNvPr>
          <p:cNvSpPr txBox="1"/>
          <p:nvPr/>
        </p:nvSpPr>
        <p:spPr>
          <a:xfrm>
            <a:off x="4944095" y="1867524"/>
            <a:ext cx="141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/>
              <a:t>Mentorship</a:t>
            </a:r>
            <a:endParaRPr lang="fr-CH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EA262-7394-9A82-E306-357838ECAC8E}"/>
              </a:ext>
            </a:extLst>
          </p:cNvPr>
          <p:cNvSpPr txBox="1"/>
          <p:nvPr/>
        </p:nvSpPr>
        <p:spPr>
          <a:xfrm>
            <a:off x="6006459" y="1871554"/>
            <a:ext cx="141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/>
              <a:t>Benchmarking</a:t>
            </a:r>
          </a:p>
          <a:p>
            <a:pPr algn="ctr"/>
            <a:r>
              <a:rPr lang="fr-CH" sz="1400" dirty="0" err="1"/>
              <a:t>Dashboards</a:t>
            </a:r>
            <a:endParaRPr lang="fr-CH" sz="1400" dirty="0"/>
          </a:p>
        </p:txBody>
      </p:sp>
      <p:pic>
        <p:nvPicPr>
          <p:cNvPr id="15" name="图形 39" descr="Group">
            <a:extLst>
              <a:ext uri="{FF2B5EF4-FFF2-40B4-BE49-F238E27FC236}">
                <a16:creationId xmlns:a16="http://schemas.microsoft.com/office/drawing/2014/main" id="{5E8B4812-1EA8-9CF0-BE1F-AC7864AF06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8941" y="5913674"/>
            <a:ext cx="396166" cy="396166"/>
          </a:xfrm>
          <a:prstGeom prst="rect">
            <a:avLst/>
          </a:prstGeom>
        </p:spPr>
      </p:pic>
      <p:pic>
        <p:nvPicPr>
          <p:cNvPr id="18" name="Graphic 17" descr="Hospital with solid fill">
            <a:extLst>
              <a:ext uri="{FF2B5EF4-FFF2-40B4-BE49-F238E27FC236}">
                <a16:creationId xmlns:a16="http://schemas.microsoft.com/office/drawing/2014/main" id="{7B25D0E0-5C3D-4E22-CEBD-744B0B81D1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428941" y="5504292"/>
            <a:ext cx="396166" cy="396166"/>
          </a:xfrm>
          <a:prstGeom prst="rect">
            <a:avLst/>
          </a:prstGeom>
        </p:spPr>
      </p:pic>
      <p:pic>
        <p:nvPicPr>
          <p:cNvPr id="19" name="图形 39" descr="Group">
            <a:extLst>
              <a:ext uri="{FF2B5EF4-FFF2-40B4-BE49-F238E27FC236}">
                <a16:creationId xmlns:a16="http://schemas.microsoft.com/office/drawing/2014/main" id="{B445E8FB-9AE9-DBE2-9CB4-80FBD61C96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49278" y="2883972"/>
            <a:ext cx="396166" cy="396166"/>
          </a:xfrm>
          <a:prstGeom prst="rect">
            <a:avLst/>
          </a:prstGeom>
        </p:spPr>
      </p:pic>
      <p:pic>
        <p:nvPicPr>
          <p:cNvPr id="34" name="Graphic 33" descr="Hospital with solid fill">
            <a:extLst>
              <a:ext uri="{FF2B5EF4-FFF2-40B4-BE49-F238E27FC236}">
                <a16:creationId xmlns:a16="http://schemas.microsoft.com/office/drawing/2014/main" id="{12AAABAC-B502-7DEB-F60A-2E82BF2DE0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449278" y="2474590"/>
            <a:ext cx="396166" cy="3961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D327ED6-C586-FDA1-16E5-87C3D31BD0FE}"/>
              </a:ext>
            </a:extLst>
          </p:cNvPr>
          <p:cNvSpPr txBox="1"/>
          <p:nvPr/>
        </p:nvSpPr>
        <p:spPr>
          <a:xfrm>
            <a:off x="3848507" y="2834701"/>
            <a:ext cx="3364268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23,593 consultations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enrolled</a:t>
            </a:r>
            <a:endParaRPr lang="fr-CH" dirty="0">
              <a:solidFill>
                <a:srgbClr val="5E5E5E"/>
              </a:solidFill>
              <a:latin typeface="Franklin Gothic Book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5B96EE-7D83-0328-074C-6E71619A81D6}"/>
              </a:ext>
            </a:extLst>
          </p:cNvPr>
          <p:cNvSpPr txBox="1"/>
          <p:nvPr/>
        </p:nvSpPr>
        <p:spPr>
          <a:xfrm>
            <a:off x="3850112" y="5872723"/>
            <a:ext cx="7520354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20,713 consultations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enrolled</a:t>
            </a:r>
            <a:endParaRPr lang="fr-CH" dirty="0">
              <a:solidFill>
                <a:srgbClr val="5E5E5E"/>
              </a:solidFill>
              <a:latin typeface="Franklin Gothic Book"/>
            </a:endParaRPr>
          </a:p>
        </p:txBody>
      </p:sp>
      <p:pic>
        <p:nvPicPr>
          <p:cNvPr id="12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52EFB33A-B300-FA7E-A273-BEED55767B7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03" y="1833960"/>
            <a:ext cx="2102701" cy="20248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D34B54-D8F3-CAA3-C61B-45D386CEFB09}"/>
              </a:ext>
            </a:extLst>
          </p:cNvPr>
          <p:cNvSpPr txBox="1"/>
          <p:nvPr/>
        </p:nvSpPr>
        <p:spPr>
          <a:xfrm>
            <a:off x="462930" y="3993120"/>
            <a:ext cx="242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CH" dirty="0">
                <a:solidFill>
                  <a:srgbClr val="5E5E5E"/>
                </a:solidFill>
                <a:latin typeface="Franklin Gothic Book"/>
              </a:rPr>
              <a:t>40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Randomly</a:t>
            </a:r>
            <a:r>
              <a:rPr lang="fr-CH" dirty="0">
                <a:solidFill>
                  <a:srgbClr val="5E5E5E"/>
                </a:solidFill>
                <a:latin typeface="Franklin Gothic Book"/>
              </a:rPr>
              <a:t>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Sampled</a:t>
            </a:r>
            <a:r>
              <a:rPr lang="fr-CH" dirty="0">
                <a:solidFill>
                  <a:srgbClr val="5E5E5E"/>
                </a:solidFill>
                <a:latin typeface="Franklin Gothic Book"/>
              </a:rPr>
              <a:t> </a:t>
            </a:r>
            <a:r>
              <a:rPr lang="fr-CH" dirty="0" err="1">
                <a:solidFill>
                  <a:srgbClr val="5E5E5E"/>
                </a:solidFill>
                <a:latin typeface="Franklin Gothic Book"/>
              </a:rPr>
              <a:t>Health</a:t>
            </a:r>
            <a:r>
              <a:rPr lang="fr-CH" dirty="0">
                <a:solidFill>
                  <a:srgbClr val="5E5E5E"/>
                </a:solidFill>
                <a:latin typeface="Franklin Gothic Book"/>
              </a:rPr>
              <a:t> Facilities</a:t>
            </a:r>
          </a:p>
        </p:txBody>
      </p:sp>
      <p:pic>
        <p:nvPicPr>
          <p:cNvPr id="39" name="Graphic 38" descr="Hospital with solid fill">
            <a:extLst>
              <a:ext uri="{FF2B5EF4-FFF2-40B4-BE49-F238E27FC236}">
                <a16:creationId xmlns:a16="http://schemas.microsoft.com/office/drawing/2014/main" id="{ED5CAB95-5737-2E88-BF38-A3D98D04DA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154" y="4081394"/>
            <a:ext cx="396166" cy="3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6345C-A22C-463C-7AEB-940A245DF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ACBEC-0EB8-FA23-CB99-D9D8951B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02ED5F3-AF67-1987-1CFC-33E5FED8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188" y="5136360"/>
            <a:ext cx="4347633" cy="7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8768" tIns="48768" rIns="48768" bIns="48768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Difference</a:t>
            </a:r>
            <a:r>
              <a:rPr lang="fr-FR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-34.2% (95% CI, -42.1% to –26.4%)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Relative </a:t>
            </a:r>
            <a:r>
              <a:rPr lang="fr-FR" alt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Risk</a:t>
            </a:r>
            <a:r>
              <a:rPr lang="fr-FR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0.55 (95% CI 0.47 to 0.64)</a:t>
            </a:r>
            <a:endParaRPr lang="en-US" altLang="en-US" sz="3733" dirty="0"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3A6F87-1D62-3A43-43BD-82B90B004DAC}"/>
              </a:ext>
            </a:extLst>
          </p:cNvPr>
          <p:cNvGrpSpPr/>
          <p:nvPr/>
        </p:nvGrpSpPr>
        <p:grpSpPr>
          <a:xfrm>
            <a:off x="1323881" y="914400"/>
            <a:ext cx="4347633" cy="4198012"/>
            <a:chOff x="1514060" y="618209"/>
            <a:chExt cx="4638717" cy="4544839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2D65EBD-2438-8EED-1E77-F0DFC16060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46"/>
            <a:stretch/>
          </p:blipFill>
          <p:spPr bwMode="auto">
            <a:xfrm>
              <a:off x="1514060" y="644136"/>
              <a:ext cx="844130" cy="451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CE79AA3-C67D-1DE0-662D-FA3326A43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9"/>
            <a:stretch/>
          </p:blipFill>
          <p:spPr bwMode="auto">
            <a:xfrm>
              <a:off x="2261938" y="618209"/>
              <a:ext cx="3890839" cy="451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1357356-5E83-EFC2-874F-97A174D13E3A}"/>
              </a:ext>
            </a:extLst>
          </p:cNvPr>
          <p:cNvSpPr txBox="1"/>
          <p:nvPr/>
        </p:nvSpPr>
        <p:spPr>
          <a:xfrm>
            <a:off x="671392" y="127840"/>
            <a:ext cx="5075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err="1">
                <a:solidFill>
                  <a:schemeClr val="tx2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Antibiotic</a:t>
            </a:r>
            <a:r>
              <a:rPr lang="fr-CH" sz="2400" b="1" dirty="0">
                <a:solidFill>
                  <a:schemeClr val="tx2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 prescription</a:t>
            </a:r>
            <a:endParaRPr lang="fr-CH" sz="24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50771-F7D3-4D3B-E83D-7ECD804D8B63}"/>
              </a:ext>
            </a:extLst>
          </p:cNvPr>
          <p:cNvSpPr/>
          <p:nvPr/>
        </p:nvSpPr>
        <p:spPr>
          <a:xfrm>
            <a:off x="7287807" y="997595"/>
            <a:ext cx="4347632" cy="4820423"/>
          </a:xfrm>
          <a:prstGeom prst="rect">
            <a:avLst/>
          </a:prstGeom>
          <a:solidFill>
            <a:srgbClr val="E1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400" b="1" dirty="0" err="1">
                <a:solidFill>
                  <a:schemeClr val="tx2"/>
                </a:solidFill>
              </a:rPr>
              <a:t>Safety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outcomes</a:t>
            </a:r>
            <a:r>
              <a:rPr lang="fr-FR" sz="2400" b="1" dirty="0">
                <a:solidFill>
                  <a:schemeClr val="tx2"/>
                </a:solidFill>
              </a:rPr>
              <a:t> (</a:t>
            </a:r>
            <a:r>
              <a:rPr lang="fr-FR" sz="2400" b="1" dirty="0" err="1">
                <a:solidFill>
                  <a:schemeClr val="tx2"/>
                </a:solidFill>
              </a:rPr>
              <a:t>day</a:t>
            </a:r>
            <a:r>
              <a:rPr lang="fr-FR" sz="2400" b="1" dirty="0">
                <a:solidFill>
                  <a:schemeClr val="tx2"/>
                </a:solidFill>
              </a:rPr>
              <a:t> 7):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/>
                </a:solidFill>
              </a:rPr>
              <a:t>Clinical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failure</a:t>
            </a:r>
            <a:r>
              <a:rPr lang="fr-FR" sz="2000" dirty="0">
                <a:solidFill>
                  <a:schemeClr val="tx2"/>
                </a:solidFill>
              </a:rPr>
              <a:t> (</a:t>
            </a:r>
            <a:r>
              <a:rPr lang="fr-FR" sz="2000" dirty="0" err="1">
                <a:solidFill>
                  <a:schemeClr val="tx2"/>
                </a:solidFill>
              </a:rPr>
              <a:t>co-primary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outcome</a:t>
            </a:r>
            <a:r>
              <a:rPr lang="fr-FR" sz="2000" dirty="0">
                <a:solidFill>
                  <a:schemeClr val="tx2"/>
                </a:solidFill>
              </a:rPr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/>
                </a:solidFill>
              </a:rPr>
              <a:t>Death</a:t>
            </a:r>
            <a:endParaRPr lang="fr-FR" sz="2000" dirty="0">
              <a:solidFill>
                <a:schemeClr val="tx2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Non-</a:t>
            </a:r>
            <a:r>
              <a:rPr lang="fr-FR" sz="2000" dirty="0" err="1">
                <a:solidFill>
                  <a:schemeClr val="tx2"/>
                </a:solidFill>
              </a:rPr>
              <a:t>referred</a:t>
            </a:r>
            <a:r>
              <a:rPr lang="fr-FR" sz="2000" dirty="0">
                <a:solidFill>
                  <a:schemeClr val="tx2"/>
                </a:solidFill>
              </a:rPr>
              <a:t> Sec </a:t>
            </a:r>
            <a:r>
              <a:rPr lang="fr-FR" sz="2000" dirty="0" err="1">
                <a:solidFill>
                  <a:schemeClr val="tx2"/>
                </a:solidFill>
              </a:rPr>
              <a:t>Hospitalization</a:t>
            </a:r>
            <a:endParaRPr lang="fr-FR" sz="2000" dirty="0">
              <a:solidFill>
                <a:schemeClr val="tx2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/>
                </a:solidFill>
              </a:rPr>
              <a:t>Unplanned</a:t>
            </a:r>
            <a:r>
              <a:rPr lang="fr-FR" sz="2000" dirty="0">
                <a:solidFill>
                  <a:schemeClr val="tx2"/>
                </a:solidFill>
              </a:rPr>
              <a:t> re-</a:t>
            </a:r>
            <a:r>
              <a:rPr lang="fr-FR" sz="2000" dirty="0" err="1">
                <a:solidFill>
                  <a:schemeClr val="tx2"/>
                </a:solidFill>
              </a:rPr>
              <a:t>attendance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visits</a:t>
            </a:r>
            <a:endParaRPr lang="fr-FR" sz="2000" dirty="0">
              <a:solidFill>
                <a:schemeClr val="tx2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Other Secondary outcome: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Additional medications by day 7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74341-B21D-80AE-FB41-9F0FA06A63E9}"/>
              </a:ext>
            </a:extLst>
          </p:cNvPr>
          <p:cNvSpPr/>
          <p:nvPr/>
        </p:nvSpPr>
        <p:spPr>
          <a:xfrm>
            <a:off x="360530" y="6401641"/>
            <a:ext cx="6310047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lang="en-US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 Tan, Nature Medicine 2024</a:t>
            </a:r>
            <a:endParaRPr lang="en-U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556591" y="715617"/>
          <a:ext cx="11039061" cy="527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>
          <a:xfrm>
            <a:off x="336883" y="57891"/>
            <a:ext cx="12096585" cy="644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B61239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r>
              <a:rPr lang="fr-FR" sz="2667" b="1" dirty="0" err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Adherence</a:t>
            </a:r>
            <a:r>
              <a:rPr lang="fr-FR" sz="2667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guidelines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966" y="6409754"/>
            <a:ext cx="6310047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US" sz="1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Ref: </a:t>
            </a:r>
            <a:r>
              <a:rPr lang="en-US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 Tan &amp; Kavishe et al., PLOS DH 2024</a:t>
            </a:r>
            <a:endParaRPr lang="en-U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8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Microsoft Office PowerPoint</Application>
  <PresentationFormat>Widescreen</PresentationFormat>
  <Paragraphs>323</Paragraphs>
  <Slides>19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Aptos</vt:lpstr>
      <vt:lpstr>Aptos Display</vt:lpstr>
      <vt:lpstr>Arial</vt:lpstr>
      <vt:lpstr>Arial Nova Cond</vt:lpstr>
      <vt:lpstr>Arial Unicode MS</vt:lpstr>
      <vt:lpstr>Calibri</vt:lpstr>
      <vt:lpstr>Franklin Gothic Book</vt:lpstr>
      <vt:lpstr>Franklin Gothic Demi Cond</vt:lpstr>
      <vt:lpstr>Helvetica</vt:lpstr>
      <vt:lpstr>Tahoma</vt:lpstr>
      <vt:lpstr>Wingdings</vt:lpstr>
      <vt:lpstr>Office Theme</vt:lpstr>
      <vt:lpstr>ALMANACH, ePOCT and ePOCT+ Digital Health Antibiotic Stewardship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Merci, Asante!</vt:lpstr>
    </vt:vector>
  </TitlesOfParts>
  <Company>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 Rainer</dc:creator>
  <cp:lastModifiedBy>Tan Rainer</cp:lastModifiedBy>
  <cp:revision>3</cp:revision>
  <dcterms:created xsi:type="dcterms:W3CDTF">2026-01-05T09:48:36Z</dcterms:created>
  <dcterms:modified xsi:type="dcterms:W3CDTF">2026-01-07T14:38:49Z</dcterms:modified>
</cp:coreProperties>
</file>