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48" r:id="rId2"/>
  </p:sldMasterIdLst>
  <p:notesMasterIdLst>
    <p:notesMasterId r:id="rId31"/>
  </p:notesMasterIdLst>
  <p:sldIdLst>
    <p:sldId id="258" r:id="rId3"/>
    <p:sldId id="259" r:id="rId4"/>
    <p:sldId id="270" r:id="rId5"/>
    <p:sldId id="299" r:id="rId6"/>
    <p:sldId id="275" r:id="rId7"/>
    <p:sldId id="284" r:id="rId8"/>
    <p:sldId id="286" r:id="rId9"/>
    <p:sldId id="297" r:id="rId10"/>
    <p:sldId id="296" r:id="rId11"/>
    <p:sldId id="269" r:id="rId12"/>
    <p:sldId id="300" r:id="rId13"/>
    <p:sldId id="271" r:id="rId14"/>
    <p:sldId id="303" r:id="rId15"/>
    <p:sldId id="274" r:id="rId16"/>
    <p:sldId id="282" r:id="rId17"/>
    <p:sldId id="289" r:id="rId18"/>
    <p:sldId id="260" r:id="rId19"/>
    <p:sldId id="263" r:id="rId20"/>
    <p:sldId id="261" r:id="rId21"/>
    <p:sldId id="288" r:id="rId22"/>
    <p:sldId id="290" r:id="rId23"/>
    <p:sldId id="291" r:id="rId24"/>
    <p:sldId id="292" r:id="rId25"/>
    <p:sldId id="293" r:id="rId26"/>
    <p:sldId id="304" r:id="rId27"/>
    <p:sldId id="294" r:id="rId28"/>
    <p:sldId id="272" r:id="rId29"/>
    <p:sldId id="273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E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820" autoAdjust="0"/>
  </p:normalViewPr>
  <p:slideViewPr>
    <p:cSldViewPr snapToGrid="0">
      <p:cViewPr varScale="1">
        <p:scale>
          <a:sx n="60" d="100"/>
          <a:sy n="60" d="100"/>
        </p:scale>
        <p:origin x="906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73D8F-325C-4F92-A77C-E2109C465040}" type="datetimeFigureOut">
              <a:rPr lang="fr-FR" smtClean="0"/>
              <a:t>08/01/2026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F8605-0A28-4846-82DD-BC2E0B8062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72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7777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655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determinants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247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determinants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282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629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373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414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2C62-873E-450D-86A1-4A1CB6F1BE2B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175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2C62-873E-450D-86A1-4A1CB6F1BE2B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706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2C62-873E-450D-86A1-4A1CB6F1BE2B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319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2C62-873E-450D-86A1-4A1CB6F1BE2B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653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921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2C62-873E-450D-86A1-4A1CB6F1BE2B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9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2C62-873E-450D-86A1-4A1CB6F1BE2B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7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2C62-873E-450D-86A1-4A1CB6F1BE2B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004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2C62-873E-450D-86A1-4A1CB6F1BE2B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533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2C62-873E-450D-86A1-4A1CB6F1BE2B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7792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42C62-873E-450D-86A1-4A1CB6F1BE2B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318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206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5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960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85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448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921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194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092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F8605-0A28-4846-82DD-BC2E0B80624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0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659083-BA3F-41E7-B660-FE8F9ABC4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31D6E91-329B-43DC-AECA-A39932A34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3ECC6C-17F8-4AFD-A634-A4E4607C9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DB432-2E71-4A87-82A7-7488F819F51B}" type="datetime1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8C041F-8F74-4EA7-AE43-54219A687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90EDE5-E515-45B2-B56A-27505EAF8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189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C3D1B7-A17B-4CF3-A06E-AD7DC5230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8CFE45-1E76-4DA5-962D-7CC948B37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10D2B2-864E-4F3B-B417-FB856188A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EFA-896E-48D2-9C82-E6381E508266}" type="datetime1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05680D-59CE-4F3E-B41A-8A41759E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F7F52D-3FB3-4EE0-8C9B-80238B84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951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C80180D-5E29-4B8E-97C1-E06919CA9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8F3490F-282E-49F1-BB2F-576103844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53A534-B04F-4D59-9073-E8C3DF7F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534BB-B1C1-437A-976A-666C3A998447}" type="datetime1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E9AEF0-5787-4920-8615-CE560C8E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896F2F-FFE7-487E-8307-20D0144C0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410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0874E-54B7-4FE2-A3E1-A0369E1E21D1}" type="datetime1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2926-D49D-472A-9507-9D17A931047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2097-1CF2-4BA1-8A65-331692B17835}" type="datetime1">
              <a:rPr lang="fr-FR" smtClean="0"/>
              <a:t>08/01/2026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2926-D49D-472A-9507-9D17A931047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C1E004-AF54-4AA3-8C9B-BDC17C80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B6B675-9DC1-45D2-8410-9246FBB4C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49B5E-143E-4F47-ABD1-3E784993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31E6E-953C-4572-888E-BB94045FF561}" type="datetime1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3D3AD8-A868-4F2D-8C5A-D90FB0AF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3DC2FF-FDC3-4E76-A5EA-580213987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919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84344E-22E5-40E6-8750-9AAFBF85B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526E87-4E9D-4B76-9F8E-1A41E4007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98CCAD-9841-4778-B5CF-E9DB09558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9137-B721-4756-A293-BC3783A93FDF}" type="datetime1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C6F521-F409-42F5-ABDC-0F3AC601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B4432B-425F-478F-A03A-3FC963AFA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69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662C13-2015-4D85-80EB-CEB1B97BB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FB6635-56CF-4058-9877-D53737DD4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6DF79A-0A0C-420C-85A9-EB9DDEEF9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8851CE-C61D-4B5A-A152-88260965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6841-AAF0-418C-BE2B-BDBC76E2D486}" type="datetime1">
              <a:rPr lang="fr-FR" smtClean="0"/>
              <a:t>08/01/2026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3CEA94-4C6E-4C35-A027-58422876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2B9F11-B7B6-484D-80B8-57D76F16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78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0E80CC-7A6E-4A9D-AA4C-233235D9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54AD17-F7D5-4A2C-83A4-72D8E5E1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76F672-85BA-4D37-ACA6-A465DF943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934CBE0-809F-433C-BE05-C0C01C6C88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E217D8E-A7E4-4B4F-B89B-688A114AC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F6CFCDF-EBE1-4361-8F2B-7559DA279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5A2D-7B53-42D2-85CE-23DE4A12FD39}" type="datetime1">
              <a:rPr lang="fr-FR" smtClean="0"/>
              <a:t>08/01/2026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AF052AF-59AF-4D65-9A27-07727BC18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7C373A7-FB4E-4828-B9B0-60D55A752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245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A65049-4955-464C-A383-A1E6087E8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BE7D65-B191-4C64-814A-636F4C490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B06D5-B505-4BD0-BB8F-98D746450F61}" type="datetime1">
              <a:rPr lang="fr-FR" smtClean="0"/>
              <a:t>08/01/2026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580D55-7D76-4144-8C8B-B1F5457C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B7371B-3AB3-4C29-984E-279DA3C3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81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3B06BFA-B97A-4FFB-A5E8-B403D362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BDAC2-E8C2-48BE-8189-555CCE1220CF}" type="datetime1">
              <a:rPr lang="fr-FR" smtClean="0"/>
              <a:t>08/01/2026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5694275-04AE-41CC-826D-4CBA60214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2F4BBE-2510-4EB4-8381-82400498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8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911CFC-715F-4B60-BB4F-4186590DC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29A3C4-50E4-46AE-93EB-AF70FD8E5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6AFABA-626E-48B9-9F23-D97106452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A925E7-C12A-4F52-9CC2-51C63BA03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0167-947C-4989-A9FA-8510E91D4A89}" type="datetime1">
              <a:rPr lang="fr-FR" smtClean="0"/>
              <a:t>08/01/2026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159417-7D83-49F1-A855-2A19CD92B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DF4CBF-F0A4-4B4A-B3F4-DF6FFC1A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8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E922B0-9466-4347-9451-1295C3621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8526D6D-A517-4153-B68A-38C05A5CA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F49CB4-F3A0-4B51-A5F8-D122FEB85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875F0B-12F1-4D50-9A0F-C1D3DA162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6EC58-488C-4B62-961B-362AA940CB67}" type="datetime1">
              <a:rPr lang="fr-FR" smtClean="0"/>
              <a:t>08/01/2026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2EB334-397A-4176-9AB2-6EB6F26AA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F9ED94-533C-4883-BE78-BAFA00F9F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29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B882079-8975-43A8-A489-8B816B58A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6E64BD-E9C4-4B81-B3B4-92D92AF03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6140BB-5F8C-428D-8972-4C222D05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8609E-668E-4DD1-961A-AAE438893296}" type="datetime1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C1C9C0-4473-4FB4-A224-D1473C7D5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E5F7E4-1861-42E4-B34F-D6C7CAAA2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38C6C-C626-4825-BFFA-600916DB0A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40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1" r:id="rId3"/>
    <p:sldLayoutId id="2147483652" r:id="rId4"/>
    <p:sldLayoutId id="2147483653" r:id="rId5"/>
    <p:sldLayoutId id="2147483661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35BEC-0847-460B-B772-39116ED0C0D0}" type="datetime1">
              <a:rPr lang="fr-FR" smtClean="0"/>
              <a:t>08/01/2026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520A9-F285-4D48-A9CC-03666CC27ACD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mbria"/>
          <a:ea typeface="+mj-ea"/>
          <a:cs typeface="Cambri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mbria"/>
          <a:ea typeface="+mn-ea"/>
          <a:cs typeface="Cambria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mbria"/>
          <a:ea typeface="+mn-ea"/>
          <a:cs typeface="Cambria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mbria"/>
          <a:ea typeface="+mn-ea"/>
          <a:cs typeface="Cambria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mbria"/>
          <a:ea typeface="+mn-ea"/>
          <a:cs typeface="Cambria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mbria"/>
          <a:ea typeface="+mn-ea"/>
          <a:cs typeface="Cambri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bich-tram.huynh@pasteur.fr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924857916301157?via%3Dihub#tn001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5E25B3-C0F4-429C-9AE6-7A2C9C797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6640" y="2122468"/>
            <a:ext cx="9144000" cy="1731818"/>
          </a:xfrm>
        </p:spPr>
        <p:txBody>
          <a:bodyPr>
            <a:normAutofit fontScale="90000"/>
          </a:bodyPr>
          <a:lstStyle/>
          <a:p>
            <a:r>
              <a:rPr lang="fr-FR" dirty="0"/>
              <a:t>Bon usage des antibiotiques dans les PRFI</a:t>
            </a:r>
            <a:br>
              <a:rPr lang="fr-FR" dirty="0"/>
            </a:br>
            <a:r>
              <a:rPr lang="fr-FR" dirty="0"/>
              <a:t>Défis pour les études épidémiologiques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8790D5F2-1766-430C-A73F-A6072340B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86970"/>
            <a:ext cx="9144000" cy="1315346"/>
          </a:xfrm>
        </p:spPr>
        <p:txBody>
          <a:bodyPr>
            <a:normAutofit lnSpcReduction="10000"/>
          </a:bodyPr>
          <a:lstStyle/>
          <a:p>
            <a:r>
              <a:rPr lang="fr-FR" dirty="0"/>
              <a:t>Bich-Tram HUYNH</a:t>
            </a:r>
          </a:p>
          <a:p>
            <a:r>
              <a:rPr lang="fr-FR" dirty="0"/>
              <a:t>MD, PhD-Institut Pasteur</a:t>
            </a:r>
          </a:p>
          <a:p>
            <a:r>
              <a:rPr lang="fr-FR" dirty="0"/>
              <a:t>SPILF/SAPI-14 Janvier, 2026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D5D1C3C7-D7C8-49FD-8E95-00450242AB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05264"/>
            <a:ext cx="1841258" cy="56548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24D68EC-D993-4F68-BC84-2BA822523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77" y="5805264"/>
            <a:ext cx="1913208" cy="56548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A864278-87C9-4C7B-BC29-1635BB790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505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E0BE072-E937-4305-A89B-D23607A7B63B}"/>
              </a:ext>
            </a:extLst>
          </p:cNvPr>
          <p:cNvSpPr txBox="1"/>
          <p:nvPr/>
        </p:nvSpPr>
        <p:spPr>
          <a:xfrm>
            <a:off x="1627148" y="441434"/>
            <a:ext cx="3365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u="sng" dirty="0" err="1"/>
              <a:t>Appropriate</a:t>
            </a:r>
            <a:r>
              <a:rPr lang="fr-FR" sz="3600" dirty="0"/>
              <a:t> use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471587" y="1476760"/>
            <a:ext cx="951061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22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363636"/>
                </a:solidFill>
                <a:effectLst/>
              </a:rPr>
              <a:t>Definition of appropriate use? </a:t>
            </a:r>
          </a:p>
          <a:p>
            <a:pPr lvl="2"/>
            <a:r>
              <a:rPr lang="en-US" sz="2200" dirty="0">
                <a:solidFill>
                  <a:srgbClr val="363636"/>
                </a:solidFill>
              </a:rPr>
              <a:t>-Use of o</a:t>
            </a:r>
            <a:r>
              <a:rPr lang="en-US" sz="2200" b="0" dirty="0">
                <a:solidFill>
                  <a:srgbClr val="363636"/>
                </a:solidFill>
                <a:effectLst/>
              </a:rPr>
              <a:t>ptimal antimicrobial drug regimen</a:t>
            </a:r>
            <a:endParaRPr lang="en-US" sz="2200" dirty="0">
              <a:solidFill>
                <a:srgbClr val="363636"/>
              </a:solidFill>
            </a:endParaRPr>
          </a:p>
          <a:p>
            <a:pPr lvl="2"/>
            <a:r>
              <a:rPr lang="en-US" sz="2200" b="0" dirty="0">
                <a:solidFill>
                  <a:srgbClr val="363636"/>
                </a:solidFill>
                <a:effectLst/>
              </a:rPr>
              <a:t>-dose</a:t>
            </a:r>
          </a:p>
          <a:p>
            <a:pPr lvl="2"/>
            <a:r>
              <a:rPr lang="en-US" sz="2200" dirty="0">
                <a:solidFill>
                  <a:srgbClr val="363636"/>
                </a:solidFill>
              </a:rPr>
              <a:t>-</a:t>
            </a:r>
            <a:r>
              <a:rPr lang="en-US" sz="2200" b="0" dirty="0">
                <a:solidFill>
                  <a:srgbClr val="363636"/>
                </a:solidFill>
                <a:effectLst/>
              </a:rPr>
              <a:t>duration of therapy</a:t>
            </a:r>
            <a:endParaRPr lang="en-US" sz="2200" dirty="0">
              <a:solidFill>
                <a:srgbClr val="363636"/>
              </a:solidFill>
            </a:endParaRPr>
          </a:p>
          <a:p>
            <a:pPr lvl="2"/>
            <a:r>
              <a:rPr lang="en-US" sz="2200" b="0" dirty="0">
                <a:solidFill>
                  <a:srgbClr val="363636"/>
                </a:solidFill>
                <a:effectLst/>
              </a:rPr>
              <a:t>-and route of administration</a:t>
            </a:r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/>
              <a:t>Need </a:t>
            </a:r>
            <a:r>
              <a:rPr lang="fr-FR" sz="2200" dirty="0" err="1"/>
              <a:t>access</a:t>
            </a:r>
            <a:r>
              <a:rPr lang="fr-FR" sz="2200" dirty="0"/>
              <a:t> to </a:t>
            </a:r>
          </a:p>
          <a:p>
            <a:pPr lvl="2"/>
            <a:r>
              <a:rPr lang="fr-FR" sz="2200" dirty="0"/>
              <a:t>- Final </a:t>
            </a:r>
            <a:r>
              <a:rPr lang="fr-FR" sz="2200" dirty="0" err="1"/>
              <a:t>diagnosis</a:t>
            </a:r>
            <a:r>
              <a:rPr lang="fr-FR" sz="2200" dirty="0"/>
              <a:t>, </a:t>
            </a:r>
            <a:r>
              <a:rPr lang="fr-FR" sz="2200" dirty="0" err="1"/>
              <a:t>clinical</a:t>
            </a:r>
            <a:r>
              <a:rPr lang="fr-FR" sz="2200" dirty="0"/>
              <a:t> information</a:t>
            </a:r>
          </a:p>
          <a:p>
            <a:pPr lvl="1"/>
            <a:r>
              <a:rPr lang="fr-FR" sz="2200" dirty="0"/>
              <a:t>	- The prescription</a:t>
            </a:r>
          </a:p>
          <a:p>
            <a:pPr lvl="1"/>
            <a:r>
              <a:rPr lang="fr-FR" sz="2200" dirty="0"/>
              <a:t>	- </a:t>
            </a:r>
            <a:r>
              <a:rPr lang="fr-FR" sz="2200" dirty="0" err="1"/>
              <a:t>Microbial</a:t>
            </a:r>
            <a:r>
              <a:rPr lang="fr-FR" sz="2200" dirty="0"/>
              <a:t> documentation</a:t>
            </a:r>
            <a:endParaRPr lang="fr-FR" sz="2200" dirty="0">
              <a:solidFill>
                <a:srgbClr val="FF0000"/>
              </a:solidFill>
            </a:endParaRPr>
          </a:p>
          <a:p>
            <a:pPr lvl="1"/>
            <a:endParaRPr lang="fr-FR" sz="2200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4EF8E7-B6C4-4861-8BF5-4669494BD659}"/>
              </a:ext>
            </a:extLst>
          </p:cNvPr>
          <p:cNvSpPr txBox="1"/>
          <p:nvPr/>
        </p:nvSpPr>
        <p:spPr>
          <a:xfrm>
            <a:off x="6833697" y="1959372"/>
            <a:ext cx="505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200" dirty="0"/>
              <a:t>	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EEAC160-5AF5-495E-A3C8-1AF299EE6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455" y="1913205"/>
            <a:ext cx="4635738" cy="328311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DDD9E26-9F72-45B1-BA45-2EFAB077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10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0946FAE-86B6-4F2A-D982-354C23D6D397}"/>
              </a:ext>
            </a:extLst>
          </p:cNvPr>
          <p:cNvSpPr txBox="1"/>
          <p:nvPr/>
        </p:nvSpPr>
        <p:spPr>
          <a:xfrm>
            <a:off x="3242599" y="5899868"/>
            <a:ext cx="607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NEED TO IMPLEMENT AD HOC STUDIES</a:t>
            </a:r>
          </a:p>
        </p:txBody>
      </p:sp>
    </p:spTree>
    <p:extLst>
      <p:ext uri="{BB962C8B-B14F-4D97-AF65-F5344CB8AC3E}">
        <p14:creationId xmlns:p14="http://schemas.microsoft.com/office/powerpoint/2010/main" val="3033572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E0BE072-E937-4305-A89B-D23607A7B63B}"/>
              </a:ext>
            </a:extLst>
          </p:cNvPr>
          <p:cNvSpPr txBox="1"/>
          <p:nvPr/>
        </p:nvSpPr>
        <p:spPr>
          <a:xfrm>
            <a:off x="1627148" y="441434"/>
            <a:ext cx="3365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u="sng" dirty="0" err="1"/>
              <a:t>Appropriate</a:t>
            </a:r>
            <a:r>
              <a:rPr lang="fr-FR" sz="3600" dirty="0"/>
              <a:t> use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471587" y="1546334"/>
            <a:ext cx="95106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22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rgbClr val="363636"/>
                </a:solidFill>
                <a:effectLst/>
              </a:rPr>
              <a:t>Definition of appropriate use? </a:t>
            </a:r>
          </a:p>
          <a:p>
            <a:pPr lvl="2"/>
            <a:r>
              <a:rPr lang="en-US" sz="2200" dirty="0">
                <a:solidFill>
                  <a:srgbClr val="363636"/>
                </a:solidFill>
              </a:rPr>
              <a:t>-Use of o</a:t>
            </a:r>
            <a:r>
              <a:rPr lang="en-US" sz="2200" b="0" dirty="0">
                <a:solidFill>
                  <a:srgbClr val="363636"/>
                </a:solidFill>
                <a:effectLst/>
              </a:rPr>
              <a:t>ptimal antimicrobial drug regimen</a:t>
            </a:r>
            <a:endParaRPr lang="en-US" sz="2200" dirty="0">
              <a:solidFill>
                <a:srgbClr val="363636"/>
              </a:solidFill>
            </a:endParaRPr>
          </a:p>
          <a:p>
            <a:pPr lvl="2"/>
            <a:r>
              <a:rPr lang="en-US" sz="2200" b="0" dirty="0">
                <a:solidFill>
                  <a:srgbClr val="363636"/>
                </a:solidFill>
                <a:effectLst/>
              </a:rPr>
              <a:t>-dose</a:t>
            </a:r>
          </a:p>
          <a:p>
            <a:pPr lvl="2"/>
            <a:r>
              <a:rPr lang="en-US" sz="2200" dirty="0">
                <a:solidFill>
                  <a:srgbClr val="363636"/>
                </a:solidFill>
              </a:rPr>
              <a:t>-</a:t>
            </a:r>
            <a:r>
              <a:rPr lang="en-US" sz="2200" b="0" dirty="0">
                <a:solidFill>
                  <a:srgbClr val="363636"/>
                </a:solidFill>
                <a:effectLst/>
              </a:rPr>
              <a:t>duration of therapy</a:t>
            </a:r>
            <a:endParaRPr lang="en-US" sz="2200" dirty="0">
              <a:solidFill>
                <a:srgbClr val="363636"/>
              </a:solidFill>
            </a:endParaRPr>
          </a:p>
          <a:p>
            <a:pPr lvl="2"/>
            <a:r>
              <a:rPr lang="en-US" sz="2200" b="0" dirty="0">
                <a:solidFill>
                  <a:srgbClr val="363636"/>
                </a:solidFill>
                <a:effectLst/>
              </a:rPr>
              <a:t>-and route of administration</a:t>
            </a:r>
            <a:endParaRPr lang="fr-FR" sz="2200" dirty="0"/>
          </a:p>
          <a:p>
            <a:pPr lvl="1"/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/>
              <a:t>Access to </a:t>
            </a:r>
            <a:r>
              <a:rPr lang="fr-FR" sz="2200" dirty="0" err="1"/>
              <a:t>microbial</a:t>
            </a:r>
            <a:r>
              <a:rPr lang="fr-FR" sz="2200" dirty="0"/>
              <a:t> documentation</a:t>
            </a:r>
          </a:p>
          <a:p>
            <a:pPr lvl="1"/>
            <a:r>
              <a:rPr lang="fr-FR" sz="2200" dirty="0"/>
              <a:t>	- Financial </a:t>
            </a:r>
            <a:r>
              <a:rPr lang="fr-FR" sz="2200" dirty="0" err="1"/>
              <a:t>barrier</a:t>
            </a:r>
            <a:endParaRPr lang="fr-FR" sz="2200" dirty="0"/>
          </a:p>
          <a:p>
            <a:pPr lvl="1"/>
            <a:r>
              <a:rPr lang="fr-FR" sz="2200" dirty="0"/>
              <a:t>	- Not </a:t>
            </a:r>
            <a:r>
              <a:rPr lang="fr-FR" sz="2200" dirty="0" err="1"/>
              <a:t>widely</a:t>
            </a:r>
            <a:r>
              <a:rPr lang="fr-FR" sz="2200" dirty="0"/>
              <a:t> </a:t>
            </a:r>
            <a:r>
              <a:rPr lang="fr-FR" sz="2200" dirty="0" err="1"/>
              <a:t>available</a:t>
            </a:r>
            <a:endParaRPr lang="fr-FR" sz="2200" dirty="0"/>
          </a:p>
          <a:p>
            <a:pPr lvl="1"/>
            <a:r>
              <a:rPr lang="fr-FR" sz="2200" dirty="0"/>
              <a:t>	- Prior </a:t>
            </a:r>
            <a:r>
              <a:rPr lang="fr-FR" sz="2200" dirty="0" err="1"/>
              <a:t>atb</a:t>
            </a:r>
            <a:r>
              <a:rPr lang="fr-FR" sz="2200" dirty="0"/>
              <a:t> use	</a:t>
            </a:r>
          </a:p>
          <a:p>
            <a:pPr lvl="1"/>
            <a:r>
              <a:rPr lang="fr-FR" sz="2200" dirty="0"/>
              <a:t>	- Training+++</a:t>
            </a:r>
          </a:p>
          <a:p>
            <a:pPr lvl="1"/>
            <a:r>
              <a:rPr lang="fr-FR" sz="2200" dirty="0"/>
              <a:t>	- </a:t>
            </a:r>
            <a:r>
              <a:rPr lang="fr-FR" sz="2200" dirty="0" err="1"/>
              <a:t>Lab</a:t>
            </a:r>
            <a:r>
              <a:rPr lang="fr-FR" sz="2200" dirty="0"/>
              <a:t> of </a:t>
            </a:r>
            <a:r>
              <a:rPr lang="fr-FR" sz="2200" dirty="0" err="1"/>
              <a:t>quality</a:t>
            </a:r>
            <a:endParaRPr lang="fr-FR" sz="2200" dirty="0"/>
          </a:p>
          <a:p>
            <a:pPr lvl="1"/>
            <a:r>
              <a:rPr lang="fr-FR" sz="2200" dirty="0"/>
              <a:t>	- </a:t>
            </a:r>
            <a:r>
              <a:rPr lang="fr-FR" sz="2200" dirty="0" err="1"/>
              <a:t>Shortage</a:t>
            </a:r>
            <a:r>
              <a:rPr lang="fr-FR" sz="2200" dirty="0"/>
              <a:t> of </a:t>
            </a:r>
            <a:r>
              <a:rPr lang="fr-FR" sz="2200" dirty="0" err="1"/>
              <a:t>reagents</a:t>
            </a:r>
            <a:endParaRPr lang="fr-FR" sz="2200" dirty="0"/>
          </a:p>
          <a:p>
            <a:pPr lvl="1"/>
            <a:r>
              <a:rPr lang="fr-FR" sz="2200" dirty="0"/>
              <a:t>	- </a:t>
            </a:r>
            <a:r>
              <a:rPr lang="fr-FR" sz="2200" dirty="0" err="1"/>
              <a:t>Sample</a:t>
            </a:r>
            <a:r>
              <a:rPr lang="fr-FR" sz="2200" dirty="0"/>
              <a:t> process </a:t>
            </a:r>
            <a:r>
              <a:rPr lang="fr-FR" sz="2200" dirty="0" err="1"/>
              <a:t>from</a:t>
            </a:r>
            <a:r>
              <a:rPr lang="fr-FR" sz="2200" dirty="0"/>
              <a:t> </a:t>
            </a:r>
            <a:r>
              <a:rPr lang="fr-FR" sz="2200" dirty="0" err="1"/>
              <a:t>bedside</a:t>
            </a:r>
            <a:r>
              <a:rPr lang="fr-FR" sz="2200" dirty="0"/>
              <a:t> to the </a:t>
            </a:r>
            <a:r>
              <a:rPr lang="fr-FR" sz="2200" dirty="0" err="1"/>
              <a:t>lab</a:t>
            </a:r>
            <a:endParaRPr lang="fr-FR" sz="2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4EF8E7-B6C4-4861-8BF5-4669494BD659}"/>
              </a:ext>
            </a:extLst>
          </p:cNvPr>
          <p:cNvSpPr txBox="1"/>
          <p:nvPr/>
        </p:nvSpPr>
        <p:spPr>
          <a:xfrm>
            <a:off x="6833697" y="1959372"/>
            <a:ext cx="505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200" dirty="0"/>
              <a:t>	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DDD9E26-9F72-45B1-BA45-2EFAB077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11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4DD4C9E-8791-423D-9B53-C03B4837B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9" y="2174815"/>
            <a:ext cx="3453352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51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E0BE072-E937-4305-A89B-D23607A7B63B}"/>
              </a:ext>
            </a:extLst>
          </p:cNvPr>
          <p:cNvSpPr txBox="1"/>
          <p:nvPr/>
        </p:nvSpPr>
        <p:spPr>
          <a:xfrm>
            <a:off x="1627148" y="441434"/>
            <a:ext cx="917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3600" b="1" u="sng" dirty="0"/>
              <a:t>How</a:t>
            </a:r>
            <a:r>
              <a:rPr lang="fr-FR" sz="3600" dirty="0"/>
              <a:t> </a:t>
            </a:r>
            <a:r>
              <a:rPr lang="fr-FR" sz="3600" dirty="0" err="1"/>
              <a:t>atb</a:t>
            </a:r>
            <a:r>
              <a:rPr lang="fr-FR" sz="3600" dirty="0"/>
              <a:t> are </a:t>
            </a:r>
            <a:r>
              <a:rPr lang="fr-FR" sz="3600" b="1" u="sng" dirty="0" err="1"/>
              <a:t>prescribed</a:t>
            </a:r>
            <a:r>
              <a:rPr lang="fr-FR" sz="3600" b="1" u="sng" dirty="0"/>
              <a:t> and </a:t>
            </a:r>
            <a:r>
              <a:rPr lang="fr-FR" sz="3600" b="1" u="sng" dirty="0" err="1"/>
              <a:t>used</a:t>
            </a:r>
            <a:r>
              <a:rPr lang="fr-FR" sz="3600" b="1" u="sng" dirty="0"/>
              <a:t> </a:t>
            </a:r>
            <a:r>
              <a:rPr lang="fr-FR" sz="3600" dirty="0"/>
              <a:t>by patients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308302" y="1759309"/>
            <a:ext cx="951061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 err="1"/>
              <a:t>What</a:t>
            </a:r>
            <a:r>
              <a:rPr lang="fr-FR" sz="2200" dirty="0"/>
              <a:t> are the </a:t>
            </a:r>
            <a:r>
              <a:rPr lang="fr-FR" sz="2200" b="1" dirty="0" err="1"/>
              <a:t>determinants</a:t>
            </a:r>
            <a:r>
              <a:rPr lang="fr-FR" sz="22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/>
              <a:t>How </a:t>
            </a:r>
            <a:r>
              <a:rPr lang="fr-FR" sz="2200" dirty="0" err="1"/>
              <a:t>atb</a:t>
            </a:r>
            <a:r>
              <a:rPr lang="fr-FR" sz="2200" dirty="0"/>
              <a:t> are </a:t>
            </a:r>
            <a:r>
              <a:rPr lang="fr-FR" sz="2200" strike="sngStrike" dirty="0" err="1"/>
              <a:t>prescribed</a:t>
            </a:r>
            <a:r>
              <a:rPr lang="fr-FR" sz="2200" strike="sngStrike" dirty="0"/>
              <a:t> </a:t>
            </a:r>
            <a:r>
              <a:rPr lang="fr-FR" sz="2200" dirty="0" err="1"/>
              <a:t>provided</a:t>
            </a:r>
            <a:r>
              <a:rPr lang="fr-FR" sz="2200" dirty="0"/>
              <a:t>?</a:t>
            </a:r>
            <a:endParaRPr lang="fr-FR" sz="2200" strike="sngStrik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 err="1"/>
              <a:t>Prescribers</a:t>
            </a:r>
            <a:r>
              <a:rPr lang="fr-FR" sz="2200" dirty="0"/>
              <a:t>/</a:t>
            </a:r>
            <a:r>
              <a:rPr lang="fr-FR" sz="2200" dirty="0" err="1"/>
              <a:t>informal</a:t>
            </a:r>
            <a:r>
              <a:rPr lang="fr-FR" sz="2200" dirty="0"/>
              <a:t> </a:t>
            </a:r>
            <a:r>
              <a:rPr lang="fr-FR" sz="2200" dirty="0" err="1"/>
              <a:t>dispensers</a:t>
            </a:r>
            <a:endParaRPr lang="fr-FR" sz="2200" dirty="0"/>
          </a:p>
          <a:p>
            <a:pPr marL="1257300" lvl="2" indent="-342900">
              <a:buFontTx/>
              <a:buChar char="-"/>
            </a:pPr>
            <a:r>
              <a:rPr lang="fr-FR" sz="2200" dirty="0"/>
              <a:t>Motivations (</a:t>
            </a:r>
            <a:r>
              <a:rPr lang="fr-FR" sz="2200" dirty="0" err="1"/>
              <a:t>perceived</a:t>
            </a:r>
            <a:r>
              <a:rPr lang="fr-FR" sz="2200" dirty="0"/>
              <a:t> patient satisfaction, </a:t>
            </a:r>
          </a:p>
          <a:p>
            <a:pPr lvl="2"/>
            <a:r>
              <a:rPr lang="fr-FR" sz="2200" dirty="0" err="1"/>
              <a:t>access</a:t>
            </a:r>
            <a:r>
              <a:rPr lang="fr-FR" sz="2200" dirty="0"/>
              <a:t> to </a:t>
            </a:r>
            <a:r>
              <a:rPr lang="fr-FR" sz="2200" dirty="0" err="1"/>
              <a:t>medical</a:t>
            </a:r>
            <a:r>
              <a:rPr lang="fr-FR" sz="2200" dirty="0"/>
              <a:t> </a:t>
            </a:r>
            <a:r>
              <a:rPr lang="fr-FR" sz="2200" dirty="0" err="1"/>
              <a:t>facilities</a:t>
            </a:r>
            <a:r>
              <a:rPr lang="fr-FR" sz="2200" dirty="0"/>
              <a:t>, </a:t>
            </a:r>
            <a:r>
              <a:rPr lang="fr-FR" sz="2200" dirty="0" err="1"/>
              <a:t>financial</a:t>
            </a:r>
            <a:r>
              <a:rPr lang="fr-FR" sz="2200" dirty="0"/>
              <a:t> </a:t>
            </a:r>
            <a:r>
              <a:rPr lang="fr-FR" sz="2200" dirty="0" err="1"/>
              <a:t>incentives</a:t>
            </a:r>
            <a:r>
              <a:rPr lang="fr-FR" sz="2200" dirty="0"/>
              <a:t>…)</a:t>
            </a:r>
          </a:p>
          <a:p>
            <a:pPr marL="1257300" lvl="2" indent="-342900">
              <a:buFontTx/>
              <a:buChar char="-"/>
            </a:pPr>
            <a:r>
              <a:rPr lang="fr-FR" sz="2200" dirty="0"/>
              <a:t>Practices/</a:t>
            </a:r>
            <a:r>
              <a:rPr lang="fr-FR" sz="2200" dirty="0" err="1"/>
              <a:t>knowledge</a:t>
            </a:r>
            <a:r>
              <a:rPr lang="fr-FR" sz="2200" dirty="0"/>
              <a:t> (</a:t>
            </a:r>
            <a:r>
              <a:rPr lang="fr-FR" sz="2200" dirty="0" err="1"/>
              <a:t>rainy</a:t>
            </a:r>
            <a:r>
              <a:rPr lang="fr-FR" sz="2200" dirty="0"/>
              <a:t> </a:t>
            </a:r>
            <a:r>
              <a:rPr lang="fr-FR" sz="2200" dirty="0" err="1"/>
              <a:t>season</a:t>
            </a:r>
            <a:r>
              <a:rPr lang="fr-FR" sz="2200" dirty="0"/>
              <a:t>, </a:t>
            </a:r>
            <a:r>
              <a:rPr lang="fr-FR" sz="2200" dirty="0" err="1"/>
              <a:t>lack</a:t>
            </a:r>
            <a:r>
              <a:rPr lang="fr-FR" sz="2200" dirty="0"/>
              <a:t> of </a:t>
            </a:r>
            <a:r>
              <a:rPr lang="fr-FR" sz="2200" b="0" i="0" dirty="0" err="1">
                <a:solidFill>
                  <a:srgbClr val="282828"/>
                </a:solidFill>
                <a:effectLst/>
                <a:latin typeface="MuseoSans"/>
              </a:rPr>
              <a:t>Continuing</a:t>
            </a:r>
            <a:r>
              <a:rPr lang="fr-FR" sz="2200" b="0" i="0" dirty="0">
                <a:solidFill>
                  <a:srgbClr val="282828"/>
                </a:solidFill>
                <a:effectLst/>
                <a:latin typeface="MuseoSans"/>
              </a:rPr>
              <a:t> </a:t>
            </a:r>
            <a:r>
              <a:rPr lang="fr-FR" sz="2200" b="0" i="0" dirty="0" err="1">
                <a:solidFill>
                  <a:srgbClr val="282828"/>
                </a:solidFill>
                <a:effectLst/>
                <a:latin typeface="MuseoSans"/>
              </a:rPr>
              <a:t>Medical</a:t>
            </a:r>
            <a:r>
              <a:rPr lang="fr-FR" sz="2200" b="0" i="0" dirty="0">
                <a:solidFill>
                  <a:srgbClr val="282828"/>
                </a:solidFill>
                <a:effectLst/>
                <a:latin typeface="MuseoSans"/>
              </a:rPr>
              <a:t> Education…)</a:t>
            </a:r>
            <a:endParaRPr lang="fr-FR" sz="2200" dirty="0"/>
          </a:p>
          <a:p>
            <a:pPr lvl="2"/>
            <a:endParaRPr lang="fr-FR" sz="2200" dirty="0"/>
          </a:p>
          <a:p>
            <a:pPr lvl="1"/>
            <a:endParaRPr lang="fr-FR" sz="2200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4EF8E7-B6C4-4861-8BF5-4669494BD659}"/>
              </a:ext>
            </a:extLst>
          </p:cNvPr>
          <p:cNvSpPr txBox="1"/>
          <p:nvPr/>
        </p:nvSpPr>
        <p:spPr>
          <a:xfrm>
            <a:off x="6833697" y="1959372"/>
            <a:ext cx="505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200" dirty="0"/>
              <a:t>	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625596-94BA-4B54-815E-1579F3EC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12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E392118-A00E-4F25-A579-72E18E5EC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300" y="1413907"/>
            <a:ext cx="40386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96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E0BE072-E937-4305-A89B-D23607A7B63B}"/>
              </a:ext>
            </a:extLst>
          </p:cNvPr>
          <p:cNvSpPr txBox="1"/>
          <p:nvPr/>
        </p:nvSpPr>
        <p:spPr>
          <a:xfrm>
            <a:off x="1627148" y="441434"/>
            <a:ext cx="917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3600" b="1" u="sng" dirty="0"/>
              <a:t>How</a:t>
            </a:r>
            <a:r>
              <a:rPr lang="fr-FR" sz="3600" dirty="0"/>
              <a:t> </a:t>
            </a:r>
            <a:r>
              <a:rPr lang="fr-FR" sz="3600" dirty="0" err="1"/>
              <a:t>atb</a:t>
            </a:r>
            <a:r>
              <a:rPr lang="fr-FR" sz="3600" dirty="0"/>
              <a:t> are </a:t>
            </a:r>
            <a:r>
              <a:rPr lang="fr-FR" sz="3600" b="1" u="sng" dirty="0" err="1"/>
              <a:t>prescribed</a:t>
            </a:r>
            <a:r>
              <a:rPr lang="fr-FR" sz="3600" b="1" u="sng" dirty="0"/>
              <a:t> and </a:t>
            </a:r>
            <a:r>
              <a:rPr lang="fr-FR" sz="3600" b="1" u="sng" dirty="0" err="1"/>
              <a:t>used</a:t>
            </a:r>
            <a:r>
              <a:rPr lang="fr-FR" sz="3600" b="1" u="sng" dirty="0"/>
              <a:t> </a:t>
            </a:r>
            <a:r>
              <a:rPr lang="fr-FR" sz="3600" dirty="0"/>
              <a:t>by patients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308302" y="1759309"/>
            <a:ext cx="95106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 err="1"/>
              <a:t>What</a:t>
            </a:r>
            <a:r>
              <a:rPr lang="fr-FR" sz="2200" dirty="0"/>
              <a:t> are the </a:t>
            </a:r>
            <a:r>
              <a:rPr lang="fr-FR" sz="2200" b="1" dirty="0" err="1"/>
              <a:t>determinants</a:t>
            </a:r>
            <a:r>
              <a:rPr lang="fr-FR" sz="22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/>
              <a:t>How </a:t>
            </a:r>
            <a:r>
              <a:rPr lang="fr-FR" sz="2200" dirty="0" err="1"/>
              <a:t>atb</a:t>
            </a:r>
            <a:r>
              <a:rPr lang="fr-FR" sz="2200" dirty="0"/>
              <a:t> are </a:t>
            </a:r>
            <a:r>
              <a:rPr lang="fr-FR" sz="2200" strike="sngStrike" dirty="0" err="1"/>
              <a:t>prescribed</a:t>
            </a:r>
            <a:r>
              <a:rPr lang="fr-FR" sz="2200" strike="sngStrike" dirty="0"/>
              <a:t> </a:t>
            </a:r>
            <a:r>
              <a:rPr lang="fr-FR" sz="2200" dirty="0" err="1"/>
              <a:t>provided</a:t>
            </a:r>
            <a:r>
              <a:rPr lang="fr-FR" sz="2200" dirty="0"/>
              <a:t>?</a:t>
            </a:r>
            <a:endParaRPr lang="fr-FR" sz="2200" strike="sngStrik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/>
              <a:t>Patient</a:t>
            </a:r>
          </a:p>
          <a:p>
            <a:pPr marL="1257300" lvl="2" indent="-342900">
              <a:buFontTx/>
              <a:buChar char="-"/>
            </a:pPr>
            <a:r>
              <a:rPr lang="fr-FR" sz="2200" dirty="0"/>
              <a:t>Motivations to </a:t>
            </a:r>
            <a:r>
              <a:rPr lang="fr-FR" sz="2200" dirty="0" err="1"/>
              <a:t>consult</a:t>
            </a:r>
            <a:r>
              <a:rPr lang="fr-FR" sz="2200" dirty="0"/>
              <a:t> an </a:t>
            </a:r>
            <a:r>
              <a:rPr lang="fr-FR" sz="2200" dirty="0" err="1"/>
              <a:t>informal</a:t>
            </a:r>
            <a:r>
              <a:rPr lang="fr-FR" sz="2200" dirty="0"/>
              <a:t>/</a:t>
            </a:r>
            <a:r>
              <a:rPr lang="fr-FR" sz="2200" dirty="0" err="1"/>
              <a:t>formal</a:t>
            </a:r>
            <a:r>
              <a:rPr lang="fr-FR" sz="2200" dirty="0"/>
              <a:t> </a:t>
            </a:r>
            <a:r>
              <a:rPr lang="fr-FR" sz="2200" dirty="0" err="1"/>
              <a:t>prescribers</a:t>
            </a:r>
            <a:endParaRPr lang="fr-FR" sz="2200" dirty="0"/>
          </a:p>
          <a:p>
            <a:pPr marL="1257300" lvl="2" indent="-342900">
              <a:buFontTx/>
              <a:buChar char="-"/>
            </a:pPr>
            <a:r>
              <a:rPr lang="fr-FR" sz="2200" dirty="0"/>
              <a:t>Practices (</a:t>
            </a:r>
            <a:r>
              <a:rPr lang="fr-FR" sz="2200" dirty="0" err="1"/>
              <a:t>take</a:t>
            </a:r>
            <a:r>
              <a:rPr lang="fr-FR" sz="2200" dirty="0"/>
              <a:t>/</a:t>
            </a:r>
            <a:r>
              <a:rPr lang="fr-FR" sz="2200" dirty="0" err="1"/>
              <a:t>buy</a:t>
            </a:r>
            <a:r>
              <a:rPr lang="fr-FR" sz="2200" dirty="0"/>
              <a:t> the full </a:t>
            </a:r>
            <a:r>
              <a:rPr lang="fr-FR" sz="2200" dirty="0" err="1"/>
              <a:t>regimen</a:t>
            </a:r>
            <a:r>
              <a:rPr lang="fr-FR" sz="2200" dirty="0"/>
              <a:t>)</a:t>
            </a:r>
          </a:p>
          <a:p>
            <a:pPr marL="1257300" lvl="2" indent="-342900">
              <a:buFontTx/>
              <a:buChar char="-"/>
            </a:pPr>
            <a:r>
              <a:rPr lang="fr-FR" sz="2200" dirty="0" err="1"/>
              <a:t>Knowledge</a:t>
            </a:r>
            <a:endParaRPr lang="fr-FR" sz="2200" dirty="0"/>
          </a:p>
          <a:p>
            <a:pPr marL="1257300" lvl="2" indent="-342900">
              <a:buFontTx/>
              <a:buChar char="-"/>
            </a:pPr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 err="1"/>
              <a:t>Multidiscplinary</a:t>
            </a:r>
            <a:r>
              <a:rPr lang="fr-FR" sz="2200" dirty="0"/>
              <a:t> </a:t>
            </a:r>
            <a:r>
              <a:rPr lang="fr-FR" sz="2200" dirty="0" err="1"/>
              <a:t>approaches</a:t>
            </a:r>
            <a:r>
              <a:rPr lang="fr-FR" sz="2200" dirty="0"/>
              <a:t> </a:t>
            </a:r>
            <a:r>
              <a:rPr lang="fr-FR" sz="2200" dirty="0" err="1"/>
              <a:t>needed</a:t>
            </a:r>
            <a:r>
              <a:rPr lang="fr-FR" sz="2200" dirty="0"/>
              <a:t>!</a:t>
            </a:r>
          </a:p>
          <a:p>
            <a:pPr lvl="2"/>
            <a:endParaRPr lang="fr-FR" sz="2200" dirty="0"/>
          </a:p>
          <a:p>
            <a:pPr lvl="1"/>
            <a:endParaRPr lang="fr-FR" sz="2200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4EF8E7-B6C4-4861-8BF5-4669494BD659}"/>
              </a:ext>
            </a:extLst>
          </p:cNvPr>
          <p:cNvSpPr txBox="1"/>
          <p:nvPr/>
        </p:nvSpPr>
        <p:spPr>
          <a:xfrm>
            <a:off x="6833697" y="1959372"/>
            <a:ext cx="505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200" dirty="0"/>
              <a:t>	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0625596-94BA-4B54-815E-1579F3EC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13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200E4F1-2DC1-4301-A161-2474DE2DFD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9600" y="2034620"/>
            <a:ext cx="3654098" cy="301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75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E0BE072-E937-4305-A89B-D23607A7B63B}"/>
              </a:ext>
            </a:extLst>
          </p:cNvPr>
          <p:cNvSpPr txBox="1"/>
          <p:nvPr/>
        </p:nvSpPr>
        <p:spPr>
          <a:xfrm>
            <a:off x="1627148" y="441434"/>
            <a:ext cx="843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3600" dirty="0">
                <a:effectLst/>
              </a:rPr>
              <a:t>Improve …and coordinated </a:t>
            </a:r>
            <a:r>
              <a:rPr lang="en-US" sz="3600" b="1" u="sng" dirty="0">
                <a:effectLst/>
              </a:rPr>
              <a:t>interventions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966886" y="1556532"/>
            <a:ext cx="951061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>
                <a:ea typeface="Calibri" panose="020F0502020204030204" pitchFamily="34" charset="0"/>
                <a:cs typeface="Times New Roman" panose="02020603050405020304" pitchFamily="18" charset="0"/>
              </a:rPr>
              <a:t>The importance to </a:t>
            </a:r>
            <a:r>
              <a:rPr lang="fr-FR" sz="2200" b="1" u="sng" dirty="0" err="1">
                <a:ea typeface="Calibri" panose="020F0502020204030204" pitchFamily="34" charset="0"/>
                <a:cs typeface="Times New Roman" panose="02020603050405020304" pitchFamily="18" charset="0"/>
              </a:rPr>
              <a:t>involve</a:t>
            </a:r>
            <a:r>
              <a:rPr lang="fr-FR" sz="22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 all stakeholders </a:t>
            </a:r>
            <a:r>
              <a:rPr lang="fr-FR" sz="2200" dirty="0" err="1"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FR" sz="2200" dirty="0"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FR" sz="2200" dirty="0" err="1">
                <a:ea typeface="Calibri" panose="020F0502020204030204" pitchFamily="34" charset="0"/>
                <a:cs typeface="Times New Roman" panose="02020603050405020304" pitchFamily="18" charset="0"/>
              </a:rPr>
              <a:t>beginning</a:t>
            </a:r>
            <a:endParaRPr lang="fr-FR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 err="1"/>
              <a:t>Different</a:t>
            </a:r>
            <a:r>
              <a:rPr lang="fr-FR" sz="2200" dirty="0"/>
              <a:t> </a:t>
            </a:r>
            <a:r>
              <a:rPr lang="fr-FR" sz="2200" dirty="0" err="1"/>
              <a:t>targets</a:t>
            </a:r>
            <a:r>
              <a:rPr lang="fr-FR" sz="2200" dirty="0"/>
              <a:t> intervention</a:t>
            </a:r>
          </a:p>
          <a:p>
            <a:r>
              <a:rPr lang="fr-FR" sz="2200" dirty="0"/>
              <a:t>		-General population</a:t>
            </a:r>
          </a:p>
          <a:p>
            <a:r>
              <a:rPr lang="fr-FR" sz="2200" dirty="0"/>
              <a:t>		-Patients </a:t>
            </a:r>
          </a:p>
          <a:p>
            <a:r>
              <a:rPr lang="fr-FR" sz="2200" dirty="0"/>
              <a:t>		-</a:t>
            </a:r>
            <a:r>
              <a:rPr lang="fr-FR" sz="2200" dirty="0" err="1"/>
              <a:t>Prescribers</a:t>
            </a:r>
            <a:endParaRPr lang="fr-FR" sz="2200" dirty="0"/>
          </a:p>
          <a:p>
            <a:r>
              <a:rPr lang="fr-FR" sz="2200" dirty="0"/>
              <a:t>		-Providers</a:t>
            </a:r>
          </a:p>
          <a:p>
            <a:r>
              <a:rPr lang="fr-FR" sz="2200" dirty="0"/>
              <a:t>		-Policy </a:t>
            </a:r>
            <a:r>
              <a:rPr lang="fr-FR" sz="2200" dirty="0" err="1"/>
              <a:t>makers</a:t>
            </a:r>
            <a:endParaRPr lang="fr-FR" sz="2200" dirty="0"/>
          </a:p>
          <a:p>
            <a:pPr lvl="1"/>
            <a:r>
              <a:rPr lang="fr-FR" sz="2200" dirty="0"/>
              <a:t>		</a:t>
            </a:r>
          </a:p>
          <a:p>
            <a:pPr lvl="4"/>
            <a:endParaRPr lang="fr-FR" sz="2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4EF8E7-B6C4-4861-8BF5-4669494BD659}"/>
              </a:ext>
            </a:extLst>
          </p:cNvPr>
          <p:cNvSpPr txBox="1"/>
          <p:nvPr/>
        </p:nvSpPr>
        <p:spPr>
          <a:xfrm>
            <a:off x="6833697" y="1959372"/>
            <a:ext cx="505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200" dirty="0"/>
              <a:t>	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BA91DB4-3978-4B00-915C-D51A3EB3A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753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992286" y="1913205"/>
            <a:ext cx="95106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/>
              <a:t>The importance of </a:t>
            </a:r>
            <a:r>
              <a:rPr lang="fr-FR" sz="2200" dirty="0" err="1"/>
              <a:t>evaluating</a:t>
            </a:r>
            <a:r>
              <a:rPr lang="fr-FR" sz="2200" dirty="0"/>
              <a:t> the intervention</a:t>
            </a:r>
          </a:p>
          <a:p>
            <a:pPr lvl="1"/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 err="1"/>
              <a:t>Outcome</a:t>
            </a:r>
            <a:r>
              <a:rPr lang="fr-FR" sz="2200" dirty="0"/>
              <a:t>: </a:t>
            </a:r>
            <a:r>
              <a:rPr lang="fr-F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quantitative </a:t>
            </a:r>
            <a:r>
              <a:rPr lang="fr-FR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reduction</a:t>
            </a:r>
            <a:r>
              <a:rPr lang="fr-F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FR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antibiotic</a:t>
            </a:r>
            <a:r>
              <a:rPr lang="fr-F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prescribing</a:t>
            </a:r>
            <a:r>
              <a:rPr lang="fr-F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fr-FR" sz="2200" dirty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r-F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but </a:t>
            </a:r>
            <a:r>
              <a:rPr lang="fr-FR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fr-F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lvl="1"/>
            <a:r>
              <a:rPr lang="fr-FR" sz="2200" dirty="0"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r-F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-to </a:t>
            </a:r>
            <a:r>
              <a:rPr lang="fr-FR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improve</a:t>
            </a:r>
            <a:r>
              <a:rPr lang="fr-F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patient </a:t>
            </a:r>
            <a:r>
              <a:rPr lang="fr-FR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outcomes</a:t>
            </a:r>
            <a:endParaRPr lang="fr-FR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r-F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-</a:t>
            </a:r>
            <a:r>
              <a:rPr lang="fr-FR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decrease</a:t>
            </a:r>
            <a:r>
              <a:rPr lang="fr-F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antibiotic</a:t>
            </a:r>
            <a:r>
              <a:rPr lang="fr-F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resistance</a:t>
            </a:r>
            <a:endParaRPr lang="fr-FR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fr-FR" sz="2200" dirty="0">
                <a:ea typeface="Calibri" panose="020F0502020204030204" pitchFamily="34" charset="0"/>
                <a:cs typeface="Times New Roman" panose="02020603050405020304" pitchFamily="18" charset="0"/>
              </a:rPr>
              <a:t>		-</a:t>
            </a:r>
            <a:r>
              <a:rPr lang="fr-F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FR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increase</a:t>
            </a:r>
            <a:r>
              <a:rPr lang="fr-F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cost‒effectiveness</a:t>
            </a:r>
            <a:r>
              <a:rPr lang="fr-FR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of care</a:t>
            </a:r>
          </a:p>
          <a:p>
            <a:pPr lvl="1"/>
            <a:endParaRPr lang="fr-FR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fr-FR" sz="2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4EF8E7-B6C4-4861-8BF5-4669494BD659}"/>
              </a:ext>
            </a:extLst>
          </p:cNvPr>
          <p:cNvSpPr txBox="1"/>
          <p:nvPr/>
        </p:nvSpPr>
        <p:spPr>
          <a:xfrm>
            <a:off x="6833697" y="1959372"/>
            <a:ext cx="505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2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B178EC7-A7B6-4899-A55F-A9AD5345E9F9}"/>
              </a:ext>
            </a:extLst>
          </p:cNvPr>
          <p:cNvSpPr txBox="1"/>
          <p:nvPr/>
        </p:nvSpPr>
        <p:spPr>
          <a:xfrm>
            <a:off x="1627148" y="441434"/>
            <a:ext cx="843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3600" dirty="0">
                <a:effectLst/>
              </a:rPr>
              <a:t>Improve …and coordinated </a:t>
            </a:r>
            <a:r>
              <a:rPr lang="en-US" sz="3600" b="1" u="sng" dirty="0">
                <a:effectLst/>
              </a:rPr>
              <a:t>interventions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5E069FF-48B2-4E1C-A896-1B58795E8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739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838200" y="1512947"/>
            <a:ext cx="9510613" cy="534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2200" dirty="0"/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en-U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bjectives:  -to describe and quantify </a:t>
            </a:r>
            <a:r>
              <a:rPr lang="en-US" sz="2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inappropriate</a:t>
            </a:r>
            <a:r>
              <a:rPr lang="en-U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antibiotic prescribing</a:t>
            </a: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ea typeface="Calibri" panose="020F0502020204030204" pitchFamily="34" charset="0"/>
                <a:cs typeface="Arial" panose="020B0604020202020204" pitchFamily="34" charset="0"/>
              </a:rPr>
              <a:t>	-</a:t>
            </a:r>
            <a:r>
              <a:rPr lang="en-U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to identify determinants of </a:t>
            </a:r>
            <a:r>
              <a:rPr lang="en-US" sz="2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inappropriate</a:t>
            </a:r>
            <a:r>
              <a:rPr lang="en-U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prescribing </a:t>
            </a: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200" dirty="0"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among children in primary-care in LMICs</a:t>
            </a: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endParaRPr lang="en-US" sz="2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ea typeface="Calibri" panose="020F0502020204030204" pitchFamily="34" charset="0"/>
              </a:rPr>
              <a:t>Why </a:t>
            </a:r>
            <a:r>
              <a:rPr lang="en-US" sz="2200" dirty="0">
                <a:ea typeface="Calibri" panose="020F0502020204030204" pitchFamily="34" charset="0"/>
              </a:rPr>
              <a:t>in children? </a:t>
            </a:r>
            <a:r>
              <a:rPr lang="en-US" sz="2200" dirty="0">
                <a:effectLst/>
                <a:ea typeface="Calibri" panose="020F0502020204030204" pitchFamily="34" charset="0"/>
              </a:rPr>
              <a:t>young children in LMICs bear the greatest share of global infectious disease burden</a:t>
            </a:r>
            <a:endParaRPr lang="fr-FR" sz="2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fr-FR" sz="2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4EF8E7-B6C4-4861-8BF5-4669494BD659}"/>
              </a:ext>
            </a:extLst>
          </p:cNvPr>
          <p:cNvSpPr txBox="1"/>
          <p:nvPr/>
        </p:nvSpPr>
        <p:spPr>
          <a:xfrm>
            <a:off x="6833697" y="1959372"/>
            <a:ext cx="505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200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B178EC7-A7B6-4899-A55F-A9AD5345E9F9}"/>
              </a:ext>
            </a:extLst>
          </p:cNvPr>
          <p:cNvSpPr txBox="1"/>
          <p:nvPr/>
        </p:nvSpPr>
        <p:spPr>
          <a:xfrm>
            <a:off x="1627148" y="441434"/>
            <a:ext cx="5609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3600" dirty="0"/>
              <a:t>One example of epi survey</a:t>
            </a:r>
            <a:endParaRPr lang="en-US" sz="3600" dirty="0">
              <a:effectLst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D5BA4B-A1EB-4147-A7D5-5DDD51B72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1528" y="1670179"/>
            <a:ext cx="1296144" cy="144016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33F0401-E785-44F8-97EC-2A9EA353EDD1}"/>
              </a:ext>
            </a:extLst>
          </p:cNvPr>
          <p:cNvSpPr txBox="1"/>
          <p:nvPr/>
        </p:nvSpPr>
        <p:spPr>
          <a:xfrm>
            <a:off x="9358697" y="3169206"/>
            <a:ext cx="269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A. Ardillon, master </a:t>
            </a:r>
            <a:r>
              <a:rPr lang="fr-FR" dirty="0" err="1"/>
              <a:t>student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7FE18D-75DF-492F-B4B0-9B79206D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85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3863975" y="2205038"/>
            <a:ext cx="360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FR" sz="1800">
              <a:solidFill>
                <a:srgbClr val="4A7594"/>
              </a:solidFill>
              <a:latin typeface="Arial" charset="0"/>
            </a:endParaRP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1417155" y="1152507"/>
            <a:ext cx="8675687" cy="257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08F9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3" tIns="35713" rIns="35711" bIns="35713"/>
          <a:lstStyle/>
          <a:p>
            <a:pPr marL="0" lvl="1" eaLnBrk="0" fontAlgn="base" hangingPunct="0">
              <a:spcAft>
                <a:spcPct val="0"/>
              </a:spcAft>
              <a:buSzPct val="77000"/>
            </a:pPr>
            <a:endParaRPr lang="fr-FR" sz="2200" dirty="0">
              <a:solidFill>
                <a:prstClr val="black"/>
              </a:solidFill>
              <a:sym typeface="Helvetica Neue" charset="0"/>
            </a:endParaRP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Arial" pitchFamily="34" charset="0"/>
              </a:rPr>
              <a:t>Main objective of the BIRDY program : to estimate the burden of severe infections with bacteria, resistant or not, in neonates and young children</a:t>
            </a:r>
          </a:p>
          <a:p>
            <a:pPr marL="800100" lvl="1" indent="-342900" eaLnBrk="0" fontAlgn="base" hangingPunct="0">
              <a:spcBef>
                <a:spcPts val="600"/>
              </a:spcBef>
              <a:spcAft>
                <a:spcPct val="0"/>
              </a:spcAft>
              <a:buSzPct val="77000"/>
              <a:buFont typeface="Arial" pitchFamily="34" charset="0"/>
              <a:buChar char="−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Population based incidence,</a:t>
            </a:r>
          </a:p>
          <a:p>
            <a:pPr marL="800100" lvl="1" indent="-342900" eaLnBrk="0" fontAlgn="base" hangingPunct="0">
              <a:spcAft>
                <a:spcPct val="0"/>
              </a:spcAft>
              <a:buSzPct val="77000"/>
              <a:buFont typeface="Arial" pitchFamily="34" charset="0"/>
              <a:buChar char="−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Etiologies and antibiotic resistance patterns</a:t>
            </a:r>
          </a:p>
          <a:p>
            <a:pPr lvl="1" eaLnBrk="0" fontAlgn="base" hangingPunct="0">
              <a:spcAft>
                <a:spcPct val="0"/>
              </a:spcAft>
              <a:buSzPct val="77000"/>
            </a:pP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342900" indent="-342900" eaLnBrk="0" fontAlgn="base" hangingPunct="0">
              <a:spcAft>
                <a:spcPct val="0"/>
              </a:spcAft>
              <a:buSzPct val="77000"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  <a:sym typeface="Helvetica Neue" charset="0"/>
              </a:rPr>
              <a:t>Cohort of children from birth to 18 months </a:t>
            </a:r>
          </a:p>
          <a:p>
            <a:pPr lvl="1" eaLnBrk="0" fontAlgn="base" hangingPunct="0">
              <a:spcAft>
                <a:spcPct val="0"/>
              </a:spcAft>
              <a:buSzPct val="77000"/>
            </a:pP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800100" lvl="1" indent="-342900" eaLnBrk="0" fontAlgn="base" hangingPunct="0">
              <a:spcAft>
                <a:spcPct val="0"/>
              </a:spcAft>
              <a:buSzPct val="77000"/>
              <a:buFont typeface="Arial" pitchFamily="34" charset="0"/>
              <a:buChar char="−"/>
            </a:pP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lvl="1"/>
            <a:endParaRPr lang="fr-FR" sz="2200" dirty="0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title"/>
          </p:nvPr>
        </p:nvSpPr>
        <p:spPr>
          <a:xfrm>
            <a:off x="610437" y="146783"/>
            <a:ext cx="8784975" cy="1053390"/>
          </a:xfrm>
          <a:noFill/>
          <a:ln/>
        </p:spPr>
        <p:txBody>
          <a:bodyPr rIns="35711">
            <a:normAutofit/>
          </a:bodyPr>
          <a:lstStyle/>
          <a:p>
            <a:pPr marL="407988" algn="l" defTabSz="914400"/>
            <a:r>
              <a:rPr lang="en-US" sz="3200" dirty="0">
                <a:latin typeface="Calibri" panose="020F0502020204030204" pitchFamily="34" charset="0"/>
              </a:rPr>
              <a:t>BIRDY program</a:t>
            </a: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1902769" y="1201005"/>
            <a:ext cx="5038725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800" dirty="0">
              <a:solidFill>
                <a:srgbClr val="4A7594"/>
              </a:solidFill>
              <a:highlight>
                <a:srgbClr val="0000FF"/>
              </a:highlight>
              <a:latin typeface="Aria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0B8090F-2256-44F2-B742-E948438F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4180" y="4066303"/>
            <a:ext cx="9094307" cy="216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E268C63-C122-49A1-B5DF-3419160352C2}"/>
              </a:ext>
            </a:extLst>
          </p:cNvPr>
          <p:cNvSpPr txBox="1"/>
          <p:nvPr/>
        </p:nvSpPr>
        <p:spPr>
          <a:xfrm>
            <a:off x="8445500" y="6412637"/>
            <a:ext cx="2805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Huynh et al. </a:t>
            </a:r>
            <a:r>
              <a:rPr lang="fr-FR" dirty="0" err="1"/>
              <a:t>Plos</a:t>
            </a:r>
            <a:r>
              <a:rPr lang="fr-FR" dirty="0"/>
              <a:t> </a:t>
            </a:r>
            <a:r>
              <a:rPr lang="fr-FR" dirty="0" err="1"/>
              <a:t>med</a:t>
            </a:r>
            <a:r>
              <a:rPr lang="fr-FR" dirty="0"/>
              <a:t>, 2021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7598D39-8FA2-40E5-AABA-94C1AD55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2926-D49D-472A-9507-9D17A9310474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89742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673" y="2564905"/>
            <a:ext cx="530542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524000" y="5157192"/>
            <a:ext cx="86409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08F9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3" tIns="35713" rIns="35711" bIns="35713"/>
          <a:lstStyle/>
          <a:p>
            <a:pPr lvl="2">
              <a:spcAft>
                <a:spcPts val="600"/>
              </a:spcAft>
              <a:defRPr/>
            </a:pPr>
            <a:endParaRPr lang="fr-FR" sz="2400" dirty="0">
              <a:solidFill>
                <a:prstClr val="black"/>
              </a:solidFill>
              <a:latin typeface="Cambria" pitchFamily="18" charset="0"/>
              <a:sym typeface="Helvetica Neue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672064" y="4077073"/>
            <a:ext cx="792088" cy="440613"/>
          </a:xfrm>
          <a:prstGeom prst="ellipse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Ellipse 11"/>
          <p:cNvSpPr/>
          <p:nvPr/>
        </p:nvSpPr>
        <p:spPr>
          <a:xfrm>
            <a:off x="5087888" y="4077073"/>
            <a:ext cx="504056" cy="440613"/>
          </a:xfrm>
          <a:prstGeom prst="ellipse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endParaRPr lang="fr-FR" sz="1800" dirty="0"/>
          </a:p>
        </p:txBody>
      </p:sp>
      <p:sp>
        <p:nvSpPr>
          <p:cNvPr id="13" name="Ellipse 12"/>
          <p:cNvSpPr/>
          <p:nvPr/>
        </p:nvSpPr>
        <p:spPr>
          <a:xfrm>
            <a:off x="6168008" y="4653137"/>
            <a:ext cx="1008112" cy="440613"/>
          </a:xfrm>
          <a:prstGeom prst="ellipse">
            <a:avLst/>
          </a:prstGeom>
          <a:noFill/>
          <a:ln w="2222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3" name="Connecteur droit 2"/>
          <p:cNvCxnSpPr>
            <a:cxnSpLocks/>
            <a:stCxn id="30" idx="3"/>
          </p:cNvCxnSpPr>
          <p:nvPr/>
        </p:nvCxnSpPr>
        <p:spPr>
          <a:xfrm flipV="1">
            <a:off x="3503713" y="4509129"/>
            <a:ext cx="1872208" cy="688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>
            <a:cxnSpLocks/>
            <a:stCxn id="10" idx="6"/>
            <a:endCxn id="25" idx="1"/>
          </p:cNvCxnSpPr>
          <p:nvPr/>
        </p:nvCxnSpPr>
        <p:spPr>
          <a:xfrm flipV="1">
            <a:off x="7464152" y="2876802"/>
            <a:ext cx="947896" cy="14205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cxnSpLocks/>
            <a:stCxn id="13" idx="5"/>
            <a:endCxn id="21" idx="1"/>
          </p:cNvCxnSpPr>
          <p:nvPr/>
        </p:nvCxnSpPr>
        <p:spPr>
          <a:xfrm>
            <a:off x="7028485" y="5029224"/>
            <a:ext cx="1354023" cy="2062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rganigramme : Connecteur 5"/>
          <p:cNvSpPr/>
          <p:nvPr/>
        </p:nvSpPr>
        <p:spPr>
          <a:xfrm flipH="1" flipV="1">
            <a:off x="4871865" y="4077071"/>
            <a:ext cx="114300" cy="11626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389" y="5632838"/>
            <a:ext cx="1109777" cy="67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263" y="3455784"/>
            <a:ext cx="1168507" cy="70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878" y="6005303"/>
            <a:ext cx="1030224" cy="60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8382508" y="4850734"/>
            <a:ext cx="2971292" cy="76944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200" dirty="0"/>
              <a:t>Madagascar,2012-2018</a:t>
            </a:r>
          </a:p>
          <a:p>
            <a:r>
              <a:rPr lang="fr-FR" sz="2200" dirty="0"/>
              <a:t>2131 </a:t>
            </a:r>
            <a:r>
              <a:rPr lang="fr-FR" sz="2200" dirty="0" err="1"/>
              <a:t>newborns</a:t>
            </a:r>
            <a:r>
              <a:rPr lang="fr-FR" sz="2200" dirty="0"/>
              <a:t>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412048" y="2492081"/>
            <a:ext cx="2971291" cy="76944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200" dirty="0" err="1"/>
              <a:t>Cambodia</a:t>
            </a:r>
            <a:r>
              <a:rPr lang="fr-FR" sz="2200" dirty="0"/>
              <a:t>, 2014-2018</a:t>
            </a:r>
          </a:p>
          <a:p>
            <a:r>
              <a:rPr lang="fr-FR" sz="2200" dirty="0"/>
              <a:t>794 </a:t>
            </a:r>
            <a:r>
              <a:rPr lang="fr-FR" sz="2200" dirty="0" err="1"/>
              <a:t>newborns</a:t>
            </a:r>
            <a:r>
              <a:rPr lang="fr-FR" sz="2200" dirty="0"/>
              <a:t> 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73101" y="4797153"/>
            <a:ext cx="2830612" cy="8002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200" dirty="0"/>
              <a:t>Senegal,2014-2018</a:t>
            </a:r>
          </a:p>
          <a:p>
            <a:r>
              <a:rPr lang="fr-FR" sz="2400" dirty="0"/>
              <a:t>605</a:t>
            </a:r>
            <a:r>
              <a:rPr lang="fr-FR" sz="2200" dirty="0"/>
              <a:t>newborns</a:t>
            </a:r>
            <a:endParaRPr lang="fr-FR" sz="2400" dirty="0"/>
          </a:p>
        </p:txBody>
      </p:sp>
      <p:sp>
        <p:nvSpPr>
          <p:cNvPr id="14" name="Rectangle 13"/>
          <p:cNvSpPr/>
          <p:nvPr/>
        </p:nvSpPr>
        <p:spPr>
          <a:xfrm>
            <a:off x="1848196" y="1791181"/>
            <a:ext cx="799222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0" fontAlgn="base" hangingPunct="0">
              <a:spcAft>
                <a:spcPct val="0"/>
              </a:spcAft>
              <a:buSzPct val="77000"/>
              <a:buFont typeface="Wingdings" panose="05000000000000000000" pitchFamily="2" charset="2"/>
              <a:buChar char="§"/>
            </a:pPr>
            <a:r>
              <a:rPr lang="en-US" sz="2300" dirty="0">
                <a:solidFill>
                  <a:prstClr val="black"/>
                </a:solidFill>
                <a:sym typeface="Helvetica Neue" charset="0"/>
              </a:rPr>
              <a:t>In each country : implementation in urban and rural settings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935760" y="6036485"/>
            <a:ext cx="461184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Total : 3524 </a:t>
            </a:r>
            <a:r>
              <a:rPr lang="fr-FR" sz="2400" b="1" dirty="0" err="1">
                <a:solidFill>
                  <a:srgbClr val="FF0000"/>
                </a:solidFill>
              </a:rPr>
              <a:t>newborns</a:t>
            </a:r>
            <a:r>
              <a:rPr lang="fr-FR" sz="2400" b="1" dirty="0">
                <a:solidFill>
                  <a:srgbClr val="FF0000"/>
                </a:solidFill>
              </a:rPr>
              <a:t> </a:t>
            </a:r>
            <a:r>
              <a:rPr lang="fr-FR" sz="2400" b="1" dirty="0" err="1">
                <a:solidFill>
                  <a:srgbClr val="FF0000"/>
                </a:solidFill>
              </a:rPr>
              <a:t>followed</a:t>
            </a:r>
            <a:r>
              <a:rPr lang="fr-FR" sz="2400" b="1" dirty="0">
                <a:solidFill>
                  <a:srgbClr val="FF0000"/>
                </a:solidFill>
              </a:rPr>
              <a:t>-up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D12C7B76-5ED0-40FE-8A2B-342F89399B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8666" y="90151"/>
            <a:ext cx="8784975" cy="1498873"/>
          </a:xfrm>
          <a:noFill/>
          <a:ln/>
        </p:spPr>
        <p:txBody>
          <a:bodyPr rIns="35711">
            <a:normAutofit/>
          </a:bodyPr>
          <a:lstStyle/>
          <a:p>
            <a:pPr marL="407988" algn="l" defTabSz="914400"/>
            <a:r>
              <a:rPr lang="en-US" sz="3200" dirty="0">
                <a:latin typeface="Calibri" panose="020F0502020204030204" pitchFamily="34" charset="0"/>
              </a:rPr>
              <a:t>Sites of the BIRDY program</a:t>
            </a: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5141DD76-F4A4-484E-B35C-7EAAD64079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2769" y="1201005"/>
            <a:ext cx="5038725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800" dirty="0">
              <a:solidFill>
                <a:srgbClr val="4A7594"/>
              </a:solidFill>
              <a:highlight>
                <a:srgbClr val="0000FF"/>
              </a:highlight>
              <a:latin typeface="Arial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33552BF-689E-4ECD-8047-8B0707B4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2926-D49D-472A-9507-9D17A9310474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56022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524000" y="5157192"/>
            <a:ext cx="86409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08F9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3" tIns="35713" rIns="35711" bIns="35713"/>
          <a:lstStyle/>
          <a:p>
            <a:pPr lvl="2">
              <a:spcAft>
                <a:spcPts val="600"/>
              </a:spcAft>
              <a:defRPr/>
            </a:pPr>
            <a:endParaRPr lang="fr-FR" sz="2400" dirty="0">
              <a:solidFill>
                <a:prstClr val="black"/>
              </a:solidFill>
              <a:latin typeface="Cambria" pitchFamily="18" charset="0"/>
              <a:sym typeface="Helvetica Neue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678666" y="90151"/>
            <a:ext cx="8784975" cy="1498873"/>
          </a:xfrm>
          <a:noFill/>
          <a:ln/>
        </p:spPr>
        <p:txBody>
          <a:bodyPr rIns="35711">
            <a:normAutofit/>
          </a:bodyPr>
          <a:lstStyle/>
          <a:p>
            <a:pPr marL="407988" algn="l" defTabSz="914400"/>
            <a:r>
              <a:rPr lang="en-US" sz="3200" dirty="0">
                <a:latin typeface="Calibri" panose="020F0502020204030204" pitchFamily="34" charset="0"/>
              </a:rPr>
              <a:t>Study design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57735" y="1716196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Aft>
                <a:spcPct val="0"/>
              </a:spcAft>
              <a:buSzPct val="77000"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  <a:sym typeface="Helvetica Neue" charset="0"/>
              </a:rPr>
              <a:t>Active and passive surveillance</a:t>
            </a:r>
          </a:p>
          <a:p>
            <a:pPr eaLnBrk="0" fontAlgn="base" hangingPunct="0">
              <a:spcAft>
                <a:spcPct val="0"/>
              </a:spcAft>
              <a:buSzPct val="77000"/>
            </a:pPr>
            <a:endParaRPr lang="en-GB" sz="2200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  <a:sym typeface="Helvetica Neue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In case of health event : evaluation by a physician </a:t>
            </a:r>
          </a:p>
          <a:p>
            <a:pPr lvl="2"/>
            <a:r>
              <a:rPr lang="en-US" sz="2200" dirty="0"/>
              <a:t>- Signs and symptoms</a:t>
            </a:r>
          </a:p>
          <a:p>
            <a:r>
              <a:rPr lang="en-US" sz="2200" dirty="0">
                <a:latin typeface="+mn-lt"/>
              </a:rPr>
              <a:t>	- Diagnosis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If necessary,</a:t>
            </a:r>
            <a:r>
              <a:rPr lang="en-US" sz="2200" dirty="0">
                <a:latin typeface="+mn-lt"/>
              </a:rPr>
              <a:t> sampling adapted from WHO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Antibiotic prescription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cs typeface="Arial" pitchFamily="34" charset="0"/>
              <a:sym typeface="Helvetica Neue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  <a:sym typeface="Helvetica Neue" charset="0"/>
              </a:rPr>
              <a:t>Consultation and medication : financially supported by the project</a:t>
            </a:r>
            <a:endParaRPr lang="en-GB" sz="2200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  <a:sym typeface="Helvetica Neue" charset="0"/>
            </a:endParaRPr>
          </a:p>
          <a:p>
            <a:pPr marL="800100" lvl="1" indent="-342900" eaLnBrk="0" fontAlgn="base" hangingPunct="0">
              <a:spcAft>
                <a:spcPct val="0"/>
              </a:spcAft>
              <a:buSzPct val="77000"/>
              <a:buFont typeface="Arial" panose="020B0604020202020204" pitchFamily="34" charset="0"/>
              <a:buChar char="•"/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  <a:sym typeface="Helvetica Neue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1" y="2022104"/>
            <a:ext cx="2578099" cy="1825995"/>
          </a:xfrm>
          <a:prstGeom prst="rect">
            <a:avLst/>
          </a:prstGeom>
        </p:spPr>
      </p:pic>
      <p:sp>
        <p:nvSpPr>
          <p:cNvPr id="16" name="Line 7">
            <a:extLst>
              <a:ext uri="{FF2B5EF4-FFF2-40B4-BE49-F238E27FC236}">
                <a16:creationId xmlns:a16="http://schemas.microsoft.com/office/drawing/2014/main" id="{753BEF8E-B613-4CDA-9A1A-D6634FBF6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2769" y="1201005"/>
            <a:ext cx="5038725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800" dirty="0">
              <a:solidFill>
                <a:srgbClr val="4A7594"/>
              </a:solidFill>
              <a:highlight>
                <a:srgbClr val="0000FF"/>
              </a:highlight>
              <a:latin typeface="Arial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E9AD9D-F520-49CC-B34F-2BC07834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2926-D49D-472A-9507-9D17A9310474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58680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E0BE072-E937-4305-A89B-D23607A7B63B}"/>
              </a:ext>
            </a:extLst>
          </p:cNvPr>
          <p:cNvSpPr txBox="1"/>
          <p:nvPr/>
        </p:nvSpPr>
        <p:spPr>
          <a:xfrm>
            <a:off x="1627148" y="441434"/>
            <a:ext cx="7596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/>
              <a:t>Definition</a:t>
            </a:r>
            <a:r>
              <a:rPr lang="fr-FR" sz="3600" dirty="0"/>
              <a:t> of </a:t>
            </a:r>
            <a:r>
              <a:rPr lang="fr-FR" sz="3600" dirty="0" err="1"/>
              <a:t>antimicrobial</a:t>
            </a:r>
            <a:r>
              <a:rPr lang="fr-FR" sz="3600" dirty="0"/>
              <a:t> </a:t>
            </a:r>
            <a:r>
              <a:rPr lang="fr-FR" sz="3600" dirty="0" err="1"/>
              <a:t>Stewardship</a:t>
            </a:r>
            <a:r>
              <a:rPr lang="fr-FR" sz="3600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1464002" y="1567354"/>
            <a:ext cx="91150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200" dirty="0"/>
              <a:t>In </a:t>
            </a:r>
            <a:r>
              <a:rPr lang="fr-FR" sz="2200" dirty="0" err="1"/>
              <a:t>human</a:t>
            </a:r>
            <a:r>
              <a:rPr lang="fr-FR" sz="2200" dirty="0"/>
              <a:t> </a:t>
            </a:r>
            <a:r>
              <a:rPr lang="fr-FR" sz="2200" dirty="0" err="1"/>
              <a:t>medicine</a:t>
            </a:r>
            <a:endParaRPr lang="fr-FR" sz="2200" dirty="0"/>
          </a:p>
          <a:p>
            <a:pPr lvl="1"/>
            <a:endParaRPr lang="fr-FR" sz="2200" dirty="0"/>
          </a:p>
          <a:p>
            <a:pPr lvl="1"/>
            <a:r>
              <a:rPr lang="fr-FR" sz="2200" i="1" dirty="0" err="1"/>
              <a:t>Antibiotic</a:t>
            </a:r>
            <a:r>
              <a:rPr lang="fr-FR" sz="2200" i="1" dirty="0"/>
              <a:t> </a:t>
            </a:r>
            <a:r>
              <a:rPr lang="fr-FR" sz="2200" i="1" dirty="0" err="1"/>
              <a:t>stewarship</a:t>
            </a:r>
            <a:r>
              <a:rPr lang="fr-FR" sz="2200" i="1" dirty="0"/>
              <a:t> </a:t>
            </a:r>
            <a:r>
              <a:rPr lang="fr-FR" sz="2200" i="1" dirty="0" err="1"/>
              <a:t>is</a:t>
            </a:r>
            <a:r>
              <a:rPr lang="fr-FR" sz="2200" i="1" dirty="0"/>
              <a:t> the effort to </a:t>
            </a:r>
            <a:r>
              <a:rPr lang="fr-FR" sz="2200" b="1" i="1" dirty="0" err="1"/>
              <a:t>measure</a:t>
            </a:r>
            <a:r>
              <a:rPr lang="fr-FR" sz="2200" b="1" i="1" dirty="0"/>
              <a:t> </a:t>
            </a:r>
            <a:r>
              <a:rPr lang="fr-FR" sz="2200" i="1" dirty="0"/>
              <a:t>and </a:t>
            </a:r>
            <a:r>
              <a:rPr lang="fr-FR" sz="2200" b="1" i="1" dirty="0" err="1"/>
              <a:t>improve</a:t>
            </a:r>
            <a:r>
              <a:rPr lang="fr-FR" sz="2200" b="1" i="1" dirty="0"/>
              <a:t> </a:t>
            </a:r>
            <a:r>
              <a:rPr lang="fr-FR" sz="2200" i="1" dirty="0"/>
              <a:t>how </a:t>
            </a:r>
            <a:r>
              <a:rPr lang="fr-FR" sz="2200" i="1" dirty="0" err="1"/>
              <a:t>atb</a:t>
            </a:r>
            <a:r>
              <a:rPr lang="fr-FR" sz="2200" i="1" dirty="0"/>
              <a:t> are </a:t>
            </a:r>
            <a:r>
              <a:rPr lang="fr-FR" sz="2200" b="1" i="1" dirty="0" err="1"/>
              <a:t>prescribed</a:t>
            </a:r>
            <a:r>
              <a:rPr lang="fr-FR" sz="2200" i="1" dirty="0"/>
              <a:t> and </a:t>
            </a:r>
            <a:r>
              <a:rPr lang="fr-FR" sz="2200" b="1" i="1" dirty="0" err="1"/>
              <a:t>used</a:t>
            </a:r>
            <a:r>
              <a:rPr lang="fr-FR" sz="2200" b="1" i="1" dirty="0"/>
              <a:t> </a:t>
            </a:r>
            <a:r>
              <a:rPr lang="fr-FR" sz="2200" i="1" dirty="0"/>
              <a:t>by patients</a:t>
            </a:r>
          </a:p>
          <a:p>
            <a:pPr lvl="1"/>
            <a:r>
              <a:rPr lang="fr-FR" sz="2200" dirty="0"/>
              <a:t>						</a:t>
            </a:r>
          </a:p>
          <a:p>
            <a:pPr lvl="1"/>
            <a:endParaRPr lang="fr-FR" sz="2200" dirty="0"/>
          </a:p>
          <a:p>
            <a:pPr lvl="1"/>
            <a:r>
              <a:rPr lang="en-US" sz="2200" b="0" i="1" dirty="0">
                <a:solidFill>
                  <a:srgbClr val="363636"/>
                </a:solidFill>
                <a:effectLst/>
              </a:rPr>
              <a:t>Antimicrobial stewardship refers to </a:t>
            </a:r>
            <a:r>
              <a:rPr lang="en-US" sz="2200" b="1" i="1" dirty="0">
                <a:solidFill>
                  <a:srgbClr val="363636"/>
                </a:solidFill>
                <a:effectLst/>
              </a:rPr>
              <a:t>coordinated interventions </a:t>
            </a:r>
            <a:r>
              <a:rPr lang="en-US" sz="2200" b="0" i="1" dirty="0">
                <a:solidFill>
                  <a:srgbClr val="363636"/>
                </a:solidFill>
                <a:effectLst/>
              </a:rPr>
              <a:t>designed to </a:t>
            </a:r>
            <a:r>
              <a:rPr lang="en-US" sz="2200" b="1" i="1" dirty="0">
                <a:solidFill>
                  <a:srgbClr val="363636"/>
                </a:solidFill>
                <a:effectLst/>
              </a:rPr>
              <a:t>improve and measure </a:t>
            </a:r>
            <a:r>
              <a:rPr lang="en-US" sz="2200" b="0" i="1" dirty="0">
                <a:solidFill>
                  <a:srgbClr val="363636"/>
                </a:solidFill>
                <a:effectLst/>
              </a:rPr>
              <a:t>the </a:t>
            </a:r>
            <a:r>
              <a:rPr lang="en-US" sz="2200" b="1" i="1" dirty="0">
                <a:solidFill>
                  <a:srgbClr val="363636"/>
                </a:solidFill>
                <a:effectLst/>
              </a:rPr>
              <a:t>appropriate use </a:t>
            </a:r>
            <a:r>
              <a:rPr lang="en-US" sz="2200" b="0" i="1" dirty="0">
                <a:solidFill>
                  <a:srgbClr val="363636"/>
                </a:solidFill>
                <a:effectLst/>
              </a:rPr>
              <a:t>of antimicrobials by promoting the selection of the optimal antimicrobial drug regimen, dose, duration of therapy, and route of administration.</a:t>
            </a:r>
            <a:endParaRPr lang="fr-FR" sz="2200" dirty="0">
              <a:solidFill>
                <a:srgbClr val="363636"/>
              </a:solidFill>
            </a:endParaRPr>
          </a:p>
          <a:p>
            <a:pPr lvl="1"/>
            <a:r>
              <a:rPr lang="fr-FR" sz="2200" dirty="0">
                <a:solidFill>
                  <a:srgbClr val="363636"/>
                </a:solidFill>
              </a:rPr>
              <a:t>						</a:t>
            </a:r>
            <a:endParaRPr lang="fr-FR" sz="2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B69ED8A-5AF9-4BF0-9A2F-05124E619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344" y="4781947"/>
            <a:ext cx="1807028" cy="8788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08CF59D-CB31-414F-9D44-51AB5B0AF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330" y="2748312"/>
            <a:ext cx="1410462" cy="85267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4D28CE9-5D7D-4BCF-AF0E-167488E91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12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524000" y="5157192"/>
            <a:ext cx="86409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08F9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3" tIns="35713" rIns="35711" bIns="35713"/>
          <a:lstStyle/>
          <a:p>
            <a:pPr lvl="2">
              <a:spcAft>
                <a:spcPts val="600"/>
              </a:spcAft>
              <a:defRPr/>
            </a:pPr>
            <a:endParaRPr lang="fr-FR" sz="2400" dirty="0">
              <a:solidFill>
                <a:prstClr val="black"/>
              </a:solidFill>
              <a:latin typeface="Cambria" pitchFamily="18" charset="0"/>
              <a:sym typeface="Helvetica Neue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678666" y="90151"/>
            <a:ext cx="8784975" cy="1498873"/>
          </a:xfrm>
          <a:noFill/>
          <a:ln/>
        </p:spPr>
        <p:txBody>
          <a:bodyPr rIns="35711">
            <a:normAutofit/>
          </a:bodyPr>
          <a:lstStyle/>
          <a:p>
            <a:pPr marL="407988" algn="l" defTabSz="914400"/>
            <a:r>
              <a:rPr lang="en-US" sz="3200" dirty="0">
                <a:latin typeface="Calibri" panose="020F0502020204030204" pitchFamily="34" charset="0"/>
              </a:rPr>
              <a:t>Study population and outcomes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57735" y="1716196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Aft>
                <a:spcPct val="0"/>
              </a:spcAft>
              <a:buSzPct val="77000"/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</a:rPr>
              <a:t>Study population : </a:t>
            </a:r>
            <a:r>
              <a:rPr lang="en-US" sz="2200" dirty="0">
                <a:effectLst/>
                <a:ea typeface="Calibri" panose="020F0502020204030204" pitchFamily="34" charset="0"/>
              </a:rPr>
              <a:t>all children from the BIRDY cohort who had at least one outpatient consultation during their follow-up</a:t>
            </a:r>
          </a:p>
          <a:p>
            <a:pPr marL="342900" indent="-342900" eaLnBrk="0" fontAlgn="base" hangingPunct="0">
              <a:spcAft>
                <a:spcPct val="0"/>
              </a:spcAft>
              <a:buSzPct val="77000"/>
              <a:buFont typeface="Arial" panose="020B0604020202020204" pitchFamily="34" charset="0"/>
              <a:buChar char="•"/>
            </a:pPr>
            <a:endParaRPr lang="en-US" sz="2200" dirty="0">
              <a:ea typeface="Calibri" panose="020F0502020204030204" pitchFamily="34" charset="0"/>
            </a:endParaRPr>
          </a:p>
          <a:p>
            <a:pPr marL="342900" indent="-342900" eaLnBrk="0" fontAlgn="base" hangingPunct="0">
              <a:spcAft>
                <a:spcPct val="0"/>
              </a:spcAft>
              <a:buSzPct val="77000"/>
              <a:buFont typeface="Arial" panose="020B0604020202020204" pitchFamily="34" charset="0"/>
              <a:buChar char="•"/>
            </a:pPr>
            <a:endParaRPr lang="en-US" sz="2200" dirty="0">
              <a:effectLst/>
              <a:ea typeface="Calibri" panose="020F0502020204030204" pitchFamily="34" charset="0"/>
            </a:endParaRPr>
          </a:p>
          <a:p>
            <a:pPr marL="285750" indent="-285750" eaLnBrk="0" fontAlgn="base" hangingPunct="0">
              <a:spcAft>
                <a:spcPct val="0"/>
              </a:spcAft>
              <a:buSzPct val="77000"/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ea typeface="Calibri" panose="020F0502020204030204" pitchFamily="34" charset="0"/>
              </a:rPr>
              <a:t>Only systemic antibiotics were taken into account</a:t>
            </a:r>
            <a:r>
              <a:rPr lang="en-US" sz="2200" dirty="0">
                <a:ea typeface="Calibri" panose="020F0502020204030204" pitchFamily="34" charset="0"/>
              </a:rPr>
              <a:t> : </a:t>
            </a:r>
            <a:r>
              <a:rPr lang="en-US" sz="2200" dirty="0">
                <a:effectLst/>
                <a:ea typeface="Calibri" panose="020F0502020204030204" pitchFamily="34" charset="0"/>
              </a:rPr>
              <a:t>oral, intra-muscular, intraveno</a:t>
            </a:r>
            <a:r>
              <a:rPr lang="en-US" sz="2200" dirty="0">
                <a:effectLst/>
                <a:ea typeface="Arial" panose="020B0604020202020204" pitchFamily="34" charset="0"/>
              </a:rPr>
              <a:t>us </a:t>
            </a:r>
          </a:p>
          <a:p>
            <a:pPr marL="285750" indent="-285750" eaLnBrk="0" fontAlgn="base" hangingPunct="0">
              <a:spcAft>
                <a:spcPct val="0"/>
              </a:spcAft>
              <a:buSzPct val="77000"/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cs typeface="Arial" pitchFamily="34" charset="0"/>
              <a:sym typeface="Helvetica Neue" charset="0"/>
            </a:endParaRPr>
          </a:p>
          <a:p>
            <a:pPr marL="285750" indent="-285750" eaLnBrk="0" fontAlgn="base" hangingPunct="0">
              <a:spcAft>
                <a:spcPct val="0"/>
              </a:spcAft>
              <a:buSzPct val="77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effectLst/>
                <a:ea typeface="Arial" panose="020B0604020202020204" pitchFamily="34" charset="0"/>
                <a:cs typeface="Arial" pitchFamily="34" charset="0"/>
                <a:sym typeface="Helvetica Neue" charset="0"/>
              </a:rPr>
              <a:t>I</a:t>
            </a:r>
            <a:r>
              <a:rPr lang="en-US" sz="2200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nappropriate</a:t>
            </a:r>
            <a:r>
              <a:rPr lang="en-U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antibiotic prescriptions :  antibiotic being prescribed for a child's health event which does not require antibiotic therapy, </a:t>
            </a:r>
            <a:r>
              <a:rPr lang="en-US" sz="2200" u="sng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regardless of the duration of prescription, type of antibiotic and dosage. </a:t>
            </a:r>
            <a:endParaRPr lang="fr-FR" sz="2200" u="sng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eaLnBrk="0" fontAlgn="base" hangingPunct="0">
              <a:spcAft>
                <a:spcPct val="0"/>
              </a:spcAft>
              <a:buSzPct val="77000"/>
              <a:buFont typeface="Arial" panose="020B0604020202020204" pitchFamily="34" charset="0"/>
              <a:buChar char="•"/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  <a:sym typeface="Helvetica Neue" charset="0"/>
            </a:endParaRP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753BEF8E-B613-4CDA-9A1A-D6634FBF6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2769" y="1201005"/>
            <a:ext cx="5038725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800" dirty="0">
              <a:solidFill>
                <a:srgbClr val="4A7594"/>
              </a:solidFill>
              <a:highlight>
                <a:srgbClr val="0000FF"/>
              </a:highlight>
              <a:latin typeface="Arial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B4A9509-119C-453F-85A2-17572181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2926-D49D-472A-9507-9D17A9310474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46884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524000" y="5157192"/>
            <a:ext cx="86409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08F9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3" tIns="35713" rIns="35711" bIns="35713"/>
          <a:lstStyle/>
          <a:p>
            <a:pPr lvl="2">
              <a:spcAft>
                <a:spcPts val="600"/>
              </a:spcAft>
              <a:defRPr/>
            </a:pPr>
            <a:endParaRPr lang="fr-FR" sz="2400" dirty="0">
              <a:solidFill>
                <a:prstClr val="black"/>
              </a:solidFill>
              <a:latin typeface="Cambria" pitchFamily="18" charset="0"/>
              <a:sym typeface="Helvetica Neue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678666" y="90151"/>
            <a:ext cx="8784975" cy="1498873"/>
          </a:xfrm>
          <a:noFill/>
          <a:ln/>
        </p:spPr>
        <p:txBody>
          <a:bodyPr rIns="35711">
            <a:normAutofit/>
          </a:bodyPr>
          <a:lstStyle/>
          <a:p>
            <a:pPr marL="407988" algn="l" defTabSz="914400"/>
            <a:r>
              <a:rPr lang="en-US" sz="3200" dirty="0">
                <a:latin typeface="Calibri" panose="020F0502020204030204" pitchFamily="34" charset="0"/>
              </a:rPr>
              <a:t>Study population and outcomes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57734" y="1716196"/>
            <a:ext cx="963886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Aft>
                <a:spcPct val="0"/>
              </a:spcAft>
              <a:buSzPct val="77000"/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</a:rPr>
              <a:t>W</a:t>
            </a:r>
            <a:r>
              <a:rPr lang="en-US" sz="2200" dirty="0">
                <a:effectLst/>
                <a:ea typeface="Calibri" panose="020F0502020204030204" pitchFamily="34" charset="0"/>
              </a:rPr>
              <a:t>hich health events require antibiotics or not ?</a:t>
            </a:r>
          </a:p>
          <a:p>
            <a:pPr marL="342900" indent="-342900" eaLnBrk="0" fontAlgn="base" hangingPunct="0">
              <a:spcAft>
                <a:spcPct val="0"/>
              </a:spcAft>
              <a:buSzPct val="77000"/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cs typeface="Arial" pitchFamily="34" charset="0"/>
              <a:sym typeface="Helvetica Neue" charset="0"/>
            </a:endParaRPr>
          </a:p>
          <a:p>
            <a:pPr eaLnBrk="0" fontAlgn="base" hangingPunct="0">
              <a:spcAft>
                <a:spcPct val="0"/>
              </a:spcAft>
              <a:buSzPct val="77000"/>
            </a:pPr>
            <a:r>
              <a:rPr lang="en-US" sz="2200" dirty="0">
                <a:solidFill>
                  <a:prstClr val="black"/>
                </a:solidFill>
                <a:cs typeface="Arial" pitchFamily="34" charset="0"/>
                <a:sym typeface="Helvetica Neue" charset="0"/>
              </a:rPr>
              <a:t>	- Step 1 : </a:t>
            </a:r>
            <a:r>
              <a:rPr lang="en-US" sz="2200" dirty="0">
                <a:effectLst/>
                <a:ea typeface="Calibri" panose="020F0502020204030204" pitchFamily="34" charset="0"/>
              </a:rPr>
              <a:t>to define diagnoses that do not require antibiotic therapy. </a:t>
            </a:r>
          </a:p>
          <a:p>
            <a:pPr eaLnBrk="0" fontAlgn="base" hangingPunct="0">
              <a:spcAft>
                <a:spcPct val="0"/>
              </a:spcAft>
              <a:buSzPct val="77000"/>
            </a:pPr>
            <a:endParaRPr lang="en-US" sz="2200" dirty="0">
              <a:ea typeface="Calibri" panose="020F0502020204030204" pitchFamily="34" charset="0"/>
            </a:endParaRPr>
          </a:p>
          <a:p>
            <a:pPr eaLnBrk="0" fontAlgn="base" hangingPunct="0">
              <a:spcAft>
                <a:spcPct val="0"/>
              </a:spcAft>
              <a:buSzPct val="77000"/>
            </a:pPr>
            <a:endParaRPr lang="en-US" sz="2200" dirty="0">
              <a:effectLst/>
              <a:ea typeface="Calibri" panose="020F0502020204030204" pitchFamily="34" charset="0"/>
            </a:endParaRPr>
          </a:p>
          <a:p>
            <a:pPr eaLnBrk="0" fontAlgn="base" hangingPunct="0">
              <a:spcAft>
                <a:spcPct val="0"/>
              </a:spcAft>
              <a:buSzPct val="77000"/>
            </a:pPr>
            <a:r>
              <a:rPr lang="en-US" sz="2200" dirty="0">
                <a:ea typeface="Calibri" panose="020F0502020204030204" pitchFamily="34" charset="0"/>
              </a:rPr>
              <a:t>	-Step 2: </a:t>
            </a:r>
            <a:r>
              <a:rPr lang="en-US" sz="2200" dirty="0">
                <a:effectLst/>
                <a:ea typeface="Calibri" panose="020F0502020204030204" pitchFamily="34" charset="0"/>
              </a:rPr>
              <a:t>to define criteria to classify the remaining health events 	which 	could not be classified solely based upon diagnosis in the first step. </a:t>
            </a:r>
            <a:endParaRPr lang="en-US" sz="2200" dirty="0">
              <a:solidFill>
                <a:prstClr val="black"/>
              </a:solidFill>
              <a:cs typeface="Arial" pitchFamily="34" charset="0"/>
              <a:sym typeface="Helvetica Neue" charset="0"/>
            </a:endParaRPr>
          </a:p>
          <a:p>
            <a:pPr eaLnBrk="0" fontAlgn="base" hangingPunct="0">
              <a:spcAft>
                <a:spcPct val="0"/>
              </a:spcAft>
              <a:buSzPct val="77000"/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  <a:sym typeface="Helvetica Neue" charset="0"/>
            </a:endParaRP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753BEF8E-B613-4CDA-9A1A-D6634FBF6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2769" y="1201005"/>
            <a:ext cx="5038725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800" dirty="0">
              <a:solidFill>
                <a:srgbClr val="4A7594"/>
              </a:solidFill>
              <a:highlight>
                <a:srgbClr val="0000FF"/>
              </a:highlight>
              <a:latin typeface="Arial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2F30C15-EAB8-4F06-B2CF-04D3D097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2926-D49D-472A-9507-9D17A9310474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53881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524000" y="5157192"/>
            <a:ext cx="86409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08F9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3" tIns="35713" rIns="35711" bIns="35713"/>
          <a:lstStyle/>
          <a:p>
            <a:pPr lvl="2">
              <a:spcAft>
                <a:spcPts val="600"/>
              </a:spcAft>
              <a:defRPr/>
            </a:pPr>
            <a:endParaRPr lang="fr-FR" sz="2400" dirty="0">
              <a:solidFill>
                <a:prstClr val="black"/>
              </a:solidFill>
              <a:latin typeface="Cambria" pitchFamily="18" charset="0"/>
              <a:sym typeface="Helvetica Neue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678666" y="90151"/>
            <a:ext cx="8784975" cy="1498873"/>
          </a:xfrm>
          <a:noFill/>
          <a:ln/>
        </p:spPr>
        <p:txBody>
          <a:bodyPr rIns="35711">
            <a:normAutofit/>
          </a:bodyPr>
          <a:lstStyle/>
          <a:p>
            <a:pPr marL="407988" algn="l" defTabSz="914400"/>
            <a:r>
              <a:rPr lang="en-US" sz="3200" dirty="0">
                <a:latin typeface="Calibri" panose="020F0502020204030204" pitchFamily="34" charset="0"/>
              </a:rPr>
              <a:t>Results</a:t>
            </a: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753BEF8E-B613-4CDA-9A1A-D6634FBF6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2769" y="1201005"/>
            <a:ext cx="5038725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800" dirty="0">
              <a:solidFill>
                <a:srgbClr val="4A7594"/>
              </a:solidFill>
              <a:highlight>
                <a:srgbClr val="0000FF"/>
              </a:highlight>
              <a:latin typeface="Arial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78298A-9023-42B5-8A40-43EE01EBD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549"/>
            <a:ext cx="12192000" cy="44769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76765D-A92D-4F19-B320-3F3747A38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2926-D49D-472A-9507-9D17A9310474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4A2A70-31D2-48C1-8809-34F4A1344E19}"/>
              </a:ext>
            </a:extLst>
          </p:cNvPr>
          <p:cNvSpPr txBox="1"/>
          <p:nvPr/>
        </p:nvSpPr>
        <p:spPr>
          <a:xfrm>
            <a:off x="1398814" y="5892582"/>
            <a:ext cx="9394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effectLst/>
                <a:ea typeface="Calibri" panose="020F0502020204030204" pitchFamily="34" charset="0"/>
              </a:rPr>
              <a:t>Altogether, </a:t>
            </a:r>
            <a:r>
              <a:rPr lang="en-US" sz="2200" b="1" u="sng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76.5%</a:t>
            </a:r>
            <a:r>
              <a:rPr lang="en-US" sz="2200" dirty="0">
                <a:effectLst/>
                <a:ea typeface="Calibri" panose="020F0502020204030204" pitchFamily="34" charset="0"/>
              </a:rPr>
              <a:t> (95%CI: 75.1-77.9) of all outpatient consultations resulting in antibiotic prescriptions did not require them.</a:t>
            </a:r>
            <a:endParaRPr lang="fr-FR" sz="2200" dirty="0"/>
          </a:p>
        </p:txBody>
      </p:sp>
      <p:sp>
        <p:nvSpPr>
          <p:cNvPr id="9" name="Flèche : double flèche horizontale 8">
            <a:extLst>
              <a:ext uri="{FF2B5EF4-FFF2-40B4-BE49-F238E27FC236}">
                <a16:creationId xmlns:a16="http://schemas.microsoft.com/office/drawing/2014/main" id="{124A937D-42A5-490D-B415-B9DEACCD6753}"/>
              </a:ext>
            </a:extLst>
          </p:cNvPr>
          <p:cNvSpPr/>
          <p:nvPr/>
        </p:nvSpPr>
        <p:spPr>
          <a:xfrm>
            <a:off x="4430484" y="3186684"/>
            <a:ext cx="751115" cy="484632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ouble flèche horizontale 10">
            <a:extLst>
              <a:ext uri="{FF2B5EF4-FFF2-40B4-BE49-F238E27FC236}">
                <a16:creationId xmlns:a16="http://schemas.microsoft.com/office/drawing/2014/main" id="{5EFCFDC3-49AA-4FBB-BCC1-1AE13B443F18}"/>
              </a:ext>
            </a:extLst>
          </p:cNvPr>
          <p:cNvSpPr/>
          <p:nvPr/>
        </p:nvSpPr>
        <p:spPr>
          <a:xfrm rot="5400000">
            <a:off x="6458196" y="3970320"/>
            <a:ext cx="475864" cy="307629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5EEB-ED18-488C-8FAF-4B8EBBD9D766}"/>
              </a:ext>
            </a:extLst>
          </p:cNvPr>
          <p:cNvSpPr/>
          <p:nvPr/>
        </p:nvSpPr>
        <p:spPr>
          <a:xfrm>
            <a:off x="5181599" y="2797629"/>
            <a:ext cx="3167744" cy="27069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1B4245-B6D9-4DFB-BDB2-C2EE698F4A46}"/>
              </a:ext>
            </a:extLst>
          </p:cNvPr>
          <p:cNvSpPr/>
          <p:nvPr/>
        </p:nvSpPr>
        <p:spPr>
          <a:xfrm>
            <a:off x="144487" y="1270476"/>
            <a:ext cx="4285997" cy="27069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5990579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D805EB7-2C00-41CB-BB34-EAA662520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31" y="840728"/>
            <a:ext cx="9144000" cy="4572000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524000" y="5157192"/>
            <a:ext cx="86409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08F9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3" tIns="35713" rIns="35711" bIns="35713"/>
          <a:lstStyle/>
          <a:p>
            <a:pPr lvl="2">
              <a:spcAft>
                <a:spcPts val="600"/>
              </a:spcAft>
              <a:defRPr/>
            </a:pPr>
            <a:endParaRPr lang="fr-FR" sz="2400" dirty="0">
              <a:solidFill>
                <a:prstClr val="black"/>
              </a:solidFill>
              <a:latin typeface="Cambria" pitchFamily="18" charset="0"/>
              <a:sym typeface="Helvetica Neue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678666" y="90151"/>
            <a:ext cx="8784975" cy="1498873"/>
          </a:xfrm>
          <a:noFill/>
          <a:ln/>
        </p:spPr>
        <p:txBody>
          <a:bodyPr rIns="35711">
            <a:normAutofit/>
          </a:bodyPr>
          <a:lstStyle/>
          <a:p>
            <a:pPr marL="407988" algn="l" defTabSz="914400"/>
            <a:r>
              <a:rPr lang="en-US" sz="3200" dirty="0">
                <a:latin typeface="Calibri" panose="020F0502020204030204" pitchFamily="34" charset="0"/>
              </a:rPr>
              <a:t>Results</a:t>
            </a: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753BEF8E-B613-4CDA-9A1A-D6634FBF6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2769" y="1201005"/>
            <a:ext cx="5038725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800" dirty="0">
              <a:solidFill>
                <a:srgbClr val="4A7594"/>
              </a:solidFill>
              <a:highlight>
                <a:srgbClr val="0000FF"/>
              </a:highlight>
              <a:latin typeface="Arial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E463395-AA7F-44F4-99EB-2C9573396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2926-D49D-472A-9507-9D17A9310474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B1153AE-4217-4A90-AB72-B4DBB7744758}"/>
              </a:ext>
            </a:extLst>
          </p:cNvPr>
          <p:cNvSpPr txBox="1"/>
          <p:nvPr/>
        </p:nvSpPr>
        <p:spPr>
          <a:xfrm>
            <a:off x="1019613" y="5420731"/>
            <a:ext cx="9649734" cy="1120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consultations "not requiring antibiotics" stratified by country, associated diagnosis and the share resulting in antibiotic prescription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92704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524000" y="5157192"/>
            <a:ext cx="86409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08F9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3" tIns="35713" rIns="35711" bIns="35713"/>
          <a:lstStyle/>
          <a:p>
            <a:pPr lvl="2">
              <a:spcAft>
                <a:spcPts val="600"/>
              </a:spcAft>
              <a:defRPr/>
            </a:pPr>
            <a:endParaRPr lang="fr-FR" sz="2400" dirty="0">
              <a:solidFill>
                <a:prstClr val="black"/>
              </a:solidFill>
              <a:latin typeface="Cambria" pitchFamily="18" charset="0"/>
              <a:sym typeface="Helvetica Neue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678666" y="90151"/>
            <a:ext cx="8784975" cy="1498873"/>
          </a:xfrm>
          <a:noFill/>
          <a:ln/>
        </p:spPr>
        <p:txBody>
          <a:bodyPr rIns="35711">
            <a:normAutofit/>
          </a:bodyPr>
          <a:lstStyle/>
          <a:p>
            <a:pPr marL="407988" algn="l" defTabSz="914400"/>
            <a:r>
              <a:rPr lang="en-US" sz="3200" dirty="0">
                <a:latin typeface="Calibri" panose="020F0502020204030204" pitchFamily="34" charset="0"/>
              </a:rPr>
              <a:t>Results</a:t>
            </a: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753BEF8E-B613-4CDA-9A1A-D6634FBF6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2769" y="1201005"/>
            <a:ext cx="5038725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800" dirty="0">
              <a:solidFill>
                <a:srgbClr val="4A7594"/>
              </a:solidFill>
              <a:highlight>
                <a:srgbClr val="0000FF"/>
              </a:highlight>
              <a:latin typeface="Arial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F0E6F5-9C96-4421-B945-289AC969D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69" y="1409700"/>
            <a:ext cx="7488936" cy="499262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240CFBF-424A-48EB-A2A4-985FAD28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2926-D49D-472A-9507-9D17A9310474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14191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524000" y="5157192"/>
            <a:ext cx="86409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08F9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3" tIns="35713" rIns="35711" bIns="35713"/>
          <a:lstStyle/>
          <a:p>
            <a:pPr lvl="2">
              <a:spcAft>
                <a:spcPts val="600"/>
              </a:spcAft>
              <a:defRPr/>
            </a:pPr>
            <a:endParaRPr lang="fr-FR" sz="2400" dirty="0">
              <a:solidFill>
                <a:prstClr val="black"/>
              </a:solidFill>
              <a:latin typeface="Cambria" pitchFamily="18" charset="0"/>
              <a:sym typeface="Helvetica Neue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678666" y="90151"/>
            <a:ext cx="8784975" cy="1498873"/>
          </a:xfrm>
          <a:noFill/>
          <a:ln/>
        </p:spPr>
        <p:txBody>
          <a:bodyPr rIns="35711">
            <a:normAutofit/>
          </a:bodyPr>
          <a:lstStyle/>
          <a:p>
            <a:pPr marL="407988" algn="l" defTabSz="914400"/>
            <a:r>
              <a:rPr lang="en-US" sz="3200" dirty="0">
                <a:latin typeface="Calibri" panose="020F0502020204030204" pitchFamily="34" charset="0"/>
              </a:rPr>
              <a:t>Results</a:t>
            </a: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753BEF8E-B613-4CDA-9A1A-D6634FBF6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2769" y="1201005"/>
            <a:ext cx="5038725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800" dirty="0">
              <a:solidFill>
                <a:srgbClr val="4A7594"/>
              </a:solidFill>
              <a:highlight>
                <a:srgbClr val="0000FF"/>
              </a:highlight>
              <a:latin typeface="Arial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240CFBF-424A-48EB-A2A4-985FAD28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2926-D49D-472A-9507-9D17A9310474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7625182-CBC0-4847-A391-6F4B31058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8" y="2068700"/>
            <a:ext cx="11668125" cy="41365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3886654-7145-4B91-A743-AD18C441CE46}"/>
              </a:ext>
            </a:extLst>
          </p:cNvPr>
          <p:cNvSpPr txBox="1"/>
          <p:nvPr/>
        </p:nvSpPr>
        <p:spPr>
          <a:xfrm>
            <a:off x="429092" y="1422369"/>
            <a:ext cx="9520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Analysis of the determinants of antibiotic prescription among consultations with a diagnosis </a:t>
            </a:r>
          </a:p>
          <a:p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not requiring antibiotic therapy (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mixed logistic regression model )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CF7DBE-F2AF-4DE6-95E3-0E0B283C1770}"/>
              </a:ext>
            </a:extLst>
          </p:cNvPr>
          <p:cNvSpPr/>
          <p:nvPr/>
        </p:nvSpPr>
        <p:spPr>
          <a:xfrm>
            <a:off x="261937" y="4645047"/>
            <a:ext cx="11375571" cy="884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B18945-5747-4122-8A51-DEEAB6737DBC}"/>
              </a:ext>
            </a:extLst>
          </p:cNvPr>
          <p:cNvSpPr/>
          <p:nvPr/>
        </p:nvSpPr>
        <p:spPr>
          <a:xfrm>
            <a:off x="261937" y="3004457"/>
            <a:ext cx="11375571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2590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524000" y="5157192"/>
            <a:ext cx="864096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08F9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3" tIns="35713" rIns="35711" bIns="35713"/>
          <a:lstStyle/>
          <a:p>
            <a:pPr lvl="2">
              <a:spcAft>
                <a:spcPts val="600"/>
              </a:spcAft>
              <a:defRPr/>
            </a:pPr>
            <a:endParaRPr lang="fr-FR" sz="2400" dirty="0">
              <a:solidFill>
                <a:prstClr val="black"/>
              </a:solidFill>
              <a:latin typeface="Cambria" pitchFamily="18" charset="0"/>
              <a:sym typeface="Helvetica Neue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1678666" y="90151"/>
            <a:ext cx="8784975" cy="1498873"/>
          </a:xfrm>
          <a:noFill/>
          <a:ln/>
        </p:spPr>
        <p:txBody>
          <a:bodyPr rIns="35711">
            <a:normAutofit/>
          </a:bodyPr>
          <a:lstStyle/>
          <a:p>
            <a:pPr marL="407988" algn="l" defTabSz="914400"/>
            <a:r>
              <a:rPr lang="en-US" sz="3200" dirty="0">
                <a:latin typeface="Calibri" panose="020F0502020204030204" pitchFamily="34" charset="0"/>
              </a:rPr>
              <a:t>Challenges</a:t>
            </a: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753BEF8E-B613-4CDA-9A1A-D6634FBF6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2769" y="1201005"/>
            <a:ext cx="5038725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800" dirty="0">
              <a:solidFill>
                <a:srgbClr val="4A7594"/>
              </a:solidFill>
              <a:highlight>
                <a:srgbClr val="0000FF"/>
              </a:highlight>
              <a:latin typeface="Arial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476086-5ED6-488F-8EFC-5E6053A41515}"/>
              </a:ext>
            </a:extLst>
          </p:cNvPr>
          <p:cNvSpPr txBox="1"/>
          <p:nvPr/>
        </p:nvSpPr>
        <p:spPr>
          <a:xfrm>
            <a:off x="609600" y="1256467"/>
            <a:ext cx="10621434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ea typeface="Calibri" panose="020F0502020204030204" pitchFamily="34" charset="0"/>
              </a:rPr>
              <a:t>75% </a:t>
            </a:r>
            <a:r>
              <a:rPr lang="en-US" sz="2200" dirty="0">
                <a:effectLst/>
                <a:ea typeface="Calibri" panose="020F0502020204030204" pitchFamily="34" charset="0"/>
              </a:rPr>
              <a:t>all outpatient consultations resulting in antibiotic prescriptions did not require them</a:t>
            </a:r>
          </a:p>
          <a:p>
            <a:endParaRPr lang="fr-F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dirty="0" err="1"/>
              <a:t>Bacterial</a:t>
            </a:r>
            <a:r>
              <a:rPr lang="fr-FR" sz="2200" dirty="0"/>
              <a:t> documentation</a:t>
            </a:r>
          </a:p>
          <a:p>
            <a:pPr lvl="1"/>
            <a:r>
              <a:rPr lang="fr-FR" sz="2200" dirty="0"/>
              <a:t>-</a:t>
            </a:r>
            <a:r>
              <a:rPr lang="fr-FR" sz="2200" dirty="0" err="1"/>
              <a:t>Overestimation</a:t>
            </a:r>
            <a:r>
              <a:rPr lang="fr-FR" sz="2200" dirty="0"/>
              <a:t> of </a:t>
            </a:r>
            <a:r>
              <a:rPr lang="fr-FR" sz="2200" dirty="0" err="1"/>
              <a:t>inappropriate</a:t>
            </a:r>
            <a:r>
              <a:rPr lang="fr-FR" sz="2200" dirty="0"/>
              <a:t> prescription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ea typeface="Arial" panose="020B0604020202020204" pitchFamily="34" charset="0"/>
              </a:rPr>
              <a:t>Representative of n</a:t>
            </a:r>
            <a:r>
              <a:rPr lang="en-US" sz="2200" dirty="0">
                <a:effectLst/>
                <a:ea typeface="Arial" panose="020B0604020202020204" pitchFamily="34" charset="0"/>
              </a:rPr>
              <a:t>on-study conditions?</a:t>
            </a:r>
            <a:endParaRPr lang="en-US" sz="2200" dirty="0">
              <a:ea typeface="Arial" panose="020B0604020202020204" pitchFamily="34" charset="0"/>
            </a:endParaRPr>
          </a:p>
          <a:p>
            <a:r>
              <a:rPr lang="en-US" sz="2200" dirty="0">
                <a:ea typeface="Arial" panose="020B0604020202020204" pitchFamily="34" charset="0"/>
              </a:rPr>
              <a:t>       -    C</a:t>
            </a:r>
            <a:r>
              <a:rPr lang="en-US" sz="2200" dirty="0">
                <a:effectLst/>
                <a:ea typeface="Arial" panose="020B0604020202020204" pitchFamily="34" charset="0"/>
              </a:rPr>
              <a:t>onsultations and antibiotic prescriptions were financially supported by the project</a:t>
            </a:r>
          </a:p>
          <a:p>
            <a:pPr marL="742950" lvl="1" indent="-285750">
              <a:buFontTx/>
              <a:buChar char="-"/>
            </a:pPr>
            <a:r>
              <a:rPr lang="en-US" sz="2200" dirty="0">
                <a:effectLst/>
                <a:ea typeface="Arial" panose="020B0604020202020204" pitchFamily="34" charset="0"/>
              </a:rPr>
              <a:t>More frequent consultation</a:t>
            </a:r>
          </a:p>
          <a:p>
            <a:pPr marL="742950" lvl="1" indent="-285750">
              <a:buFontTx/>
              <a:buChar char="-"/>
            </a:pPr>
            <a:r>
              <a:rPr lang="en-US" sz="2200" dirty="0">
                <a:ea typeface="Arial" panose="020B0604020202020204" pitchFamily="34" charset="0"/>
              </a:rPr>
              <a:t>More frequent antibiotic prescription </a:t>
            </a:r>
          </a:p>
          <a:p>
            <a:pPr marL="742950" lvl="1" indent="-285750">
              <a:buFontTx/>
              <a:buChar char="-"/>
            </a:pPr>
            <a:r>
              <a:rPr lang="en-US" sz="2200" dirty="0">
                <a:effectLst/>
                <a:ea typeface="Arial" panose="020B0604020202020204" pitchFamily="34" charset="0"/>
              </a:rPr>
              <a:t>Ove</a:t>
            </a:r>
            <a:r>
              <a:rPr lang="en-US" sz="2200" dirty="0">
                <a:ea typeface="Arial" panose="020B0604020202020204" pitchFamily="34" charset="0"/>
              </a:rPr>
              <a:t>r-the-counter antibiotic</a:t>
            </a:r>
          </a:p>
          <a:p>
            <a:pPr marL="742950" lvl="1" indent="-285750">
              <a:buFontTx/>
              <a:buChar char="-"/>
            </a:pPr>
            <a:endParaRPr lang="en-US" sz="2200" dirty="0">
              <a:ea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1"/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0EA8057-0CB1-4CE5-A82F-FBEB2603A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D2926-D49D-472A-9507-9D17A9310474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92338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E0BE072-E937-4305-A89B-D23607A7B63B}"/>
              </a:ext>
            </a:extLst>
          </p:cNvPr>
          <p:cNvSpPr txBox="1"/>
          <p:nvPr/>
        </p:nvSpPr>
        <p:spPr>
          <a:xfrm>
            <a:off x="1627148" y="441434"/>
            <a:ext cx="4220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/>
              <a:t>Take</a:t>
            </a:r>
            <a:r>
              <a:rPr lang="fr-FR" sz="3600" dirty="0"/>
              <a:t> home messages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566057" y="1476760"/>
            <a:ext cx="107877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22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R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educe drug pressure necessitated by the high incidence and prevalence of disease</a:t>
            </a:r>
            <a:endParaRPr lang="en-US" sz="2200" b="0" i="0" dirty="0">
              <a:solidFill>
                <a:srgbClr val="202020"/>
              </a:solidFill>
              <a:effectLst/>
            </a:endParaRPr>
          </a:p>
          <a:p>
            <a:pPr lvl="1"/>
            <a:r>
              <a:rPr lang="en-US" sz="2200" dirty="0"/>
              <a:t>(vaccination, improved diagnostics, improved hygiene and sanitation, access to clean water supply and better access to healthcare facilities)</a:t>
            </a:r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Ensuring access to antibiotics while reducing inappropriate 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Antibiotic stewardship needs to be context-specific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202020"/>
                </a:solidFill>
              </a:rPr>
              <a:t>M</a:t>
            </a:r>
            <a:r>
              <a:rPr lang="en-US" sz="2200" b="0" i="0" dirty="0">
                <a:solidFill>
                  <a:srgbClr val="202020"/>
                </a:solidFill>
                <a:effectLst/>
              </a:rPr>
              <a:t>ultifaceted</a:t>
            </a:r>
            <a:r>
              <a:rPr lang="en-US" sz="2200" dirty="0">
                <a:solidFill>
                  <a:srgbClr val="202020"/>
                </a:solidFill>
              </a:rPr>
              <a:t> and</a:t>
            </a:r>
            <a:r>
              <a:rPr lang="en-US" sz="2200" b="0" i="0" dirty="0">
                <a:solidFill>
                  <a:srgbClr val="202020"/>
                </a:solidFill>
                <a:effectLst/>
              </a:rPr>
              <a:t> multidisciplinary approach required </a:t>
            </a:r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4EF8E7-B6C4-4861-8BF5-4669494BD659}"/>
              </a:ext>
            </a:extLst>
          </p:cNvPr>
          <p:cNvSpPr txBox="1"/>
          <p:nvPr/>
        </p:nvSpPr>
        <p:spPr>
          <a:xfrm>
            <a:off x="6833697" y="1959372"/>
            <a:ext cx="505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200" dirty="0"/>
              <a:t>	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18E1BB-0601-4CCB-8496-1255FF7D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27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E683F2-23AE-443B-8D2D-94B033029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080" y="4632325"/>
            <a:ext cx="3257550" cy="17240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4EA6EF-4860-49BB-9C75-742D6FA0172D}"/>
              </a:ext>
            </a:extLst>
          </p:cNvPr>
          <p:cNvSpPr txBox="1"/>
          <p:nvPr/>
        </p:nvSpPr>
        <p:spPr>
          <a:xfrm>
            <a:off x="4909457" y="6356350"/>
            <a:ext cx="1133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© </a:t>
            </a:r>
            <a:r>
              <a:rPr lang="fr-FR" dirty="0" err="1"/>
              <a:t>Pixabay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6812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992286" y="1913205"/>
            <a:ext cx="951061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2200" dirty="0">
              <a:solidFill>
                <a:srgbClr val="FF0000"/>
              </a:solidFill>
            </a:endParaRPr>
          </a:p>
          <a:p>
            <a:pPr lvl="1"/>
            <a:r>
              <a:rPr lang="fr-FR" sz="3200" dirty="0" err="1"/>
              <a:t>Thanks</a:t>
            </a:r>
            <a:r>
              <a:rPr lang="fr-FR" sz="3200" dirty="0"/>
              <a:t> for </a:t>
            </a:r>
            <a:r>
              <a:rPr lang="fr-FR" sz="3200" dirty="0" err="1"/>
              <a:t>your</a:t>
            </a:r>
            <a:r>
              <a:rPr lang="fr-FR" sz="3200" dirty="0"/>
              <a:t> attention</a:t>
            </a:r>
          </a:p>
          <a:p>
            <a:pPr lvl="1"/>
            <a:endParaRPr lang="fr-FR" sz="3200" dirty="0"/>
          </a:p>
          <a:p>
            <a:pPr lvl="1"/>
            <a:r>
              <a:rPr lang="fr-FR" sz="3200" dirty="0">
                <a:hlinkClick r:id="rId3"/>
              </a:rPr>
              <a:t>bich-tram.huynh@pasteur.fr</a:t>
            </a:r>
            <a:endParaRPr lang="fr-FR" sz="3200" dirty="0"/>
          </a:p>
          <a:p>
            <a:pPr lvl="1"/>
            <a:endParaRPr lang="fr-FR" sz="3200" dirty="0"/>
          </a:p>
          <a:p>
            <a:pPr lvl="1"/>
            <a:endParaRPr lang="fr-FR" sz="3200" dirty="0"/>
          </a:p>
          <a:p>
            <a:pPr lvl="1"/>
            <a:r>
              <a:rPr lang="fr-FR" sz="3200" dirty="0" err="1"/>
              <a:t>Any</a:t>
            </a:r>
            <a:r>
              <a:rPr lang="fr-FR" sz="3200" dirty="0"/>
              <a:t> question?</a:t>
            </a:r>
          </a:p>
          <a:p>
            <a:pPr lvl="1"/>
            <a:endParaRPr lang="fr-FR" sz="32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4EF8E7-B6C4-4861-8BF5-4669494BD659}"/>
              </a:ext>
            </a:extLst>
          </p:cNvPr>
          <p:cNvSpPr txBox="1"/>
          <p:nvPr/>
        </p:nvSpPr>
        <p:spPr>
          <a:xfrm>
            <a:off x="6833697" y="1959372"/>
            <a:ext cx="5050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200" dirty="0"/>
              <a:t>	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F55A4FB-B1FA-4A2E-8C76-EA8756375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879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E0BE072-E937-4305-A89B-D23607A7B63B}"/>
              </a:ext>
            </a:extLst>
          </p:cNvPr>
          <p:cNvSpPr txBox="1"/>
          <p:nvPr/>
        </p:nvSpPr>
        <p:spPr>
          <a:xfrm>
            <a:off x="1627148" y="441434"/>
            <a:ext cx="925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3600" b="1" u="sng" dirty="0" err="1"/>
              <a:t>Measure</a:t>
            </a:r>
            <a:r>
              <a:rPr lang="fr-FR" sz="3600" b="1" u="sng" dirty="0"/>
              <a:t> </a:t>
            </a:r>
            <a:r>
              <a:rPr lang="fr-FR" sz="3600" dirty="0"/>
              <a:t>in </a:t>
            </a:r>
            <a:r>
              <a:rPr lang="fr-FR" sz="3600" dirty="0" err="1"/>
              <a:t>low</a:t>
            </a:r>
            <a:r>
              <a:rPr lang="fr-FR" sz="3600" dirty="0"/>
              <a:t>- and middle-</a:t>
            </a:r>
            <a:r>
              <a:rPr lang="fr-FR" sz="3600" dirty="0" err="1"/>
              <a:t>income</a:t>
            </a:r>
            <a:r>
              <a:rPr lang="fr-FR" sz="3600" dirty="0"/>
              <a:t> countries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711200" y="1639215"/>
            <a:ext cx="112141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22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b="1" dirty="0"/>
              <a:t>Settings </a:t>
            </a:r>
            <a:endParaRPr lang="fr-FR" sz="2200" dirty="0"/>
          </a:p>
          <a:p>
            <a:pPr lvl="1"/>
            <a:r>
              <a:rPr lang="fr-FR" sz="2200" dirty="0"/>
              <a:t>	Rural/</a:t>
            </a:r>
            <a:r>
              <a:rPr lang="fr-FR" sz="2200" dirty="0" err="1"/>
              <a:t>urban</a:t>
            </a:r>
            <a:r>
              <a:rPr lang="fr-FR" sz="2200" dirty="0"/>
              <a:t>?</a:t>
            </a:r>
          </a:p>
          <a:p>
            <a:pPr lvl="1"/>
            <a:r>
              <a:rPr lang="fr-FR" sz="2200" dirty="0"/>
              <a:t>	</a:t>
            </a:r>
            <a:r>
              <a:rPr lang="fr-FR" sz="2200" dirty="0" err="1"/>
              <a:t>Primary</a:t>
            </a:r>
            <a:r>
              <a:rPr lang="fr-FR" sz="2200" dirty="0"/>
              <a:t> care/</a:t>
            </a:r>
            <a:r>
              <a:rPr lang="fr-FR" sz="2200" dirty="0" err="1"/>
              <a:t>hospital</a:t>
            </a:r>
            <a:r>
              <a:rPr lang="fr-FR" sz="2200" dirty="0"/>
              <a:t>?</a:t>
            </a:r>
          </a:p>
          <a:p>
            <a:pPr lvl="1"/>
            <a:r>
              <a:rPr lang="fr-FR" sz="2200" dirty="0"/>
              <a:t>	Public/</a:t>
            </a:r>
            <a:r>
              <a:rPr lang="fr-FR" sz="2200" dirty="0" err="1"/>
              <a:t>private</a:t>
            </a:r>
            <a:endParaRPr lang="fr-FR" sz="22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CA6FEB-7F11-4DA3-8059-996452D3C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3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2A712A8-8FD8-4881-97B2-8A5D43894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356" y="1476760"/>
            <a:ext cx="5697005" cy="481685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A2250A-7EC2-40C2-B057-DE26EDDE8E44}"/>
              </a:ext>
            </a:extLst>
          </p:cNvPr>
          <p:cNvSpPr txBox="1"/>
          <p:nvPr/>
        </p:nvSpPr>
        <p:spPr>
          <a:xfrm>
            <a:off x="8788400" y="6408878"/>
            <a:ext cx="238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© Paul </a:t>
            </a:r>
            <a:r>
              <a:rPr lang="fr-FR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Maccharia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40962C-34DE-426A-98C4-F6191B588FDD}"/>
              </a:ext>
            </a:extLst>
          </p:cNvPr>
          <p:cNvSpPr txBox="1"/>
          <p:nvPr/>
        </p:nvSpPr>
        <p:spPr>
          <a:xfrm>
            <a:off x="6156434" y="6370512"/>
            <a:ext cx="2349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Health</a:t>
            </a:r>
            <a:r>
              <a:rPr lang="fr-FR" dirty="0"/>
              <a:t> system in Kenya</a:t>
            </a:r>
          </a:p>
        </p:txBody>
      </p:sp>
    </p:spTree>
    <p:extLst>
      <p:ext uri="{BB962C8B-B14F-4D97-AF65-F5344CB8AC3E}">
        <p14:creationId xmlns:p14="http://schemas.microsoft.com/office/powerpoint/2010/main" val="3663519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8E0BE072-E937-4305-A89B-D23607A7B63B}"/>
              </a:ext>
            </a:extLst>
          </p:cNvPr>
          <p:cNvSpPr txBox="1"/>
          <p:nvPr/>
        </p:nvSpPr>
        <p:spPr>
          <a:xfrm>
            <a:off x="1627148" y="441434"/>
            <a:ext cx="925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3600" b="1" u="sng" dirty="0" err="1"/>
              <a:t>Measure</a:t>
            </a:r>
            <a:r>
              <a:rPr lang="fr-FR" sz="3600" b="1" u="sng" dirty="0"/>
              <a:t> </a:t>
            </a:r>
            <a:r>
              <a:rPr lang="fr-FR" sz="3600" dirty="0"/>
              <a:t>in </a:t>
            </a:r>
            <a:r>
              <a:rPr lang="fr-FR" sz="3600" dirty="0" err="1"/>
              <a:t>low</a:t>
            </a:r>
            <a:r>
              <a:rPr lang="fr-FR" sz="3600" dirty="0"/>
              <a:t>- and middle-</a:t>
            </a:r>
            <a:r>
              <a:rPr lang="fr-FR" sz="3600" dirty="0" err="1"/>
              <a:t>income</a:t>
            </a:r>
            <a:r>
              <a:rPr lang="fr-FR" sz="3600" dirty="0"/>
              <a:t> countries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711200" y="1639215"/>
            <a:ext cx="112141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22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b="1" dirty="0"/>
              <a:t>Settings </a:t>
            </a:r>
            <a:endParaRPr lang="fr-FR" sz="2200" dirty="0"/>
          </a:p>
          <a:p>
            <a:pPr lvl="1"/>
            <a:r>
              <a:rPr lang="fr-FR" sz="2200" dirty="0"/>
              <a:t>		</a:t>
            </a:r>
          </a:p>
          <a:p>
            <a:pPr lvl="1"/>
            <a:r>
              <a:rPr lang="fr-FR" sz="2200" dirty="0"/>
              <a:t>	</a:t>
            </a:r>
            <a:r>
              <a:rPr lang="fr-FR" sz="2200" dirty="0" err="1"/>
              <a:t>Acces</a:t>
            </a:r>
            <a:r>
              <a:rPr lang="fr-FR" sz="2200" dirty="0"/>
              <a:t> to </a:t>
            </a:r>
            <a:r>
              <a:rPr lang="fr-FR" sz="2200" dirty="0" err="1"/>
              <a:t>antibiotics</a:t>
            </a:r>
            <a:r>
              <a:rPr lang="fr-FR" sz="2200" dirty="0"/>
              <a:t>: </a:t>
            </a:r>
            <a:r>
              <a:rPr lang="fr-FR" sz="2200" dirty="0" err="1"/>
              <a:t>formal</a:t>
            </a:r>
            <a:r>
              <a:rPr lang="fr-FR" sz="2200" dirty="0"/>
              <a:t>/</a:t>
            </a:r>
            <a:r>
              <a:rPr lang="fr-FR" sz="2200" dirty="0" err="1"/>
              <a:t>informal</a:t>
            </a:r>
            <a:r>
              <a:rPr lang="fr-FR" sz="2200" dirty="0"/>
              <a:t>+++++</a:t>
            </a:r>
          </a:p>
          <a:p>
            <a:pPr lvl="1"/>
            <a:r>
              <a:rPr lang="fr-FR" sz="2200" dirty="0"/>
              <a:t>			-Street </a:t>
            </a:r>
            <a:r>
              <a:rPr lang="fr-FR" sz="2200" dirty="0" err="1"/>
              <a:t>vendors</a:t>
            </a:r>
            <a:endParaRPr lang="fr-FR" sz="2200" dirty="0"/>
          </a:p>
          <a:p>
            <a:pPr lvl="1"/>
            <a:r>
              <a:rPr lang="fr-FR" sz="2200" dirty="0"/>
              <a:t>			-Open </a:t>
            </a:r>
            <a:r>
              <a:rPr lang="fr-FR" sz="2200" dirty="0" err="1"/>
              <a:t>markets</a:t>
            </a:r>
            <a:endParaRPr lang="fr-FR" sz="2200" dirty="0"/>
          </a:p>
          <a:p>
            <a:pPr lvl="1"/>
            <a:r>
              <a:rPr lang="fr-FR" sz="2200" dirty="0"/>
              <a:t>			-Relatives</a:t>
            </a:r>
          </a:p>
          <a:p>
            <a:pPr lvl="1"/>
            <a:r>
              <a:rPr lang="fr-FR" sz="2200" dirty="0"/>
              <a:t>			-</a:t>
            </a:r>
            <a:r>
              <a:rPr lang="fr-FR" sz="2200" dirty="0" err="1"/>
              <a:t>Dispensing</a:t>
            </a:r>
            <a:r>
              <a:rPr lang="fr-FR" sz="2200" dirty="0"/>
              <a:t> </a:t>
            </a:r>
            <a:r>
              <a:rPr lang="fr-FR" sz="2200" dirty="0" err="1"/>
              <a:t>from</a:t>
            </a:r>
            <a:r>
              <a:rPr lang="fr-FR" sz="2200" dirty="0"/>
              <a:t> </a:t>
            </a:r>
            <a:r>
              <a:rPr lang="fr-FR" sz="2200" dirty="0" err="1"/>
              <a:t>pharmacists</a:t>
            </a:r>
            <a:endParaRPr lang="fr-FR" sz="2200" dirty="0"/>
          </a:p>
          <a:p>
            <a:pPr lvl="1"/>
            <a:endParaRPr lang="fr-FR" sz="2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45C349-74CF-48F7-BC3D-76FD4C6FF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140" y="3019331"/>
            <a:ext cx="4709160" cy="313182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9C5E016-E1B5-4107-A65B-DE27E6F7B790}"/>
              </a:ext>
            </a:extLst>
          </p:cNvPr>
          <p:cNvSpPr txBox="1"/>
          <p:nvPr/>
        </p:nvSpPr>
        <p:spPr>
          <a:xfrm>
            <a:off x="7429500" y="6416566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 © Usman Hadi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CA6FEB-7F11-4DA3-8059-996452D3C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230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711200" y="1639215"/>
            <a:ext cx="11214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b="1" dirty="0" err="1"/>
              <a:t>Antibiotic</a:t>
            </a:r>
            <a:r>
              <a:rPr lang="fr-FR" sz="2200" b="1" dirty="0"/>
              <a:t> </a:t>
            </a:r>
            <a:r>
              <a:rPr lang="fr-FR" sz="2200" b="1" dirty="0" err="1"/>
              <a:t>exposure</a:t>
            </a:r>
            <a:r>
              <a:rPr lang="fr-FR" sz="2200" b="1" dirty="0"/>
              <a:t> data sources</a:t>
            </a:r>
          </a:p>
          <a:p>
            <a:pPr lvl="2"/>
            <a:r>
              <a:rPr lang="fr-FR" sz="2200" dirty="0"/>
              <a:t>-Global sales of </a:t>
            </a:r>
            <a:r>
              <a:rPr lang="fr-FR" sz="2200" dirty="0" err="1"/>
              <a:t>antibiotics</a:t>
            </a:r>
            <a:endParaRPr lang="fr-FR" sz="2200" dirty="0"/>
          </a:p>
          <a:p>
            <a:pPr lvl="2"/>
            <a:r>
              <a:rPr lang="en-US" sz="2200" dirty="0"/>
              <a:t>-Medical records, prescription audit</a:t>
            </a:r>
          </a:p>
          <a:p>
            <a:pPr lvl="2"/>
            <a:r>
              <a:rPr lang="en-US" sz="2200" dirty="0"/>
              <a:t>-Provider/patient interview</a:t>
            </a:r>
          </a:p>
          <a:p>
            <a:pPr lvl="2"/>
            <a:r>
              <a:rPr lang="en-US" sz="2200" dirty="0"/>
              <a:t>-Point prevalence survey  </a:t>
            </a:r>
            <a:r>
              <a:rPr lang="fr-FR" sz="2200" dirty="0"/>
              <a:t>		</a:t>
            </a:r>
          </a:p>
          <a:p>
            <a:pPr lvl="2"/>
            <a:r>
              <a:rPr lang="en-US" sz="2200" dirty="0"/>
              <a:t>-Demographic Health Surveys</a:t>
            </a:r>
          </a:p>
          <a:p>
            <a:pPr lvl="2"/>
            <a:r>
              <a:rPr lang="en-US" sz="2200" dirty="0"/>
              <a:t>-Simulated  client method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4E037D-B453-4A34-B664-2EC28F8B95C0}"/>
              </a:ext>
            </a:extLst>
          </p:cNvPr>
          <p:cNvSpPr txBox="1"/>
          <p:nvPr/>
        </p:nvSpPr>
        <p:spPr>
          <a:xfrm>
            <a:off x="7486445" y="4784606"/>
            <a:ext cx="40974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Van </a:t>
            </a:r>
            <a:r>
              <a:rPr lang="fr-FR" sz="1600" dirty="0" err="1"/>
              <a:t>Boeckel</a:t>
            </a:r>
            <a:r>
              <a:rPr lang="fr-FR" sz="1600" dirty="0"/>
              <a:t> et al., </a:t>
            </a:r>
            <a:r>
              <a:rPr lang="en-US" sz="1600" b="0" i="0" dirty="0">
                <a:solidFill>
                  <a:srgbClr val="505050"/>
                </a:solidFill>
                <a:effectLst/>
                <a:latin typeface="NexusSerif"/>
              </a:rPr>
              <a:t>Lancet Infect Dis </a:t>
            </a:r>
            <a:r>
              <a:rPr lang="fr-FR" sz="1600" dirty="0"/>
              <a:t>, 2014</a:t>
            </a:r>
          </a:p>
          <a:p>
            <a:r>
              <a:rPr lang="fr-FR" sz="1600" dirty="0" err="1"/>
              <a:t>Hsia</a:t>
            </a:r>
            <a:r>
              <a:rPr lang="fr-FR" sz="1600" dirty="0"/>
              <a:t> et al., </a:t>
            </a:r>
            <a:r>
              <a:rPr lang="en-US" sz="1600" b="0" i="0" dirty="0">
                <a:solidFill>
                  <a:srgbClr val="505050"/>
                </a:solidFill>
                <a:effectLst/>
                <a:latin typeface="NexusSerif"/>
              </a:rPr>
              <a:t>Lancet Infect Dis </a:t>
            </a:r>
            <a:r>
              <a:rPr lang="fr-FR" sz="1600" dirty="0"/>
              <a:t>, 2019</a:t>
            </a:r>
          </a:p>
          <a:p>
            <a:r>
              <a:rPr lang="en-US" sz="1600" dirty="0"/>
              <a:t>Sulis et al, 2020 </a:t>
            </a:r>
            <a:r>
              <a:rPr lang="en-US" sz="1600" dirty="0" err="1"/>
              <a:t>PloS</a:t>
            </a:r>
            <a:r>
              <a:rPr lang="en-US" sz="1600" dirty="0"/>
              <a:t> Med</a:t>
            </a:r>
            <a:endParaRPr lang="fr-FR" sz="1600" dirty="0"/>
          </a:p>
          <a:p>
            <a:r>
              <a:rPr lang="en-US" sz="1600" dirty="0"/>
              <a:t>Browne AJ et al., Lancet Planetary health, 2021</a:t>
            </a:r>
          </a:p>
          <a:p>
            <a:r>
              <a:rPr lang="fr-FR" sz="1600" b="0" i="0" dirty="0" err="1">
                <a:solidFill>
                  <a:srgbClr val="202020"/>
                </a:solidFill>
                <a:effectLst/>
              </a:rPr>
              <a:t>Versporten</a:t>
            </a:r>
            <a:r>
              <a:rPr lang="fr-FR" sz="1600" b="0" i="0" dirty="0">
                <a:solidFill>
                  <a:srgbClr val="202020"/>
                </a:solidFill>
                <a:effectLst/>
              </a:rPr>
              <a:t> A, et al. Lancet </a:t>
            </a:r>
            <a:r>
              <a:rPr lang="fr-FR" sz="1600" b="0" i="0" dirty="0" err="1">
                <a:solidFill>
                  <a:srgbClr val="202020"/>
                </a:solidFill>
                <a:effectLst/>
              </a:rPr>
              <a:t>Glob</a:t>
            </a:r>
            <a:r>
              <a:rPr lang="fr-FR" sz="1600" b="0" i="0" dirty="0">
                <a:solidFill>
                  <a:srgbClr val="202020"/>
                </a:solidFill>
                <a:effectLst/>
              </a:rPr>
              <a:t> </a:t>
            </a:r>
            <a:r>
              <a:rPr lang="fr-FR" sz="1600" b="0" i="0" dirty="0" err="1">
                <a:solidFill>
                  <a:srgbClr val="202020"/>
                </a:solidFill>
                <a:effectLst/>
              </a:rPr>
              <a:t>Health</a:t>
            </a:r>
            <a:r>
              <a:rPr lang="fr-FR" sz="1600" b="0" i="0" dirty="0">
                <a:solidFill>
                  <a:srgbClr val="202020"/>
                </a:solidFill>
                <a:effectLst/>
              </a:rPr>
              <a:t>. 2018</a:t>
            </a:r>
            <a:endParaRPr lang="fr-FR" sz="16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3461B6-E3BF-4640-A73B-65F3B10005EA}"/>
              </a:ext>
            </a:extLst>
          </p:cNvPr>
          <p:cNvSpPr txBox="1"/>
          <p:nvPr/>
        </p:nvSpPr>
        <p:spPr>
          <a:xfrm>
            <a:off x="1627148" y="441434"/>
            <a:ext cx="925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3600" b="1" u="sng" dirty="0" err="1"/>
              <a:t>Measure</a:t>
            </a:r>
            <a:r>
              <a:rPr lang="fr-FR" sz="3600" dirty="0"/>
              <a:t> in </a:t>
            </a:r>
            <a:r>
              <a:rPr lang="fr-FR" sz="3600" dirty="0" err="1"/>
              <a:t>low</a:t>
            </a:r>
            <a:r>
              <a:rPr lang="fr-FR" sz="3600" dirty="0"/>
              <a:t>- and middle-</a:t>
            </a:r>
            <a:r>
              <a:rPr lang="fr-FR" sz="3600" dirty="0" err="1"/>
              <a:t>income</a:t>
            </a:r>
            <a:r>
              <a:rPr lang="fr-FR" sz="3600" dirty="0"/>
              <a:t> countries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FA5DC1-87B4-4308-814D-4A8909841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259" y="1282262"/>
            <a:ext cx="4635738" cy="328311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744D242-0783-4ED4-A7B1-6F1987905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5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F6F63C1-7BC2-CCB5-9522-097B9D209428}"/>
              </a:ext>
            </a:extLst>
          </p:cNvPr>
          <p:cNvSpPr txBox="1"/>
          <p:nvPr/>
        </p:nvSpPr>
        <p:spPr>
          <a:xfrm>
            <a:off x="1375576" y="4984660"/>
            <a:ext cx="335252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b="1" dirty="0" err="1"/>
              <a:t>Define</a:t>
            </a:r>
            <a:r>
              <a:rPr lang="fr-FR" sz="2200" b="1" dirty="0"/>
              <a:t> </a:t>
            </a:r>
            <a:r>
              <a:rPr lang="fr-FR" sz="2200" b="1" dirty="0" err="1"/>
              <a:t>target</a:t>
            </a:r>
            <a:r>
              <a:rPr lang="fr-FR" sz="2200" b="1" dirty="0"/>
              <a:t> population</a:t>
            </a:r>
          </a:p>
          <a:p>
            <a:pPr marL="742950" lvl="1" indent="-285750">
              <a:buFontTx/>
              <a:buChar char="-"/>
            </a:pPr>
            <a:r>
              <a:rPr lang="fr-FR" sz="2200" dirty="0"/>
              <a:t>Provider</a:t>
            </a:r>
          </a:p>
          <a:p>
            <a:pPr marL="742950" lvl="1" indent="-285750">
              <a:buFontTx/>
              <a:buChar char="-"/>
            </a:pPr>
            <a:r>
              <a:rPr lang="fr-FR" sz="2200" dirty="0"/>
              <a:t>Patient</a:t>
            </a:r>
          </a:p>
        </p:txBody>
      </p:sp>
    </p:spTree>
    <p:extLst>
      <p:ext uri="{BB962C8B-B14F-4D97-AF65-F5344CB8AC3E}">
        <p14:creationId xmlns:p14="http://schemas.microsoft.com/office/powerpoint/2010/main" val="3629619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488950" y="1501130"/>
            <a:ext cx="11214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b="1" dirty="0" err="1"/>
              <a:t>Ability</a:t>
            </a:r>
            <a:r>
              <a:rPr lang="fr-FR" sz="2200" b="1" dirty="0"/>
              <a:t> of 4 </a:t>
            </a:r>
            <a:r>
              <a:rPr lang="fr-FR" sz="2200" b="1" dirty="0" err="1"/>
              <a:t>study</a:t>
            </a:r>
            <a:r>
              <a:rPr lang="fr-FR" sz="2200" b="1" dirty="0"/>
              <a:t> types in </a:t>
            </a:r>
            <a:r>
              <a:rPr lang="fr-FR" sz="2200" b="1" dirty="0" err="1"/>
              <a:t>responding</a:t>
            </a:r>
            <a:r>
              <a:rPr lang="fr-FR" sz="2200" b="1" dirty="0"/>
              <a:t> to </a:t>
            </a:r>
            <a:r>
              <a:rPr lang="fr-FR" sz="2200" b="1" dirty="0" err="1"/>
              <a:t>atb</a:t>
            </a:r>
            <a:r>
              <a:rPr lang="fr-FR" sz="2200" b="1" dirty="0"/>
              <a:t> </a:t>
            </a:r>
            <a:r>
              <a:rPr lang="fr-FR" sz="2200" b="1" dirty="0" err="1"/>
              <a:t>consumption</a:t>
            </a:r>
            <a:r>
              <a:rPr lang="fr-FR" sz="2200" b="1" dirty="0"/>
              <a:t> investigation </a:t>
            </a:r>
            <a:r>
              <a:rPr lang="fr-FR" sz="2200" b="1" dirty="0" err="1"/>
              <a:t>needs</a:t>
            </a:r>
            <a:r>
              <a:rPr lang="fr-FR" sz="2200" b="1" dirty="0"/>
              <a:t> in </a:t>
            </a:r>
            <a:r>
              <a:rPr lang="fr-FR" sz="2200" b="1" dirty="0" err="1"/>
              <a:t>LICs</a:t>
            </a:r>
            <a:endParaRPr lang="fr-FR" sz="22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b="1" dirty="0"/>
          </a:p>
          <a:p>
            <a:pPr lvl="1"/>
            <a:endParaRPr lang="fr-FR" sz="2200" b="1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22B2683-F52E-4EC1-9264-907DB6DFD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8789583" y="437417"/>
            <a:ext cx="123961909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696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>
                <a:ln>
                  <a:noFill/>
                </a:ln>
                <a:solidFill>
                  <a:srgbClr val="2E2E2E"/>
                </a:solidFill>
                <a:effectLst/>
                <a:latin typeface="NexusSerif"/>
              </a:rPr>
              <a:t>Table 1</a:t>
            </a:r>
            <a:r>
              <a:rPr kumimoji="0" lang="fr-FR" altLang="fr-FR" sz="1200" b="0" i="0" u="none" strike="noStrike" cap="none" normalizeH="0" baseline="0">
                <a:ln>
                  <a:noFill/>
                </a:ln>
                <a:solidFill>
                  <a:srgbClr val="2E2E2E"/>
                </a:solidFill>
                <a:effectLst/>
                <a:latin typeface="NexusSerif"/>
              </a:rPr>
              <a:t>. Ability of four study types in responding to antibiotic (ATB) consumption investigation needs in low-income countries (LICs).</a:t>
            </a:r>
            <a:r>
              <a:rPr kumimoji="0" lang="fr-FR" altLang="fr-FR" sz="900" b="0" i="0" u="none" strike="noStrike" cap="none" normalizeH="0" baseline="30000">
                <a:ln>
                  <a:noFill/>
                </a:ln>
                <a:solidFill>
                  <a:srgbClr val="0C7DBB"/>
                </a:solidFill>
                <a:effectLst/>
                <a:latin typeface="NexusSerif"/>
                <a:hlinkClick r:id="rId3"/>
              </a:rPr>
              <a:t>a</a:t>
            </a: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DDD, defined daily dose.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>
                <a:ln>
                  <a:noFill/>
                </a:ln>
                <a:solidFill>
                  <a:srgbClr val="2E2E2E"/>
                </a:solidFill>
                <a:effectLst/>
                <a:latin typeface="NexusSerif"/>
              </a:rPr>
              <a:t>a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>
                <a:ln>
                  <a:noFill/>
                </a:ln>
                <a:solidFill>
                  <a:srgbClr val="2E2E2E"/>
                </a:solidFill>
                <a:effectLst/>
                <a:latin typeface="NexusSerif"/>
              </a:rPr>
              <a:t>+, poor; ++, moderate; +++, good; –, not applicable.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>
                <a:ln>
                  <a:noFill/>
                </a:ln>
                <a:solidFill>
                  <a:srgbClr val="2E2E2E"/>
                </a:solidFill>
                <a:effectLst/>
                <a:latin typeface="NexusSerif"/>
              </a:rPr>
              <a:t>b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>
                <a:ln>
                  <a:noFill/>
                </a:ln>
                <a:solidFill>
                  <a:srgbClr val="2E2E2E"/>
                </a:solidFill>
                <a:effectLst/>
                <a:latin typeface="NexusSerif"/>
              </a:rPr>
              <a:t>Using non-exhaustive sample of centres/pharmacies.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>
                <a:ln>
                  <a:noFill/>
                </a:ln>
                <a:solidFill>
                  <a:srgbClr val="2E2E2E"/>
                </a:solidFill>
                <a:effectLst/>
                <a:latin typeface="NexusSerif"/>
              </a:rPr>
              <a:t>c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>
                <a:ln>
                  <a:noFill/>
                </a:ln>
                <a:solidFill>
                  <a:srgbClr val="2E2E2E"/>
                </a:solidFill>
                <a:effectLst/>
                <a:latin typeface="NexusSerif"/>
              </a:rPr>
              <a:t>If including patient records.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5890991-D364-4E17-A27C-B2FA64B0F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" y="2732885"/>
            <a:ext cx="10984421" cy="29900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59F54E9-76BD-41A2-AB15-8A387215AEE1}"/>
              </a:ext>
            </a:extLst>
          </p:cNvPr>
          <p:cNvSpPr txBox="1"/>
          <p:nvPr/>
        </p:nvSpPr>
        <p:spPr>
          <a:xfrm>
            <a:off x="7806519" y="6231900"/>
            <a:ext cx="3784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Padget</a:t>
            </a:r>
            <a:r>
              <a:rPr lang="fr-FR" sz="1600" dirty="0"/>
              <a:t> el al. Int J </a:t>
            </a:r>
            <a:r>
              <a:rPr lang="fr-FR" sz="1600" dirty="0" err="1"/>
              <a:t>Antimicrob</a:t>
            </a:r>
            <a:r>
              <a:rPr lang="fr-FR" sz="1600" dirty="0"/>
              <a:t> </a:t>
            </a:r>
            <a:r>
              <a:rPr lang="fr-FR" sz="1600" dirty="0" err="1"/>
              <a:t>Angents</a:t>
            </a:r>
            <a:r>
              <a:rPr lang="fr-FR" sz="1600" dirty="0"/>
              <a:t>, 2016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DBDC64-C227-4517-881D-B8D74CE689BC}"/>
              </a:ext>
            </a:extLst>
          </p:cNvPr>
          <p:cNvSpPr txBox="1"/>
          <p:nvPr/>
        </p:nvSpPr>
        <p:spPr>
          <a:xfrm>
            <a:off x="1627148" y="441434"/>
            <a:ext cx="925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3600" b="1" u="sng" dirty="0" err="1"/>
              <a:t>Measure</a:t>
            </a:r>
            <a:r>
              <a:rPr lang="fr-FR" sz="3600" dirty="0"/>
              <a:t> in </a:t>
            </a:r>
            <a:r>
              <a:rPr lang="fr-FR" sz="3600" dirty="0" err="1"/>
              <a:t>low</a:t>
            </a:r>
            <a:r>
              <a:rPr lang="fr-FR" sz="3600" dirty="0"/>
              <a:t>- and middle-</a:t>
            </a:r>
            <a:r>
              <a:rPr lang="fr-FR" sz="3600" dirty="0" err="1"/>
              <a:t>income</a:t>
            </a:r>
            <a:r>
              <a:rPr lang="fr-FR" sz="3600" dirty="0"/>
              <a:t> countries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3F7EA7F-D593-4F7A-A5AF-C6E6345FC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982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711200" y="1639215"/>
            <a:ext cx="11214100" cy="17851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1"/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b="1" dirty="0" err="1"/>
              <a:t>Antibiotic</a:t>
            </a:r>
            <a:r>
              <a:rPr lang="fr-FR" sz="2200" b="1" dirty="0"/>
              <a:t> </a:t>
            </a:r>
            <a:r>
              <a:rPr lang="fr-FR" sz="2200" b="1" dirty="0" err="1"/>
              <a:t>exposure</a:t>
            </a:r>
            <a:r>
              <a:rPr lang="fr-FR" sz="2200" b="1" dirty="0"/>
              <a:t> data sources</a:t>
            </a:r>
          </a:p>
          <a:p>
            <a:pPr lvl="1"/>
            <a:endParaRPr lang="fr-FR" sz="2200" b="1" dirty="0"/>
          </a:p>
          <a:p>
            <a:pPr lvl="1"/>
            <a:r>
              <a:rPr lang="fr-FR" sz="2200" b="1" dirty="0"/>
              <a:t>Patient interview: the </a:t>
            </a:r>
            <a:r>
              <a:rPr lang="fr-FR" sz="2200" b="1" dirty="0" err="1"/>
              <a:t>most</a:t>
            </a:r>
            <a:r>
              <a:rPr lang="fr-FR" sz="2200" b="1" dirty="0"/>
              <a:t> </a:t>
            </a:r>
            <a:r>
              <a:rPr lang="fr-FR" sz="2200" b="1" dirty="0" err="1"/>
              <a:t>challenging</a:t>
            </a:r>
            <a:r>
              <a:rPr lang="fr-FR" sz="2200" b="1" dirty="0"/>
              <a:t> question!</a:t>
            </a:r>
          </a:p>
          <a:p>
            <a:pPr lvl="1"/>
            <a:endParaRPr lang="fr-FR" sz="22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1906E20-2733-4B61-969E-70B7ADA9BC53}"/>
              </a:ext>
            </a:extLst>
          </p:cNvPr>
          <p:cNvSpPr txBox="1"/>
          <p:nvPr/>
        </p:nvSpPr>
        <p:spPr>
          <a:xfrm>
            <a:off x="2702764" y="3565827"/>
            <a:ext cx="6255559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fr-FR" sz="2400" dirty="0"/>
          </a:p>
          <a:p>
            <a:pPr algn="ctr"/>
            <a:r>
              <a:rPr lang="fr-FR" sz="2400" dirty="0" err="1"/>
              <a:t>Did</a:t>
            </a:r>
            <a:r>
              <a:rPr lang="fr-FR" sz="2400" dirty="0"/>
              <a:t> </a:t>
            </a:r>
            <a:r>
              <a:rPr lang="fr-FR" sz="2400" dirty="0" err="1"/>
              <a:t>you</a:t>
            </a:r>
            <a:r>
              <a:rPr lang="fr-FR" sz="2400" dirty="0"/>
              <a:t> </a:t>
            </a:r>
            <a:r>
              <a:rPr lang="fr-FR" sz="2400" dirty="0" err="1"/>
              <a:t>take</a:t>
            </a:r>
            <a:r>
              <a:rPr lang="fr-FR" sz="2400" dirty="0"/>
              <a:t> an </a:t>
            </a:r>
            <a:r>
              <a:rPr lang="fr-FR" sz="2400" dirty="0" err="1"/>
              <a:t>antibiotic</a:t>
            </a:r>
            <a:r>
              <a:rPr lang="fr-FR" sz="2400" dirty="0"/>
              <a:t> in the last (3) </a:t>
            </a:r>
            <a:r>
              <a:rPr lang="fr-FR" sz="2400" dirty="0" err="1"/>
              <a:t>months</a:t>
            </a:r>
            <a:r>
              <a:rPr lang="fr-FR" sz="2400" dirty="0"/>
              <a:t>?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2A5A11-D9F9-4409-A0FF-CE87DA99E76C}"/>
              </a:ext>
            </a:extLst>
          </p:cNvPr>
          <p:cNvSpPr txBox="1"/>
          <p:nvPr/>
        </p:nvSpPr>
        <p:spPr>
          <a:xfrm>
            <a:off x="1003300" y="4723708"/>
            <a:ext cx="6146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 err="1"/>
              <a:t>Recall</a:t>
            </a:r>
            <a:r>
              <a:rPr lang="fr-FR" sz="2200" dirty="0"/>
              <a:t> biais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u="sng" dirty="0">
                <a:solidFill>
                  <a:srgbClr val="FF0000"/>
                </a:solidFill>
              </a:rPr>
              <a:t>No awareness of what an antibiotic is++++</a:t>
            </a:r>
            <a:endParaRPr lang="fr-FR" sz="2200" b="1" u="sng" dirty="0">
              <a:solidFill>
                <a:srgbClr val="FF0000"/>
              </a:solidFill>
            </a:endParaRPr>
          </a:p>
          <a:p>
            <a:pPr lvl="1"/>
            <a:endParaRPr lang="fr-FR" sz="2200" b="1" dirty="0"/>
          </a:p>
          <a:p>
            <a:pPr lvl="3"/>
            <a:r>
              <a:rPr lang="fr-FR" sz="2200" dirty="0"/>
              <a:t>-Try to </a:t>
            </a:r>
            <a:r>
              <a:rPr lang="fr-FR" sz="2200" dirty="0" err="1"/>
              <a:t>find</a:t>
            </a:r>
            <a:r>
              <a:rPr lang="fr-FR" sz="2200" dirty="0"/>
              <a:t> the blister</a:t>
            </a:r>
          </a:p>
          <a:p>
            <a:pPr lvl="3"/>
            <a:r>
              <a:rPr lang="fr-FR" sz="2200" dirty="0"/>
              <a:t>-Try to </a:t>
            </a:r>
            <a:r>
              <a:rPr lang="fr-FR" sz="2200" dirty="0" err="1"/>
              <a:t>find</a:t>
            </a:r>
            <a:r>
              <a:rPr lang="fr-FR" sz="2200" dirty="0"/>
              <a:t> the prescription</a:t>
            </a:r>
          </a:p>
          <a:p>
            <a:pPr lvl="3"/>
            <a:r>
              <a:rPr lang="fr-FR" sz="2200" dirty="0"/>
              <a:t>-</a:t>
            </a:r>
            <a:r>
              <a:rPr lang="fr-FR" sz="2200" dirty="0" err="1"/>
              <a:t>Pill</a:t>
            </a:r>
            <a:r>
              <a:rPr lang="fr-FR" sz="2200" dirty="0"/>
              <a:t> identifier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DAA3A3F-4584-403C-8DEE-CA88B4BD6DCF}"/>
              </a:ext>
            </a:extLst>
          </p:cNvPr>
          <p:cNvSpPr txBox="1"/>
          <p:nvPr/>
        </p:nvSpPr>
        <p:spPr>
          <a:xfrm>
            <a:off x="1627148" y="441434"/>
            <a:ext cx="925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3600" b="1" u="sng" dirty="0" err="1"/>
              <a:t>Measure</a:t>
            </a:r>
            <a:r>
              <a:rPr lang="fr-FR" sz="3600" dirty="0"/>
              <a:t> in </a:t>
            </a:r>
            <a:r>
              <a:rPr lang="fr-FR" sz="3600" dirty="0" err="1"/>
              <a:t>low</a:t>
            </a:r>
            <a:r>
              <a:rPr lang="fr-FR" sz="3600" dirty="0"/>
              <a:t>- and middle-</a:t>
            </a:r>
            <a:r>
              <a:rPr lang="fr-FR" sz="3600" dirty="0" err="1"/>
              <a:t>income</a:t>
            </a:r>
            <a:r>
              <a:rPr lang="fr-FR" sz="3600" dirty="0"/>
              <a:t> countries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36181C9-E300-4CE1-A993-8B829703B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05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673100" y="1639215"/>
            <a:ext cx="11214100" cy="17851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1"/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b="1" dirty="0" err="1"/>
              <a:t>Antibiotic</a:t>
            </a:r>
            <a:r>
              <a:rPr lang="fr-FR" sz="2200" b="1" dirty="0"/>
              <a:t> </a:t>
            </a:r>
            <a:r>
              <a:rPr lang="fr-FR" sz="2200" b="1" dirty="0" err="1"/>
              <a:t>exposure</a:t>
            </a:r>
            <a:r>
              <a:rPr lang="fr-FR" sz="2200" b="1" dirty="0"/>
              <a:t> data sources</a:t>
            </a:r>
          </a:p>
          <a:p>
            <a:pPr lvl="1"/>
            <a:endParaRPr lang="fr-FR" sz="2200" b="1" dirty="0"/>
          </a:p>
          <a:p>
            <a:pPr lvl="1"/>
            <a:r>
              <a:rPr lang="fr-FR" sz="2200" b="1" dirty="0"/>
              <a:t>Patient interview: the </a:t>
            </a:r>
            <a:r>
              <a:rPr lang="fr-FR" sz="2200" b="1" dirty="0" err="1"/>
              <a:t>most</a:t>
            </a:r>
            <a:r>
              <a:rPr lang="fr-FR" sz="2200" b="1" dirty="0"/>
              <a:t> </a:t>
            </a:r>
            <a:r>
              <a:rPr lang="fr-FR" sz="2200" b="1" dirty="0" err="1"/>
              <a:t>challenging</a:t>
            </a:r>
            <a:r>
              <a:rPr lang="fr-FR" sz="2200" b="1" dirty="0"/>
              <a:t> question!</a:t>
            </a:r>
          </a:p>
          <a:p>
            <a:pPr lvl="1"/>
            <a:endParaRPr lang="fr-FR" sz="22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E7F30C-B189-40DC-A9FF-6F4DFF354671}"/>
              </a:ext>
            </a:extLst>
          </p:cNvPr>
          <p:cNvSpPr txBox="1"/>
          <p:nvPr/>
        </p:nvSpPr>
        <p:spPr>
          <a:xfrm>
            <a:off x="1627148" y="441434"/>
            <a:ext cx="925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3600" b="1" u="sng" dirty="0" err="1"/>
              <a:t>Measure</a:t>
            </a:r>
            <a:r>
              <a:rPr lang="fr-FR" sz="3600" dirty="0"/>
              <a:t> in </a:t>
            </a:r>
            <a:r>
              <a:rPr lang="fr-FR" sz="3600" dirty="0" err="1"/>
              <a:t>low</a:t>
            </a:r>
            <a:r>
              <a:rPr lang="fr-FR" sz="3600" dirty="0"/>
              <a:t>- and middle-</a:t>
            </a:r>
            <a:r>
              <a:rPr lang="fr-FR" sz="3600" dirty="0" err="1"/>
              <a:t>income</a:t>
            </a:r>
            <a:r>
              <a:rPr lang="fr-FR" sz="3600" dirty="0"/>
              <a:t> countries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1325B66-9066-4A08-9E91-33A5F2DF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8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9B1D09-124E-46E3-B1A8-7DEAED84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80" y="3048000"/>
            <a:ext cx="4854278" cy="33083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87A0F4-0CDD-4E0C-9E44-01B94ACFD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543" y="3048000"/>
            <a:ext cx="5346700" cy="317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3EF69C5-7A83-44BF-AE34-D2E91787C9CA}"/>
              </a:ext>
            </a:extLst>
          </p:cNvPr>
          <p:cNvCxnSpPr/>
          <p:nvPr/>
        </p:nvCxnSpPr>
        <p:spPr>
          <a:xfrm>
            <a:off x="1198179" y="1282262"/>
            <a:ext cx="99322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9E2612F1-D530-4C51-A350-C7E70F3C3F5A}"/>
              </a:ext>
            </a:extLst>
          </p:cNvPr>
          <p:cNvSpPr txBox="1"/>
          <p:nvPr/>
        </p:nvSpPr>
        <p:spPr>
          <a:xfrm>
            <a:off x="304800" y="1639215"/>
            <a:ext cx="11582400" cy="24622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1"/>
            <a:endParaRPr lang="fr-FR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b="1" dirty="0" err="1"/>
              <a:t>Antibiotic</a:t>
            </a:r>
            <a:r>
              <a:rPr lang="fr-FR" sz="2200" b="1" dirty="0"/>
              <a:t> </a:t>
            </a:r>
            <a:r>
              <a:rPr lang="fr-FR" sz="2200" b="1" dirty="0" err="1"/>
              <a:t>exposure</a:t>
            </a:r>
            <a:r>
              <a:rPr lang="fr-FR" sz="2200" b="1" dirty="0"/>
              <a:t> data sources</a:t>
            </a:r>
          </a:p>
          <a:p>
            <a:pPr lvl="1"/>
            <a:endParaRPr lang="fr-FR" sz="2200" b="1" dirty="0"/>
          </a:p>
          <a:p>
            <a:r>
              <a:rPr lang="fr-FR" sz="2200" b="1" dirty="0"/>
              <a:t>	The </a:t>
            </a:r>
            <a:r>
              <a:rPr lang="fr-FR" sz="2200" b="1" dirty="0" err="1"/>
              <a:t>most</a:t>
            </a:r>
            <a:r>
              <a:rPr lang="fr-FR" sz="2200" b="1" dirty="0"/>
              <a:t> </a:t>
            </a:r>
            <a:r>
              <a:rPr lang="fr-FR" sz="2200" b="1" dirty="0" err="1"/>
              <a:t>challenging</a:t>
            </a:r>
            <a:r>
              <a:rPr lang="fr-FR" sz="2200" b="1" dirty="0"/>
              <a:t> question!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b="1" dirty="0"/>
          </a:p>
          <a:p>
            <a:pPr lvl="1"/>
            <a:endParaRPr lang="fr-FR" sz="2200" b="1" dirty="0"/>
          </a:p>
          <a:p>
            <a:pPr lvl="1"/>
            <a:endParaRPr lang="fr-FR" sz="22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E7F30C-B189-40DC-A9FF-6F4DFF354671}"/>
              </a:ext>
            </a:extLst>
          </p:cNvPr>
          <p:cNvSpPr txBox="1"/>
          <p:nvPr/>
        </p:nvSpPr>
        <p:spPr>
          <a:xfrm>
            <a:off x="1627148" y="441434"/>
            <a:ext cx="925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fr-FR" sz="3600" b="1" u="sng" dirty="0" err="1"/>
              <a:t>Measure</a:t>
            </a:r>
            <a:r>
              <a:rPr lang="fr-FR" sz="3600" dirty="0"/>
              <a:t> in </a:t>
            </a:r>
            <a:r>
              <a:rPr lang="fr-FR" sz="3600" dirty="0" err="1"/>
              <a:t>low</a:t>
            </a:r>
            <a:r>
              <a:rPr lang="fr-FR" sz="3600" dirty="0"/>
              <a:t>- and middle-</a:t>
            </a:r>
            <a:r>
              <a:rPr lang="fr-FR" sz="3600" dirty="0" err="1"/>
              <a:t>income</a:t>
            </a:r>
            <a:r>
              <a:rPr lang="fr-FR" sz="3600" dirty="0"/>
              <a:t> countries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1325B66-9066-4A08-9E91-33A5F2DF9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8C6C-C626-4825-BFFA-600916DB0A67}" type="slidenum">
              <a:rPr lang="fr-FR" smtClean="0"/>
              <a:t>9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52C5417-CD25-4324-AE76-A144860C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457" y="1639215"/>
            <a:ext cx="6596743" cy="471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803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1304</Words>
  <Application>Microsoft Office PowerPoint</Application>
  <PresentationFormat>Grand écran</PresentationFormat>
  <Paragraphs>308</Paragraphs>
  <Slides>28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Helvetica Neue</vt:lpstr>
      <vt:lpstr>MuseoSans</vt:lpstr>
      <vt:lpstr>NexusSerif</vt:lpstr>
      <vt:lpstr>Roboto</vt:lpstr>
      <vt:lpstr>Wingdings</vt:lpstr>
      <vt:lpstr>Thème Office</vt:lpstr>
      <vt:lpstr>Thème Office</vt:lpstr>
      <vt:lpstr>Bon usage des antibiotiques dans les PRFI Défis pour les études épidémiologiques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BIRDY program</vt:lpstr>
      <vt:lpstr>Sites of the BIRDY program</vt:lpstr>
      <vt:lpstr>Study design</vt:lpstr>
      <vt:lpstr>Study population and outcomes</vt:lpstr>
      <vt:lpstr>Study population and outcomes</vt:lpstr>
      <vt:lpstr>Results</vt:lpstr>
      <vt:lpstr>Results</vt:lpstr>
      <vt:lpstr>Results</vt:lpstr>
      <vt:lpstr>Results</vt:lpstr>
      <vt:lpstr>Challenges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Antimicrobial stewardship Challenge for epi surveys</dc:title>
  <dc:creator>Bich-Tram  HUYNH</dc:creator>
  <cp:lastModifiedBy>Bich-Tram  HUYNH</cp:lastModifiedBy>
  <cp:revision>228</cp:revision>
  <dcterms:created xsi:type="dcterms:W3CDTF">2022-12-08T12:39:45Z</dcterms:created>
  <dcterms:modified xsi:type="dcterms:W3CDTF">2026-01-08T13:50:43Z</dcterms:modified>
</cp:coreProperties>
</file>