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7"/>
  </p:notesMasterIdLst>
  <p:sldIdLst>
    <p:sldId id="569" r:id="rId3"/>
    <p:sldId id="1056" r:id="rId4"/>
    <p:sldId id="1027" r:id="rId5"/>
    <p:sldId id="1061" r:id="rId6"/>
    <p:sldId id="837" r:id="rId7"/>
    <p:sldId id="985" r:id="rId8"/>
    <p:sldId id="1062" r:id="rId9"/>
    <p:sldId id="1048" r:id="rId10"/>
    <p:sldId id="1066" r:id="rId11"/>
    <p:sldId id="1068" r:id="rId12"/>
    <p:sldId id="1058" r:id="rId13"/>
    <p:sldId id="1038" r:id="rId14"/>
    <p:sldId id="1041" r:id="rId15"/>
    <p:sldId id="1042" r:id="rId16"/>
    <p:sldId id="1050" r:id="rId17"/>
    <p:sldId id="1031" r:id="rId18"/>
    <p:sldId id="1030" r:id="rId19"/>
    <p:sldId id="1063" r:id="rId20"/>
    <p:sldId id="1052" r:id="rId21"/>
    <p:sldId id="1060" r:id="rId22"/>
    <p:sldId id="850" r:id="rId23"/>
    <p:sldId id="1045" r:id="rId24"/>
    <p:sldId id="1059" r:id="rId25"/>
    <p:sldId id="1053" r:id="rId26"/>
    <p:sldId id="1055" r:id="rId27"/>
    <p:sldId id="1051" r:id="rId28"/>
    <p:sldId id="1074" r:id="rId29"/>
    <p:sldId id="1069" r:id="rId30"/>
    <p:sldId id="1075" r:id="rId31"/>
    <p:sldId id="1073" r:id="rId32"/>
    <p:sldId id="301" r:id="rId33"/>
    <p:sldId id="1064" r:id="rId34"/>
    <p:sldId id="1033" r:id="rId35"/>
    <p:sldId id="1065" r:id="rId36"/>
  </p:sldIdLst>
  <p:sldSz cx="12192000" cy="6858000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E7F3FF"/>
    <a:srgbClr val="C9E4FF"/>
    <a:srgbClr val="FFCC99"/>
    <a:srgbClr val="97CBFF"/>
    <a:srgbClr val="FFFFCC"/>
    <a:srgbClr val="F3650D"/>
    <a:srgbClr val="B7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91" autoAdjust="0"/>
    <p:restoredTop sz="91267" autoAdjust="0"/>
  </p:normalViewPr>
  <p:slideViewPr>
    <p:cSldViewPr showGuides="1">
      <p:cViewPr>
        <p:scale>
          <a:sx n="70" d="100"/>
          <a:sy n="70" d="100"/>
        </p:scale>
        <p:origin x="573" y="267"/>
      </p:cViewPr>
      <p:guideLst>
        <p:guide orient="horz" pos="197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7E8F5554-A60B-E53D-4F5B-B2DD1B00AD4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59DB66F-3CB6-4F4F-EDAE-BC804CA36DD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4C9CF5AD-61CB-5B1C-725F-D45B22E86FD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F34588CB-CBB4-C8BA-9BCF-8FD2C13625F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  <a:p>
            <a:pPr lvl="4"/>
            <a:r>
              <a:rPr lang="en-US" noProof="0"/>
              <a:t>Cinquième niveau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DB105E1D-E688-9D0E-C1C1-90E52CFACA3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4C9DD02D-C177-FA37-E778-54C22268C7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DC58E356-0503-479E-8F53-600939E5FF61}" type="slidenum">
              <a:rPr lang="en-US" altLang="fr-FR"/>
              <a:t>‹N°›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>
            <a:extLst>
              <a:ext uri="{FF2B5EF4-FFF2-40B4-BE49-F238E27FC236}">
                <a16:creationId xmlns:a16="http://schemas.microsoft.com/office/drawing/2014/main" id="{4E3D3B39-BED6-9E85-9B93-2866D0242A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Espace réservé des commentaires 2">
            <a:extLst>
              <a:ext uri="{FF2B5EF4-FFF2-40B4-BE49-F238E27FC236}">
                <a16:creationId xmlns:a16="http://schemas.microsoft.com/office/drawing/2014/main" id="{548C62F6-C665-F213-498A-96CD74393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6148" name="Espace réservé du numéro de diapositive 3">
            <a:extLst>
              <a:ext uri="{FF2B5EF4-FFF2-40B4-BE49-F238E27FC236}">
                <a16:creationId xmlns:a16="http://schemas.microsoft.com/office/drawing/2014/main" id="{2FC197C6-2940-5016-2FB5-68579038D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B88137A-8C53-4E92-945E-1AB35E93C9B2}" type="slidenum">
              <a:rPr lang="fr-FR" altLang="en-US" sz="1300" smtClean="0"/>
              <a:t>1</a:t>
            </a:fld>
            <a:endParaRPr lang="fr-FR" altLang="en-US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>
            <a:extLst>
              <a:ext uri="{FF2B5EF4-FFF2-40B4-BE49-F238E27FC236}">
                <a16:creationId xmlns:a16="http://schemas.microsoft.com/office/drawing/2014/main" id="{7DE70F79-FC85-E54F-DAE2-1AB14DD009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notes 2">
            <a:extLst>
              <a:ext uri="{FF2B5EF4-FFF2-40B4-BE49-F238E27FC236}">
                <a16:creationId xmlns:a16="http://schemas.microsoft.com/office/drawing/2014/main" id="{8F2310BD-5DD3-67DD-5BFC-8329260586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45060" name="Espace réservé du numéro de diapositive 3">
            <a:extLst>
              <a:ext uri="{FF2B5EF4-FFF2-40B4-BE49-F238E27FC236}">
                <a16:creationId xmlns:a16="http://schemas.microsoft.com/office/drawing/2014/main" id="{74CB524B-2458-6474-D826-BE0920ABF9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0D932AD-1F56-492D-B30E-526F4082A569}" type="slidenum">
              <a:rPr lang="en-US" altLang="fr-FR" sz="1300" smtClean="0"/>
              <a:t>33</a:t>
            </a:fld>
            <a:endParaRPr lang="en-US" altLang="fr-FR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>
            <a:extLst>
              <a:ext uri="{FF2B5EF4-FFF2-40B4-BE49-F238E27FC236}">
                <a16:creationId xmlns:a16="http://schemas.microsoft.com/office/drawing/2014/main" id="{0A53876C-06EC-FC26-FEDB-8A6F552526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Espace réservé des notes 2">
            <a:extLst>
              <a:ext uri="{FF2B5EF4-FFF2-40B4-BE49-F238E27FC236}">
                <a16:creationId xmlns:a16="http://schemas.microsoft.com/office/drawing/2014/main" id="{C848EBC6-5E3D-723C-6A12-2D4E3EB899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9220" name="Espace réservé du numéro de diapositive 3">
            <a:extLst>
              <a:ext uri="{FF2B5EF4-FFF2-40B4-BE49-F238E27FC236}">
                <a16:creationId xmlns:a16="http://schemas.microsoft.com/office/drawing/2014/main" id="{A3F63492-7306-A4FD-4C31-4E5BAB2449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772961-B678-4530-AF65-A8D7ECAB22E7}" type="slidenum">
              <a:rPr lang="en-US" altLang="fr-FR" sz="1300" smtClean="0"/>
              <a:t>3</a:t>
            </a:fld>
            <a:endParaRPr lang="en-US" altLang="fr-FR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>
            <a:extLst>
              <a:ext uri="{FF2B5EF4-FFF2-40B4-BE49-F238E27FC236}">
                <a16:creationId xmlns:a16="http://schemas.microsoft.com/office/drawing/2014/main" id="{B52E5884-3CFC-62D1-4E5D-7BFC8CE76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Espace réservé des notes 2">
            <a:extLst>
              <a:ext uri="{FF2B5EF4-FFF2-40B4-BE49-F238E27FC236}">
                <a16:creationId xmlns:a16="http://schemas.microsoft.com/office/drawing/2014/main" id="{26C43343-5CE9-F472-6355-6AD133DE0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5364" name="Espace réservé du numéro de diapositive 3">
            <a:extLst>
              <a:ext uri="{FF2B5EF4-FFF2-40B4-BE49-F238E27FC236}">
                <a16:creationId xmlns:a16="http://schemas.microsoft.com/office/drawing/2014/main" id="{CFE7A099-AAEB-7651-BCC1-FE499C3CC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DC82DF2-281C-4A0E-AD01-E9C2A427C7E3}" type="slidenum">
              <a:rPr lang="en-US" altLang="fr-FR" sz="1300" smtClean="0"/>
              <a:t>8</a:t>
            </a:fld>
            <a:endParaRPr lang="en-US" altLang="fr-FR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06DD2B50-1398-E9B1-DD6A-EA8646FEFD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9705497-03CC-41C7-8F51-6662818230B3}" type="slidenum">
              <a:rPr lang="en-US" altLang="en-US" sz="1300" smtClean="0">
                <a:ea typeface="MS PGothic" panose="020B0600070205080204" pitchFamily="34" charset="-128"/>
              </a:rPr>
              <a:t>11</a:t>
            </a:fld>
            <a:endParaRPr lang="en-US" altLang="en-US" sz="1300">
              <a:ea typeface="MS PGothic" panose="020B0600070205080204" pitchFamily="34" charset="-128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27CAD095-E7BC-B198-B5F7-7F961003BA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ADC05456-071D-4409-B686-88760DE083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301842ED-35BB-009D-8AA0-053C723F0D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D21881B-B463-4113-BFC1-415C8864C093}" type="slidenum">
              <a:rPr lang="en-US" altLang="en-US" sz="1300" smtClean="0">
                <a:ea typeface="MS PGothic" panose="020B0600070205080204" pitchFamily="34" charset="-128"/>
              </a:rPr>
              <a:t>21</a:t>
            </a:fld>
            <a:endParaRPr lang="en-US" altLang="en-US" sz="1300">
              <a:ea typeface="MS PGothic" panose="020B0600070205080204" pitchFamily="34" charset="-128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1AE5AF9C-E0BA-AA00-9FBF-BEA3230C15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70312B9D-1BAD-778C-DEB6-04CBBA055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58E356-0503-479E-8F53-600939E5FF61}" type="slidenum">
              <a:rPr lang="en-US" altLang="fr-FR" smtClean="0"/>
              <a:t>27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04258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>
            <a:extLst>
              <a:ext uri="{FF2B5EF4-FFF2-40B4-BE49-F238E27FC236}">
                <a16:creationId xmlns:a16="http://schemas.microsoft.com/office/drawing/2014/main" id="{4BD36B4B-CFAD-1AE7-0788-C50C19556F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Espace réservé des notes 2">
            <a:extLst>
              <a:ext uri="{FF2B5EF4-FFF2-40B4-BE49-F238E27FC236}">
                <a16:creationId xmlns:a16="http://schemas.microsoft.com/office/drawing/2014/main" id="{34375A9F-8E98-9946-18E0-D65ABA639E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38916" name="Espace réservé du numéro de diapositive 3">
            <a:extLst>
              <a:ext uri="{FF2B5EF4-FFF2-40B4-BE49-F238E27FC236}">
                <a16:creationId xmlns:a16="http://schemas.microsoft.com/office/drawing/2014/main" id="{E593743F-0046-0FF5-673E-2138CFBDD4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7ECCC1-EC5D-4C07-91E7-31293CF15994}" type="slidenum">
              <a:rPr lang="en-US" altLang="fr-FR" sz="1300" smtClean="0"/>
              <a:t>30</a:t>
            </a:fld>
            <a:endParaRPr lang="en-US" altLang="fr-FR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>
            <a:extLst>
              <a:ext uri="{FF2B5EF4-FFF2-40B4-BE49-F238E27FC236}">
                <a16:creationId xmlns:a16="http://schemas.microsoft.com/office/drawing/2014/main" id="{4C02F1FB-3BB7-D807-704C-73DC3148C6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Espace réservé des notes 2">
            <a:extLst>
              <a:ext uri="{FF2B5EF4-FFF2-40B4-BE49-F238E27FC236}">
                <a16:creationId xmlns:a16="http://schemas.microsoft.com/office/drawing/2014/main" id="{468F1988-BEC2-CC55-D54D-08ABD33F5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40964" name="Espace réservé du numéro de diapositive 3">
            <a:extLst>
              <a:ext uri="{FF2B5EF4-FFF2-40B4-BE49-F238E27FC236}">
                <a16:creationId xmlns:a16="http://schemas.microsoft.com/office/drawing/2014/main" id="{EB0A9720-5E77-2729-8AE8-B3D282974F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3181A2-B9FC-446F-A7C9-421B905BB0B1}" type="slidenum">
              <a:rPr lang="fr-FR" altLang="fr-FR" sz="1200" smtClean="0">
                <a:solidFill>
                  <a:srgbClr val="000000"/>
                </a:solidFill>
                <a:latin typeface="Calibri" panose="020F0502020204030204" pitchFamily="34" charset="0"/>
              </a:rPr>
              <a:t>31</a:t>
            </a:fld>
            <a:endParaRPr lang="fr-FR" altLang="fr-FR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>
            <a:extLst>
              <a:ext uri="{FF2B5EF4-FFF2-40B4-BE49-F238E27FC236}">
                <a16:creationId xmlns:a16="http://schemas.microsoft.com/office/drawing/2014/main" id="{A5B53A6D-86B7-1050-8F4B-568EE2BC39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Espace réservé des notes 2">
            <a:extLst>
              <a:ext uri="{FF2B5EF4-FFF2-40B4-BE49-F238E27FC236}">
                <a16:creationId xmlns:a16="http://schemas.microsoft.com/office/drawing/2014/main" id="{773E6ACB-82D8-AAEB-184B-7F2D3E554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43012" name="Espace réservé du numéro de diapositive 3">
            <a:extLst>
              <a:ext uri="{FF2B5EF4-FFF2-40B4-BE49-F238E27FC236}">
                <a16:creationId xmlns:a16="http://schemas.microsoft.com/office/drawing/2014/main" id="{20A215B0-A26E-81CB-E828-059684092C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328DDFD-27BF-433D-B320-63DADD442CDE}" type="slidenum">
              <a:rPr lang="fr-FR" altLang="fr-FR" sz="1200" smtClean="0">
                <a:solidFill>
                  <a:srgbClr val="000000"/>
                </a:solidFill>
                <a:latin typeface="Calibri" panose="020F0502020204030204" pitchFamily="34" charset="0"/>
              </a:rPr>
              <a:t>32</a:t>
            </a:fld>
            <a:endParaRPr lang="fr-FR" altLang="fr-FR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3D25A4-DBCB-6423-1C2D-9064598BC4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FC46E9-1358-44FC-C709-5ED1C5ED8C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1F32F5-E52C-4B74-3D51-471799313E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7D024-B85C-4111-BF79-D4BEDF961C00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2816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31062C-028F-72B7-9CA2-1E2D66EDCF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1EF572-E6B3-601A-17DF-AB56E7B022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895AB3-EF64-38B8-A3BD-EE9F75B66E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7A85E-49EA-4A64-9143-411F3D26C5F6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2095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1D546D-D1EA-BB6C-CF3D-3C6562754D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21F064-485E-307E-D996-44A3042124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CF16E2-C018-A2EA-1045-FFEC4CB9F4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69B24-ADA9-4C1D-98BA-CD8120670E9F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64961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DED543-C9FB-AE64-9831-92C6498134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EEF344-3BED-501A-69D9-B25C35A323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38F186-355F-A748-57B1-7612713A7A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6BF75-E2E2-4D52-92FA-FDCBBEFD3EE2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91382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1B0043-5D20-0561-9E0D-418CA86FB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9447A-E998-4EE2-A492-5064D4080747}" type="datetimeFigureOut">
              <a:rPr lang="fr-FR"/>
              <a:pPr>
                <a:defRPr/>
              </a:pPr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8E1E47-9745-E550-A9E1-F413BBAA6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C06182-9EDF-5631-D418-2978B042F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72F2A-0138-4752-8603-AD6B2175A18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88768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DD13DE-2AEF-768C-8E31-3BAD68F45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3F18B-190F-480E-AF8E-7224A6EB8BAE}" type="datetimeFigureOut">
              <a:rPr lang="fr-FR"/>
              <a:pPr>
                <a:defRPr/>
              </a:pPr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E4BE0A-E080-EA12-ED5F-E2D7739FB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EE01F5-1E70-22C1-6CDC-315D6DDB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CB9D1-8FD6-45DC-A0D1-FDFA6FED430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80711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813B9B-6CB5-64F2-EA0F-5C8BF32A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7302C-36DD-4933-A256-85DDD01937D7}" type="datetimeFigureOut">
              <a:rPr lang="fr-FR"/>
              <a:pPr>
                <a:defRPr/>
              </a:pPr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F96D58-F4F9-710E-9E42-E9E322568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D05235-2AB6-AE95-C4C1-477326C0E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3AF88-17B5-4790-98B8-A495769F04A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6506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6FE6782B-BF09-340A-5FF3-E62B06B4C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6E8BA-4F53-4132-8C4C-BB5620AFC637}" type="datetimeFigureOut">
              <a:rPr lang="fr-FR"/>
              <a:pPr>
                <a:defRPr/>
              </a:pPr>
              <a:t>14/01/2026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8397829-FCB9-8703-5EB8-637A6249B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CA68F157-6ACD-EFD9-D26D-0C73A15B1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084D9-C0FB-44DC-99E9-3AA13F67F8D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68848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5B215AC8-807F-456A-B7B4-593D1EF7F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AA3B-96E1-4464-B603-14E2B171CA96}" type="datetimeFigureOut">
              <a:rPr lang="fr-FR"/>
              <a:pPr>
                <a:defRPr/>
              </a:pPr>
              <a:t>14/01/2026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B2D4A185-DE43-D4BF-D366-936C7B466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20F1E5F1-DC04-A624-26E5-D588627D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85FFA-8174-480D-99A2-3C2D6276912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76936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5948049E-9D46-BB80-7083-CA384AC5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97FB2-CD44-4877-A40C-8A5A429E6FC8}" type="datetimeFigureOut">
              <a:rPr lang="fr-FR"/>
              <a:pPr>
                <a:defRPr/>
              </a:pPr>
              <a:t>14/01/2026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0F3DE621-35EA-0771-95AD-065F8CCBA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C64EFE61-FC14-A7B3-80E0-0988D967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75A13-858D-4131-84A3-4C61B929E49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94407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33BBAF2D-0CCD-0EBC-B2CB-7EE5518AD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B3E5A-1B81-4446-8007-420D76549A9F}" type="datetimeFigureOut">
              <a:rPr lang="fr-FR"/>
              <a:pPr>
                <a:defRPr/>
              </a:pPr>
              <a:t>14/01/2026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31ED091A-E075-2D2C-47BC-ACF7FCAD5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F8978856-28FE-CA2F-8BB0-6190F3F04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93DF-35ED-427E-8E9C-4A225CAA33F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405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E2FD75-5A6E-6E0E-CBE7-CD01A5CAB4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F83868-3BDF-CFF4-CFF3-C26CCD8C3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ED7741-3BCA-6CA7-CD9D-38843D9A2C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57F99-4763-4EE8-891C-AC954898E4AB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60546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63A4CCF7-8F85-E252-C3AB-0B3B5A81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3C143-4A69-4440-AB83-D845C3969D08}" type="datetimeFigureOut">
              <a:rPr lang="fr-FR"/>
              <a:pPr>
                <a:defRPr/>
              </a:pPr>
              <a:t>14/01/2026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DFFDDD5B-5AEC-CE48-EF62-2B0BA7504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1D95735F-66A3-18DA-FC91-73BA81D58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4BB65-F594-4BBA-9EBC-8A8F080ED96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61155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22792469-4EDC-F0FA-D22A-1A7B4539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AAC20-BA37-48F1-AC21-51D5FFF12762}" type="datetimeFigureOut">
              <a:rPr lang="fr-FR"/>
              <a:pPr>
                <a:defRPr/>
              </a:pPr>
              <a:t>14/01/2026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8562DFAC-8E08-FBF5-87D2-6F9F6E59E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BD5B572-C583-E398-A25D-27D4BAD8B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7C662-D61A-4F0E-8C90-596479F631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5255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FE414D-E70D-00E7-56B5-C9D993E1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F926E-938A-45EA-BEB5-D5284F9A3842}" type="datetimeFigureOut">
              <a:rPr lang="fr-FR"/>
              <a:pPr>
                <a:defRPr/>
              </a:pPr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C43101-6C6F-4717-EDF3-8ECD0589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654D9F-6A36-F464-5703-7513D94F8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AD697-1EE5-4969-91C6-D52B537531F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50983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82F681-6FB7-EDAD-48B4-2F6EBCBC3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BB677-8D62-48C0-B78B-34870CE01BDD}" type="datetimeFigureOut">
              <a:rPr lang="fr-FR"/>
              <a:pPr>
                <a:defRPr/>
              </a:pPr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1E40B5-951D-3D8D-01EB-2956F6502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9CB4D5-8AE9-5F29-3682-43E00C641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3A640-8655-464C-8CAA-5A7793B7B87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28207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36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150B3C-EA26-36F1-313A-8046DA5EA3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49B67C-1868-BC18-EDBC-D10D511FC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79FF1F-F39C-2C80-8535-B8D2F2EFFB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E473-122F-4F1C-BC33-FC006DC9B494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7518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0E8B5C-50C2-F7C9-F19E-99094B122D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68D2D9-A8AE-D069-B5EF-5D455185AB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ACD119-B085-269F-11F9-8434D40A9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3CB1E-B242-40AF-995C-159FD42C0EC8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160583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6D53040-4649-F4D4-A4E6-FBC7FDE75F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7194951-B15E-7579-CAED-1FA7947B1C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3AE4B08-635C-3C1B-8623-91A851DE6F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586FD-4BB1-40DC-9EC7-D484C09CAC9B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5826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85263D7-A3A0-679B-B7CD-03EB6401E1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6A65DA0-5436-8322-51C8-292E8A2E7C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562524-CF54-74D1-D639-5CA07CAC7A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8DC29-F3C0-4B28-9160-41F8F29F57A6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03363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A07672-C9BB-0235-8938-5603332006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860B73B-217B-EAB3-A363-8B5CB72F99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4688068-8721-E6B2-44A4-ECF82E54F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6FDA6-5F2A-4E61-B790-D5666B6F6CC3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23584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519476-2192-9CAE-FDBB-EB70D5F8B7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5B6503-8964-D0C0-38CA-B7F5244618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4079E0-BCF7-2172-E1ED-3AC0780755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9AEC0-E2FB-4EE9-B6D3-BE8BD17DFA07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74680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927FD4-F6E9-58FB-9A5B-AE2002237E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6BE53D-EDDC-FABB-D896-D0F409A52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06646C-C79A-3F4C-0A7B-7ED8D4B03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5B5A1-D714-466E-82E5-EBDBDFE59417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6550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068363-4403-BF2E-18BA-86AF9CD745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Cliquez pour modifier le style du titre du masque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855749-B9A7-BC1E-1256-E9A731286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Cliquez pour modifier les styles du texte du masque</a:t>
            </a:r>
          </a:p>
          <a:p>
            <a:pPr lvl="1"/>
            <a:r>
              <a:rPr lang="en-US" altLang="fr-FR"/>
              <a:t>Deuxième niveau</a:t>
            </a:r>
          </a:p>
          <a:p>
            <a:pPr lvl="2"/>
            <a:r>
              <a:rPr lang="en-US" altLang="fr-FR"/>
              <a:t>Troisième niveau</a:t>
            </a:r>
          </a:p>
          <a:p>
            <a:pPr lvl="3"/>
            <a:r>
              <a:rPr lang="en-US" altLang="fr-FR"/>
              <a:t>Quatrième niveau</a:t>
            </a:r>
          </a:p>
          <a:p>
            <a:pPr lvl="4"/>
            <a:r>
              <a:rPr lang="en-US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2BB1854-3C36-A2F0-A440-17510783B46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72643B9-0416-BDA1-BCB4-CC10C7413BC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285D128-F820-E7AC-62ED-9093EE4D97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4B9DE-5863-44A2-B2C7-29858D7B3D0A}" type="slidenum">
              <a:rPr lang="en-US" altLang="fr-FR"/>
              <a:t>‹N°›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>
            <a:extLst>
              <a:ext uri="{FF2B5EF4-FFF2-40B4-BE49-F238E27FC236}">
                <a16:creationId xmlns:a16="http://schemas.microsoft.com/office/drawing/2014/main" id="{2E1BC7BE-A809-A83F-C8FF-9285140E61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2051" name="Espace réservé du texte 2">
            <a:extLst>
              <a:ext uri="{FF2B5EF4-FFF2-40B4-BE49-F238E27FC236}">
                <a16:creationId xmlns:a16="http://schemas.microsoft.com/office/drawing/2014/main" id="{65A4BC7B-9294-25C4-39D0-B04127DF34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2D9E02-C6B4-E428-5BEF-1DA1271E0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1167F05-B542-40AB-8867-046CA492AB72}" type="datetimeFigureOut">
              <a:rPr lang="fr-FR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72D231-AE62-A691-FD53-A66986C1D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9FFCEB-A995-24CF-E876-E67FBDAC1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FB179DC-D3F9-4298-B0BD-C5E11E5056ED}" type="slidenum">
              <a:rPr lang="fr-FR" altLang="fr-FR"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jpe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6.jpeg"/><Relationship Id="rId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6.jpeg"/><Relationship Id="rId10" Type="http://schemas.openxmlformats.org/officeDocument/2006/relationships/image" Target="../media/image43.png"/><Relationship Id="rId4" Type="http://schemas.openxmlformats.org/officeDocument/2006/relationships/image" Target="../media/image5.png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5.emf"/><Relationship Id="rId7" Type="http://schemas.openxmlformats.org/officeDocument/2006/relationships/image" Target="../media/image49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4.png"/><Relationship Id="rId5" Type="http://schemas.openxmlformats.org/officeDocument/2006/relationships/image" Target="../media/image58.png"/><Relationship Id="rId10" Type="http://schemas.openxmlformats.org/officeDocument/2006/relationships/image" Target="../media/image5.png"/><Relationship Id="rId4" Type="http://schemas.openxmlformats.org/officeDocument/2006/relationships/image" Target="../media/image57.png"/><Relationship Id="rId9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7">
            <a:extLst>
              <a:ext uri="{FF2B5EF4-FFF2-40B4-BE49-F238E27FC236}">
                <a16:creationId xmlns:a16="http://schemas.microsoft.com/office/drawing/2014/main" id="{63991F10-8090-0616-D76D-8FBAD3F93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404" y="764704"/>
            <a:ext cx="11161067" cy="20005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4400" b="1" dirty="0">
                <a:latin typeface="Calibri" panose="020F0502020204030204" pitchFamily="34" charset="0"/>
              </a:rPr>
              <a:t>Recherche </a:t>
            </a:r>
            <a:r>
              <a:rPr lang="fr-FR" altLang="en-US" sz="4400" b="1" dirty="0">
                <a:latin typeface="Calibri" panose="020F0502020204030204" pitchFamily="34" charset="0"/>
              </a:rPr>
              <a:t>sur la RAM dans les </a:t>
            </a:r>
            <a:r>
              <a:rPr lang="fr-FR" altLang="en-US" sz="4400" b="1" dirty="0" err="1">
                <a:latin typeface="Calibri" panose="020F0502020204030204" pitchFamily="34" charset="0"/>
              </a:rPr>
              <a:t>PRFI</a:t>
            </a:r>
            <a:endParaRPr lang="fr-FR" altLang="en-US" sz="4400" b="1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Défi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pour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pour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obtenir des données microbiologiques fiables</a:t>
            </a:r>
            <a:endParaRPr lang="fr-FR" altLang="en-US" sz="4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E7B4382-AD9D-78A9-6083-AFB1AD729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88" y="3589338"/>
            <a:ext cx="5761037" cy="29845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400" b="1" kern="0" dirty="0">
                <a:latin typeface="Calibri" panose="020F0502020204030204" pitchFamily="34" charset="0"/>
                <a:ea typeface="ＭＳ Ｐゴシック" pitchFamily="34" charset="-128"/>
              </a:rPr>
              <a:t>Prof. Laurence Armand-Lefèvre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400" b="1" kern="0" dirty="0" err="1">
                <a:latin typeface="Calibri" panose="020F0502020204030204" pitchFamily="34" charset="0"/>
                <a:ea typeface="ＭＳ Ｐゴシック" pitchFamily="34" charset="-128"/>
              </a:rPr>
              <a:t>Service de bactériologie</a:t>
            </a:r>
            <a:endParaRPr lang="fr-FR" altLang="fr-FR" sz="2400" b="1" kern="0" dirty="0">
              <a:latin typeface="Calibri" panose="020F0502020204030204" pitchFamily="34" charset="0"/>
              <a:ea typeface="ＭＳ Ｐゴシック" pitchFamily="34" charset="-128"/>
            </a:endParaRPr>
          </a:p>
          <a:p>
            <a:pPr marL="0" indent="0" algn="ctr">
              <a:buFontTx/>
              <a:buNone/>
              <a:defRPr/>
            </a:pPr>
            <a:r>
              <a:rPr lang="fr-FR" altLang="fr-FR" sz="2400" b="1" kern="0" dirty="0">
                <a:latin typeface="Calibri" panose="020F0502020204030204" pitchFamily="34" charset="0"/>
                <a:cs typeface="Arial" pitchFamily="34" charset="0"/>
              </a:rPr>
              <a:t>Hôpital Bichat-Claude Bernard</a:t>
            </a:r>
          </a:p>
          <a:p>
            <a:pPr marL="0" indent="0" algn="ctr">
              <a:buFontTx/>
              <a:buNone/>
              <a:defRPr/>
            </a:pPr>
            <a:r>
              <a:rPr lang="fr-FR" altLang="fr-FR" sz="2400" b="1" kern="0" dirty="0">
                <a:latin typeface="Calibri" panose="020F0502020204030204" pitchFamily="34" charset="0"/>
                <a:cs typeface="Arial" pitchFamily="34" charset="0"/>
              </a:rPr>
              <a:t>IAME, UMR 1137, </a:t>
            </a:r>
            <a:r>
              <a:rPr lang="fr-FR" altLang="fr-FR" sz="2400" b="1" kern="0" dirty="0" err="1">
                <a:latin typeface="Calibri" panose="020F0502020204030204" pitchFamily="34" charset="0"/>
                <a:cs typeface="Arial" pitchFamily="34" charset="0"/>
              </a:rPr>
              <a:t>Université </a:t>
            </a:r>
            <a:r>
              <a:rPr lang="fr-FR" altLang="fr-FR" sz="2400" b="1" kern="0" dirty="0">
                <a:latin typeface="Calibri" panose="020F0502020204030204" pitchFamily="34" charset="0"/>
                <a:cs typeface="Arial" pitchFamily="34" charset="0"/>
              </a:rPr>
              <a:t>Paris Cité</a:t>
            </a:r>
            <a:endParaRPr lang="fr-FR" sz="2400" b="1" kern="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endParaRPr lang="fr-FR" altLang="fr-FR" sz="2400" b="1" kern="0" dirty="0">
              <a:latin typeface="Calibri" panose="020F0502020204030204" pitchFamily="34" charset="0"/>
              <a:ea typeface="ＭＳ Ｐゴシック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400" b="1" kern="0" dirty="0">
                <a:latin typeface="Calibri" panose="020F0502020204030204" pitchFamily="34" charset="0"/>
                <a:ea typeface="ＭＳ Ｐゴシック" pitchFamily="34" charset="-128"/>
              </a:rPr>
              <a:t>Janvier 2026</a:t>
            </a:r>
          </a:p>
        </p:txBody>
      </p:sp>
      <p:pic>
        <p:nvPicPr>
          <p:cNvPr id="5124" name="Picture 5" descr="Afficher l'image d'origine">
            <a:extLst>
              <a:ext uri="{FF2B5EF4-FFF2-40B4-BE49-F238E27FC236}">
                <a16:creationId xmlns:a16="http://schemas.microsoft.com/office/drawing/2014/main" id="{70EDD55A-A3EF-537D-167F-50FCBD820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5983288"/>
            <a:ext cx="25209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Image 13">
            <a:extLst>
              <a:ext uri="{FF2B5EF4-FFF2-40B4-BE49-F238E27FC236}">
                <a16:creationId xmlns:a16="http://schemas.microsoft.com/office/drawing/2014/main" id="{1BD4EC38-D514-1E65-E992-BFF12F454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525" y="6286500"/>
            <a:ext cx="177641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Image 1">
            <a:extLst>
              <a:ext uri="{FF2B5EF4-FFF2-40B4-BE49-F238E27FC236}">
                <a16:creationId xmlns:a16="http://schemas.microsoft.com/office/drawing/2014/main" id="{27B66D4F-7ACA-57EF-58C2-417FA7FC8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6234113"/>
            <a:ext cx="16764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5FD07F2-F938-4E05-DAFF-560A1F227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0556" y="332656"/>
            <a:ext cx="837088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Pourquoi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est-il important de disposer de données </a:t>
            </a: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fiables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? </a:t>
            </a:r>
            <a:endParaRPr lang="fr-FR" altLang="en-US" sz="3600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F476E074-138C-BEC3-B34B-FD1E74E9A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1499053"/>
            <a:ext cx="9865295" cy="40934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fr-FR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Combler</a:t>
            </a:r>
            <a:r>
              <a:rPr lang="en-US" altLang="fr-FR" sz="2300" b="1" dirty="0">
                <a:latin typeface="Calibri" panose="020F0502020204030204" pitchFamily="34" charset="0"/>
                <a:cs typeface="Calibri" panose="020F0502020204030204" pitchFamily="34" charset="0"/>
              </a:rPr>
              <a:t> les lacunes en matière de données :</a:t>
            </a:r>
          </a:p>
          <a:p>
            <a:pPr marL="0" indent="0">
              <a:defRPr/>
            </a:pPr>
            <a:r>
              <a:rPr lang="en-US" altLang="fr-FR" sz="2300" dirty="0">
                <a:latin typeface="Calibri" panose="020F0502020204030204" pitchFamily="34" charset="0"/>
                <a:cs typeface="Calibri" panose="020F0502020204030204" pitchFamily="34" charset="0"/>
              </a:rPr>
              <a:t>	Données de reference </a:t>
            </a:r>
          </a:p>
          <a:p>
            <a:pPr marL="0" indent="0">
              <a:defRPr/>
            </a:pPr>
            <a:r>
              <a:rPr lang="en-US" altLang="fr-FR" sz="2300" dirty="0">
                <a:latin typeface="Calibri" panose="020F0502020204030204" pitchFamily="34" charset="0"/>
                <a:cs typeface="Calibri" panose="020F0502020204030204" pitchFamily="34" charset="0"/>
              </a:rPr>
              <a:t>	Permet des comparaisons entre études et des méta-analyses.</a:t>
            </a:r>
          </a:p>
          <a:p>
            <a:pPr marL="0" indent="0">
              <a:defRPr/>
            </a:pPr>
            <a:endParaRPr lang="en-US" alt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fr-FR" sz="2300" b="1" dirty="0">
                <a:latin typeface="Calibri" panose="020F0502020204030204" pitchFamily="34" charset="0"/>
                <a:cs typeface="Calibri" panose="020F0502020204030204" pitchFamily="34" charset="0"/>
              </a:rPr>
              <a:t>Pour les essais cliniques :</a:t>
            </a:r>
          </a:p>
          <a:p>
            <a:pPr marL="0" indent="0">
              <a:defRPr/>
            </a:pPr>
            <a:r>
              <a:rPr lang="en-US" altLang="fr-FR" sz="2300" dirty="0">
                <a:latin typeface="Calibri" panose="020F0502020204030204" pitchFamily="34" charset="0"/>
                <a:cs typeface="Calibri" panose="020F0502020204030204" pitchFamily="34" charset="0"/>
              </a:rPr>
              <a:t>	Garantit des résultats reproductibles et généralisables.</a:t>
            </a:r>
          </a:p>
          <a:p>
            <a:pPr marL="914400" lvl="2" indent="0">
              <a:defRPr/>
            </a:pPr>
            <a:endParaRPr lang="en-US" alt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fr-FR" sz="2300" b="1" dirty="0">
                <a:latin typeface="Calibri" panose="020F0502020204030204" pitchFamily="34" charset="0"/>
                <a:cs typeface="Calibri" panose="020F0502020204030204" pitchFamily="34" charset="0"/>
              </a:rPr>
              <a:t>Pour les systèmes de surveillance :</a:t>
            </a:r>
          </a:p>
          <a:p>
            <a:pPr marL="0" indent="0">
              <a:defRPr/>
            </a:pPr>
            <a:r>
              <a:rPr lang="en-US" altLang="fr-FR" sz="2300" dirty="0">
                <a:latin typeface="Calibri" panose="020F0502020204030204" pitchFamily="34" charset="0"/>
                <a:cs typeface="Calibri" panose="020F0502020204030204" pitchFamily="34" charset="0"/>
              </a:rPr>
              <a:t>	Surveillance épidémiologique</a:t>
            </a:r>
          </a:p>
          <a:p>
            <a:pPr marL="0" indent="0">
              <a:defRPr/>
            </a:pPr>
            <a:r>
              <a:rPr lang="en-US" altLang="fr-FR" sz="23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Comparabilité</a:t>
            </a:r>
            <a:r>
              <a:rPr lang="en-US" altLang="fr-FR" sz="2300" dirty="0">
                <a:latin typeface="Calibri" panose="020F0502020204030204" pitchFamily="34" charset="0"/>
                <a:cs typeface="Calibri" panose="020F0502020204030204" pitchFamily="34" charset="0"/>
              </a:rPr>
              <a:t> des données à différentes échelles</a:t>
            </a:r>
          </a:p>
          <a:p>
            <a:pPr marL="457200" lvl="1" indent="0">
              <a:defRPr/>
            </a:pPr>
            <a:endParaRPr lang="en-US" alt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fr-FR" sz="2300" b="1" dirty="0">
                <a:latin typeface="Calibri" panose="020F0502020204030204" pitchFamily="34" charset="0"/>
                <a:cs typeface="Calibri" panose="020F0502020204030204" pitchFamily="34" charset="0"/>
              </a:rPr>
              <a:t>Pour l'élaboration des politiques et des lignes directrices :</a:t>
            </a:r>
          </a:p>
          <a:p>
            <a:pPr marL="457200" lvl="1" indent="0">
              <a:defRPr/>
            </a:pPr>
            <a:r>
              <a:rPr lang="en-US" altLang="fr-FR" sz="2300" dirty="0">
                <a:latin typeface="Calibri" panose="020F0502020204030204" pitchFamily="34" charset="0"/>
                <a:cs typeface="Calibri" panose="020F0502020204030204" pitchFamily="34" charset="0"/>
              </a:rPr>
              <a:t>	Contribuer aux interventions visant à lutter contre la RAM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F6C63C-93FD-4B7B-807E-2F881A2F811B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7415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8E655675-571C-6ED7-31E1-3772E733E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ZoneTexte 7">
            <a:extLst>
              <a:ext uri="{FF2B5EF4-FFF2-40B4-BE49-F238E27FC236}">
                <a16:creationId xmlns:a16="http://schemas.microsoft.com/office/drawing/2014/main" id="{3832A435-14E3-4F02-9BF5-55AE752F7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17417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C79A4F77-48EB-6934-C14B-31B340112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Image 28">
            <a:extLst>
              <a:ext uri="{FF2B5EF4-FFF2-40B4-BE49-F238E27FC236}">
                <a16:creationId xmlns:a16="http://schemas.microsoft.com/office/drawing/2014/main" id="{70477F26-B08D-02CC-EEE0-855C81DF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oneTexte 2">
            <a:extLst>
              <a:ext uri="{FF2B5EF4-FFF2-40B4-BE49-F238E27FC236}">
                <a16:creationId xmlns:a16="http://schemas.microsoft.com/office/drawing/2014/main" id="{1C2BE098-4B21-3D59-4E96-66C43516F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2276872"/>
            <a:ext cx="105851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48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Défi</a:t>
            </a: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pour </a:t>
            </a:r>
            <a:r>
              <a:rPr lang="en-US" altLang="en-US" sz="48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pour</a:t>
            </a: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obtenir</a:t>
            </a: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des données </a:t>
            </a:r>
            <a:r>
              <a:rPr lang="en-US" altLang="en-US" sz="48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microbiologiques</a:t>
            </a: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fiables</a:t>
            </a:r>
            <a:r>
              <a:rPr lang="fr-FR" altLang="en-US" sz="4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dans les PRFI </a:t>
            </a:r>
            <a:r>
              <a:rPr lang="fr-FR" altLang="en-US" sz="4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FCD4CF-4814-BD63-F210-5F4D4CFFAB97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8438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C63FB3B8-DF6F-CBC8-94A8-91CAC5A8B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ZoneTexte 7">
            <a:extLst>
              <a:ext uri="{FF2B5EF4-FFF2-40B4-BE49-F238E27FC236}">
                <a16:creationId xmlns:a16="http://schemas.microsoft.com/office/drawing/2014/main" id="{B2E967C6-E3DD-4ECD-43F9-D4240C5EC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18440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EA4A5753-E000-F6B3-DD60-04D7E15A1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Image 28">
            <a:extLst>
              <a:ext uri="{FF2B5EF4-FFF2-40B4-BE49-F238E27FC236}">
                <a16:creationId xmlns:a16="http://schemas.microsoft.com/office/drawing/2014/main" id="{9DE87057-0067-6D87-1BDF-F8D45A69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5CA0D5AA-8EB3-C980-0E0D-C05C87483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228" y="476672"/>
            <a:ext cx="9287817" cy="803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FR" altLang="en-US" sz="40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Infrastructures </a:t>
            </a:r>
            <a:r>
              <a:rPr lang="fr-FR" altLang="en-US" sz="4000" b="1" kern="0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de laboratoire</a:t>
            </a:r>
            <a:r>
              <a:rPr lang="fr-FR" altLang="en-US" sz="40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 insuffisantes</a:t>
            </a:r>
          </a:p>
        </p:txBody>
      </p:sp>
      <p:sp>
        <p:nvSpPr>
          <p:cNvPr id="20483" name="ZoneTexte 2">
            <a:extLst>
              <a:ext uri="{FF2B5EF4-FFF2-40B4-BE49-F238E27FC236}">
                <a16:creationId xmlns:a16="http://schemas.microsoft.com/office/drawing/2014/main" id="{BEBD004A-B5E9-8C99-6701-E6A59CB13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24" y="1878013"/>
            <a:ext cx="985296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Constructions pas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toujours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adéquates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Qualité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l'eau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Approvisionnement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électricité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Accès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au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gaz</a:t>
            </a:r>
            <a:endParaRPr lang="en-US" altLang="fr-FR" sz="3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Contrôle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température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et ventilation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Couverture Internet et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vitesse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connexion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limitées</a:t>
            </a:r>
            <a:endParaRPr lang="fr-FR" altLang="fr-FR" sz="3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6F45AB-6543-1616-1C62-BB24E805C0EF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20487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51671285-E9F4-E340-B82D-0FF307681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ZoneTexte 7">
            <a:extLst>
              <a:ext uri="{FF2B5EF4-FFF2-40B4-BE49-F238E27FC236}">
                <a16:creationId xmlns:a16="http://schemas.microsoft.com/office/drawing/2014/main" id="{D7A61252-7D39-7429-A225-9AD8600A1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20489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B931FEF2-9888-CA6E-A705-27F9AA314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Image 28">
            <a:extLst>
              <a:ext uri="{FF2B5EF4-FFF2-40B4-BE49-F238E27FC236}">
                <a16:creationId xmlns:a16="http://schemas.microsoft.com/office/drawing/2014/main" id="{5D62DED3-964E-2FAF-6933-B4A1754C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4E9F506C-377B-C144-1A78-E761A6ED7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775" y="318470"/>
            <a:ext cx="7918450" cy="803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FR" altLang="en-US" sz="4000" b="1" kern="0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Matériel de laboratoire</a:t>
            </a:r>
            <a:r>
              <a:rPr lang="fr-FR" altLang="en-US" sz="40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 insuffisant</a:t>
            </a:r>
          </a:p>
        </p:txBody>
      </p:sp>
      <p:sp>
        <p:nvSpPr>
          <p:cNvPr id="21507" name="ZoneTexte 2">
            <a:extLst>
              <a:ext uri="{FF2B5EF4-FFF2-40B4-BE49-F238E27FC236}">
                <a16:creationId xmlns:a16="http://schemas.microsoft.com/office/drawing/2014/main" id="{0F9A6289-8205-3959-842D-51B0D336B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1604963"/>
            <a:ext cx="983004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Peu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pas de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postes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sécurité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microbiologique</a:t>
            </a:r>
            <a:endParaRPr lang="en-US" altLang="fr-FR" sz="3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fr-FR" sz="3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Pas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peu de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systèmes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automatisés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, tout est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manuel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mais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assez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courant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bactériologie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fr-FR" sz="3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Peu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d'utilisation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de matériel à usage unique,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mais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culture de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l'économie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fr-FR" sz="3300" i="1" dirty="0">
                <a:latin typeface="Calibri" panose="020F0502020204030204" pitchFamily="34" charset="0"/>
                <a:cs typeface="Calibri" panose="020F0502020204030204" pitchFamily="34" charset="0"/>
              </a:rPr>
              <a:t>ex :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utilisation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d'une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seule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boîte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Pétri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 pour deux </a:t>
            </a:r>
            <a:r>
              <a:rPr lang="en-US" altLang="fr-FR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d'échantillons</a:t>
            </a:r>
            <a:r>
              <a:rPr lang="en-US" altLang="fr-FR" sz="33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B3C206-CD5F-8BBC-44C2-30C3EFDBBF0E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21511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E1B9C249-D984-39C3-2DFD-00DC3A7ED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ZoneTexte 7">
            <a:extLst>
              <a:ext uri="{FF2B5EF4-FFF2-40B4-BE49-F238E27FC236}">
                <a16:creationId xmlns:a16="http://schemas.microsoft.com/office/drawing/2014/main" id="{C7BF4782-997C-4BB9-C160-A352F5914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21513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99AADF16-CE52-0522-1C67-5BB3E0BD1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Image 28">
            <a:extLst>
              <a:ext uri="{FF2B5EF4-FFF2-40B4-BE49-F238E27FC236}">
                <a16:creationId xmlns:a16="http://schemas.microsoft.com/office/drawing/2014/main" id="{98AA5773-1AA1-0EDD-F175-2D47B2E8E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8">
            <a:extLst>
              <a:ext uri="{FF2B5EF4-FFF2-40B4-BE49-F238E27FC236}">
                <a16:creationId xmlns:a16="http://schemas.microsoft.com/office/drawing/2014/main" id="{A2329BC9-1F5B-613C-EA1F-0CEDA6938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2255838"/>
            <a:ext cx="484346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 1">
            <a:extLst>
              <a:ext uri="{FF2B5EF4-FFF2-40B4-BE49-F238E27FC236}">
                <a16:creationId xmlns:a16="http://schemas.microsoft.com/office/drawing/2014/main" id="{5B40D8C1-31DC-C549-38DE-BBC7FB78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3603625"/>
            <a:ext cx="3944937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age 2" descr="Une image contenant texte, intérieur, fenêtre, zone&#10;&#10;Description générée automatiquement">
            <a:extLst>
              <a:ext uri="{FF2B5EF4-FFF2-40B4-BE49-F238E27FC236}">
                <a16:creationId xmlns:a16="http://schemas.microsoft.com/office/drawing/2014/main" id="{271E367F-4FF2-3C88-D9F5-4CFFE2911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76213"/>
            <a:ext cx="360045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age 6" descr="Une image contenant texte, intérieur, fenêtre, bureau&#10;&#10;Description générée automatiquement">
            <a:extLst>
              <a:ext uri="{FF2B5EF4-FFF2-40B4-BE49-F238E27FC236}">
                <a16:creationId xmlns:a16="http://schemas.microsoft.com/office/drawing/2014/main" id="{4D20723E-F749-76F3-86AB-B0886B83A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76213"/>
            <a:ext cx="359410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mage 10" descr="Une image contenant texte, compteur, table&#10;&#10;Description générée automatiquement">
            <a:extLst>
              <a:ext uri="{FF2B5EF4-FFF2-40B4-BE49-F238E27FC236}">
                <a16:creationId xmlns:a16="http://schemas.microsoft.com/office/drawing/2014/main" id="{2FE6859C-F75F-5B54-C4EC-D33B64B07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614738"/>
            <a:ext cx="3944938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C38EF8-BB56-E356-3272-093751F76997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22538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1E00B6F2-7B3D-8B41-264B-D88E2620F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ZoneTexte 7">
            <a:extLst>
              <a:ext uri="{FF2B5EF4-FFF2-40B4-BE49-F238E27FC236}">
                <a16:creationId xmlns:a16="http://schemas.microsoft.com/office/drawing/2014/main" id="{FD81F969-DE06-81E4-450F-DCA06A319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Armand-Lefèvre</a:t>
            </a:r>
          </a:p>
        </p:txBody>
      </p:sp>
      <p:pic>
        <p:nvPicPr>
          <p:cNvPr id="22540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D502BCE1-81FD-3992-51AA-6204F6AD3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Image 28">
            <a:extLst>
              <a:ext uri="{FF2B5EF4-FFF2-40B4-BE49-F238E27FC236}">
                <a16:creationId xmlns:a16="http://schemas.microsoft.com/office/drawing/2014/main" id="{724A0AF6-BE78-74B1-26EF-E1CB10CC4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235A2A4F-D5BE-6EE4-2695-F83ECAEEF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775" y="422275"/>
            <a:ext cx="7918450" cy="803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altLang="en-US" sz="40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Système de gestion de la qualité</a:t>
            </a:r>
          </a:p>
        </p:txBody>
      </p:sp>
      <p:sp>
        <p:nvSpPr>
          <p:cNvPr id="23555" name="ZoneTexte 2">
            <a:extLst>
              <a:ext uri="{FF2B5EF4-FFF2-40B4-BE49-F238E27FC236}">
                <a16:creationId xmlns:a16="http://schemas.microsoft.com/office/drawing/2014/main" id="{51092BCA-4D34-2862-787D-3A2C0F922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196" y="2204864"/>
            <a:ext cx="10297715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Absence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insuffisance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de surveillance de la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température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incubateurs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réfrigérateurs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congélateurs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fr-FR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Validation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régulière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insuffisante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inexistante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des étapes du processus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microbiologique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fr-FR" sz="3100" i="1" dirty="0"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r>
              <a:rPr lang="en-US" altLang="fr-FR" sz="3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utilisation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régulière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souches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référence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altLang="fr-FR" sz="31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054617-B19A-B148-4883-7CC06EE15C99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23559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7C6C9D4A-57F9-3615-1C0C-74EFCA42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ZoneTexte 7">
            <a:extLst>
              <a:ext uri="{FF2B5EF4-FFF2-40B4-BE49-F238E27FC236}">
                <a16:creationId xmlns:a16="http://schemas.microsoft.com/office/drawing/2014/main" id="{53BE661C-7ED5-F911-BB59-7632A4B7B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23561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36AA4720-9F16-61B5-FA7F-7DC7AC2E6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Image 28">
            <a:extLst>
              <a:ext uri="{FF2B5EF4-FFF2-40B4-BE49-F238E27FC236}">
                <a16:creationId xmlns:a16="http://schemas.microsoft.com/office/drawing/2014/main" id="{2635E449-A070-746C-C5CA-53B269FBD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FAE685B2-2F5A-981F-AFB1-EC3D34C06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498475"/>
            <a:ext cx="7918450" cy="803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40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Consommables et réactifs</a:t>
            </a:r>
            <a:endParaRPr lang="fr-FR" altLang="en-US" sz="4000" b="1" kern="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1514" name="ZoneTexte 2">
            <a:extLst>
              <a:ext uri="{FF2B5EF4-FFF2-40B4-BE49-F238E27FC236}">
                <a16:creationId xmlns:a16="http://schemas.microsoft.com/office/drawing/2014/main" id="{5A0A9254-097F-F514-1478-ADD123A3B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1599626"/>
            <a:ext cx="11160620" cy="42986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800"/>
              </a:spcBef>
              <a:buFontTx/>
              <a:buNone/>
              <a:defRPr/>
            </a:pP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D'un point de vue général, les réactifs de laboratoire sont coûteux par rapport au coût de la vie dans les pays à revenu faible et intermédiaire.</a:t>
            </a:r>
          </a:p>
          <a:p>
            <a:pPr>
              <a:spcBef>
                <a:spcPts val="800"/>
              </a:spcBef>
              <a:buFontTx/>
              <a:buNone/>
              <a:defRPr/>
            </a:pPr>
            <a:endParaRPr lang="en-US" altLang="fr-F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Certains réactifs sont totalement inaccessibles ou inabordables</a:t>
            </a:r>
          </a:p>
          <a:p>
            <a:pPr marL="457200" indent="-457200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Pour les réactifs disponibles,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risque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de rupture de stock</a:t>
            </a:r>
          </a:p>
          <a:p>
            <a:pPr marL="457200" indent="-457200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Conditions de stockage des réactifs </a:t>
            </a:r>
          </a:p>
          <a:p>
            <a:pPr marL="457200" indent="-457200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Dans les études de recherche : risque d'expiration des milieux en raison des délais d'attente à la douane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EC1B8A-8C77-AB18-C57A-A4F8FB8EC45C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24583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6A6D9DC0-CCCD-69C1-D55D-5EA0E4CF6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ZoneTexte 7">
            <a:extLst>
              <a:ext uri="{FF2B5EF4-FFF2-40B4-BE49-F238E27FC236}">
                <a16:creationId xmlns:a16="http://schemas.microsoft.com/office/drawing/2014/main" id="{3DD222A3-1839-B8FF-F1C7-9C4A98659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24585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42B13C25-D88A-D972-672F-2E27BF5FE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Image 28">
            <a:extLst>
              <a:ext uri="{FF2B5EF4-FFF2-40B4-BE49-F238E27FC236}">
                <a16:creationId xmlns:a16="http://schemas.microsoft.com/office/drawing/2014/main" id="{F8761C31-C581-BF50-D7DE-C7275B81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DC0C60D7-7069-84C1-3F06-831B52D31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775" y="557062"/>
            <a:ext cx="7918450" cy="803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40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Formation limitée</a:t>
            </a:r>
            <a:endParaRPr lang="fr-FR" altLang="en-US" sz="4000" b="1" kern="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2538" name="ZoneTexte 2">
            <a:extLst>
              <a:ext uri="{FF2B5EF4-FFF2-40B4-BE49-F238E27FC236}">
                <a16:creationId xmlns:a16="http://schemas.microsoft.com/office/drawing/2014/main" id="{B5BE929F-1F4B-53DA-8BBA-97C343006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03" y="1412776"/>
            <a:ext cx="11305256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fr-F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Manque ou nombre limité de personnel de laboratoire qualifié. 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altLang="fr-F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Manque ou nombre limité de microbiologistes et de professionnels de la santé ayant une expertise en matière de RAM 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altLang="fr-F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Manque ou nombre limité de personnel formé au processus de gestion des données et biobanking</a:t>
            </a:r>
            <a:endParaRPr lang="fr-FR" altLang="fr-F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A42B76-1ADA-CDB5-22B2-E8A85E39D8DD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25607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33A5591E-5577-6218-1D60-25473D7DD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ZoneTexte 7">
            <a:extLst>
              <a:ext uri="{FF2B5EF4-FFF2-40B4-BE49-F238E27FC236}">
                <a16:creationId xmlns:a16="http://schemas.microsoft.com/office/drawing/2014/main" id="{BFC89FC8-C0EA-6F3D-155F-33F55F577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25609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7EA7D2EB-1C57-1106-CB6E-063D43A88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Image 28">
            <a:extLst>
              <a:ext uri="{FF2B5EF4-FFF2-40B4-BE49-F238E27FC236}">
                <a16:creationId xmlns:a16="http://schemas.microsoft.com/office/drawing/2014/main" id="{0EF88B76-CA7E-4962-9CDC-D5A153048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15E9C3E-13B5-72BC-0609-AF520C4D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711" y="166688"/>
            <a:ext cx="9071793" cy="803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40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Accès limité aux nouvelles technologies</a:t>
            </a:r>
            <a:endParaRPr lang="fr-FR" altLang="en-US" sz="4000" b="1" kern="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2538" name="ZoneTexte 2">
            <a:extLst>
              <a:ext uri="{FF2B5EF4-FFF2-40B4-BE49-F238E27FC236}">
                <a16:creationId xmlns:a16="http://schemas.microsoft.com/office/drawing/2014/main" id="{74A704E8-AFBA-F6C6-9011-47E9662A0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1268413"/>
            <a:ext cx="10442575" cy="48936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Infrastructure limitée</a:t>
            </a:r>
          </a:p>
          <a:p>
            <a:pPr lvl="1" indent="0">
              <a:spcBef>
                <a:spcPct val="0"/>
              </a:spcBef>
              <a:buFontTx/>
              <a:buNone/>
              <a:defRPr/>
            </a:pPr>
            <a:r>
              <a:rPr lang="en-US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Manque d'équipements nécessaires au séquençage de nouvelle génération (NGS/WGS)</a:t>
            </a:r>
          </a:p>
          <a:p>
            <a:pPr lvl="1" indent="0">
              <a:spcBef>
                <a:spcPct val="0"/>
              </a:spcBef>
              <a:buFontTx/>
              <a:buNone/>
              <a:defRPr/>
            </a:pPr>
            <a:r>
              <a:rPr lang="en-US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Manque d'infrastructures informatiques pour l'analyse et le stockage des données  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alt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Coûts élevés </a:t>
            </a:r>
          </a:p>
          <a:p>
            <a:pPr lvl="1" indent="0">
              <a:spcBef>
                <a:spcPct val="0"/>
              </a:spcBef>
              <a:buFontTx/>
              <a:buNone/>
              <a:defRPr/>
            </a:pPr>
            <a:r>
              <a:rPr lang="en-US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Les séquenceurs, mais aussi les réactifs, sont coûteux +++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alt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Manque d'expertise en bio-informatique</a:t>
            </a:r>
          </a:p>
          <a:p>
            <a:pPr lvl="1" indent="0">
              <a:spcBef>
                <a:spcPct val="0"/>
              </a:spcBef>
              <a:buFontTx/>
              <a:buNone/>
              <a:defRPr/>
            </a:pPr>
            <a:r>
              <a:rPr lang="en-US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Manque de connaissances en matière de gestion des données génomiques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Formation insuffisante ou inexistante en bioinformatique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CDCB-47A0-9399-4FCC-7F101D49E96E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26631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268D29F4-93A9-6F3C-73F0-29889F5D7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ZoneTexte 7">
            <a:extLst>
              <a:ext uri="{FF2B5EF4-FFF2-40B4-BE49-F238E27FC236}">
                <a16:creationId xmlns:a16="http://schemas.microsoft.com/office/drawing/2014/main" id="{A49A6D40-ED27-D80F-BCB2-3017EA938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26633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7B0D78A7-42F1-4186-D29C-6317B80F4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Image 28">
            <a:extLst>
              <a:ext uri="{FF2B5EF4-FFF2-40B4-BE49-F238E27FC236}">
                <a16:creationId xmlns:a16="http://schemas.microsoft.com/office/drawing/2014/main" id="{1984CDAE-E5B0-54DA-21D5-D2BB23093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5C2A998-ED30-6F12-DAB3-42ECE05B43CF}"/>
              </a:ext>
            </a:extLst>
          </p:cNvPr>
          <p:cNvSpPr txBox="1"/>
          <p:nvPr/>
        </p:nvSpPr>
        <p:spPr>
          <a:xfrm>
            <a:off x="437038" y="2389078"/>
            <a:ext cx="113766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Expérience dans la participation ou la mise en œuvre d'études de recherche sur la prévalence des bactéries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multirésistantes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E-BLSE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EPC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lvl="1"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- chez l'homme (en milieu communautaire et hospitalier) 	</a:t>
            </a:r>
          </a:p>
          <a:p>
            <a:pPr lvl="1"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- dans une perspective « One Health » (animaux et environnement).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CE3B8D5-9118-F5E9-458E-2235F19E4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775" y="260350"/>
            <a:ext cx="7918450" cy="803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40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Mon expérience...</a:t>
            </a:r>
            <a:endParaRPr lang="fr-FR" altLang="en-US" sz="4000" b="1" kern="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BD76A9-21DA-4E04-07DE-60107B646AF8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27655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709C33E3-AC79-0DF0-EB92-A82830193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ZoneTexte 7">
            <a:extLst>
              <a:ext uri="{FF2B5EF4-FFF2-40B4-BE49-F238E27FC236}">
                <a16:creationId xmlns:a16="http://schemas.microsoft.com/office/drawing/2014/main" id="{A4B917B5-13EC-8AE1-DAA5-5F0540869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27657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520BC6B4-F217-AD5F-4E25-1DD8AC7F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Image 28">
            <a:extLst>
              <a:ext uri="{FF2B5EF4-FFF2-40B4-BE49-F238E27FC236}">
                <a16:creationId xmlns:a16="http://schemas.microsoft.com/office/drawing/2014/main" id="{7FF250AF-6EE3-6960-CC5B-6ADBE9005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3A7305E-119D-DC37-5103-351719615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531" y="488950"/>
            <a:ext cx="9010774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Surveillance de la </a:t>
            </a: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résistance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aux </a:t>
            </a: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antibiotiques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endParaRPr lang="fr-FR" altLang="en-US" sz="3600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sp>
        <p:nvSpPr>
          <p:cNvPr id="7171" name="ZoneTexte 1">
            <a:extLst>
              <a:ext uri="{FF2B5EF4-FFF2-40B4-BE49-F238E27FC236}">
                <a16:creationId xmlns:a16="http://schemas.microsoft.com/office/drawing/2014/main" id="{71A21FC6-4675-7251-9C3A-F9A02616B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98" y="1556792"/>
            <a:ext cx="1049508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Surveillance de la RAM :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avoir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des données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actualisées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fiables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pour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orienter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les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traitements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liste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antibiotiques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, les interventions de santé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publique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, les politiques de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contrôle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des infections, le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développement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antimicrobiens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fr-FR" alt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fr-FR" alt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Surveillance passive 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par le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biais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résultats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des examens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émis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par les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laboratoires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, avec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possibilité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d'alerte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sur des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cibles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spécifiques</a:t>
            </a:r>
            <a:endParaRPr lang="en-US" alt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1CF16C-4A75-1AFC-50CE-114798FFD0E1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7175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92FB348B-C1F1-7E87-91EB-0DE50EEE1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ZoneTexte 7">
            <a:extLst>
              <a:ext uri="{FF2B5EF4-FFF2-40B4-BE49-F238E27FC236}">
                <a16:creationId xmlns:a16="http://schemas.microsoft.com/office/drawing/2014/main" id="{4EB0BA91-6E64-48E0-6A35-C9EECD5AE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7177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3D9DDF09-D5A7-8BD5-E338-610DED4C0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Image 28">
            <a:extLst>
              <a:ext uri="{FF2B5EF4-FFF2-40B4-BE49-F238E27FC236}">
                <a16:creationId xmlns:a16="http://schemas.microsoft.com/office/drawing/2014/main" id="{6DB13301-BB13-B895-5FCA-CD6FD3F92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oneTexte 3">
            <a:extLst>
              <a:ext uri="{FF2B5EF4-FFF2-40B4-BE49-F238E27FC236}">
                <a16:creationId xmlns:a16="http://schemas.microsoft.com/office/drawing/2014/main" id="{1FDF5881-4587-2F4A-207D-CE9A4CB5C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6" y="1165968"/>
            <a:ext cx="100139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avec des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collègues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du Sénégal, du Togo, du Mali, de Madagascar, de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Malaisie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et du Pakistan…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Défis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supplémentaires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liés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à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l'approche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« One Health »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07FA9A6-4164-D016-FB2C-0F1FE30C1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775" y="260350"/>
            <a:ext cx="7918450" cy="803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40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Mon expérience...</a:t>
            </a:r>
            <a:endParaRPr lang="fr-FR" altLang="en-US" sz="4000" b="1" kern="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28676" name="Picture 2" descr="PROMOTION *** Drapeau Sénégal - 150 x 90 cm (Uniquement chez le vendeur  PLANETE SUPPORTER = 100% conforme à l'image) : Amazon.fr: Jardin">
            <a:extLst>
              <a:ext uri="{FF2B5EF4-FFF2-40B4-BE49-F238E27FC236}">
                <a16:creationId xmlns:a16="http://schemas.microsoft.com/office/drawing/2014/main" id="{6D5D7B4A-21BC-6300-53F7-98F522CEB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69706">
            <a:off x="9421813" y="2459038"/>
            <a:ext cx="8588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 descr="Sticker Drapeau Madagascar Etiquette &amp; Autocollant">
            <a:extLst>
              <a:ext uri="{FF2B5EF4-FFF2-40B4-BE49-F238E27FC236}">
                <a16:creationId xmlns:a16="http://schemas.microsoft.com/office/drawing/2014/main" id="{A258812A-0327-BF6B-908E-01482FB84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51471">
            <a:off x="6384925" y="2360613"/>
            <a:ext cx="919163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Drapeau du Togo — Wikipédia">
            <a:extLst>
              <a:ext uri="{FF2B5EF4-FFF2-40B4-BE49-F238E27FC236}">
                <a16:creationId xmlns:a16="http://schemas.microsoft.com/office/drawing/2014/main" id="{D1330D3F-CAFE-90E5-D49B-CC49B12CC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5408">
            <a:off x="1954213" y="2420938"/>
            <a:ext cx="8397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Drapeau De La Malaisie En Vecteur | Vecteur Premium">
            <a:extLst>
              <a:ext uri="{FF2B5EF4-FFF2-40B4-BE49-F238E27FC236}">
                <a16:creationId xmlns:a16="http://schemas.microsoft.com/office/drawing/2014/main" id="{67302B94-C67C-516C-F231-705178D0A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9845">
            <a:off x="7686675" y="2422525"/>
            <a:ext cx="1006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0" descr="Drapeau du Pakistan – Média LAROUSSE">
            <a:extLst>
              <a:ext uri="{FF2B5EF4-FFF2-40B4-BE49-F238E27FC236}">
                <a16:creationId xmlns:a16="http://schemas.microsoft.com/office/drawing/2014/main" id="{4F35AC93-DEE1-0EC0-F47C-0AE641EC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595">
            <a:off x="3201988" y="2392363"/>
            <a:ext cx="1093787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2" descr="Drapeau Mali - Drapeaux du Monde/Avec sangle et 2 anneaux - DRAPEAU-FRANCE">
            <a:extLst>
              <a:ext uri="{FF2B5EF4-FFF2-40B4-BE49-F238E27FC236}">
                <a16:creationId xmlns:a16="http://schemas.microsoft.com/office/drawing/2014/main" id="{2054CA77-39C8-A243-1035-275F337EB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2414">
            <a:off x="4865688" y="2459038"/>
            <a:ext cx="9366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4" descr="One Health - Wikipedia">
            <a:extLst>
              <a:ext uri="{FF2B5EF4-FFF2-40B4-BE49-F238E27FC236}">
                <a16:creationId xmlns:a16="http://schemas.microsoft.com/office/drawing/2014/main" id="{9EB5CEF7-13CC-42FC-8902-DBA7CC34D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4179888"/>
            <a:ext cx="20002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ZoneTexte 2">
            <a:extLst>
              <a:ext uri="{FF2B5EF4-FFF2-40B4-BE49-F238E27FC236}">
                <a16:creationId xmlns:a16="http://schemas.microsoft.com/office/drawing/2014/main" id="{2E0D0A10-49E0-B5A8-1186-04A9A430E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588" y="4300538"/>
            <a:ext cx="4733924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Vétérinaires ayant moins de connaissances sur la RAM et les méthodes bactériologiques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26B4FE-099D-F1BE-64BD-8FBC0B446A7D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28687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3DB5E1C9-2717-13E7-E144-D407315F3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8" name="ZoneTexte 7">
            <a:extLst>
              <a:ext uri="{FF2B5EF4-FFF2-40B4-BE49-F238E27FC236}">
                <a16:creationId xmlns:a16="http://schemas.microsoft.com/office/drawing/2014/main" id="{664CCDA7-C82C-D043-C56F-B9F5565FC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28689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A4E6FFD6-FCF0-974F-5074-250A54C84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Image 28">
            <a:extLst>
              <a:ext uri="{FF2B5EF4-FFF2-40B4-BE49-F238E27FC236}">
                <a16:creationId xmlns:a16="http://schemas.microsoft.com/office/drawing/2014/main" id="{F1B693BB-AD4D-AC16-FEF6-73D6CF35D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oneTexte 2">
            <a:extLst>
              <a:ext uri="{FF2B5EF4-FFF2-40B4-BE49-F238E27FC236}">
                <a16:creationId xmlns:a16="http://schemas.microsoft.com/office/drawing/2014/main" id="{0644A47F-9F34-99E3-34E2-FCA1D8C07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2128838"/>
            <a:ext cx="74564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4800" b="1">
                <a:latin typeface="Calibri" panose="020F0502020204030204" pitchFamily="34" charset="0"/>
              </a:rPr>
              <a:t>Comment mettre en œuvre des protocoles d'enquête de bonne qualité…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A4D544-AE1E-71EF-D04A-E0F717B04D47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29702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19BB8B30-7E1C-502C-0F4C-0DEB96D6A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ZoneTexte 7">
            <a:extLst>
              <a:ext uri="{FF2B5EF4-FFF2-40B4-BE49-F238E27FC236}">
                <a16:creationId xmlns:a16="http://schemas.microsoft.com/office/drawing/2014/main" id="{9F0FC29A-A00D-26CC-4F8C-AD8AF5A09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29704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4026B141-D33C-FD92-1CA6-52A1F36FD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Image 28">
            <a:extLst>
              <a:ext uri="{FF2B5EF4-FFF2-40B4-BE49-F238E27FC236}">
                <a16:creationId xmlns:a16="http://schemas.microsoft.com/office/drawing/2014/main" id="{EC236EB9-BC71-DC1A-C035-3E048778F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2A393A2A-6F29-A8C6-07B7-8D3EAB3E2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49275"/>
            <a:ext cx="7918450" cy="803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40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Bien avant de commencer</a:t>
            </a:r>
            <a:endParaRPr lang="fr-FR" altLang="en-US" sz="4000" b="1" kern="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1747" name="ZoneTexte 2">
            <a:extLst>
              <a:ext uri="{FF2B5EF4-FFF2-40B4-BE49-F238E27FC236}">
                <a16:creationId xmlns:a16="http://schemas.microsoft.com/office/drawing/2014/main" id="{5816E6B5-F255-C175-D7DA-4095A4777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1988840"/>
            <a:ext cx="10259615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Si possible,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essayez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d'effectuer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visite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exploratoire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afin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répertorier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tout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l'équipement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disponible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ainsi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tous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les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matériaux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réactifs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vos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partenaires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utilisent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régulièrement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fr-F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Rédigez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altLang="fr-FR" sz="3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adaptez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les SOP (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procédures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opérationnelles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standard) aux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matériaux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compétences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connaissances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disponibles</a:t>
            </a: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et aux habitudes.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546601-2CC2-9C05-8F56-8DB9759A6612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31751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F46EB2FA-6AD8-9341-F2D1-F84C46639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ZoneTexte 7">
            <a:extLst>
              <a:ext uri="{FF2B5EF4-FFF2-40B4-BE49-F238E27FC236}">
                <a16:creationId xmlns:a16="http://schemas.microsoft.com/office/drawing/2014/main" id="{77B4F172-D36A-1A6E-22C5-94886DC32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31753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0E49C1BB-6774-5D99-57CB-72971E8DC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Image 28">
            <a:extLst>
              <a:ext uri="{FF2B5EF4-FFF2-40B4-BE49-F238E27FC236}">
                <a16:creationId xmlns:a16="http://schemas.microsoft.com/office/drawing/2014/main" id="{405526A5-C06D-23B1-93FD-90857017C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D002B8E1-B666-B617-FF3F-BC64B6B33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396875"/>
            <a:ext cx="10691813" cy="803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40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Milieu pour la détection du portage de bactéries multirésistantes</a:t>
            </a:r>
            <a:endParaRPr lang="fr-FR" altLang="en-US" sz="4000" b="1" kern="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2538" name="ZoneTexte 2">
            <a:extLst>
              <a:ext uri="{FF2B5EF4-FFF2-40B4-BE49-F238E27FC236}">
                <a16:creationId xmlns:a16="http://schemas.microsoft.com/office/drawing/2014/main" id="{A6FD9839-A1A5-B502-7B83-66488415D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467" y="1667015"/>
            <a:ext cx="1108923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Pour la détection des bactéries multirésistantes :</a:t>
            </a:r>
          </a:p>
          <a:p>
            <a:pPr marL="457200" indent="-457200">
              <a:spcBef>
                <a:spcPct val="0"/>
              </a:spcBef>
              <a:buFontTx/>
              <a:buChar char="-"/>
              <a:defRPr/>
            </a:pP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Utilisez des milieux déshydratés et préparez vos propres milieux avec des antibiotiques... </a:t>
            </a:r>
          </a:p>
          <a:p>
            <a:pPr marL="457200" indent="-457200">
              <a:spcBef>
                <a:spcPct val="0"/>
              </a:spcBef>
              <a:buFontTx/>
              <a:buChar char="-"/>
              <a:defRPr/>
            </a:pPr>
            <a:r>
              <a:rPr lang="en-US" alt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Oubliez les milieux chromogènes frais contenant des antibiotiques</a:t>
            </a:r>
          </a:p>
        </p:txBody>
      </p:sp>
      <p:pic>
        <p:nvPicPr>
          <p:cNvPr id="32772" name="Picture 12" descr="Labmaster">
            <a:extLst>
              <a:ext uri="{FF2B5EF4-FFF2-40B4-BE49-F238E27FC236}">
                <a16:creationId xmlns:a16="http://schemas.microsoft.com/office/drawing/2014/main" id="{1845BA82-7AE9-A2EB-941F-62AB61844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054475"/>
            <a:ext cx="3635375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4" descr="CHROMID® BMR pour le dépistage des résistances ">
            <a:extLst>
              <a:ext uri="{FF2B5EF4-FFF2-40B4-BE49-F238E27FC236}">
                <a16:creationId xmlns:a16="http://schemas.microsoft.com/office/drawing/2014/main" id="{D0B89895-A24E-05B7-804D-61F9B058C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" b="7794"/>
          <a:stretch>
            <a:fillRect/>
          </a:stretch>
        </p:blipFill>
        <p:spPr bwMode="auto">
          <a:xfrm>
            <a:off x="6888163" y="3802063"/>
            <a:ext cx="28813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9C5A81-8EF8-8533-BFF2-DD9F6FD7B3FE}"/>
              </a:ext>
            </a:extLst>
          </p:cNvPr>
          <p:cNvSpPr/>
          <p:nvPr/>
        </p:nvSpPr>
        <p:spPr>
          <a:xfrm>
            <a:off x="8904288" y="3608388"/>
            <a:ext cx="1223962" cy="1044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2BF3E3-AAC8-362E-0045-514A857FF0F7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32778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A9B27963-23B3-6E40-3680-9CFC418B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ZoneTexte 7">
            <a:extLst>
              <a:ext uri="{FF2B5EF4-FFF2-40B4-BE49-F238E27FC236}">
                <a16:creationId xmlns:a16="http://schemas.microsoft.com/office/drawing/2014/main" id="{7D1CD1A6-3FDA-03D2-F9C0-46E1D998F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32780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E13835EB-5014-6A09-EACA-795BFF10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Image 28">
            <a:extLst>
              <a:ext uri="{FF2B5EF4-FFF2-40B4-BE49-F238E27FC236}">
                <a16:creationId xmlns:a16="http://schemas.microsoft.com/office/drawing/2014/main" id="{304306BE-9699-5296-A140-66AC00294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2ECB334-4BDB-8A40-E65D-927165B74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775" y="157163"/>
            <a:ext cx="7918450" cy="803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40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Formation limitée</a:t>
            </a:r>
            <a:endParaRPr lang="fr-FR" altLang="en-US" sz="4000" b="1" kern="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2538" name="ZoneTexte 2">
            <a:extLst>
              <a:ext uri="{FF2B5EF4-FFF2-40B4-BE49-F238E27FC236}">
                <a16:creationId xmlns:a16="http://schemas.microsoft.com/office/drawing/2014/main" id="{EC2262CC-DAEF-8594-12C8-938A2D5A8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196" y="1051502"/>
            <a:ext cx="10296896" cy="50783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2700" dirty="0">
                <a:latin typeface="Calibri" panose="020F0502020204030204" pitchFamily="34" charset="0"/>
                <a:cs typeface="Calibri" panose="020F0502020204030204" pitchFamily="34" charset="0"/>
              </a:rPr>
              <a:t>Rédigez des procédures claires détaillant toutes les étapes, si possible accompagnées de schémas.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altLang="fr-FR" sz="2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2700" dirty="0">
                <a:latin typeface="Calibri" panose="020F0502020204030204" pitchFamily="34" charset="0"/>
                <a:cs typeface="Calibri" panose="020F0502020204030204" pitchFamily="34" charset="0"/>
              </a:rPr>
              <a:t>Si possible : effectuer une visite pour la mise en œuvre du projet et organiser des sessions de formation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2700" dirty="0">
                <a:latin typeface="Calibri" panose="020F0502020204030204" pitchFamily="34" charset="0"/>
                <a:cs typeface="Calibri" panose="020F0502020204030204" pitchFamily="34" charset="0"/>
              </a:rPr>
              <a:t>Si ce n'est pas possible 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sz="2700" dirty="0">
                <a:latin typeface="Calibri" panose="020F0502020204030204" pitchFamily="34" charset="0"/>
                <a:cs typeface="Calibri" panose="020F0502020204030204" pitchFamily="34" charset="0"/>
              </a:rPr>
              <a:t>	- réaliser des vidéos de toutes les étapes des SOPs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sz="2700" dirty="0">
                <a:latin typeface="Calibri" panose="020F0502020204030204" pitchFamily="34" charset="0"/>
                <a:cs typeface="Calibri" panose="020F0502020204030204" pitchFamily="34" charset="0"/>
              </a:rPr>
              <a:t>	- demandez au personnel technique des pays collaborateurs de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sz="2700" dirty="0">
                <a:latin typeface="Calibri" panose="020F0502020204030204" pitchFamily="34" charset="0"/>
                <a:cs typeface="Calibri" panose="020F0502020204030204" pitchFamily="34" charset="0"/>
              </a:rPr>
              <a:t>	  se filmer pendant qu'ils exécutent les méthodes.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fr-FR" sz="2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2700" dirty="0">
                <a:latin typeface="Calibri" panose="020F0502020204030204" pitchFamily="34" charset="0"/>
                <a:cs typeface="Calibri" panose="020F0502020204030204" pitchFamily="34" charset="0"/>
              </a:rPr>
              <a:t>Essayez de limiter le nombre de personnes impliquées dans le projet afin d'assurer une formation directe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2D97E0-4E34-E1B7-1F19-CEA0DAF334F4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33799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4829A700-1B6B-2A70-441E-F8A3661F2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ZoneTexte 7">
            <a:extLst>
              <a:ext uri="{FF2B5EF4-FFF2-40B4-BE49-F238E27FC236}">
                <a16:creationId xmlns:a16="http://schemas.microsoft.com/office/drawing/2014/main" id="{231C7230-E9F7-B9B0-8DA8-6C5DD1F9D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33801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881E47EC-D203-5552-9871-463209B2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Image 28">
            <a:extLst>
              <a:ext uri="{FF2B5EF4-FFF2-40B4-BE49-F238E27FC236}">
                <a16:creationId xmlns:a16="http://schemas.microsoft.com/office/drawing/2014/main" id="{2D9A6A26-2D02-A1E0-FB7E-62113172C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E93FAF48-3F71-8CBC-12E3-888E403FF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775" y="157163"/>
            <a:ext cx="7918450" cy="803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40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Contrôles qualité</a:t>
            </a:r>
            <a:endParaRPr lang="fr-FR" altLang="en-US" sz="4000" b="1" kern="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2538" name="ZoneTexte 2">
            <a:extLst>
              <a:ext uri="{FF2B5EF4-FFF2-40B4-BE49-F238E27FC236}">
                <a16:creationId xmlns:a16="http://schemas.microsoft.com/office/drawing/2014/main" id="{3270D50A-7956-ADAA-8D36-C70768A24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03" y="1065315"/>
            <a:ext cx="10368532" cy="30162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Envoyez les souches de contrôle qualité au laboratoire collaboratif, si aucune n'est disponible.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	Ex : ATCC </a:t>
            </a:r>
            <a:r>
              <a:rPr lang="en-US" altLang="fr-FR" sz="2600" i="1" dirty="0">
                <a:latin typeface="Calibri" panose="020F0502020204030204" pitchFamily="34" charset="0"/>
                <a:cs typeface="Calibri" panose="020F0502020204030204" pitchFamily="34" charset="0"/>
              </a:rPr>
              <a:t>E. coli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 25923 sensible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	Ex : ATCC </a:t>
            </a:r>
            <a:r>
              <a:rPr lang="en-US" altLang="fr-FR" sz="2600" i="1" dirty="0">
                <a:latin typeface="Calibri" panose="020F0502020204030204" pitchFamily="34" charset="0"/>
                <a:cs typeface="Calibri" panose="020F0502020204030204" pitchFamily="34" charset="0"/>
              </a:rPr>
              <a:t>K. pneumoniae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 700623 ESBL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	Et/</a:t>
            </a:r>
            <a:r>
              <a:rPr lang="en-US" alt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 toute </a:t>
            </a:r>
            <a:r>
              <a:rPr lang="en-US" alt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autre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souche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 necessaire bien </a:t>
            </a:r>
            <a:r>
              <a:rPr lang="en-US" alt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caractérisée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Vérifiez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 la performance des milieux et des étapes importantes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fr-FR" sz="2400" dirty="0"/>
          </a:p>
        </p:txBody>
      </p:sp>
      <p:pic>
        <p:nvPicPr>
          <p:cNvPr id="34820" name="Image 1">
            <a:extLst>
              <a:ext uri="{FF2B5EF4-FFF2-40B4-BE49-F238E27FC236}">
                <a16:creationId xmlns:a16="http://schemas.microsoft.com/office/drawing/2014/main" id="{A0C0F1BE-CA26-2519-4972-FD4E6FB72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4308475"/>
            <a:ext cx="2230437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age 2">
            <a:extLst>
              <a:ext uri="{FF2B5EF4-FFF2-40B4-BE49-F238E27FC236}">
                <a16:creationId xmlns:a16="http://schemas.microsoft.com/office/drawing/2014/main" id="{B37DE352-9A4B-B364-5747-E7D54629E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20" y="4423518"/>
            <a:ext cx="2024062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Image 3">
            <a:extLst>
              <a:ext uri="{FF2B5EF4-FFF2-40B4-BE49-F238E27FC236}">
                <a16:creationId xmlns:a16="http://schemas.microsoft.com/office/drawing/2014/main" id="{AA679C51-BF94-BBA1-499E-5E2394D9A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4429125"/>
            <a:ext cx="2098675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2BBC6D-140E-A58E-AEC3-58D27033E915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34826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66F669BD-C328-7801-47A1-168F88395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ZoneTexte 7">
            <a:extLst>
              <a:ext uri="{FF2B5EF4-FFF2-40B4-BE49-F238E27FC236}">
                <a16:creationId xmlns:a16="http://schemas.microsoft.com/office/drawing/2014/main" id="{F3D727F3-670B-BE16-9829-DDB6753D3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34828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AAD69E80-179E-2C49-57AD-5C57DCA3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Image 28">
            <a:extLst>
              <a:ext uri="{FF2B5EF4-FFF2-40B4-BE49-F238E27FC236}">
                <a16:creationId xmlns:a16="http://schemas.microsoft.com/office/drawing/2014/main" id="{FA5C963F-B50B-0B32-25E5-1EAF648E0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38105B51-62A3-1678-77B5-27E4070D8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568325"/>
            <a:ext cx="9901882" cy="803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40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Améliorer les compétences en microbiologie et renforcer les capacités</a:t>
            </a:r>
            <a:endParaRPr lang="fr-FR" altLang="en-US" sz="4000" b="1" kern="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2778" name="ZoneTexte 2">
            <a:extLst>
              <a:ext uri="{FF2B5EF4-FFF2-40B4-BE49-F238E27FC236}">
                <a16:creationId xmlns:a16="http://schemas.microsoft.com/office/drawing/2014/main" id="{AA0FA663-1F7E-D0DB-30C8-FD36906CB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1" y="2093913"/>
            <a:ext cx="10463584" cy="29546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Tirer parti de la mise en œuvre d'un projet de recherche pour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	 - renforcer les capacités 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	 -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améliorer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les connaissances du personnel sur la 	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résistance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aux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antibiotiques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, la détection des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mécanismes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	de resistance,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l’épidémiologie</a:t>
            </a:r>
            <a:endParaRPr lang="en-US" altLang="fr-FR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partager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l’apprentissage</a:t>
            </a:r>
            <a:r>
              <a:rPr lang="en-US" altLang="fr-FR" sz="3100" dirty="0">
                <a:latin typeface="Calibri" panose="020F0502020204030204" pitchFamily="34" charset="0"/>
                <a:cs typeface="Calibri" panose="020F0502020204030204" pitchFamily="34" charset="0"/>
              </a:rPr>
              <a:t> du management de </a:t>
            </a:r>
            <a:r>
              <a:rPr lang="en-US" altLang="fr-FR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projet</a:t>
            </a:r>
            <a:endParaRPr lang="en-US" altLang="fr-FR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67CB35-90F2-7CB1-DA7C-4DC806EA6BC3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35847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47264E6D-3096-D8D5-4F7D-C4618DF1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ZoneTexte 7">
            <a:extLst>
              <a:ext uri="{FF2B5EF4-FFF2-40B4-BE49-F238E27FC236}">
                <a16:creationId xmlns:a16="http://schemas.microsoft.com/office/drawing/2014/main" id="{0B4D5048-5CCE-E9FD-8295-CFE336160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35849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DBE1B958-D990-5C32-83BF-617F8FB59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Image 28">
            <a:extLst>
              <a:ext uri="{FF2B5EF4-FFF2-40B4-BE49-F238E27FC236}">
                <a16:creationId xmlns:a16="http://schemas.microsoft.com/office/drawing/2014/main" id="{7E4D5DF4-EB17-3D43-D7E7-0526500AE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texte&#10;&#10;Le contenu généré par l’IA peut être incorrect.">
            <a:extLst>
              <a:ext uri="{FF2B5EF4-FFF2-40B4-BE49-F238E27FC236}">
                <a16:creationId xmlns:a16="http://schemas.microsoft.com/office/drawing/2014/main" id="{B6AB9B09-24EA-C165-A805-A3DE3763A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37604" y="4177503"/>
            <a:ext cx="1995686" cy="2660915"/>
          </a:xfrm>
          <a:prstGeom prst="rect">
            <a:avLst/>
          </a:prstGeom>
        </p:spPr>
      </p:pic>
      <p:pic>
        <p:nvPicPr>
          <p:cNvPr id="5" name="Image 4" descr="Une image contenant intérieur, mur, meubles, Équipement de laboratoire&#10;&#10;Le contenu généré par l’IA peut être incorrect.">
            <a:extLst>
              <a:ext uri="{FF2B5EF4-FFF2-40B4-BE49-F238E27FC236}">
                <a16:creationId xmlns:a16="http://schemas.microsoft.com/office/drawing/2014/main" id="{25961B71-C1DD-7D10-3E59-1B480FB07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100" y="332656"/>
            <a:ext cx="2660916" cy="3547888"/>
          </a:xfrm>
          <a:prstGeom prst="rect">
            <a:avLst/>
          </a:prstGeom>
        </p:spPr>
      </p:pic>
      <p:pic>
        <p:nvPicPr>
          <p:cNvPr id="7" name="Image 6" descr="Une image contenant table, intérieur, affichage, affiché&#10;&#10;Le contenu généré par l’IA peut être incorrect.">
            <a:extLst>
              <a:ext uri="{FF2B5EF4-FFF2-40B4-BE49-F238E27FC236}">
                <a16:creationId xmlns:a16="http://schemas.microsoft.com/office/drawing/2014/main" id="{BF512BFD-1A40-187C-9714-A7170574A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61" y="3351144"/>
            <a:ext cx="2409732" cy="3212976"/>
          </a:xfrm>
          <a:prstGeom prst="rect">
            <a:avLst/>
          </a:prstGeom>
        </p:spPr>
      </p:pic>
      <p:pic>
        <p:nvPicPr>
          <p:cNvPr id="9" name="Image 8" descr="Une image contenant intérieur, pièce, mur, habits&#10;&#10;Le contenu généré par l’IA peut être incorrect.">
            <a:extLst>
              <a:ext uri="{FF2B5EF4-FFF2-40B4-BE49-F238E27FC236}">
                <a16:creationId xmlns:a16="http://schemas.microsoft.com/office/drawing/2014/main" id="{4729E2A9-C92F-46ED-7BD4-E8A6D757C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261" y="695528"/>
            <a:ext cx="3140968" cy="2355726"/>
          </a:xfrm>
          <a:prstGeom prst="rect">
            <a:avLst/>
          </a:prstGeom>
        </p:spPr>
      </p:pic>
      <p:pic>
        <p:nvPicPr>
          <p:cNvPr id="11" name="Image 10" descr="Une image contenant intérieur, Équipement médical, soins de santé, habits&#10;&#10;Le contenu généré par l’IA peut être incorrect.">
            <a:extLst>
              <a:ext uri="{FF2B5EF4-FFF2-40B4-BE49-F238E27FC236}">
                <a16:creationId xmlns:a16="http://schemas.microsoft.com/office/drawing/2014/main" id="{642DE6F6-179D-5D5C-50CF-DD16E872C0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868892"/>
            <a:ext cx="3515883" cy="2636912"/>
          </a:xfrm>
          <a:prstGeom prst="rect">
            <a:avLst/>
          </a:prstGeom>
        </p:spPr>
      </p:pic>
      <p:pic>
        <p:nvPicPr>
          <p:cNvPr id="13" name="Image 12" descr="Une image contenant pièce, médical, scène, Équipement médical&#10;&#10;Le contenu généré par l’IA peut être incorrect.">
            <a:extLst>
              <a:ext uri="{FF2B5EF4-FFF2-40B4-BE49-F238E27FC236}">
                <a16:creationId xmlns:a16="http://schemas.microsoft.com/office/drawing/2014/main" id="{EC64D281-29E7-A2E0-DEE5-99078FD58B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1150"/>
          <a:stretch>
            <a:fillRect/>
          </a:stretch>
        </p:blipFill>
        <p:spPr>
          <a:xfrm>
            <a:off x="4122649" y="3409460"/>
            <a:ext cx="1814733" cy="309634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49D4E52-3E2F-77A3-817D-DF41611EC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52" y="692696"/>
            <a:ext cx="9901882" cy="803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40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FFFS – Dakar</a:t>
            </a:r>
          </a:p>
          <a:p>
            <a:pPr>
              <a:defRPr/>
            </a:pP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Recherche des E-BLSE et EPC</a:t>
            </a:r>
          </a:p>
          <a:p>
            <a:pPr>
              <a:defRPr/>
            </a:pP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 dans les eaux à Dakar et Saint-Louis (Sénégal)</a:t>
            </a:r>
            <a:endParaRPr lang="fr-FR" altLang="en-US" sz="2400" b="1" kern="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862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8353E714-82E2-4990-CBD2-0DD714822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25" y="354013"/>
            <a:ext cx="8286750" cy="803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40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Séquençage du génome</a:t>
            </a:r>
            <a:endParaRPr lang="fr-FR" altLang="en-US" sz="4000" b="1" kern="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8682" name="ZoneTexte 2">
            <a:extLst>
              <a:ext uri="{FF2B5EF4-FFF2-40B4-BE49-F238E27FC236}">
                <a16:creationId xmlns:a16="http://schemas.microsoft.com/office/drawing/2014/main" id="{02AE32C5-4DA4-DACB-5EE3-2E89A7191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1484784"/>
            <a:ext cx="10069313" cy="40934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2600" b="1" dirty="0">
                <a:latin typeface="Calibri" panose="020F0502020204030204" pitchFamily="34" charset="0"/>
                <a:cs typeface="Calibri" panose="020F0502020204030204" pitchFamily="34" charset="0"/>
              </a:rPr>
              <a:t>Si des séquenceurs sont disponibles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	Formations </a:t>
            </a:r>
            <a:r>
              <a:rPr lang="en-US" alt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préparation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US" alt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librairies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alt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utilisation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 séquenceurs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	Formation ingénieurs en bio-informatique et établir des 	</a:t>
            </a:r>
            <a:r>
              <a:rPr lang="en-US" alt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partenariats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 pour l'analyse bio-informatique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altLang="fr-F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2600" b="1" dirty="0">
                <a:latin typeface="Calibri" panose="020F0502020204030204" pitchFamily="34" charset="0"/>
                <a:cs typeface="Calibri" panose="020F0502020204030204" pitchFamily="34" charset="0"/>
              </a:rPr>
              <a:t>Si aucun séquenceur n'est disponible </a:t>
            </a:r>
          </a:p>
          <a:p>
            <a:pPr lvl="1" indent="0">
              <a:spcBef>
                <a:spcPct val="0"/>
              </a:spcBef>
              <a:buFontTx/>
              <a:buNone/>
              <a:defRPr/>
            </a:pP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Externaliser le séquençage à des entreprises commerciales afin de garantir des séquences de haute qualité et abordables.</a:t>
            </a:r>
          </a:p>
          <a:p>
            <a:pPr lvl="1" indent="0">
              <a:spcBef>
                <a:spcPct val="0"/>
              </a:spcBef>
              <a:buFontTx/>
              <a:buNone/>
              <a:defRPr/>
            </a:pPr>
            <a:r>
              <a:rPr lang="en-US" alt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Mettre l'accent sur 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la formation et la collaboration en matière d'analyse bioinformatique.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16785B-440C-FF94-14BE-D6325C1A9BE4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36871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905142BC-A535-96D0-E311-872C2CD72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ZoneTexte 7">
            <a:extLst>
              <a:ext uri="{FF2B5EF4-FFF2-40B4-BE49-F238E27FC236}">
                <a16:creationId xmlns:a16="http://schemas.microsoft.com/office/drawing/2014/main" id="{47F9100A-4A50-76EF-4BEA-B2C05976E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36873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EECCCB9E-8F06-AB0B-687E-5F3615189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Image 28">
            <a:extLst>
              <a:ext uri="{FF2B5EF4-FFF2-40B4-BE49-F238E27FC236}">
                <a16:creationId xmlns:a16="http://schemas.microsoft.com/office/drawing/2014/main" id="{57115185-648F-BB3E-D9B8-0B6B4E1C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capture d’écran, blanc&#10;&#10;Le contenu généré par l’IA peut être incorrect.">
            <a:extLst>
              <a:ext uri="{FF2B5EF4-FFF2-40B4-BE49-F238E27FC236}">
                <a16:creationId xmlns:a16="http://schemas.microsoft.com/office/drawing/2014/main" id="{6381A7C9-DCA1-C899-937F-0F6099F89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404664"/>
            <a:ext cx="7027913" cy="1772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F6D468-DAB3-A621-E9A8-9BC0DC65D7F2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6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727DD8D1-2DD8-37F0-35E0-0AEDC6CFA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7">
            <a:extLst>
              <a:ext uri="{FF2B5EF4-FFF2-40B4-BE49-F238E27FC236}">
                <a16:creationId xmlns:a16="http://schemas.microsoft.com/office/drawing/2014/main" id="{AC83597F-45E5-6636-25EF-C4505D89D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8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29919589-20E7-7C2A-C60C-CBA42DD6C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28">
            <a:extLst>
              <a:ext uri="{FF2B5EF4-FFF2-40B4-BE49-F238E27FC236}">
                <a16:creationId xmlns:a16="http://schemas.microsoft.com/office/drawing/2014/main" id="{B758864C-B93C-5C23-8966-16BEA44B1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F7F5E9E8-CBF2-A6EC-72EB-9F1DDAE50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280" y="6551924"/>
            <a:ext cx="348627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500" i="1" dirty="0" err="1">
                <a:solidFill>
                  <a:srgbClr val="FFFFFF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MiltgenG</a:t>
            </a:r>
            <a:r>
              <a:rPr lang="fr-FR" altLang="fr-FR" sz="1500" i="1" dirty="0">
                <a:solidFill>
                  <a:srgbClr val="FFFFFF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. et al, Clin. </a:t>
            </a:r>
            <a:r>
              <a:rPr lang="fr-FR" altLang="fr-FR" sz="1500" i="1" dirty="0" err="1">
                <a:solidFill>
                  <a:srgbClr val="FFFFFF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Microb</a:t>
            </a:r>
            <a:r>
              <a:rPr lang="fr-FR" altLang="fr-FR" sz="1500" i="1" dirty="0">
                <a:solidFill>
                  <a:srgbClr val="FFFFFF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. Infection.  2026</a:t>
            </a:r>
          </a:p>
        </p:txBody>
      </p:sp>
      <p:pic>
        <p:nvPicPr>
          <p:cNvPr id="12" name="Image 11" descr="Une image contenant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35EF09C6-F5DB-93B5-4802-2BBB1F1EE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200" y="3007950"/>
            <a:ext cx="4062714" cy="3261696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F6221A5-1897-CFAA-CF0B-E4FCC6551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9" y="2691924"/>
            <a:ext cx="6984156" cy="329320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Hétérogénéité</a:t>
            </a:r>
            <a:r>
              <a:rPr lang="en-US" altLang="fr-FR" sz="2600" b="1" dirty="0">
                <a:latin typeface="Calibri" panose="020F0502020204030204" pitchFamily="34" charset="0"/>
                <a:cs typeface="Calibri" panose="020F0502020204030204" pitchFamily="34" charset="0"/>
              </a:rPr>
              <a:t> des études et des données +++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	- Sampling (commensal/</a:t>
            </a:r>
            <a:r>
              <a:rPr lang="en-US" alt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pathogènes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, 	</a:t>
            </a:r>
            <a:r>
              <a:rPr lang="en-US" alt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localisation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temporalité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	- Technique </a:t>
            </a:r>
            <a:r>
              <a:rPr lang="en-US" alt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détection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 (milieux, </a:t>
            </a:r>
            <a:r>
              <a:rPr lang="en-US" alt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méthodes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en-US" alt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Comparaison</a:t>
            </a:r>
            <a:r>
              <a:rPr lang="en-US" alt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isolats</a:t>
            </a:r>
            <a:endParaRPr lang="en-US" altLang="fr-F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fr-F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fr-FR" sz="26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fr-F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Nécessité</a:t>
            </a:r>
            <a:r>
              <a:rPr lang="en-US" altLang="fr-FR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d’homogénéiser</a:t>
            </a:r>
            <a:r>
              <a:rPr lang="en-US" altLang="fr-FR" sz="2600" b="1" dirty="0">
                <a:latin typeface="Calibri" panose="020F0502020204030204" pitchFamily="34" charset="0"/>
                <a:cs typeface="Calibri" panose="020F0502020204030204" pitchFamily="34" charset="0"/>
              </a:rPr>
              <a:t> les données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fr-FR" sz="2600" b="1" dirty="0">
                <a:latin typeface="Calibri" panose="020F0502020204030204" pitchFamily="34" charset="0"/>
                <a:cs typeface="Calibri" panose="020F0502020204030204" pitchFamily="34" charset="0"/>
              </a:rPr>
              <a:t>pour </a:t>
            </a:r>
            <a:r>
              <a:rPr lang="en-US" altLang="fr-F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meilleure</a:t>
            </a:r>
            <a:r>
              <a:rPr lang="en-US" altLang="fr-FR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comparabilité</a:t>
            </a:r>
            <a:endParaRPr lang="en-US" altLang="fr-F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622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6DA167D-C80E-EEC6-9CA7-25C803AE0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286595"/>
            <a:ext cx="8377014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Calibri" panose="020F0502020204030204" pitchFamily="34" charset="0"/>
              </a:rPr>
              <a:t>Surveillance de la </a:t>
            </a:r>
            <a:r>
              <a:rPr lang="en-US" altLang="en-US" b="1" dirty="0" err="1">
                <a:solidFill>
                  <a:srgbClr val="000099"/>
                </a:solidFill>
                <a:latin typeface="Calibri" panose="020F0502020204030204" pitchFamily="34" charset="0"/>
              </a:rPr>
              <a:t>résistance</a:t>
            </a:r>
            <a:r>
              <a:rPr lang="en-US" altLang="en-US" b="1" dirty="0">
                <a:solidFill>
                  <a:srgbClr val="000099"/>
                </a:solidFill>
                <a:latin typeface="Calibri" panose="020F0502020204030204" pitchFamily="34" charset="0"/>
              </a:rPr>
              <a:t> aux </a:t>
            </a:r>
            <a:r>
              <a:rPr lang="en-US" altLang="en-US" b="1" dirty="0" err="1">
                <a:solidFill>
                  <a:srgbClr val="000099"/>
                </a:solidFill>
                <a:latin typeface="Calibri" panose="020F0502020204030204" pitchFamily="34" charset="0"/>
              </a:rPr>
              <a:t>antibiotiques</a:t>
            </a:r>
            <a:r>
              <a:rPr lang="en-US" altLang="en-US" b="1" dirty="0">
                <a:solidFill>
                  <a:srgbClr val="000099"/>
                </a:solidFill>
                <a:latin typeface="Calibri" panose="020F0502020204030204" pitchFamily="34" charset="0"/>
              </a:rPr>
              <a:t> chez les </a:t>
            </a:r>
            <a:r>
              <a:rPr lang="en-US" altLang="en-US" b="1" dirty="0" err="1">
                <a:solidFill>
                  <a:srgbClr val="000099"/>
                </a:solidFill>
                <a:latin typeface="Calibri" panose="020F0502020204030204" pitchFamily="34" charset="0"/>
              </a:rPr>
              <a:t>bactéries</a:t>
            </a:r>
            <a:r>
              <a:rPr lang="en-US" altLang="en-US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Calibri" panose="020F0502020204030204" pitchFamily="34" charset="0"/>
              </a:rPr>
              <a:t>responsables</a:t>
            </a:r>
            <a:r>
              <a:rPr lang="en-US" altLang="en-US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Calibri" panose="020F0502020204030204" pitchFamily="34" charset="0"/>
              </a:rPr>
              <a:t>d'infections</a:t>
            </a:r>
            <a:endParaRPr lang="fr-FR" altLang="en-US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pic>
        <p:nvPicPr>
          <p:cNvPr id="8202" name="Image 2">
            <a:extLst>
              <a:ext uri="{FF2B5EF4-FFF2-40B4-BE49-F238E27FC236}">
                <a16:creationId xmlns:a16="http://schemas.microsoft.com/office/drawing/2014/main" id="{DD48BE35-02E2-8B42-5491-876915859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8463" y="1292225"/>
            <a:ext cx="8853487" cy="4984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6F64C4-9866-529F-93DF-347B4D9F34CE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8199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04A0EE8A-9F6F-236E-6A47-E55E53748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ZoneTexte 7">
            <a:extLst>
              <a:ext uri="{FF2B5EF4-FFF2-40B4-BE49-F238E27FC236}">
                <a16:creationId xmlns:a16="http://schemas.microsoft.com/office/drawing/2014/main" id="{62D3E29F-4985-0515-C182-FF612B4BF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8201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5BF5FC0C-C652-BD2A-B942-C4FFEB0EA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28">
            <a:extLst>
              <a:ext uri="{FF2B5EF4-FFF2-40B4-BE49-F238E27FC236}">
                <a16:creationId xmlns:a16="http://schemas.microsoft.com/office/drawing/2014/main" id="{1F4EBD86-9C4D-2B19-A889-301B66E7C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AA38006-C550-403D-C56E-5140F22F68B5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37893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9FE113A6-12CB-8732-A71C-8C0A22DEC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ZoneTexte 7">
            <a:extLst>
              <a:ext uri="{FF2B5EF4-FFF2-40B4-BE49-F238E27FC236}">
                <a16:creationId xmlns:a16="http://schemas.microsoft.com/office/drawing/2014/main" id="{30EC5198-0FA1-7EB3-9879-24B5B701F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37895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E4E7CD06-4234-16C2-0844-8EDB9915E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Image 28">
            <a:extLst>
              <a:ext uri="{FF2B5EF4-FFF2-40B4-BE49-F238E27FC236}">
                <a16:creationId xmlns:a16="http://schemas.microsoft.com/office/drawing/2014/main" id="{FD17ABB4-EBE7-9D01-6911-2F651DF02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304;g2a36484b98b_1_41">
            <a:extLst>
              <a:ext uri="{FF2B5EF4-FFF2-40B4-BE49-F238E27FC236}">
                <a16:creationId xmlns:a16="http://schemas.microsoft.com/office/drawing/2014/main" id="{803FA426-1F48-A62D-CDAA-6F1080BE6A58}"/>
              </a:ext>
            </a:extLst>
          </p:cNvPr>
          <p:cNvSpPr txBox="1"/>
          <p:nvPr/>
        </p:nvSpPr>
        <p:spPr>
          <a:xfrm>
            <a:off x="2841625" y="1266825"/>
            <a:ext cx="9126538" cy="1034099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spAutoFit/>
          </a:bodyPr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fr-FR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One </a:t>
            </a:r>
            <a:r>
              <a:rPr lang="fr-FR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Health</a:t>
            </a:r>
            <a:r>
              <a:rPr lang="fr-FR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: approche intégrée visant à équilibrer et à améliorer durablement la santé des personnes, des animaux et des écosystèmes.</a:t>
            </a:r>
            <a:endParaRPr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7898" name="Google Shape;305;g2a36484b98b_1_41">
            <a:extLst>
              <a:ext uri="{FF2B5EF4-FFF2-40B4-BE49-F238E27FC236}">
                <a16:creationId xmlns:a16="http://schemas.microsoft.com/office/drawing/2014/main" id="{3451BF7F-5401-62AD-2BB7-DCBEA013BA2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0" y="2646363"/>
            <a:ext cx="8128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Google Shape;306;g2a36484b98b_1_41">
            <a:extLst>
              <a:ext uri="{FF2B5EF4-FFF2-40B4-BE49-F238E27FC236}">
                <a16:creationId xmlns:a16="http://schemas.microsoft.com/office/drawing/2014/main" id="{D546199D-FC4F-68E6-9C9D-4C8163CF8A7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893763"/>
            <a:ext cx="22701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Google Shape;307;g2a36484b98b_1_41">
            <a:extLst>
              <a:ext uri="{FF2B5EF4-FFF2-40B4-BE49-F238E27FC236}">
                <a16:creationId xmlns:a16="http://schemas.microsoft.com/office/drawing/2014/main" id="{57399A5A-0113-9208-50BD-4F29F347AE09}"/>
              </a:ext>
            </a:extLst>
          </p:cNvPr>
          <p:cNvSpPr txBox="1"/>
          <p:nvPr/>
        </p:nvSpPr>
        <p:spPr>
          <a:xfrm>
            <a:off x="912225" y="2813235"/>
            <a:ext cx="5843630" cy="85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>
            <a:spAutoFit/>
          </a:bodyPr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fr-FR" sz="19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Surveillance de la résistance aux antimicrobiens dans une perspective One </a:t>
            </a:r>
            <a:r>
              <a:rPr lang="fr-FR" sz="19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Health</a:t>
            </a:r>
            <a:endParaRPr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7901" name="Google Shape;308;g2a36484b98b_1_41">
            <a:extLst>
              <a:ext uri="{FF2B5EF4-FFF2-40B4-BE49-F238E27FC236}">
                <a16:creationId xmlns:a16="http://schemas.microsoft.com/office/drawing/2014/main" id="{E378AB3A-DB1D-6DD4-2040-690D7013A0E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3034345"/>
            <a:ext cx="455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Google Shape;310;g2a36484b98b_1_41">
            <a:extLst>
              <a:ext uri="{FF2B5EF4-FFF2-40B4-BE49-F238E27FC236}">
                <a16:creationId xmlns:a16="http://schemas.microsoft.com/office/drawing/2014/main" id="{4E09C9C0-C329-A0ED-6ACA-9B10C587B41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4210050"/>
            <a:ext cx="34321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Google Shape;311;g2a36484b98b_1_41">
            <a:extLst>
              <a:ext uri="{FF2B5EF4-FFF2-40B4-BE49-F238E27FC236}">
                <a16:creationId xmlns:a16="http://schemas.microsoft.com/office/drawing/2014/main" id="{3332E14F-C58C-D8B6-0E73-3E27099E49E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432300"/>
            <a:ext cx="1223962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Google Shape;312;g2a36484b98b_1_41">
            <a:extLst>
              <a:ext uri="{FF2B5EF4-FFF2-40B4-BE49-F238E27FC236}">
                <a16:creationId xmlns:a16="http://schemas.microsoft.com/office/drawing/2014/main" id="{901292C2-66DC-8CD8-30D0-2ACC870A8F6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4211638"/>
            <a:ext cx="6850063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5" name="Titre 6">
            <a:extLst>
              <a:ext uri="{FF2B5EF4-FFF2-40B4-BE49-F238E27FC236}">
                <a16:creationId xmlns:a16="http://schemas.microsoft.com/office/drawing/2014/main" id="{42653493-A7D8-E57A-CB7D-64A23A56CA78}"/>
              </a:ext>
            </a:extLst>
          </p:cNvPr>
          <p:cNvSpPr txBox="1">
            <a:spLocks/>
          </p:cNvSpPr>
          <p:nvPr/>
        </p:nvSpPr>
        <p:spPr bwMode="auto">
          <a:xfrm>
            <a:off x="1703388" y="322263"/>
            <a:ext cx="87852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Résistance aux antimicrobiens et One-Health </a:t>
            </a:r>
          </a:p>
        </p:txBody>
      </p:sp>
      <p:sp>
        <p:nvSpPr>
          <p:cNvPr id="37906" name="Rectangle 22">
            <a:extLst>
              <a:ext uri="{FF2B5EF4-FFF2-40B4-BE49-F238E27FC236}">
                <a16:creationId xmlns:a16="http://schemas.microsoft.com/office/drawing/2014/main" id="{073D3E41-D225-2DBB-756D-62D1B6A3F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4263" y="6562725"/>
            <a:ext cx="47529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500" i="1" dirty="0">
                <a:solidFill>
                  <a:srgbClr val="FFFFFF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https://www.who.int/publications/i/item/9789240021402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773E765-4A64-07E6-E0C2-7D0A4E5BFC29}"/>
              </a:ext>
            </a:extLst>
          </p:cNvPr>
          <p:cNvSpPr txBox="1"/>
          <p:nvPr/>
        </p:nvSpPr>
        <p:spPr>
          <a:xfrm>
            <a:off x="7475934" y="2941948"/>
            <a:ext cx="3480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Priorité de l'OMS</a:t>
            </a:r>
            <a:endParaRPr lang="fr-F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>
            <a:extLst>
              <a:ext uri="{FF2B5EF4-FFF2-40B4-BE49-F238E27FC236}">
                <a16:creationId xmlns:a16="http://schemas.microsoft.com/office/drawing/2014/main" id="{0E600863-CF92-D3EF-3641-14E54503B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5"/>
          <a:stretch>
            <a:fillRect/>
          </a:stretch>
        </p:blipFill>
        <p:spPr bwMode="auto">
          <a:xfrm>
            <a:off x="190500" y="609600"/>
            <a:ext cx="2160588" cy="1968500"/>
          </a:xfrm>
          <a:prstGeom prst="rect">
            <a:avLst/>
          </a:prstGeom>
          <a:solidFill>
            <a:schemeClr val="accent1">
              <a:alpha val="2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itre 6">
            <a:extLst>
              <a:ext uri="{FF2B5EF4-FFF2-40B4-BE49-F238E27FC236}">
                <a16:creationId xmlns:a16="http://schemas.microsoft.com/office/drawing/2014/main" id="{6085D8A6-616F-0376-4C03-0A2826E09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88913"/>
            <a:ext cx="878522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191966"/>
                </a:solidFill>
                <a:latin typeface="Calibri" panose="020F0502020204030204" pitchFamily="34" charset="0"/>
              </a:rPr>
              <a:t>Exemple d'un protocole de surveillance standardisé et intégré facile à mettre en œuvre</a:t>
            </a:r>
            <a:endParaRPr lang="fr-FR" altLang="en-US" sz="3000" b="1">
              <a:solidFill>
                <a:srgbClr val="191966"/>
              </a:solidFill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fr-FR" altLang="en-US" sz="3000" b="1">
              <a:solidFill>
                <a:srgbClr val="000099"/>
              </a:solidFill>
              <a:latin typeface="Calibri" panose="020F050202020403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fr-FR" altLang="en-US" sz="3000" b="1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Le protocole Tricycle de l'OMS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9F032B9D-EE65-4CDE-8FE8-EBE4E2CCAEAF}"/>
              </a:ext>
            </a:extLst>
          </p:cNvPr>
          <p:cNvSpPr txBox="1">
            <a:spLocks/>
          </p:cNvSpPr>
          <p:nvPr/>
        </p:nvSpPr>
        <p:spPr>
          <a:xfrm>
            <a:off x="1127125" y="2425700"/>
            <a:ext cx="10120313" cy="3706813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lvl="2">
              <a:defRPr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Objectif : prévalence de </a:t>
            </a:r>
            <a:r>
              <a:rPr lang="en-US" sz="2600" b="1" i="1" dirty="0">
                <a:latin typeface="Calibri" panose="020F0502020204030204" pitchFamily="34" charset="0"/>
                <a:cs typeface="Calibri" panose="020F0502020204030204" pitchFamily="34" charset="0"/>
              </a:rPr>
              <a:t>l'Escherichia coli producteur de BLSE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dans la capitale, mesurée chaque année dans des conditions standardisées dans :</a:t>
            </a:r>
          </a:p>
          <a:p>
            <a:pPr lvl="2">
              <a:defRPr/>
            </a:pP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457200">
              <a:buFont typeface="Wingdings" panose="05000000000000000000" pitchFamily="2" charset="2"/>
              <a:buChar char="§"/>
              <a:defRPr/>
            </a:pPr>
            <a:r>
              <a:rPr lang="fr-FR" sz="2600" b="1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Humain</a:t>
            </a:r>
          </a:p>
          <a:p>
            <a:pPr lvl="4">
              <a:defRPr/>
            </a:pPr>
            <a:r>
              <a:rPr 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Hôpital : cultures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sanguines</a:t>
            </a:r>
            <a:r>
              <a:rPr 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 positives à</a:t>
            </a:r>
            <a:r>
              <a:rPr lang="fr-FR" sz="2600" i="1" dirty="0">
                <a:latin typeface="Calibri" panose="020F0502020204030204" pitchFamily="34" charset="0"/>
                <a:cs typeface="Calibri" panose="020F0502020204030204" pitchFamily="34" charset="0"/>
              </a:rPr>
              <a:t> E. coli</a:t>
            </a:r>
          </a:p>
          <a:p>
            <a:pPr lvl="4">
              <a:defRPr/>
            </a:pPr>
            <a:r>
              <a:rPr 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Communauté :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femmes enceintes</a:t>
            </a:r>
          </a:p>
          <a:p>
            <a:pPr lvl="4">
              <a:defRPr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01700" lvl="3" indent="469900">
              <a:buFont typeface="Wingdings" panose="05000000000000000000" pitchFamily="2" charset="2"/>
              <a:buChar char="§"/>
              <a:defRPr/>
            </a:pPr>
            <a:r>
              <a:rPr lang="fr-FR" sz="2600" b="1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Animaux</a:t>
            </a:r>
          </a:p>
          <a:p>
            <a:pPr lvl="4">
              <a:defRPr/>
            </a:pPr>
            <a:r>
              <a:rPr 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Poulets issus de </a:t>
            </a:r>
            <a:r>
              <a:rPr 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chaîne alimentaire</a:t>
            </a:r>
            <a:endParaRPr lang="fr-F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4">
              <a:defRPr/>
            </a:pPr>
            <a:endParaRPr lang="fr-F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46200" lvl="3" indent="-444500">
              <a:buFont typeface="Wingdings" panose="05000000000000000000" pitchFamily="2" charset="2"/>
              <a:buChar char="§"/>
              <a:defRPr/>
            </a:pPr>
            <a:r>
              <a:rPr lang="fr-FR" sz="2600" b="1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Environnement</a:t>
            </a:r>
          </a:p>
          <a:p>
            <a:pPr lvl="4">
              <a:defRPr/>
            </a:pPr>
            <a:r>
              <a:rPr lang="fr-F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Échantillonnages </a:t>
            </a:r>
            <a:r>
              <a:rPr 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rivière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en amont et en aval, eaux usées et effluents d'abattoirs</a:t>
            </a:r>
            <a:r>
              <a:rPr lang="fr-F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484087-1EBD-9B53-91D0-DD5C507BC361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39944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7E7D51C6-EBFA-EFCD-126F-647B9DE45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ZoneTexte 7">
            <a:extLst>
              <a:ext uri="{FF2B5EF4-FFF2-40B4-BE49-F238E27FC236}">
                <a16:creationId xmlns:a16="http://schemas.microsoft.com/office/drawing/2014/main" id="{A382D791-B75D-82A8-3887-94EEF8C6E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39946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E77B8E92-18EB-35FD-147F-D919A021F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Image 28">
            <a:extLst>
              <a:ext uri="{FF2B5EF4-FFF2-40B4-BE49-F238E27FC236}">
                <a16:creationId xmlns:a16="http://schemas.microsoft.com/office/drawing/2014/main" id="{8D6E50F5-BB1F-7D8B-79B8-F093ACB28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Rectangle 16">
            <a:extLst>
              <a:ext uri="{FF2B5EF4-FFF2-40B4-BE49-F238E27FC236}">
                <a16:creationId xmlns:a16="http://schemas.microsoft.com/office/drawing/2014/main" id="{FC9F615F-92E8-91A5-CAEB-14D94080F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4263" y="6562725"/>
            <a:ext cx="47529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500" i="1">
                <a:solidFill>
                  <a:srgbClr val="FFFFFF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https://www.who.int/publications/i/item/9789240021402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6">
            <a:extLst>
              <a:ext uri="{FF2B5EF4-FFF2-40B4-BE49-F238E27FC236}">
                <a16:creationId xmlns:a16="http://schemas.microsoft.com/office/drawing/2014/main" id="{52BCED80-1759-AE0F-45FA-16ECBD4D1DF7}"/>
              </a:ext>
            </a:extLst>
          </p:cNvPr>
          <p:cNvSpPr txBox="1">
            <a:spLocks/>
          </p:cNvSpPr>
          <p:nvPr/>
        </p:nvSpPr>
        <p:spPr bwMode="auto">
          <a:xfrm>
            <a:off x="136789" y="161255"/>
            <a:ext cx="11918422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cs typeface="Calibri Light" panose="020F0302020204030204" pitchFamily="34" charset="0"/>
              </a:rPr>
              <a:t>Prévalence</a:t>
            </a:r>
            <a:r>
              <a:rPr lang="en-US" altLang="en-US" sz="2800" b="1" dirty="0">
                <a:solidFill>
                  <a:srgbClr val="000099"/>
                </a:solidFill>
                <a:cs typeface="Calibri Light" panose="020F03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cs typeface="Calibri Light" panose="020F0302020204030204" pitchFamily="34" charset="0"/>
              </a:rPr>
              <a:t>caractérisation</a:t>
            </a:r>
            <a:r>
              <a:rPr lang="en-US" altLang="en-US" sz="2800" b="1" dirty="0">
                <a:solidFill>
                  <a:srgbClr val="000099"/>
                </a:solidFill>
                <a:cs typeface="Calibri Light" panose="020F0302020204030204" pitchFamily="34" charset="0"/>
              </a:rPr>
              <a:t> et liens </a:t>
            </a:r>
            <a:r>
              <a:rPr lang="en-US" altLang="en-US" sz="2800" b="1" dirty="0" err="1">
                <a:solidFill>
                  <a:srgbClr val="000099"/>
                </a:solidFill>
                <a:cs typeface="Calibri Light" panose="020F0302020204030204" pitchFamily="34" charset="0"/>
              </a:rPr>
              <a:t>génétiques</a:t>
            </a:r>
            <a:r>
              <a:rPr lang="en-US" altLang="en-US" sz="2800" b="1" dirty="0">
                <a:solidFill>
                  <a:srgbClr val="000099"/>
                </a:solidFill>
                <a:cs typeface="Calibri Light" panose="020F0302020204030204" pitchFamily="34" charset="0"/>
              </a:rPr>
              <a:t> entre les </a:t>
            </a:r>
            <a:r>
              <a:rPr lang="en-US" altLang="en-US" sz="2800" b="1" dirty="0" err="1">
                <a:solidFill>
                  <a:srgbClr val="000099"/>
                </a:solidFill>
                <a:cs typeface="Calibri Light" panose="020F0302020204030204" pitchFamily="34" charset="0"/>
              </a:rPr>
              <a:t>souches</a:t>
            </a:r>
            <a:r>
              <a:rPr lang="en-US" altLang="en-US" sz="2800" b="1" dirty="0">
                <a:solidFill>
                  <a:srgbClr val="000099"/>
                </a:solidFill>
                <a:cs typeface="Calibri Light" panose="020F03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000099"/>
                </a:solidFill>
                <a:cs typeface="Calibri Light" panose="020F0302020204030204" pitchFamily="34" charset="0"/>
              </a:rPr>
              <a:t>d'E</a:t>
            </a:r>
            <a:r>
              <a:rPr lang="en-US" altLang="en-US" sz="2800" b="1" i="1" dirty="0">
                <a:solidFill>
                  <a:srgbClr val="000099"/>
                </a:solidFill>
                <a:cs typeface="Calibri Light" panose="020F0302020204030204" pitchFamily="34" charset="0"/>
              </a:rPr>
              <a:t>. coli </a:t>
            </a:r>
            <a:r>
              <a:rPr lang="en-US" altLang="en-US" sz="2800" b="1" dirty="0">
                <a:solidFill>
                  <a:srgbClr val="000099"/>
                </a:solidFill>
                <a:cs typeface="Calibri Light" panose="020F0302020204030204" pitchFamily="34" charset="0"/>
              </a:rPr>
              <a:t>BLSE chez </a:t>
            </a:r>
            <a:r>
              <a:rPr lang="en-US" altLang="en-US" sz="2800" b="1" dirty="0" err="1">
                <a:solidFill>
                  <a:srgbClr val="000099"/>
                </a:solidFill>
                <a:cs typeface="Calibri Light" panose="020F0302020204030204" pitchFamily="34" charset="0"/>
              </a:rPr>
              <a:t>l'homme</a:t>
            </a:r>
            <a:r>
              <a:rPr lang="en-US" altLang="en-US" sz="2800" b="1" dirty="0">
                <a:solidFill>
                  <a:srgbClr val="000099"/>
                </a:solidFill>
                <a:cs typeface="Calibri Light" panose="020F03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cs typeface="Calibri Light" panose="020F0302020204030204" pitchFamily="34" charset="0"/>
              </a:rPr>
              <a:t>l'animal</a:t>
            </a:r>
            <a:r>
              <a:rPr lang="en-US" altLang="en-US" sz="2800" b="1" dirty="0">
                <a:solidFill>
                  <a:srgbClr val="000099"/>
                </a:solidFill>
                <a:cs typeface="Calibri Light" panose="020F0302020204030204" pitchFamily="34" charset="0"/>
              </a:rPr>
              <a:t> et dans </a:t>
            </a:r>
            <a:r>
              <a:rPr lang="en-US" altLang="en-US" sz="2800" b="1" dirty="0" err="1">
                <a:solidFill>
                  <a:srgbClr val="000099"/>
                </a:solidFill>
                <a:cs typeface="Calibri Light" panose="020F0302020204030204" pitchFamily="34" charset="0"/>
              </a:rPr>
              <a:t>l'environnement</a:t>
            </a:r>
            <a:r>
              <a:rPr lang="en-US" altLang="en-US" sz="2800" b="1" dirty="0">
                <a:solidFill>
                  <a:srgbClr val="000099"/>
                </a:solidFill>
                <a:cs typeface="Calibri Light" panose="020F0302020204030204" pitchFamily="34" charset="0"/>
              </a:rPr>
              <a:t> à Madagascar </a:t>
            </a:r>
            <a:r>
              <a:rPr lang="fr-FR" altLang="en-US" sz="2800" b="1" dirty="0">
                <a:solidFill>
                  <a:srgbClr val="000099"/>
                </a:solidFill>
                <a:cs typeface="Calibri Light" panose="020F0302020204030204" pitchFamily="34" charset="0"/>
              </a:rPr>
              <a:t>         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9D52DA0C-0D02-C538-10D0-0E0F637BF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5"/>
          <a:stretch>
            <a:fillRect/>
          </a:stretch>
        </p:blipFill>
        <p:spPr bwMode="auto">
          <a:xfrm>
            <a:off x="7035715" y="1951038"/>
            <a:ext cx="747712" cy="681037"/>
          </a:xfrm>
          <a:prstGeom prst="rect">
            <a:avLst/>
          </a:prstGeom>
          <a:solidFill>
            <a:schemeClr val="accent1">
              <a:alpha val="2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Image 2">
            <a:extLst>
              <a:ext uri="{FF2B5EF4-FFF2-40B4-BE49-F238E27FC236}">
                <a16:creationId xmlns:a16="http://schemas.microsoft.com/office/drawing/2014/main" id="{307CB717-7288-96C2-7C23-275A324C0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472406"/>
            <a:ext cx="817562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" descr="Fondation Mérieux — Wikipédia">
            <a:extLst>
              <a:ext uri="{FF2B5EF4-FFF2-40B4-BE49-F238E27FC236}">
                <a16:creationId xmlns:a16="http://schemas.microsoft.com/office/drawing/2014/main" id="{6175F9A0-11D9-7EB8-7D80-E68C3A369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066" y="1647031"/>
            <a:ext cx="1296987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F2E225-7DA7-4F9A-A4AA-4558C5320A97}"/>
              </a:ext>
            </a:extLst>
          </p:cNvPr>
          <p:cNvSpPr/>
          <p:nvPr/>
        </p:nvSpPr>
        <p:spPr>
          <a:xfrm>
            <a:off x="4386263" y="1363663"/>
            <a:ext cx="2954337" cy="158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41991" name="ZoneTexte 13">
            <a:extLst>
              <a:ext uri="{FF2B5EF4-FFF2-40B4-BE49-F238E27FC236}">
                <a16:creationId xmlns:a16="http://schemas.microsoft.com/office/drawing/2014/main" id="{701A1B8D-A650-821B-B8B1-737AA87BE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6120" y="3198836"/>
            <a:ext cx="3738563" cy="1200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1800">
                <a:solidFill>
                  <a:srgbClr val="262626"/>
                </a:solidFill>
              </a:rPr>
              <a:t>Nombre d'échantillons :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1800">
                <a:solidFill>
                  <a:srgbClr val="262626"/>
                </a:solidFill>
              </a:rPr>
              <a:t>Femmes enceintes </a:t>
            </a:r>
            <a:r>
              <a:rPr lang="en-US" altLang="fr-FR" sz="1800" b="1">
                <a:solidFill>
                  <a:srgbClr val="262626"/>
                </a:solidFill>
              </a:rPr>
              <a:t>(n = 289)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1800">
                <a:solidFill>
                  <a:srgbClr val="262626"/>
                </a:solidFill>
              </a:rPr>
              <a:t>Poulets </a:t>
            </a:r>
            <a:r>
              <a:rPr lang="en-US" altLang="fr-FR" sz="1800" b="1">
                <a:solidFill>
                  <a:srgbClr val="262626"/>
                </a:solidFill>
              </a:rPr>
              <a:t>(n = 246)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1800">
                <a:solidFill>
                  <a:srgbClr val="262626"/>
                </a:solidFill>
              </a:rPr>
              <a:t>Environnement </a:t>
            </a:r>
            <a:r>
              <a:rPr lang="en-US" altLang="fr-FR" sz="1800" b="1">
                <a:solidFill>
                  <a:srgbClr val="262626"/>
                </a:solidFill>
              </a:rPr>
              <a:t>(n = 28)</a:t>
            </a:r>
          </a:p>
        </p:txBody>
      </p:sp>
      <p:pic>
        <p:nvPicPr>
          <p:cNvPr id="41992" name="Image 14">
            <a:extLst>
              <a:ext uri="{FF2B5EF4-FFF2-40B4-BE49-F238E27FC236}">
                <a16:creationId xmlns:a16="http://schemas.microsoft.com/office/drawing/2014/main" id="{07371881-6C55-0549-5D05-2D3ECEA17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1838325"/>
            <a:ext cx="1617662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Image 15">
            <a:extLst>
              <a:ext uri="{FF2B5EF4-FFF2-40B4-BE49-F238E27FC236}">
                <a16:creationId xmlns:a16="http://schemas.microsoft.com/office/drawing/2014/main" id="{EE039AEF-300E-D91C-766F-C768D1E08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8" y="1863725"/>
            <a:ext cx="16160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72CA0E1-3F1E-81C1-1CF5-A205D73B4910}"/>
              </a:ext>
            </a:extLst>
          </p:cNvPr>
          <p:cNvCxnSpPr>
            <a:cxnSpLocks/>
          </p:cNvCxnSpPr>
          <p:nvPr/>
        </p:nvCxnSpPr>
        <p:spPr>
          <a:xfrm flipV="1">
            <a:off x="1901825" y="1863725"/>
            <a:ext cx="892175" cy="7493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C8A6E69-DE70-2BF8-83C7-6970179F3A70}"/>
              </a:ext>
            </a:extLst>
          </p:cNvPr>
          <p:cNvCxnSpPr>
            <a:cxnSpLocks/>
          </p:cNvCxnSpPr>
          <p:nvPr/>
        </p:nvCxnSpPr>
        <p:spPr>
          <a:xfrm flipH="1" flipV="1">
            <a:off x="1901825" y="2770188"/>
            <a:ext cx="868363" cy="65563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E311F6D-951B-E3CD-636E-8A24B1CD8ECD}"/>
              </a:ext>
            </a:extLst>
          </p:cNvPr>
          <p:cNvSpPr/>
          <p:nvPr/>
        </p:nvSpPr>
        <p:spPr>
          <a:xfrm>
            <a:off x="1870075" y="2613025"/>
            <a:ext cx="142875" cy="1571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prstClr val="white"/>
              </a:solidFill>
            </a:endParaRPr>
          </a:p>
        </p:txBody>
      </p:sp>
      <p:pic>
        <p:nvPicPr>
          <p:cNvPr id="41997" name="Image 20">
            <a:extLst>
              <a:ext uri="{FF2B5EF4-FFF2-40B4-BE49-F238E27FC236}">
                <a16:creationId xmlns:a16="http://schemas.microsoft.com/office/drawing/2014/main" id="{FC9EE032-AB4D-0976-5CB2-FC4C7A67AD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3448050"/>
            <a:ext cx="92551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Image 21">
            <a:extLst>
              <a:ext uri="{FF2B5EF4-FFF2-40B4-BE49-F238E27FC236}">
                <a16:creationId xmlns:a16="http://schemas.microsoft.com/office/drawing/2014/main" id="{EF5044E3-2811-0E0D-976F-DCCA79999B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3457575"/>
            <a:ext cx="11493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622D13A-0F7C-E15C-5705-14DE2824760B}"/>
              </a:ext>
            </a:extLst>
          </p:cNvPr>
          <p:cNvSpPr txBox="1"/>
          <p:nvPr/>
        </p:nvSpPr>
        <p:spPr>
          <a:xfrm>
            <a:off x="3676650" y="4640263"/>
            <a:ext cx="453444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Prévalence </a:t>
            </a:r>
            <a:r>
              <a:rPr lang="en-IE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d'E. </a:t>
            </a:r>
            <a:r>
              <a:rPr lang="en-IE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coli-BLSE </a:t>
            </a:r>
          </a:p>
          <a:p>
            <a:pPr marL="800100" lvl="1" indent="-342900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Femmes enceintes</a:t>
            </a:r>
            <a:r>
              <a:rPr lang="en-IE" b="1" dirty="0">
                <a:solidFill>
                  <a:srgbClr val="C00000"/>
                </a:solidFill>
                <a:latin typeface="Calibri" panose="020F0502020204030204"/>
              </a:rPr>
              <a:t> 30 %</a:t>
            </a:r>
          </a:p>
          <a:p>
            <a:pPr marL="800100" lvl="1" indent="-342900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IE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Poulets</a:t>
            </a:r>
            <a:r>
              <a:rPr lang="en-IE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 </a:t>
            </a:r>
            <a:r>
              <a:rPr lang="en-IE" b="1" dirty="0">
                <a:solidFill>
                  <a:srgbClr val="C00000"/>
                </a:solidFill>
                <a:latin typeface="Calibri" panose="020F0502020204030204"/>
              </a:rPr>
              <a:t>              		57 %</a:t>
            </a:r>
          </a:p>
          <a:p>
            <a:pPr marL="800100" lvl="1" indent="-342900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IE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Environnement </a:t>
            </a:r>
            <a:r>
              <a:rPr lang="en-IE" b="1" dirty="0">
                <a:solidFill>
                  <a:srgbClr val="C00000"/>
                </a:solidFill>
                <a:latin typeface="Calibri" panose="020F0502020204030204"/>
              </a:rPr>
              <a:t>      100 %</a:t>
            </a:r>
            <a:endParaRPr lang="en-IE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9AE1F2-B813-CCAE-6E37-5D1345CCC166}"/>
              </a:ext>
            </a:extLst>
          </p:cNvPr>
          <p:cNvSpPr/>
          <p:nvPr/>
        </p:nvSpPr>
        <p:spPr>
          <a:xfrm>
            <a:off x="2699792" y="6609920"/>
            <a:ext cx="9492208" cy="257176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sz="1800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42003" name="Picture 2" descr="Fondation Mérieux — Wikipédia">
            <a:extLst>
              <a:ext uri="{FF2B5EF4-FFF2-40B4-BE49-F238E27FC236}">
                <a16:creationId xmlns:a16="http://schemas.microsoft.com/office/drawing/2014/main" id="{C60BBD84-4945-FAE2-D320-54BAA2CD5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6477000"/>
            <a:ext cx="4079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4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9613AE03-A00D-6C98-9132-126DC2C61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49" b="6636"/>
          <a:stretch>
            <a:fillRect/>
          </a:stretch>
        </p:blipFill>
        <p:spPr bwMode="auto">
          <a:xfrm>
            <a:off x="427038" y="6477000"/>
            <a:ext cx="688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5" name="ZoneTexte 8">
            <a:extLst>
              <a:ext uri="{FF2B5EF4-FFF2-40B4-BE49-F238E27FC236}">
                <a16:creationId xmlns:a16="http://schemas.microsoft.com/office/drawing/2014/main" id="{72FC2301-965D-900F-46B2-0B22EBC0D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425" y="6562725"/>
            <a:ext cx="17907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/>
              <a:t>Laurence Armand-Lefevre</a:t>
            </a:r>
          </a:p>
        </p:txBody>
      </p:sp>
      <p:pic>
        <p:nvPicPr>
          <p:cNvPr id="42006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64AF3D67-0857-D296-ED69-3227E7ADB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6435725"/>
            <a:ext cx="438151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7" name="Image 29">
            <a:extLst>
              <a:ext uri="{FF2B5EF4-FFF2-40B4-BE49-F238E27FC236}">
                <a16:creationId xmlns:a16="http://schemas.microsoft.com/office/drawing/2014/main" id="{01227AA7-1113-198D-48F2-7B3DB90E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6481763"/>
            <a:ext cx="3714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8" name="Image 8">
            <a:extLst>
              <a:ext uri="{FF2B5EF4-FFF2-40B4-BE49-F238E27FC236}">
                <a16:creationId xmlns:a16="http://schemas.microsoft.com/office/drawing/2014/main" id="{5414BF2C-B0AE-72EA-60C0-7630B0E72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6553200"/>
            <a:ext cx="9366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9" name="Rectangle 16">
            <a:extLst>
              <a:ext uri="{FF2B5EF4-FFF2-40B4-BE49-F238E27FC236}">
                <a16:creationId xmlns:a16="http://schemas.microsoft.com/office/drawing/2014/main" id="{36FBEB59-1537-C853-1628-4E5BFC9EF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1275" y="6562725"/>
            <a:ext cx="3305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500" i="1">
                <a:solidFill>
                  <a:srgbClr val="FFFFFF"/>
                </a:solidFill>
                <a:cs typeface="Calibri Light" panose="020F0302020204030204" pitchFamily="34" charset="0"/>
              </a:rPr>
              <a:t>Milenkov M. et al, Lancet Microbe 2024</a:t>
            </a:r>
          </a:p>
        </p:txBody>
      </p:sp>
      <p:pic>
        <p:nvPicPr>
          <p:cNvPr id="2" name="Image 29">
            <a:extLst>
              <a:ext uri="{FF2B5EF4-FFF2-40B4-BE49-F238E27FC236}">
                <a16:creationId xmlns:a16="http://schemas.microsoft.com/office/drawing/2014/main" id="{0BD9A89F-C3F0-76FB-100A-4D858DE68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1728365"/>
            <a:ext cx="1022976" cy="99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BD31D3B-05AD-45E0-A2E5-A5C76EA72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549275"/>
            <a:ext cx="7489825" cy="803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fr-FR" altLang="en-US" sz="4000" b="1" kern="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4035" name="Graphique 8">
            <a:extLst>
              <a:ext uri="{FF2B5EF4-FFF2-40B4-BE49-F238E27FC236}">
                <a16:creationId xmlns:a16="http://schemas.microsoft.com/office/drawing/2014/main" id="{689ACD94-02A9-9B22-6713-4A9726271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/>
          <a:stretch>
            <a:fillRect/>
          </a:stretch>
        </p:blipFill>
        <p:spPr bwMode="auto">
          <a:xfrm>
            <a:off x="823913" y="1079500"/>
            <a:ext cx="2813050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Image 11">
            <a:extLst>
              <a:ext uri="{FF2B5EF4-FFF2-40B4-BE49-F238E27FC236}">
                <a16:creationId xmlns:a16="http://schemas.microsoft.com/office/drawing/2014/main" id="{1BA6B810-53B5-F33E-88F1-23A278609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" b="53574"/>
          <a:stretch>
            <a:fillRect/>
          </a:stretch>
        </p:blipFill>
        <p:spPr bwMode="auto">
          <a:xfrm>
            <a:off x="5397500" y="1333500"/>
            <a:ext cx="2220913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Graphique 6">
            <a:extLst>
              <a:ext uri="{FF2B5EF4-FFF2-40B4-BE49-F238E27FC236}">
                <a16:creationId xmlns:a16="http://schemas.microsoft.com/office/drawing/2014/main" id="{B64E0D44-76F8-A1A4-81B7-4E10D4205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25" y="1352550"/>
            <a:ext cx="2924175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ZoneTexte 2">
            <a:extLst>
              <a:ext uri="{FF2B5EF4-FFF2-40B4-BE49-F238E27FC236}">
                <a16:creationId xmlns:a16="http://schemas.microsoft.com/office/drawing/2014/main" id="{B1347522-716C-162F-2833-79AB7C5BC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4197350"/>
            <a:ext cx="2243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Calibri" panose="020F0502020204030204" pitchFamily="34" charset="0"/>
                <a:cs typeface="Calibri" panose="020F0502020204030204" pitchFamily="34" charset="0"/>
              </a:rPr>
              <a:t>Grande diversité de souches</a:t>
            </a:r>
          </a:p>
        </p:txBody>
      </p:sp>
      <p:sp>
        <p:nvSpPr>
          <p:cNvPr id="44039" name="ZoneTexte 14">
            <a:extLst>
              <a:ext uri="{FF2B5EF4-FFF2-40B4-BE49-F238E27FC236}">
                <a16:creationId xmlns:a16="http://schemas.microsoft.com/office/drawing/2014/main" id="{D946ABB0-493E-4ABA-6175-99B4E18E0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3600450"/>
            <a:ext cx="284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</a:rPr>
              <a:t>Circulation des souches</a:t>
            </a:r>
            <a:r>
              <a:rPr lang="fr-FR" altLang="fr-FR" sz="1800" i="1">
                <a:latin typeface="Calibri" panose="020F0502020204030204" pitchFamily="34" charset="0"/>
                <a:cs typeface="Calibri" panose="020F0502020204030204" pitchFamily="34" charset="0"/>
              </a:rPr>
              <a:t> ESBL-E. coli</a:t>
            </a:r>
          </a:p>
        </p:txBody>
      </p:sp>
      <p:sp>
        <p:nvSpPr>
          <p:cNvPr id="44040" name="ZoneTexte 15">
            <a:extLst>
              <a:ext uri="{FF2B5EF4-FFF2-40B4-BE49-F238E27FC236}">
                <a16:creationId xmlns:a16="http://schemas.microsoft.com/office/drawing/2014/main" id="{2BD15667-4646-89F3-876B-CE0F86ECB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3576638"/>
            <a:ext cx="2462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</a:rPr>
              <a:t>Circulation du plasmide ESBL</a:t>
            </a:r>
          </a:p>
        </p:txBody>
      </p:sp>
      <p:pic>
        <p:nvPicPr>
          <p:cNvPr id="44041" name="Picture 2" descr="Fondation Mérieux — Wikipédia">
            <a:extLst>
              <a:ext uri="{FF2B5EF4-FFF2-40B4-BE49-F238E27FC236}">
                <a16:creationId xmlns:a16="http://schemas.microsoft.com/office/drawing/2014/main" id="{FAAB4DEE-6370-CA79-ED90-219EA9514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163" y="1025525"/>
            <a:ext cx="8636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Rectangle 3">
            <a:extLst>
              <a:ext uri="{FF2B5EF4-FFF2-40B4-BE49-F238E27FC236}">
                <a16:creationId xmlns:a16="http://schemas.microsoft.com/office/drawing/2014/main" id="{9C99970E-D4FC-5326-4015-041F8E47E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341" y="4934654"/>
            <a:ext cx="5976168" cy="1200329"/>
          </a:xfrm>
          <a:prstGeom prst="rect">
            <a:avLst/>
          </a:prstGeom>
          <a:solidFill>
            <a:srgbClr val="E7F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Preuves</a:t>
            </a:r>
            <a:r>
              <a:rPr lang="en-US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de la circulation de </a:t>
            </a:r>
            <a:r>
              <a:rPr lang="en-US" alt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souches</a:t>
            </a:r>
            <a:r>
              <a:rPr lang="en-US" alt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d'E</a:t>
            </a:r>
            <a:r>
              <a:rPr lang="en-US" alt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. coli </a:t>
            </a:r>
            <a:r>
              <a:rPr lang="en-US" alt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productrices</a:t>
            </a:r>
            <a:r>
              <a:rPr lang="en-US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de BLSE et de </a:t>
            </a:r>
            <a:r>
              <a:rPr lang="en-US" alt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plasmides</a:t>
            </a:r>
            <a:r>
              <a:rPr lang="en-US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chez les </a:t>
            </a:r>
            <a:r>
              <a:rPr lang="en-US" alt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humains</a:t>
            </a:r>
            <a:r>
              <a:rPr lang="en-US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, les </a:t>
            </a:r>
            <a:r>
              <a:rPr lang="en-US" alt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poulets</a:t>
            </a:r>
            <a:r>
              <a:rPr lang="en-US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et dans </a:t>
            </a:r>
            <a:r>
              <a:rPr lang="en-US" alt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l'environnement</a:t>
            </a:r>
            <a:endParaRPr lang="en-US" alt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43" name="Titre 6">
            <a:extLst>
              <a:ext uri="{FF2B5EF4-FFF2-40B4-BE49-F238E27FC236}">
                <a16:creationId xmlns:a16="http://schemas.microsoft.com/office/drawing/2014/main" id="{301A875A-CEA3-8072-0062-F7EF6C23CA71}"/>
              </a:ext>
            </a:extLst>
          </p:cNvPr>
          <p:cNvSpPr txBox="1">
            <a:spLocks/>
          </p:cNvSpPr>
          <p:nvPr/>
        </p:nvSpPr>
        <p:spPr bwMode="auto">
          <a:xfrm>
            <a:off x="0" y="260350"/>
            <a:ext cx="1192847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Prévalence</a:t>
            </a:r>
            <a:r>
              <a:rPr lang="en-US" altLang="en-US" sz="2400" b="1" dirty="0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caractérisation</a:t>
            </a:r>
            <a:r>
              <a:rPr lang="en-US" altLang="en-US" sz="2400" b="1" dirty="0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 et liens </a:t>
            </a:r>
            <a:r>
              <a:rPr lang="en-US" altLang="en-US" sz="2400" b="1" dirty="0" err="1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génétiques</a:t>
            </a:r>
            <a:r>
              <a:rPr lang="en-US" altLang="en-US" sz="2400" b="1" dirty="0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 entre les </a:t>
            </a:r>
            <a:r>
              <a:rPr lang="en-US" altLang="en-US" sz="2400" b="1" dirty="0" err="1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souches</a:t>
            </a:r>
            <a:r>
              <a:rPr lang="en-US" altLang="en-US" sz="2400" b="1" dirty="0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d'E</a:t>
            </a:r>
            <a:r>
              <a:rPr lang="en-US" altLang="en-US" sz="2400" b="1" i="1" dirty="0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. coli </a:t>
            </a:r>
            <a:r>
              <a:rPr lang="en-US" altLang="en-US" sz="2400" b="1" dirty="0" err="1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productrices</a:t>
            </a:r>
            <a:r>
              <a:rPr lang="en-US" altLang="en-US" sz="2400" b="1" dirty="0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 de BLSE chez </a:t>
            </a:r>
            <a:r>
              <a:rPr lang="en-US" altLang="en-US" sz="2400" b="1" dirty="0" err="1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l'homme</a:t>
            </a:r>
            <a:r>
              <a:rPr lang="en-US" altLang="en-US" sz="2400" b="1" dirty="0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, les </a:t>
            </a:r>
            <a:r>
              <a:rPr lang="en-US" altLang="en-US" sz="2400" b="1" dirty="0" err="1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animaux</a:t>
            </a:r>
            <a:r>
              <a:rPr lang="en-US" altLang="en-US" sz="2400" b="1" dirty="0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 et dans </a:t>
            </a:r>
            <a:r>
              <a:rPr lang="en-US" altLang="en-US" sz="2400" b="1" dirty="0" err="1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l'environnement</a:t>
            </a:r>
            <a:r>
              <a:rPr lang="en-US" altLang="en-US" sz="2400" b="1" dirty="0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 à Madagascar </a:t>
            </a:r>
            <a:r>
              <a:rPr lang="fr-FR" altLang="en-US" sz="2400" b="1" dirty="0">
                <a:solidFill>
                  <a:srgbClr val="000099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         </a:t>
            </a:r>
          </a:p>
        </p:txBody>
      </p:sp>
      <p:pic>
        <p:nvPicPr>
          <p:cNvPr id="44044" name="Image 17">
            <a:extLst>
              <a:ext uri="{FF2B5EF4-FFF2-40B4-BE49-F238E27FC236}">
                <a16:creationId xmlns:a16="http://schemas.microsoft.com/office/drawing/2014/main" id="{EA45A9FA-BE2A-1272-9E65-AAACD1BB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4130675"/>
            <a:ext cx="2957513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D0AC5F0-6F05-A511-CEF2-4B45A724DDBD}"/>
              </a:ext>
            </a:extLst>
          </p:cNvPr>
          <p:cNvSpPr/>
          <p:nvPr/>
        </p:nvSpPr>
        <p:spPr>
          <a:xfrm>
            <a:off x="2699792" y="6609920"/>
            <a:ext cx="9492208" cy="257176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sz="1800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44048" name="Picture 2" descr="Fondation Mérieux — Wikipédia">
            <a:extLst>
              <a:ext uri="{FF2B5EF4-FFF2-40B4-BE49-F238E27FC236}">
                <a16:creationId xmlns:a16="http://schemas.microsoft.com/office/drawing/2014/main" id="{257BB59A-E6A2-3A2F-4991-2640F3A9E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6477000"/>
            <a:ext cx="4079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C6D1051C-B0C5-28B4-AFB6-631A88F7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49" b="6636"/>
          <a:stretch>
            <a:fillRect/>
          </a:stretch>
        </p:blipFill>
        <p:spPr bwMode="auto">
          <a:xfrm>
            <a:off x="427038" y="6477000"/>
            <a:ext cx="688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0" name="ZoneTexte 8">
            <a:extLst>
              <a:ext uri="{FF2B5EF4-FFF2-40B4-BE49-F238E27FC236}">
                <a16:creationId xmlns:a16="http://schemas.microsoft.com/office/drawing/2014/main" id="{0676A863-D4DB-C5AF-EBB8-FF6D6FFC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425" y="6562725"/>
            <a:ext cx="17907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44051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6D07C6AA-E6CC-768D-422B-2FBA52604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6435725"/>
            <a:ext cx="438151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2" name="Image 29">
            <a:extLst>
              <a:ext uri="{FF2B5EF4-FFF2-40B4-BE49-F238E27FC236}">
                <a16:creationId xmlns:a16="http://schemas.microsoft.com/office/drawing/2014/main" id="{BA2E7B71-6CC1-C6CD-E524-5FDAD28EA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6481763"/>
            <a:ext cx="3714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3" name="Image 8">
            <a:extLst>
              <a:ext uri="{FF2B5EF4-FFF2-40B4-BE49-F238E27FC236}">
                <a16:creationId xmlns:a16="http://schemas.microsoft.com/office/drawing/2014/main" id="{24CFA5A9-2462-48E0-8397-E188D2BFD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6553200"/>
            <a:ext cx="9366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4" name="Rectangle 16">
            <a:extLst>
              <a:ext uri="{FF2B5EF4-FFF2-40B4-BE49-F238E27FC236}">
                <a16:creationId xmlns:a16="http://schemas.microsoft.com/office/drawing/2014/main" id="{560A0D59-886C-EFC2-8D5A-AA442D368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1275" y="6562725"/>
            <a:ext cx="3305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500" i="1">
                <a:solidFill>
                  <a:srgbClr val="FFFFFF"/>
                </a:solidFill>
                <a:latin typeface="Calibri" panose="020F0502020204030204" pitchFamily="34" charset="0"/>
                <a:cs typeface="Calibri Light" panose="020F0302020204030204" pitchFamily="34" charset="0"/>
              </a:rPr>
              <a:t>Milenkov M. et al, Lancet Microbe 2024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7CA4953-C9AB-B01C-753A-AB2BBAA3F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549275"/>
            <a:ext cx="7489825" cy="803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fr-FR" altLang="en-US" sz="4000" b="1" kern="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6083" name="Titre 6">
            <a:extLst>
              <a:ext uri="{FF2B5EF4-FFF2-40B4-BE49-F238E27FC236}">
                <a16:creationId xmlns:a16="http://schemas.microsoft.com/office/drawing/2014/main" id="{8FDA69AF-BA4E-7B59-A815-86E3A7A7636F}"/>
              </a:ext>
            </a:extLst>
          </p:cNvPr>
          <p:cNvSpPr txBox="1">
            <a:spLocks/>
          </p:cNvSpPr>
          <p:nvPr/>
        </p:nvSpPr>
        <p:spPr bwMode="auto">
          <a:xfrm>
            <a:off x="627063" y="1268760"/>
            <a:ext cx="371787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Calibri" panose="020F0502020204030204" pitchFamily="34" charset="0"/>
                <a:cs typeface="Calibri Light" panose="020F0302020204030204" pitchFamily="34" charset="0"/>
              </a:rPr>
              <a:t>Des questions ?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en-US" sz="3000" b="1" dirty="0">
              <a:latin typeface="Calibri" panose="020F050202020403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Calibri" panose="020F0502020204030204" pitchFamily="34" charset="0"/>
                <a:cs typeface="Calibri Light" panose="020F0302020204030204" pitchFamily="34" charset="0"/>
              </a:rPr>
              <a:t>Merci !</a:t>
            </a:r>
            <a:endParaRPr lang="fr-FR" altLang="en-US" sz="3000" b="1" dirty="0">
              <a:latin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55CE7E-C4CE-7E97-FDBB-B969E1D6409D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46087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31F6B792-264A-B6E4-4D6E-7116C59DC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ZoneTexte 7">
            <a:extLst>
              <a:ext uri="{FF2B5EF4-FFF2-40B4-BE49-F238E27FC236}">
                <a16:creationId xmlns:a16="http://schemas.microsoft.com/office/drawing/2014/main" id="{09BD96FD-DECB-F5E6-BE89-534EFCD18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46089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C20E2FF3-B866-D799-7036-3DA55112E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Image 28">
            <a:extLst>
              <a:ext uri="{FF2B5EF4-FFF2-40B4-BE49-F238E27FC236}">
                <a16:creationId xmlns:a16="http://schemas.microsoft.com/office/drawing/2014/main" id="{880DE104-D130-608D-E84F-CA66B1465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Une image contenant texte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id="{B710A4A7-058D-87B4-5C76-4E4319FCC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25906" r="25402" b="13750"/>
          <a:stretch>
            <a:fillRect/>
          </a:stretch>
        </p:blipFill>
        <p:spPr>
          <a:xfrm rot="5400000">
            <a:off x="5937585" y="995723"/>
            <a:ext cx="5357390" cy="44644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 3">
            <a:extLst>
              <a:ext uri="{FF2B5EF4-FFF2-40B4-BE49-F238E27FC236}">
                <a16:creationId xmlns:a16="http://schemas.microsoft.com/office/drawing/2014/main" id="{E60861AB-90A8-1789-1479-F98D92BA5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3141663"/>
            <a:ext cx="252095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1">
            <a:extLst>
              <a:ext uri="{FF2B5EF4-FFF2-40B4-BE49-F238E27FC236}">
                <a16:creationId xmlns:a16="http://schemas.microsoft.com/office/drawing/2014/main" id="{9241F9A4-6E40-68E3-DB10-F9BD38FD7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1098550"/>
            <a:ext cx="8227342" cy="56938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defRPr/>
            </a:pPr>
            <a:endParaRPr lang="fr-FR" alt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r-FR" altLang="fr-FR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Surveillance active </a:t>
            </a: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par </a:t>
            </a:r>
            <a:r>
              <a:rPr lang="fr-FR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la mise en œuvre d'un protocole</a:t>
            </a: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de surveillance</a:t>
            </a:r>
          </a:p>
          <a:p>
            <a:pPr marL="0" indent="0">
              <a:defRPr/>
            </a:pPr>
            <a:endParaRPr lang="fr-FR" alt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Nécessaire pour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étudier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alt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circulation </a:t>
            </a:r>
            <a:r>
              <a:rPr lang="en-US" altLang="fr-F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silencieuse</a:t>
            </a:r>
            <a:r>
              <a:rPr lang="en-US" alt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de la resistance via le portage de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résistances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(ex : portage de bactéries multirésistantes - entérobactéries productrices de BLSE et/ou de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carbapénémases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) chez l'homme, à l'hôpital et dans la communauté, mais aussi... chez les animaux et dans l'environnement.</a:t>
            </a:r>
            <a:endParaRPr lang="fr-FR" alt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fr-FR" alt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fr-FR" alt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CF3183A1-CC17-B1F4-4771-83DE4F4A4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702" y="303213"/>
            <a:ext cx="912780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Surveillance de la </a:t>
            </a: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résistance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aux </a:t>
            </a: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antibiotiques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endParaRPr lang="fr-FR" altLang="en-US" sz="3600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45EED7-14C1-2E4D-4C1D-7876782CE010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0248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D0410A8C-423A-5428-3940-8E07939C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ZoneTexte 7">
            <a:extLst>
              <a:ext uri="{FF2B5EF4-FFF2-40B4-BE49-F238E27FC236}">
                <a16:creationId xmlns:a16="http://schemas.microsoft.com/office/drawing/2014/main" id="{515D1E7C-CFDA-893E-2772-D033CE716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10250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0484347A-4B0C-C36E-EF09-B2863CDB7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Image 28">
            <a:extLst>
              <a:ext uri="{FF2B5EF4-FFF2-40B4-BE49-F238E27FC236}">
                <a16:creationId xmlns:a16="http://schemas.microsoft.com/office/drawing/2014/main" id="{B499603A-3E06-1C7B-11D2-C015EE92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An external file that holds a picture, illustration, etc.&#10;Object name is zcm9990924360001.jpg">
            <a:extLst>
              <a:ext uri="{FF2B5EF4-FFF2-40B4-BE49-F238E27FC236}">
                <a16:creationId xmlns:a16="http://schemas.microsoft.com/office/drawing/2014/main" id="{397F10AB-5F8A-15D4-3CBC-D2FC91E68E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>
              <a:solidFill>
                <a:srgbClr val="000000"/>
              </a:solidFill>
            </a:endParaRPr>
          </a:p>
        </p:txBody>
      </p:sp>
      <p:pic>
        <p:nvPicPr>
          <p:cNvPr id="11267" name="Picture 5">
            <a:extLst>
              <a:ext uri="{FF2B5EF4-FFF2-40B4-BE49-F238E27FC236}">
                <a16:creationId xmlns:a16="http://schemas.microsoft.com/office/drawing/2014/main" id="{4161EFFB-DE33-DADC-15B4-5E08283B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5" y="3414788"/>
            <a:ext cx="3527425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ZoneTexte 6">
            <a:extLst>
              <a:ext uri="{FF2B5EF4-FFF2-40B4-BE49-F238E27FC236}">
                <a16:creationId xmlns:a16="http://schemas.microsoft.com/office/drawing/2014/main" id="{0F963E6F-290C-D623-AC6F-AC9269534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262" y="3375100"/>
            <a:ext cx="739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70 %</a:t>
            </a:r>
          </a:p>
        </p:txBody>
      </p:sp>
      <p:sp>
        <p:nvSpPr>
          <p:cNvPr id="11269" name="ZoneTexte 7">
            <a:extLst>
              <a:ext uri="{FF2B5EF4-FFF2-40B4-BE49-F238E27FC236}">
                <a16:creationId xmlns:a16="http://schemas.microsoft.com/office/drawing/2014/main" id="{B985A3E7-0B32-8671-3663-4FECD2C6E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262" y="4462538"/>
            <a:ext cx="73930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200" b="1" dirty="0">
                <a:solidFill>
                  <a:srgbClr val="8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35 %</a:t>
            </a:r>
          </a:p>
        </p:txBody>
      </p:sp>
      <p:sp>
        <p:nvSpPr>
          <p:cNvPr id="11270" name="ZoneTexte 8">
            <a:extLst>
              <a:ext uri="{FF2B5EF4-FFF2-40B4-BE49-F238E27FC236}">
                <a16:creationId xmlns:a16="http://schemas.microsoft.com/office/drawing/2014/main" id="{906A8536-47A5-9CDB-51BE-73126FD46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262" y="5234063"/>
            <a:ext cx="11112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200" b="1" dirty="0">
                <a:solidFill>
                  <a:srgbClr val="FF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15-30 %</a:t>
            </a:r>
          </a:p>
        </p:txBody>
      </p:sp>
      <p:sp>
        <p:nvSpPr>
          <p:cNvPr id="11271" name="ZoneTexte 9">
            <a:extLst>
              <a:ext uri="{FF2B5EF4-FFF2-40B4-BE49-F238E27FC236}">
                <a16:creationId xmlns:a16="http://schemas.microsoft.com/office/drawing/2014/main" id="{13D3EC14-5EA4-CA20-3D7D-DB206558D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875" y="5640463"/>
            <a:ext cx="5966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2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5 %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BF3B297F-3040-29DE-A078-096B780F6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75" y="-26988"/>
            <a:ext cx="9220200" cy="101917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FR" altLang="en-US" sz="3200" b="1" kern="0" dirty="0" err="1">
                <a:solidFill>
                  <a:srgbClr val="2D2DB9"/>
                </a:solidFill>
                <a:latin typeface="Calibri" pitchFamily="34" charset="0"/>
              </a:rPr>
              <a:t>Prévalence</a:t>
            </a:r>
            <a:r>
              <a:rPr lang="fr-FR" altLang="en-US" sz="3200" b="1" kern="0" dirty="0">
                <a:solidFill>
                  <a:srgbClr val="2D2DB9"/>
                </a:solidFill>
                <a:latin typeface="Calibri" pitchFamily="34" charset="0"/>
              </a:rPr>
              <a:t> des ESBL-E dans la </a:t>
            </a:r>
            <a:r>
              <a:rPr lang="fr-FR" altLang="en-US" sz="3200" b="1" kern="0" dirty="0" err="1">
                <a:solidFill>
                  <a:srgbClr val="2D2DB9"/>
                </a:solidFill>
                <a:latin typeface="Calibri" pitchFamily="34" charset="0"/>
              </a:rPr>
              <a:t>communauté</a:t>
            </a:r>
            <a:endParaRPr lang="fr-FR" altLang="en-US" sz="3200" b="1" kern="0" dirty="0">
              <a:solidFill>
                <a:srgbClr val="2D2DB9"/>
              </a:solidFill>
              <a:latin typeface="Calibri" pitchFamily="34" charset="0"/>
            </a:endParaRPr>
          </a:p>
        </p:txBody>
      </p:sp>
      <p:pic>
        <p:nvPicPr>
          <p:cNvPr id="11273" name="Image 2">
            <a:extLst>
              <a:ext uri="{FF2B5EF4-FFF2-40B4-BE49-F238E27FC236}">
                <a16:creationId xmlns:a16="http://schemas.microsoft.com/office/drawing/2014/main" id="{6B827F39-461B-D588-EF10-63FCFEF21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1141413"/>
            <a:ext cx="382428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175C7F2-AC02-792E-F552-86F96E5D4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200" y="1422304"/>
            <a:ext cx="5762624" cy="12001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Méta-analyse :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- 14 % des porteurs d'E-BLSE dans le monde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- Augmentation de 5,4 % par an depuis 1990</a:t>
            </a:r>
            <a:endParaRPr lang="it-IT" alt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75" name="ZoneTexte 4">
            <a:extLst>
              <a:ext uri="{FF2B5EF4-FFF2-40B4-BE49-F238E27FC236}">
                <a16:creationId xmlns:a16="http://schemas.microsoft.com/office/drawing/2014/main" id="{BE5F6261-443F-06CD-DC24-2770E152B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364" y="4328382"/>
            <a:ext cx="47929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Avec des </a:t>
            </a:r>
            <a:r>
              <a:rPr lang="en-US" alt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disparités</a:t>
            </a:r>
            <a:r>
              <a:rPr lang="en-US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entre les pays</a:t>
            </a:r>
            <a:endParaRPr lang="it-IT" alt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E1F2C3-984E-5BBD-73CD-BC33B71E4D2C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1279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D9BADFB3-D5CB-11A2-8E7E-5E91648C0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0" name="ZoneTexte 7">
            <a:extLst>
              <a:ext uri="{FF2B5EF4-FFF2-40B4-BE49-F238E27FC236}">
                <a16:creationId xmlns:a16="http://schemas.microsoft.com/office/drawing/2014/main" id="{CD8C9420-4DEC-1167-88D6-568480917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11281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6D992095-79D1-8A58-F4D0-81CCDD9CC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Image 28">
            <a:extLst>
              <a:ext uri="{FF2B5EF4-FFF2-40B4-BE49-F238E27FC236}">
                <a16:creationId xmlns:a16="http://schemas.microsoft.com/office/drawing/2014/main" id="{E2FBEA9A-BD03-6FFD-422F-8BD274F74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Rectangle 7">
            <a:extLst>
              <a:ext uri="{FF2B5EF4-FFF2-40B4-BE49-F238E27FC236}">
                <a16:creationId xmlns:a16="http://schemas.microsoft.com/office/drawing/2014/main" id="{78C0411F-4841-308A-519E-1E7517DBA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0" y="6559550"/>
            <a:ext cx="5880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Woerther PL, et al. 2013. Clin Microbiol Rev. Karanika et al., Clin. Inf. Dis., 2016 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84CD6A22-E4C7-303A-841A-72129D281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62" y="295249"/>
            <a:ext cx="8569275" cy="8540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altLang="en-US" sz="3000" b="1" kern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Défi supplémentaire : la perspective « One Health » de la RAM </a:t>
            </a:r>
          </a:p>
        </p:txBody>
      </p:sp>
      <p:pic>
        <p:nvPicPr>
          <p:cNvPr id="12291" name="Image 5">
            <a:extLst>
              <a:ext uri="{FF2B5EF4-FFF2-40B4-BE49-F238E27FC236}">
                <a16:creationId xmlns:a16="http://schemas.microsoft.com/office/drawing/2014/main" id="{6E080240-0BAE-9399-E6BC-E52C5E2DB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3"/>
          <a:stretch>
            <a:fillRect/>
          </a:stretch>
        </p:blipFill>
        <p:spPr bwMode="auto">
          <a:xfrm>
            <a:off x="3746500" y="1628800"/>
            <a:ext cx="471805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853ED6-A0A9-DAA1-96CB-38D902ADBA68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2295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E4BFB266-6406-32B9-6B11-82383046D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ZoneTexte 7">
            <a:extLst>
              <a:ext uri="{FF2B5EF4-FFF2-40B4-BE49-F238E27FC236}">
                <a16:creationId xmlns:a16="http://schemas.microsoft.com/office/drawing/2014/main" id="{2DE1BF50-E82D-1088-3B5D-BFA996F66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12297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08A28F82-88EB-843F-167F-0B496CD6D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Image 28">
            <a:extLst>
              <a:ext uri="{FF2B5EF4-FFF2-40B4-BE49-F238E27FC236}">
                <a16:creationId xmlns:a16="http://schemas.microsoft.com/office/drawing/2014/main" id="{8154DA4A-A810-3E61-DA69-09A42F72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Rectangle 7">
            <a:extLst>
              <a:ext uri="{FF2B5EF4-FFF2-40B4-BE49-F238E27FC236}">
                <a16:creationId xmlns:a16="http://schemas.microsoft.com/office/drawing/2014/main" id="{DCCD254D-10BF-C96B-A080-F9369EAFB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825" y="6550025"/>
            <a:ext cx="3313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Woerther PL, et al. 2013. Clin Microbiol Rev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413D528-1F4D-EFC8-8DA4-52C4B3225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124" y="271796"/>
            <a:ext cx="9527976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Les </a:t>
            </a: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rôles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du </a:t>
            </a: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laboratoire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de </a:t>
            </a: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microbiologie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clinique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endParaRPr lang="fr-FR" altLang="en-US" sz="3600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pic>
        <p:nvPicPr>
          <p:cNvPr id="13315" name="Image 3">
            <a:extLst>
              <a:ext uri="{FF2B5EF4-FFF2-40B4-BE49-F238E27FC236}">
                <a16:creationId xmlns:a16="http://schemas.microsoft.com/office/drawing/2014/main" id="{4B27F55C-5796-6AC2-5EDA-EC315108B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429125"/>
            <a:ext cx="1903413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ZoneTexte 1">
            <a:extLst>
              <a:ext uri="{FF2B5EF4-FFF2-40B4-BE49-F238E27FC236}">
                <a16:creationId xmlns:a16="http://schemas.microsoft.com/office/drawing/2014/main" id="{454ACBC9-9C07-FF64-F3BA-ED5B9D69C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0" y="1582738"/>
            <a:ext cx="1051242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De manière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systématique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fournir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US" alt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documentation </a:t>
            </a:r>
            <a:r>
              <a:rPr lang="en-US" altLang="fr-F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microbiologique</a:t>
            </a:r>
            <a:r>
              <a:rPr lang="en-US" alt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des infections 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réaliser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des tests de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sensibilité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aux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antimicrobiens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fr-F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antibiogramme</a:t>
            </a:r>
            <a:r>
              <a:rPr lang="en-US" alt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Aider les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médecins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à proposer le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traitement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le plus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adapté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aux patients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prescrivant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antibiothérapie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appropriée</a:t>
            </a:r>
            <a:endParaRPr lang="en-US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7" name="Image 6">
            <a:extLst>
              <a:ext uri="{FF2B5EF4-FFF2-40B4-BE49-F238E27FC236}">
                <a16:creationId xmlns:a16="http://schemas.microsoft.com/office/drawing/2014/main" id="{25F6F805-FBC5-751A-FEEA-14DFBB68C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3659"/>
          <a:stretch>
            <a:fillRect/>
          </a:stretch>
        </p:blipFill>
        <p:spPr bwMode="auto">
          <a:xfrm>
            <a:off x="2190750" y="4964113"/>
            <a:ext cx="37179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E33555-D72F-6CF2-0BDA-EFDF9F245FC1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3321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76561E20-36AD-DBD6-8BAC-90BC44FBC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ZoneTexte 7">
            <a:extLst>
              <a:ext uri="{FF2B5EF4-FFF2-40B4-BE49-F238E27FC236}">
                <a16:creationId xmlns:a16="http://schemas.microsoft.com/office/drawing/2014/main" id="{98B9C69D-6E1C-3FF9-ED43-0CA3842E3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13323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BD449443-DF5C-F4D5-3ABD-35E054559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Image 28">
            <a:extLst>
              <a:ext uri="{FF2B5EF4-FFF2-40B4-BE49-F238E27FC236}">
                <a16:creationId xmlns:a16="http://schemas.microsoft.com/office/drawing/2014/main" id="{1B95BD02-35EA-ECB6-9275-980A8F0F2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8937A8C-4FB5-8B23-E015-A44929CB2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514" y="289569"/>
            <a:ext cx="986497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Les </a:t>
            </a: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rôles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du </a:t>
            </a: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laboratoire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de </a:t>
            </a: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microbiologie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clinique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endParaRPr lang="fr-FR" altLang="en-US" sz="3600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pic>
        <p:nvPicPr>
          <p:cNvPr id="14339" name="Image 3">
            <a:extLst>
              <a:ext uri="{FF2B5EF4-FFF2-40B4-BE49-F238E27FC236}">
                <a16:creationId xmlns:a16="http://schemas.microsoft.com/office/drawing/2014/main" id="{984E56CF-DF28-48B4-EAF1-766836A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646" y="4832594"/>
            <a:ext cx="1294812" cy="150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1">
            <a:extLst>
              <a:ext uri="{FF2B5EF4-FFF2-40B4-BE49-F238E27FC236}">
                <a16:creationId xmlns:a16="http://schemas.microsoft.com/office/drawing/2014/main" id="{5EBAE9C6-E87D-3CB3-41D3-F1486F159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42" y="1153169"/>
            <a:ext cx="11166475" cy="440120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defRPr/>
            </a:pPr>
            <a:endParaRPr lang="fr-FR" alt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Surveillance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régulière de l'écologie de la RAM  </a:t>
            </a:r>
          </a:p>
          <a:p>
            <a:pPr marL="914400" lvl="1" indent="-457200">
              <a:buFont typeface="Wingdings" panose="05000000000000000000" pitchFamily="2" charset="2"/>
              <a:buChar char="à"/>
              <a:defRPr/>
            </a:pP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pour contribuer à la mise en œuvre des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recommandations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antibiothérapie</a:t>
            </a:r>
            <a:endParaRPr lang="en-US" alt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à"/>
              <a:defRPr/>
            </a:pPr>
            <a:r>
              <a:rPr lang="en-US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surveiller l'évolution de la résistance bactérienne</a:t>
            </a:r>
          </a:p>
          <a:p>
            <a:pPr marL="457200" lvl="1" indent="0">
              <a:defRPr/>
            </a:pPr>
            <a:endParaRPr lang="en-US" alt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defRPr/>
            </a:pPr>
            <a:endParaRPr lang="en-US" alt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r-FR" alt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Participation</a:t>
            </a: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à des études de </a:t>
            </a:r>
            <a:r>
              <a:rPr lang="fr-FR" alt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surveillance active et de recherche  </a:t>
            </a:r>
          </a:p>
          <a:p>
            <a:pPr marL="457200" lvl="1" indent="0">
              <a:defRPr/>
            </a:pPr>
            <a:r>
              <a:rPr lang="fr-FR" altLang="fr-FR" sz="2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Un service clé !</a:t>
            </a:r>
            <a:endParaRPr lang="fr-FR" alt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fr-FR" alt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F4682D-441E-2DDE-F24E-F39D4C163346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4344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CAA40A59-D6C3-1F3A-571F-C376372E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ZoneTexte 7">
            <a:extLst>
              <a:ext uri="{FF2B5EF4-FFF2-40B4-BE49-F238E27FC236}">
                <a16:creationId xmlns:a16="http://schemas.microsoft.com/office/drawing/2014/main" id="{BDA01C88-0168-5846-D213-67AEF4037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14346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57BC9D2B-0589-4A93-EB6E-D8B85E3B5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Image 28">
            <a:extLst>
              <a:ext uri="{FF2B5EF4-FFF2-40B4-BE49-F238E27FC236}">
                <a16:creationId xmlns:a16="http://schemas.microsoft.com/office/drawing/2014/main" id="{2555CDBA-3070-3427-E770-2268F896E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152DA02-B672-AAEF-126C-3C2A9B67F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250" y="76139"/>
            <a:ext cx="1063838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Qu'est-ce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que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des données </a:t>
            </a: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microbiologiques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36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fiables</a:t>
            </a:r>
            <a:r>
              <a:rPr lang="en-GB" alt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?</a:t>
            </a:r>
            <a:endParaRPr lang="fr-FR" altLang="en-US" sz="3600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C13F097F-85A7-6A75-5A3B-E7A1CAAEB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268760"/>
            <a:ext cx="11387207" cy="4893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Précises, </a:t>
            </a:r>
            <a:r>
              <a:rPr lang="en-US" alt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exactes</a:t>
            </a:r>
            <a:r>
              <a:rPr lang="en-US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0" indent="0">
              <a:defRPr/>
            </a:pP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Basées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sur des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méthodes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et des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protocoles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de test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validés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(CQ).</a:t>
            </a:r>
          </a:p>
          <a:p>
            <a:pPr marL="0" indent="0">
              <a:defRPr/>
            </a:pPr>
            <a:endParaRPr lang="en-US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Reproductibles</a:t>
            </a:r>
            <a:r>
              <a:rPr lang="en-US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0" indent="0">
              <a:defRPr/>
            </a:pP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Résultats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concordants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entre les différents laboratoires et les différentes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périodes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defRPr/>
            </a:pPr>
            <a:endParaRPr lang="en-US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Complètes</a:t>
            </a:r>
            <a:r>
              <a:rPr lang="en-US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0" indent="0">
              <a:defRPr/>
            </a:pP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	Tous les paramètres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pertinents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nécessaires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pour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l'étude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defRPr/>
            </a:pPr>
            <a:endParaRPr lang="en-US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Pertinentes</a:t>
            </a:r>
            <a:r>
              <a:rPr lang="en-US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dans le contexte :</a:t>
            </a:r>
          </a:p>
          <a:p>
            <a:pPr marL="457200" lvl="1" indent="0">
              <a:defRPr/>
            </a:pP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Reflètent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l'épidémiologie locale, les structures de santé ou la communauté...</a:t>
            </a:r>
          </a:p>
          <a:p>
            <a:pPr marL="0" indent="0">
              <a:defRPr/>
            </a:pP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Adaptées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aux pays à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ressources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limitées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, aux études </a:t>
            </a:r>
            <a:r>
              <a:rPr lang="en-US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intersectorielles</a:t>
            </a:r>
            <a:r>
              <a:rPr lang="en-US" altLang="fr-FR" dirty="0">
                <a:latin typeface="Calibri" panose="020F0502020204030204" pitchFamily="34" charset="0"/>
                <a:cs typeface="Calibri" panose="020F0502020204030204" pitchFamily="34" charset="0"/>
              </a:rPr>
              <a:t> (One Health)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BB139B-CEE6-CCF0-8977-989EBB510A7A}"/>
              </a:ext>
            </a:extLst>
          </p:cNvPr>
          <p:cNvSpPr/>
          <p:nvPr/>
        </p:nvSpPr>
        <p:spPr>
          <a:xfrm>
            <a:off x="1025196" y="6597752"/>
            <a:ext cx="11166804" cy="260248"/>
          </a:xfrm>
          <a:prstGeom prst="rect">
            <a:avLst/>
          </a:prstGeom>
          <a:gradFill flip="none" rotWithShape="1">
            <a:gsLst>
              <a:gs pos="1389">
                <a:srgbClr val="3333CC">
                  <a:lumMod val="75000"/>
                </a:srgbClr>
              </a:gs>
              <a:gs pos="94720">
                <a:srgbClr val="FFFFFF"/>
              </a:gs>
              <a:gs pos="89000">
                <a:srgbClr val="DCDCF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GB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6391" name="Picture 2" descr="RÃ©sultat de recherche d'images pour &quot;logo IAME denamur&quot;">
            <a:extLst>
              <a:ext uri="{FF2B5EF4-FFF2-40B4-BE49-F238E27FC236}">
                <a16:creationId xmlns:a16="http://schemas.microsoft.com/office/drawing/2014/main" id="{A9C4BB7D-35AA-C426-6BEB-5ED974A96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6492875"/>
            <a:ext cx="113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ZoneTexte 7">
            <a:extLst>
              <a:ext uri="{FF2B5EF4-FFF2-40B4-BE49-F238E27FC236}">
                <a16:creationId xmlns:a16="http://schemas.microsoft.com/office/drawing/2014/main" id="{32E882B3-80E5-CD89-2A74-9F9BA068C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618288"/>
            <a:ext cx="1400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Laurence Armand-Lefevre</a:t>
            </a:r>
          </a:p>
        </p:txBody>
      </p:sp>
      <p:pic>
        <p:nvPicPr>
          <p:cNvPr id="16393" name="Picture 2" descr="Résultat de recherche d'images pour &quot;université de paris&quot;">
            <a:extLst>
              <a:ext uri="{FF2B5EF4-FFF2-40B4-BE49-F238E27FC236}">
                <a16:creationId xmlns:a16="http://schemas.microsoft.com/office/drawing/2014/main" id="{AD1452F6-F597-26CA-7515-1C50D3E10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430963"/>
            <a:ext cx="4381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Image 28">
            <a:extLst>
              <a:ext uri="{FF2B5EF4-FFF2-40B4-BE49-F238E27FC236}">
                <a16:creationId xmlns:a16="http://schemas.microsoft.com/office/drawing/2014/main" id="{99503D84-2CFE-8D8A-664C-C05C0D9B3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 b="-14255"/>
          <a:stretch>
            <a:fillRect/>
          </a:stretch>
        </p:blipFill>
        <p:spPr bwMode="auto">
          <a:xfrm>
            <a:off x="4763" y="6480175"/>
            <a:ext cx="361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7906</TotalTime>
  <Words>1746</Words>
  <Application>Microsoft Office PowerPoint</Application>
  <PresentationFormat>Grand écran</PresentationFormat>
  <Paragraphs>256</Paragraphs>
  <Slides>34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36" baseType="lpstr">
      <vt:lpstr>Modèle par défaut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Hôpital Bichat Claude Bernard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BACTANDR</dc:creator>
  <cp:keywords>, docId:AE162ADF03AF48C98EE513396771F060</cp:keywords>
  <cp:lastModifiedBy>Laurence ARMAND</cp:lastModifiedBy>
  <cp:revision>374</cp:revision>
  <dcterms:created xsi:type="dcterms:W3CDTF">2002-12-15T08:01:45Z</dcterms:created>
  <dcterms:modified xsi:type="dcterms:W3CDTF">2026-01-14T12:07:12Z</dcterms:modified>
</cp:coreProperties>
</file>