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317" r:id="rId7"/>
    <p:sldId id="311" r:id="rId8"/>
    <p:sldId id="312" r:id="rId9"/>
    <p:sldId id="318" r:id="rId10"/>
    <p:sldId id="314" r:id="rId11"/>
    <p:sldId id="302" r:id="rId12"/>
    <p:sldId id="305" r:id="rId13"/>
    <p:sldId id="304" r:id="rId14"/>
    <p:sldId id="282" r:id="rId15"/>
    <p:sldId id="293" r:id="rId16"/>
    <p:sldId id="316" r:id="rId17"/>
    <p:sldId id="306" r:id="rId18"/>
    <p:sldId id="307" r:id="rId19"/>
    <p:sldId id="313" r:id="rId20"/>
    <p:sldId id="320"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7A5D0F-433A-B563-9950-CCEAA8E36D16}" name="Ryesah Afzal" initials="RA" userId="S::ryesah.afzal@toronto.msf.org::3952b5a2-d877-4d10-ad2d-b11831eb4dc7" providerId="AD"/>
  <p188:author id="{7771CADA-73BD-410E-0FF3-3D0AC6CF15DA}" name="Nilza Angmo" initials="NA" userId="S::nilza.angmo@toronto.msf.org::598635a3-66c0-4d07-9270-fa6a1dac9e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9161" autoAdjust="0"/>
  </p:normalViewPr>
  <p:slideViewPr>
    <p:cSldViewPr snapToGrid="0">
      <p:cViewPr varScale="1">
        <p:scale>
          <a:sx n="67" d="100"/>
          <a:sy n="67" d="100"/>
        </p:scale>
        <p:origin x="121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HURTADO\Desktop\Classeur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HURTADO\Desktop\Classeur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HURTADO\Desktop\Classeur1.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N-HURTADO\Desktop\Classeur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MSF Télé-expertise</a:t>
            </a:r>
            <a:r>
              <a:rPr lang="fr-FR" baseline="0"/>
              <a:t> - </a:t>
            </a:r>
            <a:r>
              <a:rPr lang="fr-FR"/>
              <a:t>Cas/an (2015-2025)</a:t>
            </a:r>
            <a:r>
              <a:rPr lang="fr-FR" baseline="0"/>
              <a:t>  </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Feuil1!$B$3</c:f>
              <c:strCache>
                <c:ptCount val="1"/>
                <c:pt idx="0">
                  <c:v>Cases CM</c:v>
                </c:pt>
              </c:strCache>
            </c:strRef>
          </c:tx>
          <c:spPr>
            <a:solidFill>
              <a:schemeClr val="accent1"/>
            </a:solidFill>
            <a:ln>
              <a:noFill/>
            </a:ln>
            <a:effectLst/>
          </c:spPr>
          <c:invertIfNegative val="0"/>
          <c:cat>
            <c:numRef>
              <c:f>Feuil1!$A$4:$A$14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Feuil1!$B$4:$B$14</c:f>
              <c:numCache>
                <c:formatCode>General</c:formatCode>
                <c:ptCount val="11"/>
                <c:pt idx="0">
                  <c:v>345</c:v>
                </c:pt>
                <c:pt idx="1">
                  <c:v>1644</c:v>
                </c:pt>
                <c:pt idx="2">
                  <c:v>2550</c:v>
                </c:pt>
                <c:pt idx="3">
                  <c:v>3092</c:v>
                </c:pt>
                <c:pt idx="4">
                  <c:v>3113</c:v>
                </c:pt>
                <c:pt idx="5">
                  <c:v>2463</c:v>
                </c:pt>
                <c:pt idx="6">
                  <c:v>3541</c:v>
                </c:pt>
                <c:pt idx="7">
                  <c:v>4043</c:v>
                </c:pt>
                <c:pt idx="8">
                  <c:v>4896</c:v>
                </c:pt>
                <c:pt idx="9">
                  <c:v>5237</c:v>
                </c:pt>
                <c:pt idx="10">
                  <c:v>5296</c:v>
                </c:pt>
              </c:numCache>
            </c:numRef>
          </c:val>
          <c:extLst>
            <c:ext xmlns:c16="http://schemas.microsoft.com/office/drawing/2014/chart" uri="{C3380CC4-5D6E-409C-BE32-E72D297353CC}">
              <c16:uniqueId val="{00000000-886C-40DF-B38B-E33BB129E46E}"/>
            </c:ext>
          </c:extLst>
        </c:ser>
        <c:dLbls>
          <c:showLegendKey val="0"/>
          <c:showVal val="0"/>
          <c:showCatName val="0"/>
          <c:showSerName val="0"/>
          <c:showPercent val="0"/>
          <c:showBubbleSize val="0"/>
        </c:dLbls>
        <c:gapWidth val="219"/>
        <c:overlap val="-27"/>
        <c:axId val="1288670768"/>
        <c:axId val="1288694768"/>
      </c:barChart>
      <c:catAx>
        <c:axId val="128867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8694768"/>
        <c:crosses val="autoZero"/>
        <c:auto val="1"/>
        <c:lblAlgn val="ctr"/>
        <c:lblOffset val="100"/>
        <c:noMultiLvlLbl val="0"/>
      </c:catAx>
      <c:valAx>
        <c:axId val="128869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867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MSF</a:t>
            </a:r>
            <a:r>
              <a:rPr lang="fr-FR" baseline="0"/>
              <a:t> Télé-expertise - spécialité (2021-2025)</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A7-44CE-B1EC-9A3824E215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A7-44CE-B1EC-9A3824E215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A7-44CE-B1EC-9A3824E215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DA7-44CE-B1EC-9A3824E215E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DA7-44CE-B1EC-9A3824E215E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DA7-44CE-B1EC-9A3824E215E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DA7-44CE-B1EC-9A3824E215E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DA7-44CE-B1EC-9A3824E215E7}"/>
              </c:ext>
            </c:extLst>
          </c:dPt>
          <c:dLbls>
            <c:dLbl>
              <c:idx val="1"/>
              <c:layout>
                <c:manualLayout>
                  <c:x val="0.17022357723577244"/>
                  <c:y val="-4.89596083231334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DA7-44CE-B1EC-9A3824E215E7}"/>
                </c:ext>
              </c:extLst>
            </c:dLbl>
            <c:dLbl>
              <c:idx val="6"/>
              <c:layout>
                <c:manualLayout>
                  <c:x val="1.8229166666666619E-2"/>
                  <c:y val="-1.9217108540407538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DA7-44CE-B1EC-9A3824E215E7}"/>
                </c:ext>
              </c:extLst>
            </c:dLbl>
            <c:dLbl>
              <c:idx val="7"/>
              <c:layout>
                <c:manualLayout>
                  <c:x val="0.14322916666666666"/>
                  <c:y val="8.38574423480083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DA7-44CE-B1EC-9A3824E215E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oundRectCallout">
                    <a:avLst/>
                  </a:prstGeom>
                  <a:noFill/>
                  <a:ln>
                    <a:noFill/>
                  </a:ln>
                </c15:spPr>
              </c:ext>
            </c:extLst>
          </c:dLbls>
          <c:cat>
            <c:strRef>
              <c:f>Feuil1!$B$23:$I$23</c:f>
              <c:strCache>
                <c:ptCount val="8"/>
                <c:pt idx="0">
                  <c:v>Radio &amp; Echo</c:v>
                </c:pt>
                <c:pt idx="1">
                  <c:v>Pédiatrie</c:v>
                </c:pt>
                <c:pt idx="2">
                  <c:v>Maladies Inf.</c:v>
                </c:pt>
                <c:pt idx="3">
                  <c:v>Santé Sex &amp; Rep</c:v>
                </c:pt>
                <c:pt idx="4">
                  <c:v>Méd. Interne</c:v>
                </c:pt>
                <c:pt idx="5">
                  <c:v>Chirurgie</c:v>
                </c:pt>
                <c:pt idx="6">
                  <c:v>Autres </c:v>
                </c:pt>
                <c:pt idx="7">
                  <c:v>Santé Mentale</c:v>
                </c:pt>
              </c:strCache>
            </c:strRef>
          </c:cat>
          <c:val>
            <c:numRef>
              <c:f>Feuil1!$B$24:$I$24</c:f>
              <c:numCache>
                <c:formatCode>General</c:formatCode>
                <c:ptCount val="8"/>
                <c:pt idx="0">
                  <c:v>9538</c:v>
                </c:pt>
                <c:pt idx="1">
                  <c:v>6797</c:v>
                </c:pt>
                <c:pt idx="2">
                  <c:v>3682</c:v>
                </c:pt>
                <c:pt idx="3">
                  <c:v>3385</c:v>
                </c:pt>
                <c:pt idx="4">
                  <c:v>2843</c:v>
                </c:pt>
                <c:pt idx="5">
                  <c:v>1679</c:v>
                </c:pt>
                <c:pt idx="6">
                  <c:v>1363</c:v>
                </c:pt>
                <c:pt idx="7">
                  <c:v>391</c:v>
                </c:pt>
              </c:numCache>
            </c:numRef>
          </c:val>
          <c:extLst>
            <c:ext xmlns:c16="http://schemas.microsoft.com/office/drawing/2014/chart" uri="{C3380CC4-5D6E-409C-BE32-E72D297353CC}">
              <c16:uniqueId val="{00000010-0DA7-44CE-B1EC-9A3824E215E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3D-422A-9241-62F7C037DC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3D-422A-9241-62F7C037DC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3D-422A-9241-62F7C037DC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3D-422A-9241-62F7C037DCC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3D-422A-9241-62F7C037DCC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B3D-422A-9241-62F7C037DCC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B3D-422A-9241-62F7C037DCC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B3D-422A-9241-62F7C037DCC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B3D-422A-9241-62F7C037DCCD}"/>
              </c:ext>
            </c:extLst>
          </c:dPt>
          <c:dLbls>
            <c:dLbl>
              <c:idx val="0"/>
              <c:layout>
                <c:manualLayout>
                  <c:x val="0.20277777777777778"/>
                  <c:y val="5.5555555555555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3D-422A-9241-62F7C037DCCD}"/>
                </c:ext>
              </c:extLst>
            </c:dLbl>
            <c:dLbl>
              <c:idx val="2"/>
              <c:layout>
                <c:manualLayout>
                  <c:x val="0.14166666666666655"/>
                  <c:y val="-4.629629629629629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3D-422A-9241-62F7C037DCCD}"/>
                </c:ext>
              </c:extLst>
            </c:dLbl>
            <c:dLbl>
              <c:idx val="4"/>
              <c:layout>
                <c:manualLayout>
                  <c:x val="-9.1666666666666688E-2"/>
                  <c:y val="-0.1203703703703703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B3D-422A-9241-62F7C037DCCD}"/>
                </c:ext>
              </c:extLst>
            </c:dLbl>
            <c:dLbl>
              <c:idx val="6"/>
              <c:layout>
                <c:manualLayout>
                  <c:x val="-0.14226292786564004"/>
                  <c:y val="0.1020919352165645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B3D-422A-9241-62F7C037DCCD}"/>
                </c:ext>
              </c:extLst>
            </c:dLbl>
            <c:dLbl>
              <c:idx val="7"/>
              <c:layout>
                <c:manualLayout>
                  <c:x val="-9.880744641594285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B3D-422A-9241-62F7C037DCCD}"/>
                </c:ext>
              </c:extLst>
            </c:dLbl>
            <c:dLbl>
              <c:idx val="8"/>
              <c:layout>
                <c:manualLayout>
                  <c:x val="0.16944444444444434"/>
                  <c:y val="1.85185185185184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B3D-422A-9241-62F7C037DCC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Feuil3!$J$2:$J$10</c:f>
              <c:strCache>
                <c:ptCount val="9"/>
                <c:pt idx="0">
                  <c:v>Asia</c:v>
                </c:pt>
                <c:pt idx="1">
                  <c:v>Central Africa</c:v>
                </c:pt>
                <c:pt idx="2">
                  <c:v>East Africa</c:v>
                </c:pt>
                <c:pt idx="3">
                  <c:v>North Africa</c:v>
                </c:pt>
                <c:pt idx="4">
                  <c:v>South Africa</c:v>
                </c:pt>
                <c:pt idx="5">
                  <c:v>West Africa</c:v>
                </c:pt>
                <c:pt idx="6">
                  <c:v>Middle East</c:v>
                </c:pt>
                <c:pt idx="7">
                  <c:v>Europe</c:v>
                </c:pt>
                <c:pt idx="8">
                  <c:v>Latin America</c:v>
                </c:pt>
              </c:strCache>
            </c:strRef>
          </c:cat>
          <c:val>
            <c:numRef>
              <c:f>Feuil3!$K$2:$K$10</c:f>
              <c:numCache>
                <c:formatCode>General</c:formatCode>
                <c:ptCount val="9"/>
                <c:pt idx="0">
                  <c:v>647</c:v>
                </c:pt>
                <c:pt idx="1">
                  <c:v>737</c:v>
                </c:pt>
                <c:pt idx="2">
                  <c:v>841</c:v>
                </c:pt>
                <c:pt idx="3">
                  <c:v>102</c:v>
                </c:pt>
                <c:pt idx="4">
                  <c:v>31</c:v>
                </c:pt>
                <c:pt idx="5">
                  <c:v>1005</c:v>
                </c:pt>
                <c:pt idx="6">
                  <c:v>281</c:v>
                </c:pt>
                <c:pt idx="7">
                  <c:v>8</c:v>
                </c:pt>
                <c:pt idx="8">
                  <c:v>37</c:v>
                </c:pt>
              </c:numCache>
            </c:numRef>
          </c:val>
          <c:extLst>
            <c:ext xmlns:c16="http://schemas.microsoft.com/office/drawing/2014/chart" uri="{C3380CC4-5D6E-409C-BE32-E72D297353CC}">
              <c16:uniqueId val="{00000012-2B3D-422A-9241-62F7C037DCC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Feuil2!$A$3:$A$21</cx:f>
        <cx:lvl ptCount="19">
          <cx:pt idx="0">Imageonologie</cx:pt>
          <cx:pt idx="1">VIH-TB</cx:pt>
          <cx:pt idx="2">Pédiatrie</cx:pt>
          <cx:pt idx="3">Maladies Trop</cx:pt>
          <cx:pt idx="4">Générale</cx:pt>
          <cx:pt idx="5">Néurologie</cx:pt>
          <cx:pt idx="6">Dermatologie</cx:pt>
          <cx:pt idx="7">Other</cx:pt>
          <cx:pt idx="8">Pneumonologie</cx:pt>
          <cx:pt idx="9">Nutrition</cx:pt>
          <cx:pt idx="10">Cardiologie</cx:pt>
          <cx:pt idx="11">Gastrointest</cx:pt>
          <cx:pt idx="12">Néphrologie</cx:pt>
          <cx:pt idx="13">Chirurgie</cx:pt>
          <cx:pt idx="14">Soins Critiques</cx:pt>
          <cx:pt idx="15">SRS</cx:pt>
          <cx:pt idx="16">Méd Interne</cx:pt>
          <cx:pt idx="17">Oncologie</cx:pt>
          <cx:pt idx="18">Santé Mentale</cx:pt>
        </cx:lvl>
      </cx:strDim>
      <cx:numDim type="size">
        <cx:f>Feuil2!$B$3:$B$21</cx:f>
        <cx:lvl ptCount="19" formatCode="Standard">
          <cx:pt idx="0">133</cx:pt>
          <cx:pt idx="1">1115</cx:pt>
          <cx:pt idx="2">854</cx:pt>
          <cx:pt idx="3">745</cx:pt>
          <cx:pt idx="4">310</cx:pt>
          <cx:pt idx="5">241</cx:pt>
          <cx:pt idx="6">232</cx:pt>
          <cx:pt idx="7">199</cx:pt>
          <cx:pt idx="8">186</cx:pt>
          <cx:pt idx="9">113</cx:pt>
          <cx:pt idx="10">111</cx:pt>
          <cx:pt idx="11">162</cx:pt>
          <cx:pt idx="12">71</cx:pt>
          <cx:pt idx="13">72</cx:pt>
          <cx:pt idx="14">25</cx:pt>
          <cx:pt idx="15">27</cx:pt>
          <cx:pt idx="16">85</cx:pt>
          <cx:pt idx="17">26</cx:pt>
          <cx:pt idx="18">7</cx:pt>
        </cx:lvl>
      </cx:numDim>
    </cx:data>
  </cx:chartData>
  <cx:chart>
    <cx:title pos="t" align="ctr" overlay="0">
      <cx:tx>
        <cx:txData>
          <cx:v>Sub-spécialité cas maladies infectieuses (2021-2025)</cx:v>
        </cx:txData>
      </cx:tx>
      <cx:txPr>
        <a:bodyPr spcFirstLastPara="1" vertOverflow="ellipsis" horzOverflow="overflow" wrap="square" lIns="0" tIns="0" rIns="0" bIns="0" anchor="ctr" anchorCtr="1"/>
        <a:lstStyle/>
        <a:p>
          <a:pPr algn="ctr" rtl="0">
            <a:defRPr/>
          </a:pPr>
          <a:r>
            <a:rPr lang="fr-FR" sz="1400" b="0" i="0" u="none" strike="noStrike" baseline="0">
              <a:solidFill>
                <a:sysClr val="windowText" lastClr="000000">
                  <a:lumMod val="65000"/>
                  <a:lumOff val="35000"/>
                </a:sysClr>
              </a:solidFill>
              <a:latin typeface="Aptos Narrow" panose="02110004020202020204"/>
            </a:rPr>
            <a:t>Sub-spécialité cas maladies infectieuses (2021-2025)</a:t>
          </a:r>
        </a:p>
      </cx:txPr>
    </cx:title>
    <cx:plotArea>
      <cx:plotAreaRegion>
        <cx:series layoutId="treemap" uniqueId="{5841589F-0F57-44EF-A879-1F52D55BADD4}">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2T08:12:29.342"/>
    </inkml:context>
    <inkml:brush xml:id="br0">
      <inkml:brushProperty name="width" value="0.35" units="cm"/>
      <inkml:brushProperty name="height" value="0.35" units="cm"/>
    </inkml:brush>
  </inkml:definitions>
  <inkml:trace contextRef="#ctx0" brushRef="#br0">1 0 24461,'2185'0'0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B9281-37BC-4C19-B128-C7F281FAC3F0}"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79E2C-4529-41A1-B254-8E7DC22F3B9B}" type="slidenum">
              <a:rPr lang="en-US" smtClean="0"/>
              <a:t>‹N°›</a:t>
            </a:fld>
            <a:endParaRPr lang="en-US"/>
          </a:p>
        </p:txBody>
      </p:sp>
    </p:spTree>
    <p:extLst>
      <p:ext uri="{BB962C8B-B14F-4D97-AF65-F5344CB8AC3E}">
        <p14:creationId xmlns:p14="http://schemas.microsoft.com/office/powerpoint/2010/main" val="329920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Bonjour, je m'appelle Northan Hurtado, responsable des opérations cliniques pour le programme de télémédecine de MSF. </a:t>
            </a:r>
          </a:p>
        </p:txBody>
      </p:sp>
      <p:sp>
        <p:nvSpPr>
          <p:cNvPr id="4" name="Slide Number Placeholder 3"/>
          <p:cNvSpPr>
            <a:spLocks noGrp="1"/>
          </p:cNvSpPr>
          <p:nvPr>
            <p:ph type="sldNum" sz="quarter" idx="5"/>
          </p:nvPr>
        </p:nvSpPr>
        <p:spPr/>
        <p:txBody>
          <a:bodyPr/>
          <a:lstStyle/>
          <a:p>
            <a:fld id="{AAB79E2C-4529-41A1-B254-8E7DC22F3B9B}" type="slidenum">
              <a:rPr lang="en-US" smtClean="0"/>
              <a:t>1</a:t>
            </a:fld>
            <a:endParaRPr lang="en-US"/>
          </a:p>
        </p:txBody>
      </p:sp>
    </p:spTree>
    <p:extLst>
      <p:ext uri="{BB962C8B-B14F-4D97-AF65-F5344CB8AC3E}">
        <p14:creationId xmlns:p14="http://schemas.microsoft.com/office/powerpoint/2010/main" val="235539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1404-7E35-9533-C8CA-5EE89A79E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D3C4D-28E8-CE21-861A-EF7C64106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59C3E-806B-D658-0703-1F26604C375E}"/>
              </a:ext>
            </a:extLst>
          </p:cNvPr>
          <p:cNvSpPr>
            <a:spLocks noGrp="1"/>
          </p:cNvSpPr>
          <p:nvPr>
            <p:ph type="body" idx="1"/>
          </p:nvPr>
        </p:nvSpPr>
        <p:spPr/>
        <p:txBody>
          <a:bodyPr/>
          <a:lstStyle/>
          <a:p>
            <a:r>
              <a:rPr lang="fr-FR" dirty="0"/>
              <a:t>Ce graph montre les 12 pays qu'ont posté plus de cas infectieux depuis 2021. Ces douze pays représentent 80% du total, et si l'on fait un zoom pour les top huit, eux ils représentent 64% de tous les cas. Est-ce qu'il y a qqe chose que vous attire l'attention?</a:t>
            </a:r>
          </a:p>
        </p:txBody>
      </p:sp>
      <p:sp>
        <p:nvSpPr>
          <p:cNvPr id="4" name="Slide Number Placeholder 3">
            <a:extLst>
              <a:ext uri="{FF2B5EF4-FFF2-40B4-BE49-F238E27FC236}">
                <a16:creationId xmlns:a16="http://schemas.microsoft.com/office/drawing/2014/main" id="{FEA10BBC-9852-7C61-D8F9-E70EDF1EA379}"/>
              </a:ext>
            </a:extLst>
          </p:cNvPr>
          <p:cNvSpPr>
            <a:spLocks noGrp="1"/>
          </p:cNvSpPr>
          <p:nvPr>
            <p:ph type="sldNum" sz="quarter" idx="5"/>
          </p:nvPr>
        </p:nvSpPr>
        <p:spPr/>
        <p:txBody>
          <a:bodyPr/>
          <a:lstStyle/>
          <a:p>
            <a:fld id="{AAB79E2C-4529-41A1-B254-8E7DC22F3B9B}" type="slidenum">
              <a:rPr lang="en-US" smtClean="0"/>
              <a:t>10</a:t>
            </a:fld>
            <a:endParaRPr lang="en-US"/>
          </a:p>
        </p:txBody>
      </p:sp>
    </p:spTree>
    <p:extLst>
      <p:ext uri="{BB962C8B-B14F-4D97-AF65-F5344CB8AC3E}">
        <p14:creationId xmlns:p14="http://schemas.microsoft.com/office/powerpoint/2010/main" val="242419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203AB-6307-3325-C666-392A5AB8B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41192-31A5-2FBA-0AC2-BFC4171C9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FDD00-4ECA-142A-106B-0A4331A52C09}"/>
              </a:ext>
            </a:extLst>
          </p:cNvPr>
          <p:cNvSpPr>
            <a:spLocks noGrp="1"/>
          </p:cNvSpPr>
          <p:nvPr>
            <p:ph type="body" idx="1"/>
          </p:nvPr>
        </p:nvSpPr>
        <p:spPr/>
        <p:txBody>
          <a:bodyPr/>
          <a:lstStyle/>
          <a:p>
            <a:r>
              <a:rPr lang="fr-FR" dirty="0">
                <a:latin typeface="Calibri"/>
                <a:ea typeface="Calibri"/>
                <a:cs typeface="Calibri"/>
              </a:rPr>
              <a:t>Nous essayons d'évaluer la qualité du programme à travers d'une enquête faite à la fermeture du cas avec deux sections: une pour la satisfaction et l'autre partie pour l'adaptabilité du soutien des spécialistes TM</a:t>
            </a:r>
          </a:p>
          <a:p>
            <a:r>
              <a:rPr lang="fr-FR" dirty="0">
                <a:latin typeface="Calibri"/>
                <a:ea typeface="Calibri"/>
                <a:cs typeface="Calibri"/>
              </a:rPr>
              <a:t>De cas fermés, les équipes dans nos pays ont remplie au peu près la moitié cette enquête. L'analyse se fait dans les enquêtes faites par les équipes bien sûr. De 824 cas pour la période, seulement 25 cas ont été identifié comme ayant une mauvaise note (</a:t>
            </a:r>
            <a:r>
              <a:rPr lang="fr-FR">
                <a:latin typeface="Calibri"/>
                <a:ea typeface="Calibri"/>
                <a:cs typeface="Calibri"/>
              </a:rPr>
              <a:t>3%)</a:t>
            </a:r>
            <a:endParaRPr lang="fr-FR" dirty="0">
              <a:latin typeface="Calibri"/>
              <a:ea typeface="Calibri"/>
              <a:cs typeface="Calibri"/>
            </a:endParaRPr>
          </a:p>
        </p:txBody>
      </p:sp>
      <p:sp>
        <p:nvSpPr>
          <p:cNvPr id="4" name="Slide Number Placeholder 3">
            <a:extLst>
              <a:ext uri="{FF2B5EF4-FFF2-40B4-BE49-F238E27FC236}">
                <a16:creationId xmlns:a16="http://schemas.microsoft.com/office/drawing/2014/main" id="{213B4095-9FFE-10B1-0147-730ACC19C0F4}"/>
              </a:ext>
            </a:extLst>
          </p:cNvPr>
          <p:cNvSpPr>
            <a:spLocks noGrp="1"/>
          </p:cNvSpPr>
          <p:nvPr>
            <p:ph type="sldNum" sz="quarter" idx="5"/>
          </p:nvPr>
        </p:nvSpPr>
        <p:spPr/>
        <p:txBody>
          <a:bodyPr/>
          <a:lstStyle/>
          <a:p>
            <a:fld id="{AAB79E2C-4529-41A1-B254-8E7DC22F3B9B}" type="slidenum">
              <a:rPr lang="en-US" smtClean="0"/>
              <a:t>11</a:t>
            </a:fld>
            <a:endParaRPr lang="en-US"/>
          </a:p>
        </p:txBody>
      </p:sp>
    </p:spTree>
    <p:extLst>
      <p:ext uri="{BB962C8B-B14F-4D97-AF65-F5344CB8AC3E}">
        <p14:creationId xmlns:p14="http://schemas.microsoft.com/office/powerpoint/2010/main" val="357429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a:ea typeface="Calibri"/>
                <a:cs typeface="Calibri"/>
              </a:rPr>
              <a:t>Actuellement il y a 46 spécialistes dans le pool, ceux que représente</a:t>
            </a:r>
            <a:r>
              <a:rPr lang="fr-FR">
                <a:latin typeface="Calibri"/>
                <a:ea typeface="Calibri"/>
                <a:cs typeface="Calibri"/>
              </a:rPr>
              <a:t> 10% - ceux sans compter les 14 référents au siège</a:t>
            </a:r>
            <a:endParaRPr lang="fr-FR" dirty="0">
              <a:latin typeface="Calibri"/>
              <a:ea typeface="Calibri"/>
              <a:cs typeface="Calibri"/>
            </a:endParaRPr>
          </a:p>
          <a:p>
            <a:r>
              <a:rPr lang="fr-FR">
                <a:latin typeface="Calibri"/>
                <a:ea typeface="Calibri"/>
                <a:cs typeface="Calibri"/>
              </a:rPr>
              <a:t>De 46 spécialistes, entre 35-40 sont actives; 6 se s'identifient comme adultes seulement, 8 comment chirurgiens pédiatriques et les autres comme possible de faire un soutien aux deux</a:t>
            </a:r>
            <a:endParaRPr lang="fr-FR" dirty="0">
              <a:latin typeface="Calibri"/>
              <a:ea typeface="Calibri"/>
              <a:cs typeface="Calibri"/>
            </a:endParaRPr>
          </a:p>
          <a:p>
            <a:endParaRPr lang="fr-FR" dirty="0">
              <a:latin typeface="Calibri"/>
              <a:ea typeface="Calibri"/>
              <a:cs typeface="Calibri"/>
            </a:endParaRPr>
          </a:p>
          <a:p>
            <a:r>
              <a:rPr lang="en-US">
                <a:latin typeface="Calibri"/>
                <a:ea typeface="Calibri"/>
                <a:cs typeface="Calibri"/>
              </a:rPr>
              <a:t>Of the 46 surgeons, 6 are self-identified as adults only; 8 as pediatric only; the rest as both</a:t>
            </a:r>
            <a:endParaRPr lang="en-US"/>
          </a:p>
        </p:txBody>
      </p:sp>
      <p:sp>
        <p:nvSpPr>
          <p:cNvPr id="4" name="Slide Number Placeholder 3"/>
          <p:cNvSpPr>
            <a:spLocks noGrp="1"/>
          </p:cNvSpPr>
          <p:nvPr>
            <p:ph type="sldNum" sz="quarter" idx="5"/>
          </p:nvPr>
        </p:nvSpPr>
        <p:spPr/>
        <p:txBody>
          <a:bodyPr/>
          <a:lstStyle/>
          <a:p>
            <a:fld id="{AAB79E2C-4529-41A1-B254-8E7DC22F3B9B}" type="slidenum">
              <a:rPr lang="en-US" smtClean="0"/>
              <a:t>12</a:t>
            </a:fld>
            <a:endParaRPr lang="en-US"/>
          </a:p>
        </p:txBody>
      </p:sp>
    </p:spTree>
    <p:extLst>
      <p:ext uri="{BB962C8B-B14F-4D97-AF65-F5344CB8AC3E}">
        <p14:creationId xmlns:p14="http://schemas.microsoft.com/office/powerpoint/2010/main" val="145585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latin typeface="Calibri"/>
              <a:ea typeface="Calibri"/>
              <a:cs typeface="Calibri"/>
            </a:endParaRPr>
          </a:p>
        </p:txBody>
      </p:sp>
      <p:sp>
        <p:nvSpPr>
          <p:cNvPr id="4" name="Slide Number Placeholder 3"/>
          <p:cNvSpPr>
            <a:spLocks noGrp="1"/>
          </p:cNvSpPr>
          <p:nvPr>
            <p:ph type="sldNum" sz="quarter" idx="5"/>
          </p:nvPr>
        </p:nvSpPr>
        <p:spPr/>
        <p:txBody>
          <a:bodyPr/>
          <a:lstStyle/>
          <a:p>
            <a:fld id="{AAB79E2C-4529-41A1-B254-8E7DC22F3B9B}" type="slidenum">
              <a:rPr lang="en-US" smtClean="0"/>
              <a:t>15</a:t>
            </a:fld>
            <a:endParaRPr lang="en-US"/>
          </a:p>
        </p:txBody>
      </p:sp>
    </p:spTree>
    <p:extLst>
      <p:ext uri="{BB962C8B-B14F-4D97-AF65-F5344CB8AC3E}">
        <p14:creationId xmlns:p14="http://schemas.microsoft.com/office/powerpoint/2010/main" val="263644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to include QR codes</a:t>
            </a:r>
          </a:p>
        </p:txBody>
      </p:sp>
      <p:sp>
        <p:nvSpPr>
          <p:cNvPr id="4" name="Slide Number Placeholder 3"/>
          <p:cNvSpPr>
            <a:spLocks noGrp="1"/>
          </p:cNvSpPr>
          <p:nvPr>
            <p:ph type="sldNum" sz="quarter" idx="5"/>
          </p:nvPr>
        </p:nvSpPr>
        <p:spPr/>
        <p:txBody>
          <a:bodyPr/>
          <a:lstStyle/>
          <a:p>
            <a:fld id="{AAB79E2C-4529-41A1-B254-8E7DC22F3B9B}" type="slidenum">
              <a:rPr lang="en-US" smtClean="0"/>
              <a:t>16</a:t>
            </a:fld>
            <a:endParaRPr lang="en-US"/>
          </a:p>
        </p:txBody>
      </p:sp>
    </p:spTree>
    <p:extLst>
      <p:ext uri="{BB962C8B-B14F-4D97-AF65-F5344CB8AC3E}">
        <p14:creationId xmlns:p14="http://schemas.microsoft.com/office/powerpoint/2010/main" val="45759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FBC84-52C9-1D46-C44C-1C4AD9470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F54A5-1E00-0683-43DB-D562637F6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61620-438F-AA9D-46B4-5C1A918CF818}"/>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B8F34EE1-CCE6-D8D1-B177-7D58143F2C86}"/>
              </a:ext>
            </a:extLst>
          </p:cNvPr>
          <p:cNvSpPr>
            <a:spLocks noGrp="1"/>
          </p:cNvSpPr>
          <p:nvPr>
            <p:ph type="sldNum" sz="quarter" idx="5"/>
          </p:nvPr>
        </p:nvSpPr>
        <p:spPr/>
        <p:txBody>
          <a:bodyPr/>
          <a:lstStyle/>
          <a:p>
            <a:fld id="{AAB79E2C-4529-41A1-B254-8E7DC22F3B9B}" type="slidenum">
              <a:rPr lang="en-US" smtClean="0"/>
              <a:t>17</a:t>
            </a:fld>
            <a:endParaRPr lang="en-US"/>
          </a:p>
        </p:txBody>
      </p:sp>
    </p:spTree>
    <p:extLst>
      <p:ext uri="{BB962C8B-B14F-4D97-AF65-F5344CB8AC3E}">
        <p14:creationId xmlns:p14="http://schemas.microsoft.com/office/powerpoint/2010/main" val="212871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79E2C-4529-41A1-B254-8E7DC22F3B9B}" type="slidenum">
              <a:rPr lang="en-US" smtClean="0"/>
              <a:t>18</a:t>
            </a:fld>
            <a:endParaRPr lang="en-US"/>
          </a:p>
        </p:txBody>
      </p:sp>
    </p:spTree>
    <p:extLst>
      <p:ext uri="{BB962C8B-B14F-4D97-AF65-F5344CB8AC3E}">
        <p14:creationId xmlns:p14="http://schemas.microsoft.com/office/powerpoint/2010/main" val="206380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a:ea typeface="Calibri"/>
                <a:cs typeface="Calibri"/>
              </a:rPr>
              <a:t>Un aperçu rapide de la présentation, où nous allons voir un peu de l’historique, un point sur nos activités aujourd’hui, avec un focus sur les maladies infectieuses. Puis, nous verrons les limitations ou challenges, les succès et des possibilités pour le futur</a:t>
            </a:r>
          </a:p>
        </p:txBody>
      </p:sp>
      <p:sp>
        <p:nvSpPr>
          <p:cNvPr id="4" name="Slide Number Placeholder 3"/>
          <p:cNvSpPr>
            <a:spLocks noGrp="1"/>
          </p:cNvSpPr>
          <p:nvPr>
            <p:ph type="sldNum" sz="quarter" idx="5"/>
          </p:nvPr>
        </p:nvSpPr>
        <p:spPr/>
        <p:txBody>
          <a:bodyPr/>
          <a:lstStyle/>
          <a:p>
            <a:fld id="{AAB79E2C-4529-41A1-B254-8E7DC22F3B9B}" type="slidenum">
              <a:rPr lang="en-US" smtClean="0"/>
              <a:t>2</a:t>
            </a:fld>
            <a:endParaRPr lang="en-US"/>
          </a:p>
        </p:txBody>
      </p:sp>
    </p:spTree>
    <p:extLst>
      <p:ext uri="{BB962C8B-B14F-4D97-AF65-F5344CB8AC3E}">
        <p14:creationId xmlns:p14="http://schemas.microsoft.com/office/powerpoint/2010/main" val="42543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53943-9E45-B875-EBA9-252C1E19B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1B374-368F-373F-B2E0-F360F59D5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84823-B658-6958-F2FA-5417BCD6CBEF}"/>
              </a:ext>
            </a:extLst>
          </p:cNvPr>
          <p:cNvSpPr>
            <a:spLocks noGrp="1"/>
          </p:cNvSpPr>
          <p:nvPr>
            <p:ph type="body" idx="1"/>
          </p:nvPr>
        </p:nvSpPr>
        <p:spPr/>
        <p:txBody>
          <a:bodyPr/>
          <a:lstStyle/>
          <a:p>
            <a:r>
              <a:rPr lang="fr-FR" dirty="0">
                <a:latin typeface="Calibri"/>
                <a:ea typeface="Calibri"/>
                <a:cs typeface="Calibri"/>
              </a:rPr>
              <a:t>Ce programme a été conçu spécifiquement pour les besoins de MSF. Le pilot a été fait en 2009, le but à ce moment-là était surtout de soutenir les équipes de terrain sur la gestion clinique et thérapeutique pour certaines pathologies ou conditions médicales (par ex. dermatologie). Rapidement d’autres spécialités se sont ajoutées. </a:t>
            </a:r>
          </a:p>
        </p:txBody>
      </p:sp>
      <p:sp>
        <p:nvSpPr>
          <p:cNvPr id="4" name="Slide Number Placeholder 3">
            <a:extLst>
              <a:ext uri="{FF2B5EF4-FFF2-40B4-BE49-F238E27FC236}">
                <a16:creationId xmlns:a16="http://schemas.microsoft.com/office/drawing/2014/main" id="{8A3B9BCF-FF72-9326-5245-4C671A0E1E5F}"/>
              </a:ext>
            </a:extLst>
          </p:cNvPr>
          <p:cNvSpPr>
            <a:spLocks noGrp="1"/>
          </p:cNvSpPr>
          <p:nvPr>
            <p:ph type="sldNum" sz="quarter" idx="5"/>
          </p:nvPr>
        </p:nvSpPr>
        <p:spPr/>
        <p:txBody>
          <a:bodyPr/>
          <a:lstStyle/>
          <a:p>
            <a:fld id="{AAB79E2C-4529-41A1-B254-8E7DC22F3B9B}" type="slidenum">
              <a:rPr lang="en-US" smtClean="0"/>
              <a:t>3</a:t>
            </a:fld>
            <a:endParaRPr lang="en-US"/>
          </a:p>
        </p:txBody>
      </p:sp>
    </p:spTree>
    <p:extLst>
      <p:ext uri="{BB962C8B-B14F-4D97-AF65-F5344CB8AC3E}">
        <p14:creationId xmlns:p14="http://schemas.microsoft.com/office/powerpoint/2010/main" val="133288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5092-81EC-834D-1A11-78EA2F961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331F1-577C-F1B3-68F1-D26DB8047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59BCC-6DCA-95E4-5A54-82AEF17F8382}"/>
              </a:ext>
            </a:extLst>
          </p:cNvPr>
          <p:cNvSpPr>
            <a:spLocks noGrp="1"/>
          </p:cNvSpPr>
          <p:nvPr>
            <p:ph type="body" idx="1"/>
          </p:nvPr>
        </p:nvSpPr>
        <p:spPr/>
        <p:txBody>
          <a:bodyPr/>
          <a:lstStyle/>
          <a:p>
            <a:r>
              <a:rPr lang="fr-FR" dirty="0"/>
              <a:t>Rapidement, pour ceux qui ne connaissent pas le programme de télémédecine, nous avons trois services:</a:t>
            </a:r>
          </a:p>
          <a:p>
            <a:pPr marL="171450" indent="-171450">
              <a:buFont typeface="Arial"/>
              <a:buChar char="•"/>
            </a:pPr>
            <a:r>
              <a:rPr lang="fr-FR" dirty="0"/>
              <a:t>Gestion de cas: c'est une plateforme sécurisée qui permet aux équipes de soins des projets de MSF d'accéder à une expertise clinique et médicale - on verra un peu plus dans la diapo suivante</a:t>
            </a:r>
          </a:p>
          <a:p>
            <a:pPr marL="171450" indent="-171450">
              <a:buFont typeface="Arial"/>
              <a:buChar char="•"/>
            </a:pPr>
            <a:r>
              <a:rPr lang="fr-FR" dirty="0"/>
              <a:t>Messagerie sécurisée: une application qui facilite l'échange d'informations sensibles médicales entre les équipes de soins de MSF (pour éviter l'utilisation des messageries commerciales comme WhatsApp) </a:t>
            </a:r>
          </a:p>
          <a:p>
            <a:pPr marL="171450" indent="-171450">
              <a:buFont typeface="Arial"/>
              <a:buChar char="•"/>
            </a:pPr>
            <a:r>
              <a:rPr lang="fr-FR" dirty="0"/>
              <a:t>Discussions de cas cliniques: </a:t>
            </a:r>
            <a:r>
              <a:rPr lang="fr-FR" dirty="0">
                <a:solidFill>
                  <a:srgbClr val="212529"/>
                </a:solidFill>
              </a:rPr>
              <a:t>Un service de vidéoconférence qui permet aux équipes de soins de MSF de discuter en temps réel avec un spécialiste assigné selon leurs besoins</a:t>
            </a:r>
            <a:endParaRPr lang="fr-FR" dirty="0"/>
          </a:p>
          <a:p>
            <a:pPr marL="171450" indent="-171450">
              <a:buFont typeface="Arial"/>
              <a:buChar char="•"/>
            </a:pPr>
            <a:endParaRPr lang="fr-FR" dirty="0">
              <a:solidFill>
                <a:srgbClr val="212529"/>
              </a:solidFill>
            </a:endParaRPr>
          </a:p>
          <a:p>
            <a:r>
              <a:rPr lang="fr-FR" dirty="0">
                <a:solidFill>
                  <a:srgbClr val="212529"/>
                </a:solidFill>
              </a:rPr>
              <a:t>Aujourd'hui presque 300 projets de MSF ont accès à un des services de télémédecine, couvrant 56 pays. Plus de 450 spécialistes bénévoles (plusieurs spécialités, comme radiologistes,  infectiologues, chirurgiens) permettent ce soutien aux équipes dans nos pays</a:t>
            </a:r>
          </a:p>
          <a:p>
            <a:endParaRPr lang="en-AU" dirty="0"/>
          </a:p>
        </p:txBody>
      </p:sp>
      <p:sp>
        <p:nvSpPr>
          <p:cNvPr id="4" name="Slide Number Placeholder 3">
            <a:extLst>
              <a:ext uri="{FF2B5EF4-FFF2-40B4-BE49-F238E27FC236}">
                <a16:creationId xmlns:a16="http://schemas.microsoft.com/office/drawing/2014/main" id="{61A48C2C-B19A-033E-3946-A7142C52A5A7}"/>
              </a:ext>
            </a:extLst>
          </p:cNvPr>
          <p:cNvSpPr>
            <a:spLocks noGrp="1"/>
          </p:cNvSpPr>
          <p:nvPr>
            <p:ph type="sldNum" sz="quarter" idx="5"/>
          </p:nvPr>
        </p:nvSpPr>
        <p:spPr/>
        <p:txBody>
          <a:bodyPr/>
          <a:lstStyle/>
          <a:p>
            <a:fld id="{AAB79E2C-4529-41A1-B254-8E7DC22F3B9B}" type="slidenum">
              <a:rPr lang="en-US" smtClean="0"/>
              <a:t>4</a:t>
            </a:fld>
            <a:endParaRPr lang="en-US"/>
          </a:p>
        </p:txBody>
      </p:sp>
    </p:spTree>
    <p:extLst>
      <p:ext uri="{BB962C8B-B14F-4D97-AF65-F5344CB8AC3E}">
        <p14:creationId xmlns:p14="http://schemas.microsoft.com/office/powerpoint/2010/main" val="146777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CD36D-EC19-A642-9D33-3A0FBD2FD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815A0-2E57-EBD5-2F23-0E45FAC2C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BEB90-8B56-1961-9CE2-DD095EFAFBF5}"/>
              </a:ext>
            </a:extLst>
          </p:cNvPr>
          <p:cNvSpPr>
            <a:spLocks noGrp="1"/>
          </p:cNvSpPr>
          <p:nvPr>
            <p:ph type="body" idx="1"/>
          </p:nvPr>
        </p:nvSpPr>
        <p:spPr/>
        <p:txBody>
          <a:bodyPr/>
          <a:lstStyle/>
          <a:p>
            <a:r>
              <a:rPr lang="fr-FR" dirty="0"/>
              <a:t>Nous allons voir les données analysées du service gestion de cas. Comme expliqué, ce service permet un échange entre les équipes dans nos pays qui "postent" un cas dans la plateforme en demandant de l'expertise des spécialistes. Aujourd'hui les équipes ont la possibilité de choisir deux spécialités principales (primaire et secondaire) et une sous-spécialité pour chaque spécialité principale. Par exemple, ils peuvent choisir pédiatrie et  sous spécialité néonatalogie et puis maladies infectieuses sous spécialité VIH-TB.</a:t>
            </a:r>
          </a:p>
          <a:p>
            <a:r>
              <a:rPr lang="fr-FR" dirty="0"/>
              <a:t>Bien sûr, les équipes expliquent dans la plateforme les problèmes du patient, dans un format style dossier patient</a:t>
            </a:r>
          </a:p>
          <a:p>
            <a:r>
              <a:rPr lang="fr-FR" dirty="0"/>
              <a:t>Ils peuvent attacher des images, des vidéos et dés documents (style résultat de microbiologie)</a:t>
            </a:r>
          </a:p>
          <a:p>
            <a:r>
              <a:rPr lang="fr-FR" dirty="0"/>
              <a:t>Et puis, l'équipe de télémédecine peut inclure via l'allocation de cas à des autres spécialistes (par ex. un neurologue)</a:t>
            </a:r>
          </a:p>
        </p:txBody>
      </p:sp>
      <p:sp>
        <p:nvSpPr>
          <p:cNvPr id="4" name="Slide Number Placeholder 3">
            <a:extLst>
              <a:ext uri="{FF2B5EF4-FFF2-40B4-BE49-F238E27FC236}">
                <a16:creationId xmlns:a16="http://schemas.microsoft.com/office/drawing/2014/main" id="{B6049425-DF2F-BE14-FCA1-EE8CFB98A652}"/>
              </a:ext>
            </a:extLst>
          </p:cNvPr>
          <p:cNvSpPr>
            <a:spLocks noGrp="1"/>
          </p:cNvSpPr>
          <p:nvPr>
            <p:ph type="sldNum" sz="quarter" idx="5"/>
          </p:nvPr>
        </p:nvSpPr>
        <p:spPr/>
        <p:txBody>
          <a:bodyPr/>
          <a:lstStyle/>
          <a:p>
            <a:fld id="{AAB79E2C-4529-41A1-B254-8E7DC22F3B9B}" type="slidenum">
              <a:rPr lang="en-US" smtClean="0"/>
              <a:t>5</a:t>
            </a:fld>
            <a:endParaRPr lang="en-US"/>
          </a:p>
        </p:txBody>
      </p:sp>
    </p:spTree>
    <p:extLst>
      <p:ext uri="{BB962C8B-B14F-4D97-AF65-F5344CB8AC3E}">
        <p14:creationId xmlns:p14="http://schemas.microsoft.com/office/powerpoint/2010/main" val="300654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19DC3-D405-6CC1-F17F-DAD09289A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C6CED-71F0-B06F-BAF3-02B4CD869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E6587-68E1-9A97-291F-153D45C039A7}"/>
              </a:ext>
            </a:extLst>
          </p:cNvPr>
          <p:cNvSpPr>
            <a:spLocks noGrp="1"/>
          </p:cNvSpPr>
          <p:nvPr>
            <p:ph type="body" idx="1"/>
          </p:nvPr>
        </p:nvSpPr>
        <p:spPr/>
        <p:txBody>
          <a:bodyPr/>
          <a:lstStyle/>
          <a:p>
            <a:r>
              <a:rPr lang="fr-FR" dirty="0"/>
              <a:t>Les équipes peuvent partager des informations, comme dans ce cas : un antibiogramme. Et puis le spécialiste répond </a:t>
            </a:r>
          </a:p>
        </p:txBody>
      </p:sp>
      <p:sp>
        <p:nvSpPr>
          <p:cNvPr id="4" name="Slide Number Placeholder 3">
            <a:extLst>
              <a:ext uri="{FF2B5EF4-FFF2-40B4-BE49-F238E27FC236}">
                <a16:creationId xmlns:a16="http://schemas.microsoft.com/office/drawing/2014/main" id="{7F55EDF8-D99F-FE8D-9A46-D7B775CDA58C}"/>
              </a:ext>
            </a:extLst>
          </p:cNvPr>
          <p:cNvSpPr>
            <a:spLocks noGrp="1"/>
          </p:cNvSpPr>
          <p:nvPr>
            <p:ph type="sldNum" sz="quarter" idx="5"/>
          </p:nvPr>
        </p:nvSpPr>
        <p:spPr/>
        <p:txBody>
          <a:bodyPr/>
          <a:lstStyle/>
          <a:p>
            <a:fld id="{AAB79E2C-4529-41A1-B254-8E7DC22F3B9B}" type="slidenum">
              <a:rPr lang="en-US" smtClean="0"/>
              <a:t>6</a:t>
            </a:fld>
            <a:endParaRPr lang="en-US"/>
          </a:p>
        </p:txBody>
      </p:sp>
    </p:spTree>
    <p:extLst>
      <p:ext uri="{BB962C8B-B14F-4D97-AF65-F5344CB8AC3E}">
        <p14:creationId xmlns:p14="http://schemas.microsoft.com/office/powerpoint/2010/main" val="233331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322B-4F6A-9A6B-FF60-229AD72CF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4AEB0-913E-7F66-81C0-EBE94B569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152D3-9C75-77B7-2CF0-C66B63FE3CF2}"/>
              </a:ext>
            </a:extLst>
          </p:cNvPr>
          <p:cNvSpPr>
            <a:spLocks noGrp="1"/>
          </p:cNvSpPr>
          <p:nvPr>
            <p:ph type="body" idx="1"/>
          </p:nvPr>
        </p:nvSpPr>
        <p:spPr/>
        <p:txBody>
          <a:bodyPr/>
          <a:lstStyle/>
          <a:p>
            <a:r>
              <a:rPr lang="fr-FR" dirty="0"/>
              <a:t>Avant de voir les données en maladies infectieuses, allons voir les données globales de télémédecine. Depuis l'année 2015 nous pouvons voir qu'il y a une augmentation progressive de cas postés dans la plateforme:  et en 2024 et 2025, il y a eu autour de 5000 cas par an (quinzaine de cas par jour).</a:t>
            </a:r>
          </a:p>
          <a:p>
            <a:endParaRPr lang="fr-FR" dirty="0"/>
          </a:p>
          <a:p>
            <a:r>
              <a:rPr lang="fr-FR" dirty="0"/>
              <a:t>À droite, nous pouvons voir la distribution selon le type de spécialité principale: le diagnostique par images et la pédiatrie représentent la moitié de cas postés depuis 2021 (année ou nous avons fait un changement de fournisseur de service pour la gestion de cas) et en 3è place c’est les maladies infectieuses</a:t>
            </a:r>
          </a:p>
          <a:p>
            <a:endParaRPr lang="fr-FR" dirty="0"/>
          </a:p>
          <a:p>
            <a:endParaRPr lang="fr-FR" dirty="0"/>
          </a:p>
        </p:txBody>
      </p:sp>
      <p:sp>
        <p:nvSpPr>
          <p:cNvPr id="4" name="Slide Number Placeholder 3">
            <a:extLst>
              <a:ext uri="{FF2B5EF4-FFF2-40B4-BE49-F238E27FC236}">
                <a16:creationId xmlns:a16="http://schemas.microsoft.com/office/drawing/2014/main" id="{C1E80118-9A45-8EAF-2525-B2EEDB435B08}"/>
              </a:ext>
            </a:extLst>
          </p:cNvPr>
          <p:cNvSpPr>
            <a:spLocks noGrp="1"/>
          </p:cNvSpPr>
          <p:nvPr>
            <p:ph type="sldNum" sz="quarter" idx="5"/>
          </p:nvPr>
        </p:nvSpPr>
        <p:spPr/>
        <p:txBody>
          <a:bodyPr/>
          <a:lstStyle/>
          <a:p>
            <a:fld id="{AAB79E2C-4529-41A1-B254-8E7DC22F3B9B}" type="slidenum">
              <a:rPr lang="en-US" smtClean="0"/>
              <a:t>7</a:t>
            </a:fld>
            <a:endParaRPr lang="en-US"/>
          </a:p>
        </p:txBody>
      </p:sp>
    </p:spTree>
    <p:extLst>
      <p:ext uri="{BB962C8B-B14F-4D97-AF65-F5344CB8AC3E}">
        <p14:creationId xmlns:p14="http://schemas.microsoft.com/office/powerpoint/2010/main" val="5160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28708-FBC3-C724-D7B1-B17A13FEF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146EE-F322-4A4D-9655-5DB12069F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8EE66-777F-8EC4-6B21-4A9BB1CF907D}"/>
              </a:ext>
            </a:extLst>
          </p:cNvPr>
          <p:cNvSpPr>
            <a:spLocks noGrp="1"/>
          </p:cNvSpPr>
          <p:nvPr>
            <p:ph type="body" idx="1"/>
          </p:nvPr>
        </p:nvSpPr>
        <p:spPr/>
        <p:txBody>
          <a:bodyPr/>
          <a:lstStyle/>
          <a:p>
            <a:r>
              <a:rPr lang="fr-FR" dirty="0"/>
              <a:t>Spécifiquement pour les cas dont maladie infectieuses a été choisit comme spécialité principale: depuis 2021, 3 682 cas ont été postés dans la plateforme entre 2021 et 2025</a:t>
            </a:r>
            <a:endParaRPr lang="en-US" dirty="0"/>
          </a:p>
          <a:p>
            <a:r>
              <a:rPr lang="fr-FR" dirty="0">
                <a:latin typeface="Calibri"/>
                <a:ea typeface="Calibri"/>
                <a:cs typeface="Calibri"/>
              </a:rPr>
              <a:t>Voyons rapidement la distribution de cas chirurgicaux par sous-spécialité:</a:t>
            </a:r>
          </a:p>
          <a:p>
            <a:pPr marL="171450" indent="-171450">
              <a:buFont typeface="Arial" panose="020B0604020202020204" pitchFamily="34" charset="0"/>
              <a:buChar char="•"/>
            </a:pPr>
            <a:r>
              <a:rPr lang="fr-FR" dirty="0">
                <a:latin typeface="Calibri"/>
                <a:ea typeface="Calibri"/>
                <a:cs typeface="Calibri"/>
              </a:rPr>
              <a:t>¼ des cas sont des patients </a:t>
            </a:r>
            <a:r>
              <a:rPr lang="fr-FR" dirty="0" err="1">
                <a:latin typeface="Calibri"/>
                <a:ea typeface="Calibri"/>
                <a:cs typeface="Calibri"/>
              </a:rPr>
              <a:t>inféctés</a:t>
            </a:r>
            <a:r>
              <a:rPr lang="fr-FR" dirty="0">
                <a:latin typeface="Calibri"/>
                <a:ea typeface="Calibri"/>
                <a:cs typeface="Calibri"/>
              </a:rPr>
              <a:t> par le VIH et/ou la TB</a:t>
            </a:r>
          </a:p>
          <a:p>
            <a:pPr marL="171450" indent="-171450">
              <a:buFont typeface="Arial" panose="020B0604020202020204" pitchFamily="34" charset="0"/>
              <a:buChar char="•"/>
            </a:pPr>
            <a:r>
              <a:rPr lang="fr-FR" dirty="0">
                <a:latin typeface="Calibri"/>
                <a:ea typeface="Calibri"/>
                <a:cs typeface="Calibri"/>
              </a:rPr>
              <a:t>Les cas pédiatriques représentent 1/5 de cas</a:t>
            </a:r>
          </a:p>
          <a:p>
            <a:pPr marL="171450" indent="-171450">
              <a:buFont typeface="Arial" panose="020B0604020202020204" pitchFamily="34" charset="0"/>
              <a:buChar char="•"/>
            </a:pPr>
            <a:r>
              <a:rPr lang="fr-FR" dirty="0">
                <a:latin typeface="Calibri"/>
                <a:ea typeface="Calibri"/>
                <a:cs typeface="Calibri"/>
              </a:rPr>
              <a:t>Et puis, les maladies tropicales sont autour de 16%</a:t>
            </a:r>
          </a:p>
          <a:p>
            <a:pPr marL="171450" indent="-171450">
              <a:buFont typeface="Arial" panose="020B0604020202020204" pitchFamily="34" charset="0"/>
              <a:buChar char="•"/>
            </a:pPr>
            <a:r>
              <a:rPr lang="fr-FR" dirty="0">
                <a:latin typeface="Calibri"/>
                <a:ea typeface="Calibri"/>
                <a:cs typeface="Calibri"/>
              </a:rPr>
              <a:t>Et maladies infectieuses en générale</a:t>
            </a:r>
          </a:p>
          <a:p>
            <a:pPr marL="171450" indent="-171450">
              <a:buFont typeface="Arial" panose="020B0604020202020204" pitchFamily="34" charset="0"/>
              <a:buChar char="•"/>
            </a:pPr>
            <a:r>
              <a:rPr lang="fr-FR" dirty="0">
                <a:latin typeface="Calibri"/>
                <a:ea typeface="Calibri"/>
                <a:cs typeface="Calibri"/>
              </a:rPr>
              <a:t>Ces quatre sous-spécialités comptent pour presque 2/3 de la totalité de cas</a:t>
            </a:r>
          </a:p>
          <a:p>
            <a:pPr marL="0" indent="0">
              <a:buFont typeface="Arial" panose="020B0604020202020204" pitchFamily="34" charset="0"/>
              <a:buNone/>
            </a:pPr>
            <a:endParaRPr lang="fr-FR" dirty="0">
              <a:latin typeface="Calibri"/>
              <a:ea typeface="Calibri"/>
              <a:cs typeface="Calibri"/>
            </a:endParaRPr>
          </a:p>
          <a:p>
            <a:r>
              <a:rPr lang="fr-FR" dirty="0"/>
              <a:t>Pour rappel, tous ces cas incluent des patients adultes et pédiatriques</a:t>
            </a:r>
          </a:p>
        </p:txBody>
      </p:sp>
      <p:sp>
        <p:nvSpPr>
          <p:cNvPr id="4" name="Slide Number Placeholder 3">
            <a:extLst>
              <a:ext uri="{FF2B5EF4-FFF2-40B4-BE49-F238E27FC236}">
                <a16:creationId xmlns:a16="http://schemas.microsoft.com/office/drawing/2014/main" id="{FAF103C2-228B-C392-2243-95134424A5D3}"/>
              </a:ext>
            </a:extLst>
          </p:cNvPr>
          <p:cNvSpPr>
            <a:spLocks noGrp="1"/>
          </p:cNvSpPr>
          <p:nvPr>
            <p:ph type="sldNum" sz="quarter" idx="5"/>
          </p:nvPr>
        </p:nvSpPr>
        <p:spPr/>
        <p:txBody>
          <a:bodyPr/>
          <a:lstStyle/>
          <a:p>
            <a:fld id="{AAB79E2C-4529-41A1-B254-8E7DC22F3B9B}" type="slidenum">
              <a:rPr lang="en-US" smtClean="0"/>
              <a:t>8</a:t>
            </a:fld>
            <a:endParaRPr lang="en-US"/>
          </a:p>
        </p:txBody>
      </p:sp>
    </p:spTree>
    <p:extLst>
      <p:ext uri="{BB962C8B-B14F-4D97-AF65-F5344CB8AC3E}">
        <p14:creationId xmlns:p14="http://schemas.microsoft.com/office/powerpoint/2010/main" val="376109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D3B92-972B-60BD-8099-E0330A3A0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583E8-FD28-2452-329F-40CC62B54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FA6D7-85F9-306D-BA47-BFBE337BC365}"/>
              </a:ext>
            </a:extLst>
          </p:cNvPr>
          <p:cNvSpPr>
            <a:spLocks noGrp="1"/>
          </p:cNvSpPr>
          <p:nvPr>
            <p:ph type="body" idx="1"/>
          </p:nvPr>
        </p:nvSpPr>
        <p:spPr/>
        <p:txBody>
          <a:bodyPr/>
          <a:lstStyle/>
          <a:p>
            <a:r>
              <a:rPr lang="fr-FR" dirty="0">
                <a:latin typeface="Calibri"/>
                <a:ea typeface="Calibri"/>
                <a:cs typeface="Calibri"/>
              </a:rPr>
              <a:t>D’où viennent ces cas? </a:t>
            </a:r>
          </a:p>
          <a:p>
            <a:r>
              <a:rPr lang="fr-FR" dirty="0">
                <a:latin typeface="Calibri"/>
                <a:ea typeface="Calibri"/>
                <a:cs typeface="Calibri"/>
              </a:rPr>
              <a:t>Pas de surprise que la grande majorité (3/4) viennent d’Afrique, principalement l’Afrique de l’Ouest, de l’Est et Centrale</a:t>
            </a:r>
          </a:p>
          <a:p>
            <a:r>
              <a:rPr lang="fr-FR" dirty="0">
                <a:latin typeface="Calibri"/>
                <a:ea typeface="Calibri"/>
                <a:cs typeface="Calibri"/>
              </a:rPr>
              <a:t>Un peu disproportionné le nombre de cas de maladies infectieuses si comparé avec la proportion de cas en total pour la TM : 75% maladies </a:t>
            </a:r>
            <a:r>
              <a:rPr lang="fr-FR" dirty="0" err="1">
                <a:latin typeface="Calibri"/>
                <a:ea typeface="Calibri"/>
                <a:cs typeface="Calibri"/>
              </a:rPr>
              <a:t>inf</a:t>
            </a:r>
            <a:r>
              <a:rPr lang="fr-FR" dirty="0">
                <a:latin typeface="Calibri"/>
                <a:ea typeface="Calibri"/>
                <a:cs typeface="Calibri"/>
              </a:rPr>
              <a:t> en Afrique, mais tous les cas africains représentent 62%</a:t>
            </a:r>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F6DB666C-C7ED-1D24-A1AD-3F1C998406FF}"/>
              </a:ext>
            </a:extLst>
          </p:cNvPr>
          <p:cNvSpPr>
            <a:spLocks noGrp="1"/>
          </p:cNvSpPr>
          <p:nvPr>
            <p:ph type="sldNum" sz="quarter" idx="5"/>
          </p:nvPr>
        </p:nvSpPr>
        <p:spPr/>
        <p:txBody>
          <a:bodyPr/>
          <a:lstStyle/>
          <a:p>
            <a:fld id="{AAB79E2C-4529-41A1-B254-8E7DC22F3B9B}" type="slidenum">
              <a:rPr lang="en-US" smtClean="0"/>
              <a:t>9</a:t>
            </a:fld>
            <a:endParaRPr lang="en-US"/>
          </a:p>
        </p:txBody>
      </p:sp>
    </p:spTree>
    <p:extLst>
      <p:ext uri="{BB962C8B-B14F-4D97-AF65-F5344CB8AC3E}">
        <p14:creationId xmlns:p14="http://schemas.microsoft.com/office/powerpoint/2010/main" val="215484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38F3-6B7F-F674-79E2-EB132F1C5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0E578D-72E0-E34E-BAC5-D21028FA0B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67DDB-AFEB-EA61-360B-BDA3DF6969CF}"/>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5" name="Footer Placeholder 4">
            <a:extLst>
              <a:ext uri="{FF2B5EF4-FFF2-40B4-BE49-F238E27FC236}">
                <a16:creationId xmlns:a16="http://schemas.microsoft.com/office/drawing/2014/main" id="{3BB884AE-DF4F-E18B-3119-4A721097F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2F775-F0EB-7D3F-2FD9-35772E41E43D}"/>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324871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5AF0-A1E1-B433-24DF-D9288F6EE9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EB977C-C634-5251-2571-04598AD51D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65AC6-E6B0-4B73-95CD-DF9DF4DF8823}"/>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5" name="Footer Placeholder 4">
            <a:extLst>
              <a:ext uri="{FF2B5EF4-FFF2-40B4-BE49-F238E27FC236}">
                <a16:creationId xmlns:a16="http://schemas.microsoft.com/office/drawing/2014/main" id="{09779622-D6D6-2F08-776E-C5BC40F0B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60FD7-1707-1BB3-955B-C8F8D5048D63}"/>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10996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FD31D-4FAC-75F7-573D-182DAC0C0A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914105-0E3E-2CFB-855C-FAF12F025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6E39F-C5DC-ECC5-AC06-9D35B3EF83A8}"/>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5" name="Footer Placeholder 4">
            <a:extLst>
              <a:ext uri="{FF2B5EF4-FFF2-40B4-BE49-F238E27FC236}">
                <a16:creationId xmlns:a16="http://schemas.microsoft.com/office/drawing/2014/main" id="{8DA58A4F-E848-B4E2-9599-5BF4F2411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7D84-2AFE-F7BB-AB71-C6D99CB17BCA}"/>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173127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BFE5-A202-1B8B-0F9A-6FDC8D0BC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46C20-E78F-4030-931D-923F714AC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DB154-DAAC-1809-F726-6719F89B19F5}"/>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5" name="Footer Placeholder 4">
            <a:extLst>
              <a:ext uri="{FF2B5EF4-FFF2-40B4-BE49-F238E27FC236}">
                <a16:creationId xmlns:a16="http://schemas.microsoft.com/office/drawing/2014/main" id="{475EB0E3-33A6-C3FE-2FAC-FB5A0B2E9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F3755-FF87-DDCF-A04A-A92F174E6D41}"/>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323422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10B5-6177-7E19-446D-9BFA1168A2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019898-B46E-2BC3-E257-AE6BB67841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4CDCFB-0970-6B14-BFEC-B01E0B27B34B}"/>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5" name="Footer Placeholder 4">
            <a:extLst>
              <a:ext uri="{FF2B5EF4-FFF2-40B4-BE49-F238E27FC236}">
                <a16:creationId xmlns:a16="http://schemas.microsoft.com/office/drawing/2014/main" id="{2232550E-887A-A016-307F-D8DB93DC7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EF377-22BF-FC1F-EFDC-59F49C92CFC5}"/>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335157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1AC7-AEB6-30C7-D9C2-B3C02AFA4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FA3011-D1E9-4DBE-636D-6A4381C630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66D4E3-3C5F-EB83-92F0-C079FFDA3A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B4302-A300-2D0C-9295-4C1B2DF63EB1}"/>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6" name="Footer Placeholder 5">
            <a:extLst>
              <a:ext uri="{FF2B5EF4-FFF2-40B4-BE49-F238E27FC236}">
                <a16:creationId xmlns:a16="http://schemas.microsoft.com/office/drawing/2014/main" id="{6F20C6E7-D21B-B431-69FC-83E050F9C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182DD-7E12-D5E4-99C8-BB598A72DD48}"/>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75316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D589-452D-842F-E5E9-62242331D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DEA5DC-C250-A3D3-CE00-4A42FD522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56933-6874-1961-D1AA-BE8EC349C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FA472B-08EA-83A3-31E0-E1670F4B0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F7A07-C00D-AAFA-AFDD-1C93089649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938A5-899F-7155-4FE2-2710B27B7558}"/>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8" name="Footer Placeholder 7">
            <a:extLst>
              <a:ext uri="{FF2B5EF4-FFF2-40B4-BE49-F238E27FC236}">
                <a16:creationId xmlns:a16="http://schemas.microsoft.com/office/drawing/2014/main" id="{661387CD-D868-D6A8-1D3A-4C8A7A755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7A3E2A-CC59-00C7-8601-D1ADC87AF164}"/>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109485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F4EE-FACE-9916-BAC0-617B378655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87C3F-EB40-51FB-375C-500B9FCA07F7}"/>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4" name="Footer Placeholder 3">
            <a:extLst>
              <a:ext uri="{FF2B5EF4-FFF2-40B4-BE49-F238E27FC236}">
                <a16:creationId xmlns:a16="http://schemas.microsoft.com/office/drawing/2014/main" id="{20E9ABCE-59D2-3709-8CC0-3DFB119AC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97C47-729B-2380-2294-06A17BF57D52}"/>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294347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FD142-CB49-B0C1-0A2B-E8A6C2EC8643}"/>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3" name="Footer Placeholder 2">
            <a:extLst>
              <a:ext uri="{FF2B5EF4-FFF2-40B4-BE49-F238E27FC236}">
                <a16:creationId xmlns:a16="http://schemas.microsoft.com/office/drawing/2014/main" id="{1659A77C-B886-E53E-7A20-BB1A9588A0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AF8EF-B42A-0096-43C9-2ED7A97023E0}"/>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393733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19D6-D542-ACDF-1095-F9DB2F90F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47E6F7-868A-5D3A-F7DA-768127015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386174-DDAA-D089-9D26-E16A9C668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C0764-321E-1734-BF71-82D6D801F6A2}"/>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6" name="Footer Placeholder 5">
            <a:extLst>
              <a:ext uri="{FF2B5EF4-FFF2-40B4-BE49-F238E27FC236}">
                <a16:creationId xmlns:a16="http://schemas.microsoft.com/office/drawing/2014/main" id="{F92CFA92-7846-699A-EA94-26BD4DB72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ADCE8-1CF1-7C73-3FEB-19542C53522A}"/>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286110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9DE9-28B1-7762-E4F6-CB0332495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7F9D7-CE87-F7E6-00C9-AEFF36545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086FEB-503A-4904-62AD-BD825E5E4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6C133-0EDB-2D66-9A80-365BFF4DBA6F}"/>
              </a:ext>
            </a:extLst>
          </p:cNvPr>
          <p:cNvSpPr>
            <a:spLocks noGrp="1"/>
          </p:cNvSpPr>
          <p:nvPr>
            <p:ph type="dt" sz="half" idx="10"/>
          </p:nvPr>
        </p:nvSpPr>
        <p:spPr/>
        <p:txBody>
          <a:bodyPr/>
          <a:lstStyle/>
          <a:p>
            <a:fld id="{E56C6590-6F71-4ECB-AE82-CDFB8933A0C6}" type="datetimeFigureOut">
              <a:rPr lang="en-US" smtClean="0"/>
              <a:t>1/12/2026</a:t>
            </a:fld>
            <a:endParaRPr lang="en-US"/>
          </a:p>
        </p:txBody>
      </p:sp>
      <p:sp>
        <p:nvSpPr>
          <p:cNvPr id="6" name="Footer Placeholder 5">
            <a:extLst>
              <a:ext uri="{FF2B5EF4-FFF2-40B4-BE49-F238E27FC236}">
                <a16:creationId xmlns:a16="http://schemas.microsoft.com/office/drawing/2014/main" id="{0D2BF71B-FF3E-6C8A-3BDE-0B1632FC0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7DBF6-CD64-DC20-BF72-789C098D3EC0}"/>
              </a:ext>
            </a:extLst>
          </p:cNvPr>
          <p:cNvSpPr>
            <a:spLocks noGrp="1"/>
          </p:cNvSpPr>
          <p:nvPr>
            <p:ph type="sldNum" sz="quarter" idx="12"/>
          </p:nvPr>
        </p:nvSpPr>
        <p:spPr/>
        <p:txBody>
          <a:bodyPr/>
          <a:lstStyle/>
          <a:p>
            <a:fld id="{9371F9A8-7CC2-4E3D-BE2E-BA21E1862A60}" type="slidenum">
              <a:rPr lang="en-US" smtClean="0"/>
              <a:t>‹N°›</a:t>
            </a:fld>
            <a:endParaRPr lang="en-US"/>
          </a:p>
        </p:txBody>
      </p:sp>
    </p:spTree>
    <p:extLst>
      <p:ext uri="{BB962C8B-B14F-4D97-AF65-F5344CB8AC3E}">
        <p14:creationId xmlns:p14="http://schemas.microsoft.com/office/powerpoint/2010/main" val="146030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36B28-7FF6-D9D6-0193-3D4CD1B26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7A873-C027-3750-A011-4CBA8C8DB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1E858-053F-469D-CA9F-2C04EFED4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6C6590-6F71-4ECB-AE82-CDFB8933A0C6}" type="datetimeFigureOut">
              <a:rPr lang="en-US" smtClean="0"/>
              <a:t>1/12/2026</a:t>
            </a:fld>
            <a:endParaRPr lang="en-US"/>
          </a:p>
        </p:txBody>
      </p:sp>
      <p:sp>
        <p:nvSpPr>
          <p:cNvPr id="5" name="Footer Placeholder 4">
            <a:extLst>
              <a:ext uri="{FF2B5EF4-FFF2-40B4-BE49-F238E27FC236}">
                <a16:creationId xmlns:a16="http://schemas.microsoft.com/office/drawing/2014/main" id="{EA200B64-62B9-6453-43B1-92E938B9A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3941A-AD14-2F7D-EDBA-5D440E8B9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71F9A8-7CC2-4E3D-BE2E-BA21E1862A60}" type="slidenum">
              <a:rPr lang="en-US" smtClean="0"/>
              <a:t>‹N°›</a:t>
            </a:fld>
            <a:endParaRPr lang="en-US"/>
          </a:p>
        </p:txBody>
      </p:sp>
    </p:spTree>
    <p:extLst>
      <p:ext uri="{BB962C8B-B14F-4D97-AF65-F5344CB8AC3E}">
        <p14:creationId xmlns:p14="http://schemas.microsoft.com/office/powerpoint/2010/main" val="338494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14/relationships/chartEx" Target="../charts/chartEx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F962-21D4-50EF-E001-D9A09DBF7994}"/>
              </a:ext>
            </a:extLst>
          </p:cNvPr>
          <p:cNvSpPr>
            <a:spLocks noGrp="1"/>
          </p:cNvSpPr>
          <p:nvPr>
            <p:ph type="ctrTitle"/>
          </p:nvPr>
        </p:nvSpPr>
        <p:spPr>
          <a:xfrm>
            <a:off x="5549635" y="328328"/>
            <a:ext cx="6582838" cy="3690013"/>
          </a:xfrm>
        </p:spPr>
        <p:txBody>
          <a:bodyPr>
            <a:normAutofit/>
          </a:bodyPr>
          <a:lstStyle/>
          <a:p>
            <a:r>
              <a:rPr lang="fr-FR" b="1" dirty="0"/>
              <a:t>Télémédecine : </a:t>
            </a:r>
            <a:r>
              <a:rPr lang="fr-FR" sz="4000" i="1" dirty="0"/>
              <a:t>exemple de la plateforme MSF</a:t>
            </a:r>
            <a:endParaRPr lang="en-US" sz="5300" i="1" dirty="0"/>
          </a:p>
        </p:txBody>
      </p:sp>
      <p:sp>
        <p:nvSpPr>
          <p:cNvPr id="3" name="Subtitle 2">
            <a:extLst>
              <a:ext uri="{FF2B5EF4-FFF2-40B4-BE49-F238E27FC236}">
                <a16:creationId xmlns:a16="http://schemas.microsoft.com/office/drawing/2014/main" id="{3DB84772-6A5F-4B91-F64B-13D6FD1AC0D4}"/>
              </a:ext>
            </a:extLst>
          </p:cNvPr>
          <p:cNvSpPr>
            <a:spLocks noGrp="1"/>
          </p:cNvSpPr>
          <p:nvPr>
            <p:ph type="subTitle" idx="1"/>
          </p:nvPr>
        </p:nvSpPr>
        <p:spPr>
          <a:xfrm>
            <a:off x="5552736" y="4459497"/>
            <a:ext cx="6457507" cy="2079047"/>
          </a:xfrm>
        </p:spPr>
        <p:txBody>
          <a:bodyPr vert="horz" lIns="91440" tIns="45720" rIns="91440" bIns="45720" rtlCol="0" anchor="t">
            <a:normAutofit/>
          </a:bodyPr>
          <a:lstStyle/>
          <a:p>
            <a:r>
              <a:rPr lang="fr-FR" sz="2100" b="1" noProof="0"/>
              <a:t>Bon Usage des Antibiotiques dans les pays à revenue faible ou intermédiaire</a:t>
            </a:r>
            <a:endParaRPr lang="fr-FR" noProof="0"/>
          </a:p>
          <a:p>
            <a:r>
              <a:rPr lang="fr-FR" sz="2000" noProof="0"/>
              <a:t>14 janvier 2026</a:t>
            </a:r>
            <a:endParaRPr lang="fr-FR" noProof="0"/>
          </a:p>
          <a:p>
            <a:r>
              <a:rPr lang="fr-FR" sz="2000" noProof="0"/>
              <a:t>Northan Hurtado</a:t>
            </a:r>
          </a:p>
          <a:p>
            <a:r>
              <a:rPr lang="fr-FR" sz="2000" noProof="0"/>
              <a:t>Responsable des Opérations Cliniques </a:t>
            </a:r>
            <a:endParaRPr lang="fr-FR" noProof="0" dirty="0"/>
          </a:p>
        </p:txBody>
      </p:sp>
      <p:pic>
        <p:nvPicPr>
          <p:cNvPr id="8" name="Picture 7" descr="A red line on a black background&#10;&#10;AI-generated content may be incorrect.">
            <a:extLst>
              <a:ext uri="{FF2B5EF4-FFF2-40B4-BE49-F238E27FC236}">
                <a16:creationId xmlns:a16="http://schemas.microsoft.com/office/drawing/2014/main" id="{A2B3867B-1F12-15A7-4621-6497B4761F5A}"/>
              </a:ext>
            </a:extLst>
          </p:cNvPr>
          <p:cNvPicPr>
            <a:picLocks noChangeAspect="1"/>
          </p:cNvPicPr>
          <p:nvPr/>
        </p:nvPicPr>
        <p:blipFill>
          <a:blip r:embed="rId3"/>
          <a:stretch>
            <a:fillRect/>
          </a:stretch>
        </p:blipFill>
        <p:spPr>
          <a:xfrm>
            <a:off x="6105385" y="176927"/>
            <a:ext cx="5545807" cy="1391259"/>
          </a:xfrm>
          <a:prstGeom prst="rect">
            <a:avLst/>
          </a:prstGeom>
        </p:spPr>
      </p:pic>
      <p:pic>
        <p:nvPicPr>
          <p:cNvPr id="1026" name="Picture 2">
            <a:extLst>
              <a:ext uri="{FF2B5EF4-FFF2-40B4-BE49-F238E27FC236}">
                <a16:creationId xmlns:a16="http://schemas.microsoft.com/office/drawing/2014/main" id="{FFFCB1C6-2F9E-061D-7BE5-225EC284D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57" y="328328"/>
            <a:ext cx="4921940" cy="603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44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0511-7863-D03C-65B3-9036DF0D87C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5C52A66-DD36-8247-C819-BA4B0E4A5585}"/>
              </a:ext>
            </a:extLst>
          </p:cNvPr>
          <p:cNvPicPr>
            <a:picLocks noChangeAspect="1"/>
          </p:cNvPicPr>
          <p:nvPr/>
        </p:nvPicPr>
        <p:blipFill>
          <a:blip r:embed="rId3"/>
          <a:stretch>
            <a:fillRect/>
          </a:stretch>
        </p:blipFill>
        <p:spPr>
          <a:xfrm>
            <a:off x="1562986" y="1131953"/>
            <a:ext cx="8280554" cy="5085694"/>
          </a:xfrm>
          <a:prstGeom prst="rect">
            <a:avLst/>
          </a:prstGeom>
        </p:spPr>
      </p:pic>
      <p:sp>
        <p:nvSpPr>
          <p:cNvPr id="2" name="Title 1">
            <a:extLst>
              <a:ext uri="{FF2B5EF4-FFF2-40B4-BE49-F238E27FC236}">
                <a16:creationId xmlns:a16="http://schemas.microsoft.com/office/drawing/2014/main" id="{095B6E58-6CBA-2648-492B-999069EBE03C}"/>
              </a:ext>
            </a:extLst>
          </p:cNvPr>
          <p:cNvSpPr>
            <a:spLocks noGrp="1"/>
          </p:cNvSpPr>
          <p:nvPr>
            <p:ph type="title"/>
          </p:nvPr>
        </p:nvSpPr>
        <p:spPr>
          <a:xfrm>
            <a:off x="611766" y="132481"/>
            <a:ext cx="10928922" cy="706752"/>
          </a:xfrm>
        </p:spPr>
        <p:txBody>
          <a:bodyPr anchor="t">
            <a:normAutofit fontScale="90000"/>
          </a:bodyPr>
          <a:lstStyle/>
          <a:p>
            <a:pPr algn="ctr"/>
            <a:r>
              <a:rPr lang="fr-FR" sz="3600" noProof="0" dirty="0"/>
              <a:t>c.3 Contributeurs principaux par pays de cas inf. 2021- 2025</a:t>
            </a:r>
            <a:endParaRPr lang="fr-FR" sz="2700" noProof="0" dirty="0"/>
          </a:p>
        </p:txBody>
      </p:sp>
      <p:sp>
        <p:nvSpPr>
          <p:cNvPr id="4" name="Rectangle 3">
            <a:extLst>
              <a:ext uri="{FF2B5EF4-FFF2-40B4-BE49-F238E27FC236}">
                <a16:creationId xmlns:a16="http://schemas.microsoft.com/office/drawing/2014/main" id="{40990A4C-018A-1316-A91B-A541DA33413E}"/>
              </a:ext>
            </a:extLst>
          </p:cNvPr>
          <p:cNvSpPr/>
          <p:nvPr/>
        </p:nvSpPr>
        <p:spPr>
          <a:xfrm>
            <a:off x="1562986" y="1131954"/>
            <a:ext cx="5537357" cy="5085694"/>
          </a:xfrm>
          <a:prstGeom prst="rect">
            <a:avLst/>
          </a:prstGeom>
          <a:noFill/>
          <a:ln w="57150">
            <a:solidFill>
              <a:srgbClr val="FF0000"/>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DE8E8A-0393-7BA2-A33E-1551208686E4}"/>
              </a:ext>
            </a:extLst>
          </p:cNvPr>
          <p:cNvPicPr>
            <a:picLocks noChangeAspect="1"/>
          </p:cNvPicPr>
          <p:nvPr/>
        </p:nvPicPr>
        <p:blipFill>
          <a:blip r:embed="rId4"/>
          <a:stretch>
            <a:fillRect/>
          </a:stretch>
        </p:blipFill>
        <p:spPr>
          <a:xfrm>
            <a:off x="0" y="842937"/>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3EF38E6D-A2AD-9D7C-CA7D-69B9D0AD2B41}"/>
              </a:ext>
            </a:extLst>
          </p:cNvPr>
          <p:cNvPicPr>
            <a:picLocks noChangeAspect="1"/>
          </p:cNvPicPr>
          <p:nvPr/>
        </p:nvPicPr>
        <p:blipFill>
          <a:blip r:embed="rId5"/>
          <a:stretch>
            <a:fillRect/>
          </a:stretch>
        </p:blipFill>
        <p:spPr>
          <a:xfrm>
            <a:off x="9442569" y="6169443"/>
            <a:ext cx="2743197" cy="693836"/>
          </a:xfrm>
          <a:prstGeom prst="rect">
            <a:avLst/>
          </a:prstGeom>
        </p:spPr>
      </p:pic>
    </p:spTree>
    <p:extLst>
      <p:ext uri="{BB962C8B-B14F-4D97-AF65-F5344CB8AC3E}">
        <p14:creationId xmlns:p14="http://schemas.microsoft.com/office/powerpoint/2010/main" val="41889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2002-6253-41FB-C764-847CA39EE9CF}"/>
            </a:ext>
          </a:extLst>
        </p:cNvPr>
        <p:cNvGrpSpPr/>
        <p:nvPr/>
      </p:nvGrpSpPr>
      <p:grpSpPr>
        <a:xfrm>
          <a:off x="0" y="0"/>
          <a:ext cx="0" cy="0"/>
          <a:chOff x="0" y="0"/>
          <a:chExt cx="0" cy="0"/>
        </a:xfrm>
      </p:grpSpPr>
      <p:pic>
        <p:nvPicPr>
          <p:cNvPr id="12" name="Image 11">
            <a:extLst>
              <a:ext uri="{FF2B5EF4-FFF2-40B4-BE49-F238E27FC236}">
                <a16:creationId xmlns:a16="http://schemas.microsoft.com/office/drawing/2014/main" id="{90E0EAC1-A87C-6034-21EA-2F7BAD35064A}"/>
              </a:ext>
            </a:extLst>
          </p:cNvPr>
          <p:cNvPicPr>
            <a:picLocks noChangeAspect="1"/>
          </p:cNvPicPr>
          <p:nvPr/>
        </p:nvPicPr>
        <p:blipFill>
          <a:blip r:embed="rId3"/>
          <a:stretch>
            <a:fillRect/>
          </a:stretch>
        </p:blipFill>
        <p:spPr>
          <a:xfrm>
            <a:off x="7384648" y="1015240"/>
            <a:ext cx="4346923" cy="4686380"/>
          </a:xfrm>
          <a:prstGeom prst="rect">
            <a:avLst/>
          </a:prstGeom>
        </p:spPr>
      </p:pic>
      <p:pic>
        <p:nvPicPr>
          <p:cNvPr id="10" name="Image 9">
            <a:extLst>
              <a:ext uri="{FF2B5EF4-FFF2-40B4-BE49-F238E27FC236}">
                <a16:creationId xmlns:a16="http://schemas.microsoft.com/office/drawing/2014/main" id="{5CBB5A88-D77F-43EB-1AEC-185D134CFC4A}"/>
              </a:ext>
            </a:extLst>
          </p:cNvPr>
          <p:cNvPicPr>
            <a:picLocks noChangeAspect="1"/>
          </p:cNvPicPr>
          <p:nvPr/>
        </p:nvPicPr>
        <p:blipFill>
          <a:blip r:embed="rId4"/>
          <a:stretch>
            <a:fillRect/>
          </a:stretch>
        </p:blipFill>
        <p:spPr>
          <a:xfrm>
            <a:off x="119988" y="1161490"/>
            <a:ext cx="5248243" cy="4535020"/>
          </a:xfrm>
          <a:prstGeom prst="rect">
            <a:avLst/>
          </a:prstGeom>
        </p:spPr>
      </p:pic>
      <p:sp>
        <p:nvSpPr>
          <p:cNvPr id="3" name="Title 2">
            <a:extLst>
              <a:ext uri="{FF2B5EF4-FFF2-40B4-BE49-F238E27FC236}">
                <a16:creationId xmlns:a16="http://schemas.microsoft.com/office/drawing/2014/main" id="{6A0E2845-ACC8-9562-56A4-5D69076262D2}"/>
              </a:ext>
            </a:extLst>
          </p:cNvPr>
          <p:cNvSpPr>
            <a:spLocks noGrp="1"/>
          </p:cNvSpPr>
          <p:nvPr>
            <p:ph type="title"/>
          </p:nvPr>
        </p:nvSpPr>
        <p:spPr>
          <a:xfrm>
            <a:off x="475033" y="28"/>
            <a:ext cx="11256538" cy="726508"/>
          </a:xfrm>
        </p:spPr>
        <p:txBody>
          <a:bodyPr vert="horz" lIns="91440" tIns="45720" rIns="91440" bIns="45720" rtlCol="0" anchor="ctr">
            <a:noAutofit/>
          </a:bodyPr>
          <a:lstStyle/>
          <a:p>
            <a:pPr algn="ctr"/>
            <a:r>
              <a:rPr lang="fr-FR" sz="3600" noProof="0" dirty="0"/>
              <a:t>c.4 Analyse de cas inf. fermés 2021-2025*</a:t>
            </a:r>
          </a:p>
        </p:txBody>
      </p:sp>
      <p:pic>
        <p:nvPicPr>
          <p:cNvPr id="6" name="Picture 5" descr="A red line on a black background&#10;&#10;AI-generated content may be incorrect.">
            <a:extLst>
              <a:ext uri="{FF2B5EF4-FFF2-40B4-BE49-F238E27FC236}">
                <a16:creationId xmlns:a16="http://schemas.microsoft.com/office/drawing/2014/main" id="{CD64008D-6AF8-2DCE-0DF9-283D35E5AE11}"/>
              </a:ext>
            </a:extLst>
          </p:cNvPr>
          <p:cNvPicPr>
            <a:picLocks noChangeAspect="1"/>
          </p:cNvPicPr>
          <p:nvPr/>
        </p:nvPicPr>
        <p:blipFill>
          <a:blip r:embed="rId5"/>
          <a:stretch>
            <a:fillRect/>
          </a:stretch>
        </p:blipFill>
        <p:spPr>
          <a:xfrm>
            <a:off x="913" y="6169443"/>
            <a:ext cx="2743197" cy="693836"/>
          </a:xfrm>
          <a:prstGeom prst="rect">
            <a:avLst/>
          </a:prstGeom>
        </p:spPr>
      </p:pic>
      <p:pic>
        <p:nvPicPr>
          <p:cNvPr id="8" name="Picture 7">
            <a:extLst>
              <a:ext uri="{FF2B5EF4-FFF2-40B4-BE49-F238E27FC236}">
                <a16:creationId xmlns:a16="http://schemas.microsoft.com/office/drawing/2014/main" id="{995F30E7-E8A2-1908-0452-9FC220182E30}"/>
              </a:ext>
            </a:extLst>
          </p:cNvPr>
          <p:cNvPicPr>
            <a:picLocks noChangeAspect="1"/>
          </p:cNvPicPr>
          <p:nvPr/>
        </p:nvPicPr>
        <p:blipFill>
          <a:blip r:embed="rId6"/>
          <a:stretch>
            <a:fillRect/>
          </a:stretch>
        </p:blipFill>
        <p:spPr>
          <a:xfrm>
            <a:off x="39077" y="725706"/>
            <a:ext cx="12192000" cy="109345"/>
          </a:xfrm>
          <a:prstGeom prst="rect">
            <a:avLst/>
          </a:prstGeom>
        </p:spPr>
      </p:pic>
      <p:pic>
        <p:nvPicPr>
          <p:cNvPr id="9" name="Picture 8" descr="A pie chart with numbers and a red and blue circle&#10;&#10;AI-generated content may be incorrect.">
            <a:extLst>
              <a:ext uri="{FF2B5EF4-FFF2-40B4-BE49-F238E27FC236}">
                <a16:creationId xmlns:a16="http://schemas.microsoft.com/office/drawing/2014/main" id="{74A106D8-CE66-B981-8C00-8C30037E10F9}"/>
              </a:ext>
            </a:extLst>
          </p:cNvPr>
          <p:cNvPicPr>
            <a:picLocks noChangeAspect="1"/>
          </p:cNvPicPr>
          <p:nvPr/>
        </p:nvPicPr>
        <p:blipFill>
          <a:blip r:embed="rId7"/>
          <a:srcRect l="2646" t="78398" r="743" b="1334"/>
          <a:stretch>
            <a:fillRect/>
          </a:stretch>
        </p:blipFill>
        <p:spPr>
          <a:xfrm>
            <a:off x="6991108" y="5639942"/>
            <a:ext cx="5022993" cy="1196116"/>
          </a:xfrm>
          <a:prstGeom prst="rect">
            <a:avLst/>
          </a:prstGeom>
        </p:spPr>
      </p:pic>
      <p:sp>
        <p:nvSpPr>
          <p:cNvPr id="2" name="Arrow: Right 1">
            <a:extLst>
              <a:ext uri="{FF2B5EF4-FFF2-40B4-BE49-F238E27FC236}">
                <a16:creationId xmlns:a16="http://schemas.microsoft.com/office/drawing/2014/main" id="{7F0878AF-65C8-4333-A7B1-70B6CFC9605F}"/>
              </a:ext>
            </a:extLst>
          </p:cNvPr>
          <p:cNvSpPr/>
          <p:nvPr/>
        </p:nvSpPr>
        <p:spPr>
          <a:xfrm rot="344234">
            <a:off x="5476390" y="2187656"/>
            <a:ext cx="3029435" cy="676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4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0BBAF-9DAE-1B9C-1815-9BFF1D9AC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0FACB-DE27-F904-5940-652C157FA730}"/>
              </a:ext>
            </a:extLst>
          </p:cNvPr>
          <p:cNvSpPr>
            <a:spLocks noGrp="1"/>
          </p:cNvSpPr>
          <p:nvPr>
            <p:ph type="title"/>
          </p:nvPr>
        </p:nvSpPr>
        <p:spPr>
          <a:xfrm>
            <a:off x="849573" y="106340"/>
            <a:ext cx="10515600" cy="662423"/>
          </a:xfrm>
        </p:spPr>
        <p:txBody>
          <a:bodyPr anchor="t">
            <a:normAutofit/>
          </a:bodyPr>
          <a:lstStyle/>
          <a:p>
            <a:pPr algn="ctr"/>
            <a:r>
              <a:rPr lang="fr-FR" sz="4000" noProof="0" dirty="0"/>
              <a:t>c.5 Statut actuel des spécialistes</a:t>
            </a:r>
          </a:p>
        </p:txBody>
      </p:sp>
      <p:sp>
        <p:nvSpPr>
          <p:cNvPr id="3" name="Content Placeholder 2">
            <a:extLst>
              <a:ext uri="{FF2B5EF4-FFF2-40B4-BE49-F238E27FC236}">
                <a16:creationId xmlns:a16="http://schemas.microsoft.com/office/drawing/2014/main" id="{2DE17617-9B30-667E-A5E2-5FFFBCB84A58}"/>
              </a:ext>
            </a:extLst>
          </p:cNvPr>
          <p:cNvSpPr>
            <a:spLocks noGrp="1"/>
          </p:cNvSpPr>
          <p:nvPr>
            <p:ph idx="1"/>
          </p:nvPr>
        </p:nvSpPr>
        <p:spPr>
          <a:xfrm>
            <a:off x="-2537" y="1216287"/>
            <a:ext cx="5141696" cy="5465711"/>
          </a:xfrm>
        </p:spPr>
        <p:txBody>
          <a:bodyPr vert="horz" lIns="91440" tIns="45720" rIns="91440" bIns="45720" rtlCol="0" anchor="t">
            <a:normAutofit/>
          </a:bodyPr>
          <a:lstStyle/>
          <a:p>
            <a:r>
              <a:rPr lang="fr-FR" dirty="0"/>
              <a:t>8</a:t>
            </a:r>
            <a:r>
              <a:rPr lang="fr-FR" noProof="0" dirty="0"/>
              <a:t>5 spécialistes (~17% du pool) - </a:t>
            </a:r>
            <a:r>
              <a:rPr lang="fr-FR" sz="2000" noProof="0" dirty="0"/>
              <a:t>55 référents siège</a:t>
            </a:r>
          </a:p>
          <a:p>
            <a:r>
              <a:rPr lang="fr-FR" noProof="0" dirty="0"/>
              <a:t>Autour de 20 sont « actifs » à tout moment</a:t>
            </a:r>
          </a:p>
          <a:p>
            <a:r>
              <a:rPr lang="fr-FR" noProof="0" dirty="0"/>
              <a:t>Spécialités:</a:t>
            </a:r>
          </a:p>
          <a:p>
            <a:pPr lvl="1">
              <a:buFont typeface="Courier New,monospace" panose="020B0604020202020204" pitchFamily="34" charset="0"/>
              <a:buChar char="o"/>
            </a:pPr>
            <a:r>
              <a:rPr lang="fr-FR" noProof="0" dirty="0"/>
              <a:t>46 infectiologues généraux</a:t>
            </a:r>
          </a:p>
          <a:p>
            <a:pPr lvl="1">
              <a:buFont typeface="Courier New,monospace" panose="020B0604020202020204" pitchFamily="34" charset="0"/>
              <a:buChar char="o"/>
            </a:pPr>
            <a:r>
              <a:rPr lang="fr-FR" noProof="0" dirty="0"/>
              <a:t>21 VIH-TB</a:t>
            </a:r>
          </a:p>
          <a:p>
            <a:pPr lvl="1">
              <a:buFont typeface="Courier New,monospace" panose="020B0604020202020204" pitchFamily="34" charset="0"/>
              <a:buChar char="o"/>
            </a:pPr>
            <a:r>
              <a:rPr lang="fr-FR" noProof="0" dirty="0"/>
              <a:t>18 maladies tropicales</a:t>
            </a:r>
          </a:p>
          <a:p>
            <a:r>
              <a:rPr lang="fr-FR" dirty="0"/>
              <a:t>Manque de sous-spécialités</a:t>
            </a:r>
            <a:endParaRPr lang="fr-FR" sz="2000" dirty="0"/>
          </a:p>
          <a:p>
            <a:r>
              <a:rPr lang="fr-FR" dirty="0"/>
              <a:t>Peu de francophones</a:t>
            </a:r>
          </a:p>
          <a:p>
            <a:pPr marL="457200" lvl="1" indent="0">
              <a:buNone/>
            </a:pPr>
            <a:endParaRPr lang="fr-FR" dirty="0"/>
          </a:p>
        </p:txBody>
      </p:sp>
      <p:pic>
        <p:nvPicPr>
          <p:cNvPr id="5" name="Picture 4">
            <a:extLst>
              <a:ext uri="{FF2B5EF4-FFF2-40B4-BE49-F238E27FC236}">
                <a16:creationId xmlns:a16="http://schemas.microsoft.com/office/drawing/2014/main" id="{FCF6C159-56D3-BC7A-6E86-F86A370E928D}"/>
              </a:ext>
            </a:extLst>
          </p:cNvPr>
          <p:cNvPicPr>
            <a:picLocks noChangeAspect="1"/>
          </p:cNvPicPr>
          <p:nvPr/>
        </p:nvPicPr>
        <p:blipFill>
          <a:blip r:embed="rId3"/>
          <a:stretch>
            <a:fillRect/>
          </a:stretch>
        </p:blipFill>
        <p:spPr>
          <a:xfrm>
            <a:off x="4958" y="868453"/>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075F9A6E-B658-D193-3EA9-AD70ED43B359}"/>
              </a:ext>
            </a:extLst>
          </p:cNvPr>
          <p:cNvPicPr>
            <a:picLocks noChangeAspect="1"/>
          </p:cNvPicPr>
          <p:nvPr/>
        </p:nvPicPr>
        <p:blipFill>
          <a:blip r:embed="rId4"/>
          <a:stretch>
            <a:fillRect/>
          </a:stretch>
        </p:blipFill>
        <p:spPr>
          <a:xfrm>
            <a:off x="9442569" y="6169443"/>
            <a:ext cx="2743197" cy="693836"/>
          </a:xfrm>
          <a:prstGeom prst="rect">
            <a:avLst/>
          </a:prstGeom>
        </p:spPr>
      </p:pic>
      <p:pic>
        <p:nvPicPr>
          <p:cNvPr id="8" name="Image 7">
            <a:extLst>
              <a:ext uri="{FF2B5EF4-FFF2-40B4-BE49-F238E27FC236}">
                <a16:creationId xmlns:a16="http://schemas.microsoft.com/office/drawing/2014/main" id="{FF4494ED-5960-DCCC-244B-164DB688B428}"/>
              </a:ext>
            </a:extLst>
          </p:cNvPr>
          <p:cNvPicPr>
            <a:picLocks noChangeAspect="1"/>
          </p:cNvPicPr>
          <p:nvPr/>
        </p:nvPicPr>
        <p:blipFill>
          <a:blip r:embed="rId5"/>
          <a:stretch>
            <a:fillRect/>
          </a:stretch>
        </p:blipFill>
        <p:spPr>
          <a:xfrm>
            <a:off x="5405377" y="1077488"/>
            <a:ext cx="6586235" cy="4390823"/>
          </a:xfrm>
          <a:prstGeom prst="rect">
            <a:avLst/>
          </a:prstGeom>
        </p:spPr>
      </p:pic>
    </p:spTree>
    <p:extLst>
      <p:ext uri="{BB962C8B-B14F-4D97-AF65-F5344CB8AC3E}">
        <p14:creationId xmlns:p14="http://schemas.microsoft.com/office/powerpoint/2010/main" val="49426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E8C61-B419-9B90-16E9-6009BAEE8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4FC3B-8E84-B7EB-3CC2-B95B6C0B0CBA}"/>
              </a:ext>
            </a:extLst>
          </p:cNvPr>
          <p:cNvSpPr>
            <a:spLocks noGrp="1"/>
          </p:cNvSpPr>
          <p:nvPr>
            <p:ph type="title"/>
          </p:nvPr>
        </p:nvSpPr>
        <p:spPr>
          <a:xfrm>
            <a:off x="849573" y="204032"/>
            <a:ext cx="10515600" cy="779653"/>
          </a:xfrm>
        </p:spPr>
        <p:txBody>
          <a:bodyPr anchor="t"/>
          <a:lstStyle/>
          <a:p>
            <a:pPr algn="ctr"/>
            <a:r>
              <a:rPr lang="fr-FR" noProof="0" dirty="0"/>
              <a:t>d.1 Limitations et opportunités</a:t>
            </a:r>
          </a:p>
        </p:txBody>
      </p:sp>
      <p:sp>
        <p:nvSpPr>
          <p:cNvPr id="3" name="Content Placeholder 2">
            <a:extLst>
              <a:ext uri="{FF2B5EF4-FFF2-40B4-BE49-F238E27FC236}">
                <a16:creationId xmlns:a16="http://schemas.microsoft.com/office/drawing/2014/main" id="{723EA7D6-53E2-9EF6-0717-0E1317D4BE23}"/>
              </a:ext>
            </a:extLst>
          </p:cNvPr>
          <p:cNvSpPr>
            <a:spLocks noGrp="1"/>
          </p:cNvSpPr>
          <p:nvPr>
            <p:ph idx="1"/>
          </p:nvPr>
        </p:nvSpPr>
        <p:spPr>
          <a:xfrm>
            <a:off x="1111156" y="1245594"/>
            <a:ext cx="9964795" cy="5120481"/>
          </a:xfrm>
        </p:spPr>
        <p:txBody>
          <a:bodyPr vert="horz" lIns="91440" tIns="45720" rIns="91440" bIns="45720" rtlCol="0" anchor="t">
            <a:normAutofit fontScale="92500" lnSpcReduction="20000"/>
          </a:bodyPr>
          <a:lstStyle/>
          <a:p>
            <a:r>
              <a:rPr lang="fr-FR" dirty="0"/>
              <a:t>Collecte de données actuelle :</a:t>
            </a:r>
          </a:p>
          <a:p>
            <a:pPr lvl="1"/>
            <a:r>
              <a:rPr lang="fr-FR" dirty="0"/>
              <a:t>Difficultés à analyser l’implication des infectiologues et d’autres spécialités</a:t>
            </a:r>
          </a:p>
          <a:p>
            <a:pPr lvl="1"/>
            <a:r>
              <a:rPr lang="fr-FR" dirty="0"/>
              <a:t>Quid des cas dont les deux premières spécialités ne sont pas identifiées comme des maladies infectieuses ?</a:t>
            </a:r>
          </a:p>
          <a:p>
            <a:r>
              <a:rPr lang="fr-FR" dirty="0"/>
              <a:t>Limitations en ressources :</a:t>
            </a:r>
          </a:p>
          <a:p>
            <a:pPr lvl="1"/>
            <a:r>
              <a:rPr lang="fr-FR" dirty="0"/>
              <a:t>Solidité du « pool » de sous-spécialités</a:t>
            </a:r>
          </a:p>
          <a:p>
            <a:pPr lvl="1"/>
            <a:r>
              <a:rPr lang="fr-FR" dirty="0"/>
              <a:t>Besoin d’avoir plus de sous-spécialités</a:t>
            </a:r>
          </a:p>
          <a:p>
            <a:r>
              <a:rPr lang="fr-FR" dirty="0"/>
              <a:t>La télé-expertise médecine basée sur les emails n’est pas adaptée aux cas urgents et aux situations d’urgence :</a:t>
            </a:r>
          </a:p>
          <a:p>
            <a:pPr lvl="1"/>
            <a:r>
              <a:rPr lang="fr-FR" dirty="0"/>
              <a:t>Répartition géographique des spécialistes</a:t>
            </a:r>
          </a:p>
          <a:p>
            <a:pPr lvl="1"/>
            <a:r>
              <a:rPr lang="fr-FR" dirty="0"/>
              <a:t>Les spécialistes sont censés répondre dans un délai de 24 heures</a:t>
            </a:r>
          </a:p>
          <a:p>
            <a:r>
              <a:rPr lang="fr-FR" dirty="0"/>
              <a:t>Besoin de plateformes alternatives :</a:t>
            </a:r>
          </a:p>
          <a:p>
            <a:pPr lvl="1"/>
            <a:r>
              <a:rPr lang="fr-FR" dirty="0"/>
              <a:t>Visioconférence pour les soins urgents ?</a:t>
            </a:r>
          </a:p>
          <a:p>
            <a:pPr lvl="1"/>
            <a:r>
              <a:rPr lang="fr-FR" dirty="0"/>
              <a:t>Augmenter l’utilisation de la messagerie sécurisée ?</a:t>
            </a:r>
          </a:p>
          <a:p>
            <a:pPr lvl="1"/>
            <a:r>
              <a:rPr lang="fr-FR" dirty="0"/>
              <a:t>Applications mobiles ?</a:t>
            </a:r>
            <a:endParaRPr lang="en-GB" dirty="0"/>
          </a:p>
          <a:p>
            <a:endParaRPr lang="en-GB" sz="2600"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07F83D21-E607-ED22-A7BA-27584C0704C9}"/>
              </a:ext>
            </a:extLst>
          </p:cNvPr>
          <p:cNvPicPr>
            <a:picLocks noChangeAspect="1"/>
          </p:cNvPicPr>
          <p:nvPr/>
        </p:nvPicPr>
        <p:blipFill>
          <a:blip r:embed="rId2"/>
          <a:stretch>
            <a:fillRect/>
          </a:stretch>
        </p:blipFill>
        <p:spPr>
          <a:xfrm>
            <a:off x="4958" y="975915"/>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864635B8-2BDF-1702-23C9-A49616B8A94A}"/>
              </a:ext>
            </a:extLst>
          </p:cNvPr>
          <p:cNvPicPr>
            <a:picLocks noChangeAspect="1"/>
          </p:cNvPicPr>
          <p:nvPr/>
        </p:nvPicPr>
        <p:blipFill>
          <a:blip r:embed="rId3"/>
          <a:stretch>
            <a:fillRect/>
          </a:stretch>
        </p:blipFill>
        <p:spPr>
          <a:xfrm>
            <a:off x="9442569" y="6169443"/>
            <a:ext cx="2743197" cy="693836"/>
          </a:xfrm>
          <a:prstGeom prst="rect">
            <a:avLst/>
          </a:prstGeom>
        </p:spPr>
      </p:pic>
    </p:spTree>
    <p:extLst>
      <p:ext uri="{BB962C8B-B14F-4D97-AF65-F5344CB8AC3E}">
        <p14:creationId xmlns:p14="http://schemas.microsoft.com/office/powerpoint/2010/main" val="374253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29FD-7593-8764-8F1F-D822D6DE8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AA8AE-30A3-C360-8C2A-C4F87EDE33F0}"/>
              </a:ext>
            </a:extLst>
          </p:cNvPr>
          <p:cNvSpPr>
            <a:spLocks noGrp="1"/>
          </p:cNvSpPr>
          <p:nvPr>
            <p:ph type="title"/>
          </p:nvPr>
        </p:nvSpPr>
        <p:spPr>
          <a:xfrm>
            <a:off x="849573" y="192659"/>
            <a:ext cx="10515600" cy="836519"/>
          </a:xfrm>
        </p:spPr>
        <p:txBody>
          <a:bodyPr anchor="t"/>
          <a:lstStyle/>
          <a:p>
            <a:pPr algn="ctr"/>
            <a:r>
              <a:rPr lang="fr-FR" noProof="0" dirty="0"/>
              <a:t>d.2 Succès </a:t>
            </a:r>
          </a:p>
          <a:p>
            <a:endParaRPr lang="fr-FR" noProof="0" dirty="0"/>
          </a:p>
        </p:txBody>
      </p:sp>
      <p:sp>
        <p:nvSpPr>
          <p:cNvPr id="3" name="Content Placeholder 2">
            <a:extLst>
              <a:ext uri="{FF2B5EF4-FFF2-40B4-BE49-F238E27FC236}">
                <a16:creationId xmlns:a16="http://schemas.microsoft.com/office/drawing/2014/main" id="{CE41F4FB-637B-0FF1-FA7D-C9B8202F4512}"/>
              </a:ext>
            </a:extLst>
          </p:cNvPr>
          <p:cNvSpPr>
            <a:spLocks noGrp="1"/>
          </p:cNvSpPr>
          <p:nvPr>
            <p:ph idx="1"/>
          </p:nvPr>
        </p:nvSpPr>
        <p:spPr>
          <a:xfrm>
            <a:off x="849573" y="1640663"/>
            <a:ext cx="9907930" cy="4526654"/>
          </a:xfrm>
        </p:spPr>
        <p:txBody>
          <a:bodyPr vert="horz" lIns="91440" tIns="45720" rIns="91440" bIns="45720" rtlCol="0" anchor="t">
            <a:normAutofit/>
          </a:bodyPr>
          <a:lstStyle/>
          <a:p>
            <a:r>
              <a:rPr lang="fr-FR" sz="2600" dirty="0"/>
              <a:t>Plus de 3 600 cas de maladies infectieuses soutenus depuis 2021</a:t>
            </a:r>
          </a:p>
          <a:p>
            <a:r>
              <a:rPr lang="fr-FR" sz="2600" dirty="0"/>
              <a:t>Taux de satisfaction élevés de la part des projets terrain :</a:t>
            </a:r>
          </a:p>
          <a:p>
            <a:pPr lvl="1"/>
            <a:r>
              <a:rPr lang="fr-FR" sz="2200" dirty="0"/>
              <a:t>Évaluations positives élevées (&gt; 80 %)</a:t>
            </a:r>
          </a:p>
          <a:p>
            <a:pPr lvl="1"/>
            <a:r>
              <a:rPr lang="fr-FR" sz="2200" dirty="0"/>
              <a:t>Évaluations négatives faibles (&lt; 5 %)</a:t>
            </a:r>
          </a:p>
          <a:p>
            <a:r>
              <a:rPr lang="fr-FR" sz="2600" dirty="0"/>
              <a:t>Approche multidisciplinaire+++ </a:t>
            </a:r>
          </a:p>
          <a:p>
            <a:r>
              <a:rPr lang="fr-FR" sz="2600" dirty="0"/>
              <a:t>Fort engagement des spécialistes:</a:t>
            </a:r>
          </a:p>
          <a:p>
            <a:pPr lvl="1"/>
            <a:r>
              <a:rPr lang="fr-FR" sz="2200" dirty="0"/>
              <a:t>Allocation de cas VIH/TB et des cas maladies tropicales est bien organisée</a:t>
            </a:r>
            <a:endParaRPr lang="en-GB" sz="2600" dirty="0"/>
          </a:p>
          <a:p>
            <a:endParaRPr lang="en-GB" dirty="0"/>
          </a:p>
          <a:p>
            <a:endParaRPr lang="en-GB" dirty="0"/>
          </a:p>
        </p:txBody>
      </p:sp>
      <p:pic>
        <p:nvPicPr>
          <p:cNvPr id="5" name="Picture 4">
            <a:extLst>
              <a:ext uri="{FF2B5EF4-FFF2-40B4-BE49-F238E27FC236}">
                <a16:creationId xmlns:a16="http://schemas.microsoft.com/office/drawing/2014/main" id="{DD4CFD7C-936A-66FA-56C9-65452A450A2F}"/>
              </a:ext>
            </a:extLst>
          </p:cNvPr>
          <p:cNvPicPr>
            <a:picLocks noChangeAspect="1"/>
          </p:cNvPicPr>
          <p:nvPr/>
        </p:nvPicPr>
        <p:blipFill>
          <a:blip r:embed="rId2"/>
          <a:stretch>
            <a:fillRect/>
          </a:stretch>
        </p:blipFill>
        <p:spPr>
          <a:xfrm>
            <a:off x="4958" y="975915"/>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46937650-649C-FFFF-1698-331007C4459C}"/>
              </a:ext>
            </a:extLst>
          </p:cNvPr>
          <p:cNvPicPr>
            <a:picLocks noChangeAspect="1"/>
          </p:cNvPicPr>
          <p:nvPr/>
        </p:nvPicPr>
        <p:blipFill>
          <a:blip r:embed="rId3"/>
          <a:stretch>
            <a:fillRect/>
          </a:stretch>
        </p:blipFill>
        <p:spPr>
          <a:xfrm>
            <a:off x="9442569" y="6169443"/>
            <a:ext cx="2743197" cy="693836"/>
          </a:xfrm>
          <a:prstGeom prst="rect">
            <a:avLst/>
          </a:prstGeom>
        </p:spPr>
      </p:pic>
    </p:spTree>
    <p:extLst>
      <p:ext uri="{BB962C8B-B14F-4D97-AF65-F5344CB8AC3E}">
        <p14:creationId xmlns:p14="http://schemas.microsoft.com/office/powerpoint/2010/main" val="199681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9E73-112F-49A4-50CC-6E1D978C8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D3336-0030-C859-6FD5-2C94FABDAEAE}"/>
              </a:ext>
            </a:extLst>
          </p:cNvPr>
          <p:cNvSpPr>
            <a:spLocks noGrp="1"/>
          </p:cNvSpPr>
          <p:nvPr>
            <p:ph type="title"/>
          </p:nvPr>
        </p:nvSpPr>
        <p:spPr>
          <a:xfrm>
            <a:off x="838200" y="200387"/>
            <a:ext cx="10515600" cy="690563"/>
          </a:xfrm>
        </p:spPr>
        <p:txBody>
          <a:bodyPr anchor="t">
            <a:normAutofit fontScale="90000"/>
          </a:bodyPr>
          <a:lstStyle/>
          <a:p>
            <a:pPr algn="ctr"/>
            <a:r>
              <a:rPr lang="fr-FR" noProof="0" dirty="0"/>
              <a:t>d.3 Possibilités dans le futur ?</a:t>
            </a:r>
          </a:p>
          <a:p>
            <a:endParaRPr lang="fr-FR" noProof="0" dirty="0"/>
          </a:p>
        </p:txBody>
      </p:sp>
      <p:sp>
        <p:nvSpPr>
          <p:cNvPr id="3" name="Content Placeholder 2">
            <a:extLst>
              <a:ext uri="{FF2B5EF4-FFF2-40B4-BE49-F238E27FC236}">
                <a16:creationId xmlns:a16="http://schemas.microsoft.com/office/drawing/2014/main" id="{0A08AF72-8CE5-58BC-EDA6-526A8F7946BB}"/>
              </a:ext>
            </a:extLst>
          </p:cNvPr>
          <p:cNvSpPr>
            <a:spLocks noGrp="1"/>
          </p:cNvSpPr>
          <p:nvPr>
            <p:ph idx="1"/>
          </p:nvPr>
        </p:nvSpPr>
        <p:spPr>
          <a:xfrm>
            <a:off x="4152" y="1708901"/>
            <a:ext cx="5347837" cy="4467123"/>
          </a:xfrm>
        </p:spPr>
        <p:txBody>
          <a:bodyPr vert="horz" lIns="91440" tIns="45720" rIns="91440" bIns="45720" rtlCol="0" anchor="t">
            <a:normAutofit/>
          </a:bodyPr>
          <a:lstStyle/>
          <a:p>
            <a:endParaRPr lang="fr-FR" sz="2600" dirty="0"/>
          </a:p>
          <a:p>
            <a:r>
              <a:rPr lang="fr-FR" sz="2600" dirty="0"/>
              <a:t>Établir une approche multidisciplinaire</a:t>
            </a:r>
          </a:p>
          <a:p>
            <a:r>
              <a:rPr lang="fr-FR" sz="2600" dirty="0"/>
              <a:t>Téléconsultation pour le suivi des patients (patients chroniques ?)</a:t>
            </a:r>
          </a:p>
          <a:p>
            <a:r>
              <a:rPr lang="fr-FR" sz="2600" dirty="0"/>
              <a:t>Soutien aux soins urgents ? Ex. Soins intensifs ?</a:t>
            </a:r>
            <a:endParaRPr lang="en-GB" sz="2600" dirty="0"/>
          </a:p>
          <a:p>
            <a:endParaRPr lang="en-GB" dirty="0"/>
          </a:p>
          <a:p>
            <a:endParaRPr lang="en-GB" dirty="0"/>
          </a:p>
        </p:txBody>
      </p:sp>
      <p:pic>
        <p:nvPicPr>
          <p:cNvPr id="5" name="Picture 4">
            <a:extLst>
              <a:ext uri="{FF2B5EF4-FFF2-40B4-BE49-F238E27FC236}">
                <a16:creationId xmlns:a16="http://schemas.microsoft.com/office/drawing/2014/main" id="{CA011E93-C79E-B03A-9E11-306DE6EB7E8D}"/>
              </a:ext>
            </a:extLst>
          </p:cNvPr>
          <p:cNvPicPr>
            <a:picLocks noChangeAspect="1"/>
          </p:cNvPicPr>
          <p:nvPr/>
        </p:nvPicPr>
        <p:blipFill>
          <a:blip r:embed="rId3"/>
          <a:stretch>
            <a:fillRect/>
          </a:stretch>
        </p:blipFill>
        <p:spPr>
          <a:xfrm>
            <a:off x="3354" y="952731"/>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AF60D5D9-36CD-99A5-E3A3-F8B827AB79F5}"/>
              </a:ext>
            </a:extLst>
          </p:cNvPr>
          <p:cNvPicPr>
            <a:picLocks noChangeAspect="1"/>
          </p:cNvPicPr>
          <p:nvPr/>
        </p:nvPicPr>
        <p:blipFill>
          <a:blip r:embed="rId4"/>
          <a:stretch>
            <a:fillRect/>
          </a:stretch>
        </p:blipFill>
        <p:spPr>
          <a:xfrm>
            <a:off x="5492" y="6169443"/>
            <a:ext cx="2743197" cy="693836"/>
          </a:xfrm>
          <a:prstGeom prst="rect">
            <a:avLst/>
          </a:prstGeom>
        </p:spPr>
      </p:pic>
      <p:pic>
        <p:nvPicPr>
          <p:cNvPr id="4" name="Picture 3" descr="A qr code with text&#10;&#10;AI-generated content may be incorrect.">
            <a:extLst>
              <a:ext uri="{FF2B5EF4-FFF2-40B4-BE49-F238E27FC236}">
                <a16:creationId xmlns:a16="http://schemas.microsoft.com/office/drawing/2014/main" id="{17E26B48-E5EB-7AE5-522C-EAB96FC158B5}"/>
              </a:ext>
            </a:extLst>
          </p:cNvPr>
          <p:cNvPicPr>
            <a:picLocks noChangeAspect="1"/>
          </p:cNvPicPr>
          <p:nvPr/>
        </p:nvPicPr>
        <p:blipFill>
          <a:blip r:embed="rId5"/>
          <a:stretch>
            <a:fillRect/>
          </a:stretch>
        </p:blipFill>
        <p:spPr>
          <a:xfrm>
            <a:off x="5603936" y="3177806"/>
            <a:ext cx="6495807" cy="3413614"/>
          </a:xfrm>
          <a:prstGeom prst="rect">
            <a:avLst/>
          </a:prstGeom>
        </p:spPr>
      </p:pic>
      <p:pic>
        <p:nvPicPr>
          <p:cNvPr id="6" name="Picture 5" descr="A white text on a blue background&#10;&#10;AI-generated content may be incorrect.">
            <a:extLst>
              <a:ext uri="{FF2B5EF4-FFF2-40B4-BE49-F238E27FC236}">
                <a16:creationId xmlns:a16="http://schemas.microsoft.com/office/drawing/2014/main" id="{35494500-2BC7-EFE1-A4F1-DD485EB5B303}"/>
              </a:ext>
            </a:extLst>
          </p:cNvPr>
          <p:cNvPicPr>
            <a:picLocks noChangeAspect="1"/>
          </p:cNvPicPr>
          <p:nvPr/>
        </p:nvPicPr>
        <p:blipFill>
          <a:blip r:embed="rId6"/>
          <a:stretch>
            <a:fillRect/>
          </a:stretch>
        </p:blipFill>
        <p:spPr>
          <a:xfrm>
            <a:off x="5600211" y="1300285"/>
            <a:ext cx="6491654" cy="1873738"/>
          </a:xfrm>
          <a:prstGeom prst="rect">
            <a:avLst/>
          </a:prstGeom>
        </p:spPr>
      </p:pic>
    </p:spTree>
    <p:extLst>
      <p:ext uri="{BB962C8B-B14F-4D97-AF65-F5344CB8AC3E}">
        <p14:creationId xmlns:p14="http://schemas.microsoft.com/office/powerpoint/2010/main" val="368627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4C1CC-EE3C-73E3-0B5C-B975BCBC3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DA123-1637-D787-F154-72CBD3D5B4EA}"/>
              </a:ext>
            </a:extLst>
          </p:cNvPr>
          <p:cNvSpPr>
            <a:spLocks noGrp="1"/>
          </p:cNvSpPr>
          <p:nvPr>
            <p:ph type="title"/>
          </p:nvPr>
        </p:nvSpPr>
        <p:spPr>
          <a:xfrm>
            <a:off x="838200" y="321731"/>
            <a:ext cx="10515600" cy="942079"/>
          </a:xfrm>
        </p:spPr>
        <p:txBody>
          <a:bodyPr anchor="t">
            <a:normAutofit fontScale="90000"/>
          </a:bodyPr>
          <a:lstStyle/>
          <a:p>
            <a:pPr algn="ctr"/>
            <a:r>
              <a:rPr lang="fr-FR" noProof="0" dirty="0"/>
              <a:t>e.1 Collaboration individuel comme spécialiste</a:t>
            </a:r>
          </a:p>
        </p:txBody>
      </p:sp>
      <p:pic>
        <p:nvPicPr>
          <p:cNvPr id="5" name="Picture 4">
            <a:extLst>
              <a:ext uri="{FF2B5EF4-FFF2-40B4-BE49-F238E27FC236}">
                <a16:creationId xmlns:a16="http://schemas.microsoft.com/office/drawing/2014/main" id="{6290F209-DAF2-B161-9777-76F0954E5985}"/>
              </a:ext>
            </a:extLst>
          </p:cNvPr>
          <p:cNvPicPr>
            <a:picLocks noChangeAspect="1"/>
          </p:cNvPicPr>
          <p:nvPr/>
        </p:nvPicPr>
        <p:blipFill>
          <a:blip r:embed="rId3"/>
          <a:stretch>
            <a:fillRect/>
          </a:stretch>
        </p:blipFill>
        <p:spPr>
          <a:xfrm>
            <a:off x="-6415" y="1157885"/>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24A045FD-9A63-E37C-23D1-A5CF260612FC}"/>
              </a:ext>
            </a:extLst>
          </p:cNvPr>
          <p:cNvPicPr>
            <a:picLocks noChangeAspect="1"/>
          </p:cNvPicPr>
          <p:nvPr/>
        </p:nvPicPr>
        <p:blipFill>
          <a:blip r:embed="rId4"/>
          <a:stretch>
            <a:fillRect/>
          </a:stretch>
        </p:blipFill>
        <p:spPr>
          <a:xfrm>
            <a:off x="9442569" y="6169443"/>
            <a:ext cx="2743197" cy="693836"/>
          </a:xfrm>
          <a:prstGeom prst="rect">
            <a:avLst/>
          </a:prstGeom>
        </p:spPr>
      </p:pic>
      <p:sp>
        <p:nvSpPr>
          <p:cNvPr id="4" name="Title 1">
            <a:extLst>
              <a:ext uri="{FF2B5EF4-FFF2-40B4-BE49-F238E27FC236}">
                <a16:creationId xmlns:a16="http://schemas.microsoft.com/office/drawing/2014/main" id="{2720049B-B093-EFAE-FDD9-4BC736E47CAC}"/>
              </a:ext>
            </a:extLst>
          </p:cNvPr>
          <p:cNvSpPr txBox="1">
            <a:spLocks/>
          </p:cNvSpPr>
          <p:nvPr/>
        </p:nvSpPr>
        <p:spPr>
          <a:xfrm>
            <a:off x="-1316" y="4294198"/>
            <a:ext cx="12196178" cy="24573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    English       Français</a:t>
            </a:r>
          </a:p>
        </p:txBody>
      </p:sp>
      <p:pic>
        <p:nvPicPr>
          <p:cNvPr id="9" name="Image 8">
            <a:extLst>
              <a:ext uri="{FF2B5EF4-FFF2-40B4-BE49-F238E27FC236}">
                <a16:creationId xmlns:a16="http://schemas.microsoft.com/office/drawing/2014/main" id="{27473821-96B5-0666-51A2-6A584BF39DEA}"/>
              </a:ext>
            </a:extLst>
          </p:cNvPr>
          <p:cNvPicPr>
            <a:picLocks noChangeAspect="1"/>
          </p:cNvPicPr>
          <p:nvPr/>
        </p:nvPicPr>
        <p:blipFill>
          <a:blip r:embed="rId5"/>
          <a:stretch>
            <a:fillRect/>
          </a:stretch>
        </p:blipFill>
        <p:spPr>
          <a:xfrm>
            <a:off x="1120312" y="1364928"/>
            <a:ext cx="3878562" cy="3820529"/>
          </a:xfrm>
          <a:prstGeom prst="rect">
            <a:avLst/>
          </a:prstGeom>
        </p:spPr>
      </p:pic>
      <p:pic>
        <p:nvPicPr>
          <p:cNvPr id="11" name="Image 10">
            <a:extLst>
              <a:ext uri="{FF2B5EF4-FFF2-40B4-BE49-F238E27FC236}">
                <a16:creationId xmlns:a16="http://schemas.microsoft.com/office/drawing/2014/main" id="{D5EFD597-2DC5-45C8-9203-3632D763DBAE}"/>
              </a:ext>
            </a:extLst>
          </p:cNvPr>
          <p:cNvPicPr>
            <a:picLocks noChangeAspect="1"/>
          </p:cNvPicPr>
          <p:nvPr/>
        </p:nvPicPr>
        <p:blipFill>
          <a:blip r:embed="rId6"/>
          <a:stretch>
            <a:fillRect/>
          </a:stretch>
        </p:blipFill>
        <p:spPr>
          <a:xfrm>
            <a:off x="6872131" y="1375551"/>
            <a:ext cx="3825749" cy="3820530"/>
          </a:xfrm>
          <a:prstGeom prst="rect">
            <a:avLst/>
          </a:prstGeom>
        </p:spPr>
      </p:pic>
    </p:spTree>
    <p:extLst>
      <p:ext uri="{BB962C8B-B14F-4D97-AF65-F5344CB8AC3E}">
        <p14:creationId xmlns:p14="http://schemas.microsoft.com/office/powerpoint/2010/main" val="75988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7489B-422B-59CB-F48B-A0A72BAC6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FE01B-0F08-BF0E-CDB9-2585E4956DA1}"/>
              </a:ext>
            </a:extLst>
          </p:cNvPr>
          <p:cNvSpPr>
            <a:spLocks noGrp="1"/>
          </p:cNvSpPr>
          <p:nvPr>
            <p:ph type="title"/>
          </p:nvPr>
        </p:nvSpPr>
        <p:spPr>
          <a:xfrm>
            <a:off x="838200" y="321731"/>
            <a:ext cx="10515600" cy="942079"/>
          </a:xfrm>
        </p:spPr>
        <p:txBody>
          <a:bodyPr anchor="t">
            <a:normAutofit/>
          </a:bodyPr>
          <a:lstStyle/>
          <a:p>
            <a:pPr algn="ctr"/>
            <a:r>
              <a:rPr lang="fr-FR" noProof="0" dirty="0"/>
              <a:t>e.2 Collaboration en partenariat ?</a:t>
            </a:r>
          </a:p>
        </p:txBody>
      </p:sp>
      <p:pic>
        <p:nvPicPr>
          <p:cNvPr id="5" name="Picture 4">
            <a:extLst>
              <a:ext uri="{FF2B5EF4-FFF2-40B4-BE49-F238E27FC236}">
                <a16:creationId xmlns:a16="http://schemas.microsoft.com/office/drawing/2014/main" id="{E603F174-A707-9AE7-3941-B4E97AACA287}"/>
              </a:ext>
            </a:extLst>
          </p:cNvPr>
          <p:cNvPicPr>
            <a:picLocks noChangeAspect="1"/>
          </p:cNvPicPr>
          <p:nvPr/>
        </p:nvPicPr>
        <p:blipFill>
          <a:blip r:embed="rId3"/>
          <a:stretch>
            <a:fillRect/>
          </a:stretch>
        </p:blipFill>
        <p:spPr>
          <a:xfrm>
            <a:off x="-6415" y="1157885"/>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735691E6-00FA-DBB0-8EC7-FD684F0C11F5}"/>
              </a:ext>
            </a:extLst>
          </p:cNvPr>
          <p:cNvPicPr>
            <a:picLocks noChangeAspect="1"/>
          </p:cNvPicPr>
          <p:nvPr/>
        </p:nvPicPr>
        <p:blipFill>
          <a:blip r:embed="rId4"/>
          <a:stretch>
            <a:fillRect/>
          </a:stretch>
        </p:blipFill>
        <p:spPr>
          <a:xfrm>
            <a:off x="9442569" y="6169443"/>
            <a:ext cx="2743197" cy="693836"/>
          </a:xfrm>
          <a:prstGeom prst="rect">
            <a:avLst/>
          </a:prstGeom>
        </p:spPr>
      </p:pic>
      <p:sp>
        <p:nvSpPr>
          <p:cNvPr id="6" name="ZoneTexte 5">
            <a:extLst>
              <a:ext uri="{FF2B5EF4-FFF2-40B4-BE49-F238E27FC236}">
                <a16:creationId xmlns:a16="http://schemas.microsoft.com/office/drawing/2014/main" id="{6E8204E3-F0DC-C785-BF2C-55AED907B7FC}"/>
              </a:ext>
            </a:extLst>
          </p:cNvPr>
          <p:cNvSpPr txBox="1"/>
          <p:nvPr/>
        </p:nvSpPr>
        <p:spPr>
          <a:xfrm>
            <a:off x="171450" y="1263810"/>
            <a:ext cx="8996682" cy="5355312"/>
          </a:xfrm>
          <a:prstGeom prst="rect">
            <a:avLst/>
          </a:prstGeom>
          <a:noFill/>
        </p:spPr>
        <p:txBody>
          <a:bodyPr wrap="square">
            <a:spAutoFit/>
          </a:bodyPr>
          <a:lstStyle/>
          <a:p>
            <a:r>
              <a:rPr lang="fr-FR" i="1" dirty="0"/>
              <a:t>RAFT</a:t>
            </a:r>
            <a:r>
              <a:rPr lang="fr-FR" dirty="0"/>
              <a:t> – Réseau Africain Francophone de Télémédecine :</a:t>
            </a:r>
          </a:p>
          <a:p>
            <a:pPr marL="285750" indent="-285750">
              <a:buFont typeface="Arial" panose="020B0604020202020204" pitchFamily="34" charset="0"/>
              <a:buChar char="•"/>
            </a:pPr>
            <a:r>
              <a:rPr lang="fr-FR" dirty="0"/>
              <a:t>En association avec les Hôpitaux universitaires de Genève et l’Université de Genève</a:t>
            </a:r>
          </a:p>
          <a:p>
            <a:pPr marL="285750" indent="-285750">
              <a:buFont typeface="Arial" panose="020B0604020202020204" pitchFamily="34" charset="0"/>
              <a:buChar char="•"/>
            </a:pPr>
            <a:r>
              <a:rPr lang="fr-FR" dirty="0"/>
              <a:t>Réseau de télé-expertise organisé par pays</a:t>
            </a:r>
          </a:p>
          <a:p>
            <a:pPr marL="285750" indent="-285750">
              <a:buFont typeface="Arial" panose="020B0604020202020204" pitchFamily="34" charset="0"/>
              <a:buChar char="•"/>
            </a:pPr>
            <a:r>
              <a:rPr lang="fr-FR" dirty="0"/>
              <a:t>Chaque pays peut constituer son propre réseau de spécialistes et utiliser la plateforme open source</a:t>
            </a:r>
          </a:p>
          <a:p>
            <a:pPr marL="285750" indent="-285750">
              <a:buFont typeface="Arial" panose="020B0604020202020204" pitchFamily="34" charset="0"/>
              <a:buChar char="•"/>
            </a:pPr>
            <a:endParaRPr lang="fr-FR" dirty="0"/>
          </a:p>
          <a:p>
            <a:r>
              <a:rPr lang="fr-FR" i="1" dirty="0"/>
              <a:t>World </a:t>
            </a:r>
            <a:r>
              <a:rPr lang="fr-FR" i="1" dirty="0" err="1"/>
              <a:t>Telehealth</a:t>
            </a:r>
            <a:r>
              <a:rPr lang="fr-FR" i="1" dirty="0"/>
              <a:t> Initiative </a:t>
            </a:r>
            <a:r>
              <a:rPr lang="fr-FR" dirty="0"/>
              <a:t>– Organisation à but non lucratif :</a:t>
            </a:r>
          </a:p>
          <a:p>
            <a:pPr marL="285750" indent="-285750">
              <a:buFont typeface="Arial" panose="020B0604020202020204" pitchFamily="34" charset="0"/>
              <a:buChar char="•"/>
            </a:pPr>
            <a:r>
              <a:rPr lang="fr-FR" dirty="0"/>
              <a:t>Télé-expertise dans 17 pays</a:t>
            </a:r>
          </a:p>
          <a:p>
            <a:pPr marL="285750" indent="-285750">
              <a:buFont typeface="Arial" panose="020B0604020202020204" pitchFamily="34" charset="0"/>
              <a:buChar char="•"/>
            </a:pPr>
            <a:r>
              <a:rPr lang="fr-FR" dirty="0"/>
              <a:t>Plus de 50 spécialités médicales couvertes</a:t>
            </a:r>
          </a:p>
          <a:p>
            <a:pPr marL="285750" indent="-285750">
              <a:buFont typeface="Arial" panose="020B0604020202020204" pitchFamily="34" charset="0"/>
              <a:buChar char="•"/>
            </a:pPr>
            <a:endParaRPr lang="fr-FR" dirty="0"/>
          </a:p>
          <a:p>
            <a:r>
              <a:rPr lang="fr-FR" i="1" dirty="0" err="1"/>
              <a:t>Implementome</a:t>
            </a:r>
            <a:r>
              <a:rPr lang="fr-FR" dirty="0"/>
              <a:t> :</a:t>
            </a:r>
          </a:p>
          <a:p>
            <a:pPr marL="285750" indent="-285750">
              <a:buFont typeface="Arial" panose="020B0604020202020204" pitchFamily="34" charset="0"/>
              <a:buChar char="•"/>
            </a:pPr>
            <a:r>
              <a:rPr lang="fr-FR" dirty="0"/>
              <a:t>Réseau permettant de partager des questions et de créer des groupes afin de collaborer sur des initiatives de santé numérique </a:t>
            </a:r>
          </a:p>
          <a:p>
            <a:pPr marL="285750" indent="-285750">
              <a:buFont typeface="Arial" panose="020B0604020202020204" pitchFamily="34" charset="0"/>
              <a:buChar char="•"/>
            </a:pPr>
            <a:endParaRPr lang="fr-FR" dirty="0"/>
          </a:p>
          <a:p>
            <a:r>
              <a:rPr lang="fr-FR" i="1" dirty="0" err="1"/>
              <a:t>Vula</a:t>
            </a:r>
            <a:r>
              <a:rPr lang="fr-FR" dirty="0"/>
              <a:t> :</a:t>
            </a:r>
          </a:p>
          <a:p>
            <a:pPr marL="285750" indent="-285750">
              <a:buFont typeface="Arial" panose="020B0604020202020204" pitchFamily="34" charset="0"/>
              <a:buChar char="•"/>
            </a:pPr>
            <a:r>
              <a:rPr lang="fr-FR" dirty="0"/>
              <a:t>Une application mobile de santé sécurisée et une plateforme en ligne, développées en Afrique du Sud</a:t>
            </a:r>
          </a:p>
          <a:p>
            <a:pPr marL="285750" indent="-285750">
              <a:buFont typeface="Arial" panose="020B0604020202020204" pitchFamily="34" charset="0"/>
              <a:buChar char="•"/>
            </a:pPr>
            <a:r>
              <a:rPr lang="fr-FR" dirty="0"/>
              <a:t>But est de faciliter la communication et les référencements entre les agents de soins de santé primaires et les médecins spécialistes, en particulier dans les zones rurales.</a:t>
            </a:r>
          </a:p>
        </p:txBody>
      </p:sp>
      <p:pic>
        <p:nvPicPr>
          <p:cNvPr id="10" name="Image 9">
            <a:extLst>
              <a:ext uri="{FF2B5EF4-FFF2-40B4-BE49-F238E27FC236}">
                <a16:creationId xmlns:a16="http://schemas.microsoft.com/office/drawing/2014/main" id="{E451528A-5145-C917-1CFC-F99E13E51542}"/>
              </a:ext>
            </a:extLst>
          </p:cNvPr>
          <p:cNvPicPr>
            <a:picLocks noChangeAspect="1"/>
          </p:cNvPicPr>
          <p:nvPr/>
        </p:nvPicPr>
        <p:blipFill>
          <a:blip r:embed="rId5"/>
          <a:stretch>
            <a:fillRect/>
          </a:stretch>
        </p:blipFill>
        <p:spPr>
          <a:xfrm>
            <a:off x="9568309" y="1310375"/>
            <a:ext cx="1425063" cy="693480"/>
          </a:xfrm>
          <a:prstGeom prst="rect">
            <a:avLst/>
          </a:prstGeom>
        </p:spPr>
      </p:pic>
      <p:pic>
        <p:nvPicPr>
          <p:cNvPr id="13" name="Image 12">
            <a:extLst>
              <a:ext uri="{FF2B5EF4-FFF2-40B4-BE49-F238E27FC236}">
                <a16:creationId xmlns:a16="http://schemas.microsoft.com/office/drawing/2014/main" id="{5FA22281-1447-DE00-3381-03CF7AEC3165}"/>
              </a:ext>
            </a:extLst>
          </p:cNvPr>
          <p:cNvPicPr>
            <a:picLocks noChangeAspect="1"/>
          </p:cNvPicPr>
          <p:nvPr/>
        </p:nvPicPr>
        <p:blipFill>
          <a:blip r:embed="rId6"/>
          <a:stretch>
            <a:fillRect/>
          </a:stretch>
        </p:blipFill>
        <p:spPr>
          <a:xfrm>
            <a:off x="9174291" y="2926408"/>
            <a:ext cx="2179509" cy="548688"/>
          </a:xfrm>
          <a:prstGeom prst="rect">
            <a:avLst/>
          </a:prstGeom>
        </p:spPr>
      </p:pic>
      <p:pic>
        <p:nvPicPr>
          <p:cNvPr id="15" name="Image 14">
            <a:extLst>
              <a:ext uri="{FF2B5EF4-FFF2-40B4-BE49-F238E27FC236}">
                <a16:creationId xmlns:a16="http://schemas.microsoft.com/office/drawing/2014/main" id="{863018E8-4FEC-A035-048F-85DD73868EE4}"/>
              </a:ext>
            </a:extLst>
          </p:cNvPr>
          <p:cNvPicPr>
            <a:picLocks noChangeAspect="1"/>
          </p:cNvPicPr>
          <p:nvPr/>
        </p:nvPicPr>
        <p:blipFill>
          <a:blip r:embed="rId7"/>
          <a:stretch>
            <a:fillRect/>
          </a:stretch>
        </p:blipFill>
        <p:spPr>
          <a:xfrm>
            <a:off x="9422693" y="4018432"/>
            <a:ext cx="1676545" cy="495343"/>
          </a:xfrm>
          <a:prstGeom prst="rect">
            <a:avLst/>
          </a:prstGeom>
        </p:spPr>
      </p:pic>
      <p:pic>
        <p:nvPicPr>
          <p:cNvPr id="17" name="Image 16">
            <a:extLst>
              <a:ext uri="{FF2B5EF4-FFF2-40B4-BE49-F238E27FC236}">
                <a16:creationId xmlns:a16="http://schemas.microsoft.com/office/drawing/2014/main" id="{F7DCF556-144E-1F9A-CA78-A21B35C35AB2}"/>
              </a:ext>
            </a:extLst>
          </p:cNvPr>
          <p:cNvPicPr>
            <a:picLocks noChangeAspect="1"/>
          </p:cNvPicPr>
          <p:nvPr/>
        </p:nvPicPr>
        <p:blipFill>
          <a:blip r:embed="rId8"/>
          <a:stretch>
            <a:fillRect/>
          </a:stretch>
        </p:blipFill>
        <p:spPr>
          <a:xfrm>
            <a:off x="9651313" y="5161599"/>
            <a:ext cx="1447925" cy="624894"/>
          </a:xfrm>
          <a:prstGeom prst="rect">
            <a:avLst/>
          </a:prstGeom>
        </p:spPr>
      </p:pic>
    </p:spTree>
    <p:extLst>
      <p:ext uri="{BB962C8B-B14F-4D97-AF65-F5344CB8AC3E}">
        <p14:creationId xmlns:p14="http://schemas.microsoft.com/office/powerpoint/2010/main" val="266459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F962-21D4-50EF-E001-D9A09DBF7994}"/>
              </a:ext>
            </a:extLst>
          </p:cNvPr>
          <p:cNvSpPr>
            <a:spLocks noGrp="1"/>
          </p:cNvSpPr>
          <p:nvPr>
            <p:ph type="ctrTitle"/>
          </p:nvPr>
        </p:nvSpPr>
        <p:spPr>
          <a:xfrm>
            <a:off x="5518298" y="1715121"/>
            <a:ext cx="5826642" cy="2457340"/>
          </a:xfrm>
        </p:spPr>
        <p:txBody>
          <a:bodyPr>
            <a:normAutofit fontScale="90000"/>
          </a:bodyPr>
          <a:lstStyle/>
          <a:p>
            <a:r>
              <a:rPr lang="en-US" b="1" dirty="0"/>
              <a:t>Merci !</a:t>
            </a:r>
            <a:br>
              <a:rPr lang="en-US" b="1" dirty="0"/>
            </a:br>
            <a:br>
              <a:rPr lang="en-US" b="1" dirty="0"/>
            </a:br>
            <a:r>
              <a:rPr lang="en-US" b="1" dirty="0"/>
              <a:t>Questions?</a:t>
            </a:r>
            <a:br>
              <a:rPr lang="en-US" b="1" dirty="0"/>
            </a:br>
            <a:endParaRPr lang="en-US" b="1" dirty="0"/>
          </a:p>
        </p:txBody>
      </p:sp>
      <p:pic>
        <p:nvPicPr>
          <p:cNvPr id="4" name="Picture 3" descr="A red and white pattern&#10;&#10;Description automatically generated">
            <a:extLst>
              <a:ext uri="{FF2B5EF4-FFF2-40B4-BE49-F238E27FC236}">
                <a16:creationId xmlns:a16="http://schemas.microsoft.com/office/drawing/2014/main" id="{A2B3CA71-B36D-610D-B696-2B304B9E70D4}"/>
              </a:ext>
            </a:extLst>
          </p:cNvPr>
          <p:cNvPicPr>
            <a:picLocks noChangeAspect="1"/>
          </p:cNvPicPr>
          <p:nvPr/>
        </p:nvPicPr>
        <p:blipFill rotWithShape="1">
          <a:blip r:embed="rId3"/>
          <a:srcRect t="15644" b="15679"/>
          <a:stretch/>
        </p:blipFill>
        <p:spPr>
          <a:xfrm>
            <a:off x="20" y="10"/>
            <a:ext cx="4992985" cy="6857990"/>
          </a:xfrm>
          <a:prstGeom prst="rect">
            <a:avLst/>
          </a:prstGeom>
        </p:spPr>
      </p:pic>
      <p:pic>
        <p:nvPicPr>
          <p:cNvPr id="5" name="Picture 4" descr="A red line on a black background&#10;&#10;AI-generated content may be incorrect.">
            <a:extLst>
              <a:ext uri="{FF2B5EF4-FFF2-40B4-BE49-F238E27FC236}">
                <a16:creationId xmlns:a16="http://schemas.microsoft.com/office/drawing/2014/main" id="{62E0A13F-BE89-63C5-DED7-624761019D9E}"/>
              </a:ext>
            </a:extLst>
          </p:cNvPr>
          <p:cNvPicPr>
            <a:picLocks noChangeAspect="1"/>
          </p:cNvPicPr>
          <p:nvPr/>
        </p:nvPicPr>
        <p:blipFill>
          <a:blip r:embed="rId4"/>
          <a:stretch>
            <a:fillRect/>
          </a:stretch>
        </p:blipFill>
        <p:spPr>
          <a:xfrm>
            <a:off x="5518838" y="4270129"/>
            <a:ext cx="5836689" cy="1478582"/>
          </a:xfrm>
          <a:prstGeom prst="rect">
            <a:avLst/>
          </a:prstGeom>
        </p:spPr>
      </p:pic>
    </p:spTree>
    <p:extLst>
      <p:ext uri="{BB962C8B-B14F-4D97-AF65-F5344CB8AC3E}">
        <p14:creationId xmlns:p14="http://schemas.microsoft.com/office/powerpoint/2010/main" val="147236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64E0-5E94-2DAB-7230-DD47DC38BC06}"/>
              </a:ext>
            </a:extLst>
          </p:cNvPr>
          <p:cNvSpPr>
            <a:spLocks noGrp="1"/>
          </p:cNvSpPr>
          <p:nvPr>
            <p:ph type="title"/>
          </p:nvPr>
        </p:nvSpPr>
        <p:spPr>
          <a:xfrm>
            <a:off x="838200" y="386002"/>
            <a:ext cx="10515600" cy="1325563"/>
          </a:xfrm>
        </p:spPr>
        <p:txBody>
          <a:bodyPr anchor="t"/>
          <a:lstStyle/>
          <a:p>
            <a:r>
              <a:rPr lang="en-US"/>
              <a:t>Agenda</a:t>
            </a:r>
          </a:p>
        </p:txBody>
      </p:sp>
      <p:sp>
        <p:nvSpPr>
          <p:cNvPr id="3" name="Content Placeholder 2">
            <a:extLst>
              <a:ext uri="{FF2B5EF4-FFF2-40B4-BE49-F238E27FC236}">
                <a16:creationId xmlns:a16="http://schemas.microsoft.com/office/drawing/2014/main" id="{4241AECC-980E-F068-3058-C547ECB32F77}"/>
              </a:ext>
            </a:extLst>
          </p:cNvPr>
          <p:cNvSpPr>
            <a:spLocks noGrp="1"/>
          </p:cNvSpPr>
          <p:nvPr>
            <p:ph idx="1"/>
          </p:nvPr>
        </p:nvSpPr>
        <p:spPr>
          <a:xfrm>
            <a:off x="838200" y="1456660"/>
            <a:ext cx="9907930" cy="4174760"/>
          </a:xfrm>
        </p:spPr>
        <p:txBody>
          <a:bodyPr vert="horz" lIns="91440" tIns="45720" rIns="91440" bIns="45720" rtlCol="0" anchor="t">
            <a:normAutofit fontScale="62500" lnSpcReduction="20000"/>
          </a:bodyPr>
          <a:lstStyle/>
          <a:p>
            <a:pPr marL="360000" indent="457200">
              <a:lnSpc>
                <a:spcPct val="120000"/>
              </a:lnSpc>
              <a:spcBef>
                <a:spcPts val="600"/>
              </a:spcBef>
              <a:buFont typeface="+mj-lt"/>
              <a:buAutoNum type="alphaLcPeriod"/>
            </a:pPr>
            <a:r>
              <a:rPr lang="fr-FR" sz="3600" noProof="0" dirty="0">
                <a:latin typeface="Aptos Display"/>
                <a:cs typeface="Arial"/>
              </a:rPr>
              <a:t>Histoire de télémédecine à MSF</a:t>
            </a:r>
          </a:p>
          <a:p>
            <a:pPr marL="360000" indent="457200">
              <a:lnSpc>
                <a:spcPct val="120000"/>
              </a:lnSpc>
              <a:spcBef>
                <a:spcPts val="600"/>
              </a:spcBef>
              <a:buFont typeface="+mj-lt"/>
              <a:buAutoNum type="alphaLcPeriod"/>
            </a:pPr>
            <a:r>
              <a:rPr lang="fr-FR" sz="3600" noProof="0" dirty="0">
                <a:latin typeface="Aptos Display"/>
                <a:cs typeface="Arial"/>
              </a:rPr>
              <a:t>Aperçu de la télémédecine :</a:t>
            </a:r>
          </a:p>
          <a:p>
            <a:pPr marL="360000" lvl="1" indent="457200">
              <a:lnSpc>
                <a:spcPct val="120000"/>
              </a:lnSpc>
              <a:spcBef>
                <a:spcPts val="600"/>
              </a:spcBef>
              <a:buNone/>
            </a:pPr>
            <a:r>
              <a:rPr lang="fr-FR" sz="3100" dirty="0">
                <a:latin typeface="Aptos Display"/>
                <a:cs typeface="Arial"/>
              </a:rPr>
              <a:t>1. </a:t>
            </a:r>
            <a:r>
              <a:rPr lang="fr-FR" sz="3100" noProof="0" dirty="0">
                <a:latin typeface="Aptos Display"/>
                <a:cs typeface="Arial"/>
              </a:rPr>
              <a:t>Services actuels</a:t>
            </a:r>
          </a:p>
          <a:p>
            <a:pPr marL="360000" lvl="1" indent="457200">
              <a:lnSpc>
                <a:spcPct val="120000"/>
              </a:lnSpc>
              <a:spcBef>
                <a:spcPts val="600"/>
              </a:spcBef>
              <a:buNone/>
            </a:pPr>
            <a:r>
              <a:rPr lang="fr-FR" sz="3100" noProof="0" dirty="0">
                <a:latin typeface="Aptos Display"/>
                <a:cs typeface="Arial"/>
              </a:rPr>
              <a:t>2. Gestion des cas cliniques (télé-expertise)</a:t>
            </a:r>
          </a:p>
          <a:p>
            <a:pPr marL="360000" lvl="1" indent="457200">
              <a:lnSpc>
                <a:spcPct val="120000"/>
              </a:lnSpc>
              <a:spcBef>
                <a:spcPts val="600"/>
              </a:spcBef>
              <a:buNone/>
            </a:pPr>
            <a:r>
              <a:rPr lang="fr-FR" sz="3100" dirty="0">
                <a:latin typeface="Aptos Display"/>
                <a:cs typeface="Arial"/>
              </a:rPr>
              <a:t>3.</a:t>
            </a:r>
            <a:r>
              <a:rPr lang="fr-FR" sz="3100" noProof="0" dirty="0">
                <a:latin typeface="Aptos Display"/>
                <a:cs typeface="Arial"/>
              </a:rPr>
              <a:t> </a:t>
            </a:r>
            <a:r>
              <a:rPr lang="fr-FR" sz="3100" dirty="0">
                <a:latin typeface="Aptos Display"/>
                <a:cs typeface="Arial"/>
              </a:rPr>
              <a:t>Aperçu télé-expertise </a:t>
            </a:r>
            <a:r>
              <a:rPr lang="fr-FR" sz="3100" noProof="0" dirty="0">
                <a:latin typeface="Aptos Display"/>
                <a:cs typeface="Arial"/>
              </a:rPr>
              <a:t>en général</a:t>
            </a:r>
          </a:p>
          <a:p>
            <a:pPr marL="360000" indent="457200">
              <a:lnSpc>
                <a:spcPct val="120000"/>
              </a:lnSpc>
              <a:spcBef>
                <a:spcPts val="600"/>
              </a:spcBef>
              <a:buFont typeface="+mj-lt"/>
              <a:buAutoNum type="alphaLcPeriod"/>
            </a:pPr>
            <a:r>
              <a:rPr lang="fr-FR" sz="3600" noProof="0" dirty="0">
                <a:latin typeface="Aptos Display"/>
                <a:cs typeface="Arial"/>
              </a:rPr>
              <a:t>Activités liées aux maladies infectieuses</a:t>
            </a:r>
          </a:p>
          <a:p>
            <a:pPr marL="360000" indent="457200">
              <a:lnSpc>
                <a:spcPct val="120000"/>
              </a:lnSpc>
              <a:spcBef>
                <a:spcPts val="600"/>
              </a:spcBef>
              <a:buFont typeface="+mj-lt"/>
              <a:buAutoNum type="alphaLcPeriod"/>
            </a:pPr>
            <a:r>
              <a:rPr lang="fr-FR" sz="3600" noProof="0" dirty="0">
                <a:latin typeface="Aptos Display"/>
                <a:cs typeface="Arial"/>
              </a:rPr>
              <a:t>Limitations actuelles, opportunités et succès</a:t>
            </a:r>
          </a:p>
          <a:p>
            <a:pPr marL="360000" indent="457200">
              <a:lnSpc>
                <a:spcPct val="120000"/>
              </a:lnSpc>
              <a:spcBef>
                <a:spcPts val="600"/>
              </a:spcBef>
              <a:buFont typeface="+mj-lt"/>
              <a:buAutoNum type="alphaLcPeriod"/>
            </a:pPr>
            <a:r>
              <a:rPr lang="fr-FR" sz="3600" noProof="0" dirty="0">
                <a:latin typeface="Aptos Display"/>
                <a:cs typeface="Arial"/>
              </a:rPr>
              <a:t>Collaborations :</a:t>
            </a:r>
          </a:p>
          <a:p>
            <a:pPr marL="360000" lvl="1" indent="457200">
              <a:lnSpc>
                <a:spcPct val="120000"/>
              </a:lnSpc>
              <a:spcBef>
                <a:spcPts val="600"/>
              </a:spcBef>
              <a:buNone/>
            </a:pPr>
            <a:r>
              <a:rPr lang="fr-FR" sz="3100" dirty="0">
                <a:latin typeface="Aptos Display"/>
                <a:cs typeface="Arial"/>
              </a:rPr>
              <a:t>1.</a:t>
            </a:r>
            <a:r>
              <a:rPr lang="fr-FR" sz="3100" noProof="0" dirty="0">
                <a:latin typeface="Aptos Display"/>
                <a:cs typeface="Arial"/>
              </a:rPr>
              <a:t> Individuellement</a:t>
            </a:r>
          </a:p>
          <a:p>
            <a:pPr marL="360000" lvl="1" indent="457200">
              <a:lnSpc>
                <a:spcPct val="120000"/>
              </a:lnSpc>
              <a:spcBef>
                <a:spcPts val="600"/>
              </a:spcBef>
              <a:buNone/>
            </a:pPr>
            <a:r>
              <a:rPr lang="fr-FR" sz="3100" noProof="0" dirty="0">
                <a:latin typeface="Aptos Display"/>
                <a:cs typeface="Arial"/>
              </a:rPr>
              <a:t>2. Partenariat</a:t>
            </a:r>
            <a:endParaRPr lang="fr-FR" noProof="0" dirty="0"/>
          </a:p>
          <a:p>
            <a:endParaRPr lang="fr-FR" noProof="0" dirty="0"/>
          </a:p>
        </p:txBody>
      </p:sp>
      <p:pic>
        <p:nvPicPr>
          <p:cNvPr id="17" name="Picture 16" descr="A red and white pattern&#10;&#10;Description automatically generated">
            <a:extLst>
              <a:ext uri="{FF2B5EF4-FFF2-40B4-BE49-F238E27FC236}">
                <a16:creationId xmlns:a16="http://schemas.microsoft.com/office/drawing/2014/main" id="{1D7F7BEF-C1B5-542A-53CE-379669118D7E}"/>
              </a:ext>
            </a:extLst>
          </p:cNvPr>
          <p:cNvPicPr>
            <a:picLocks noChangeAspect="1"/>
          </p:cNvPicPr>
          <p:nvPr/>
        </p:nvPicPr>
        <p:blipFill rotWithShape="1">
          <a:blip r:embed="rId3"/>
          <a:srcRect l="64131" t="15696" r="-458" b="15923"/>
          <a:stretch>
            <a:fillRect/>
          </a:stretch>
        </p:blipFill>
        <p:spPr>
          <a:xfrm rot="16200000">
            <a:off x="2161038" y="3509511"/>
            <a:ext cx="1619866" cy="5949570"/>
          </a:xfrm>
          <a:prstGeom prst="rect">
            <a:avLst/>
          </a:prstGeom>
        </p:spPr>
      </p:pic>
      <p:pic>
        <p:nvPicPr>
          <p:cNvPr id="18" name="Picture 17" descr="A red and white pattern&#10;&#10;Description automatically generated">
            <a:extLst>
              <a:ext uri="{FF2B5EF4-FFF2-40B4-BE49-F238E27FC236}">
                <a16:creationId xmlns:a16="http://schemas.microsoft.com/office/drawing/2014/main" id="{550C814D-E11E-A382-AF4B-181ACBDF5C33}"/>
              </a:ext>
            </a:extLst>
          </p:cNvPr>
          <p:cNvPicPr>
            <a:picLocks noChangeAspect="1"/>
          </p:cNvPicPr>
          <p:nvPr/>
        </p:nvPicPr>
        <p:blipFill rotWithShape="1">
          <a:blip r:embed="rId3"/>
          <a:srcRect l="63420" t="14148" r="3968" b="14675"/>
          <a:stretch>
            <a:fillRect/>
          </a:stretch>
        </p:blipFill>
        <p:spPr>
          <a:xfrm rot="16200000">
            <a:off x="8148974" y="3213287"/>
            <a:ext cx="1576179" cy="6499819"/>
          </a:xfrm>
          <a:prstGeom prst="rect">
            <a:avLst/>
          </a:prstGeom>
        </p:spPr>
      </p:pic>
      <p:pic>
        <p:nvPicPr>
          <p:cNvPr id="4" name="Picture 3" descr="A red line on a black background&#10;&#10;AI-generated content may be incorrect.">
            <a:extLst>
              <a:ext uri="{FF2B5EF4-FFF2-40B4-BE49-F238E27FC236}">
                <a16:creationId xmlns:a16="http://schemas.microsoft.com/office/drawing/2014/main" id="{72638035-2CCB-F65B-4858-23053D67436A}"/>
              </a:ext>
            </a:extLst>
          </p:cNvPr>
          <p:cNvPicPr>
            <a:picLocks noChangeAspect="1"/>
          </p:cNvPicPr>
          <p:nvPr/>
        </p:nvPicPr>
        <p:blipFill>
          <a:blip r:embed="rId4"/>
          <a:stretch>
            <a:fillRect/>
          </a:stretch>
        </p:blipFill>
        <p:spPr>
          <a:xfrm>
            <a:off x="9235925" y="215511"/>
            <a:ext cx="2743197" cy="693836"/>
          </a:xfrm>
          <a:prstGeom prst="rect">
            <a:avLst/>
          </a:prstGeom>
        </p:spPr>
      </p:pic>
      <p:pic>
        <p:nvPicPr>
          <p:cNvPr id="5" name="Picture 4">
            <a:extLst>
              <a:ext uri="{FF2B5EF4-FFF2-40B4-BE49-F238E27FC236}">
                <a16:creationId xmlns:a16="http://schemas.microsoft.com/office/drawing/2014/main" id="{DEADEFC9-DD3B-CB81-932E-FA192311A131}"/>
              </a:ext>
            </a:extLst>
          </p:cNvPr>
          <p:cNvPicPr>
            <a:picLocks noChangeAspect="1"/>
          </p:cNvPicPr>
          <p:nvPr/>
        </p:nvPicPr>
        <p:blipFill>
          <a:blip r:embed="rId5"/>
          <a:stretch>
            <a:fillRect/>
          </a:stretch>
        </p:blipFill>
        <p:spPr>
          <a:xfrm>
            <a:off x="0" y="1191649"/>
            <a:ext cx="12192000" cy="109345"/>
          </a:xfrm>
          <a:prstGeom prst="rect">
            <a:avLst/>
          </a:prstGeom>
        </p:spPr>
      </p:pic>
    </p:spTree>
    <p:extLst>
      <p:ext uri="{BB962C8B-B14F-4D97-AF65-F5344CB8AC3E}">
        <p14:creationId xmlns:p14="http://schemas.microsoft.com/office/powerpoint/2010/main" val="180872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59B70-D6EA-7C7C-EF1F-D53BB87A0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FF9FC-F89E-10E8-0973-B7D4FD0D9A68}"/>
              </a:ext>
            </a:extLst>
          </p:cNvPr>
          <p:cNvSpPr>
            <a:spLocks noGrp="1"/>
          </p:cNvSpPr>
          <p:nvPr>
            <p:ph type="title"/>
          </p:nvPr>
        </p:nvSpPr>
        <p:spPr>
          <a:xfrm>
            <a:off x="838200" y="386002"/>
            <a:ext cx="10515600" cy="719843"/>
          </a:xfrm>
        </p:spPr>
        <p:txBody>
          <a:bodyPr anchor="t"/>
          <a:lstStyle/>
          <a:p>
            <a:r>
              <a:rPr lang="fr-FR" noProof="0" dirty="0"/>
              <a:t>a. Histoire de la télémédecine à MSF</a:t>
            </a:r>
          </a:p>
        </p:txBody>
      </p:sp>
      <p:sp>
        <p:nvSpPr>
          <p:cNvPr id="3" name="Content Placeholder 2">
            <a:extLst>
              <a:ext uri="{FF2B5EF4-FFF2-40B4-BE49-F238E27FC236}">
                <a16:creationId xmlns:a16="http://schemas.microsoft.com/office/drawing/2014/main" id="{9FA87306-E7CA-1922-4744-F07913DFB5BB}"/>
              </a:ext>
            </a:extLst>
          </p:cNvPr>
          <p:cNvSpPr>
            <a:spLocks noGrp="1"/>
          </p:cNvSpPr>
          <p:nvPr>
            <p:ph idx="1"/>
          </p:nvPr>
        </p:nvSpPr>
        <p:spPr>
          <a:xfrm>
            <a:off x="838200" y="1456660"/>
            <a:ext cx="9907930" cy="4174760"/>
          </a:xfrm>
        </p:spPr>
        <p:txBody>
          <a:bodyPr vert="horz" lIns="91440" tIns="45720" rIns="91440" bIns="45720" rtlCol="0" anchor="t">
            <a:normAutofit fontScale="92500" lnSpcReduction="10000"/>
          </a:bodyPr>
          <a:lstStyle/>
          <a:p>
            <a:pPr marL="360000" indent="457200">
              <a:lnSpc>
                <a:spcPct val="120000"/>
              </a:lnSpc>
              <a:spcBef>
                <a:spcPts val="600"/>
              </a:spcBef>
              <a:buFont typeface="+mj-lt"/>
              <a:buAutoNum type="alphaLcPeriod"/>
            </a:pPr>
            <a:r>
              <a:rPr lang="fr-FR" sz="3600" noProof="0" dirty="0">
                <a:latin typeface="Aptos Display"/>
                <a:cs typeface="Arial"/>
              </a:rPr>
              <a:t>Télé-expertise : 1</a:t>
            </a:r>
            <a:r>
              <a:rPr lang="fr-FR" sz="3600" baseline="30000" noProof="0" dirty="0">
                <a:latin typeface="Aptos Display"/>
                <a:cs typeface="Arial"/>
              </a:rPr>
              <a:t>er</a:t>
            </a:r>
            <a:r>
              <a:rPr lang="fr-FR" sz="3600" baseline="30000" dirty="0">
                <a:latin typeface="Aptos Display"/>
                <a:cs typeface="Arial"/>
              </a:rPr>
              <a:t> </a:t>
            </a:r>
            <a:r>
              <a:rPr lang="fr-FR" sz="3600" noProof="0" dirty="0">
                <a:latin typeface="Aptos Display"/>
                <a:cs typeface="Arial"/>
              </a:rPr>
              <a:t>essaie en 2009, mais le service </a:t>
            </a:r>
            <a:r>
              <a:rPr lang="fr-FR" sz="3600" dirty="0">
                <a:latin typeface="Aptos Display"/>
                <a:cs typeface="Arial"/>
              </a:rPr>
              <a:t>débute en 2010.</a:t>
            </a:r>
          </a:p>
          <a:p>
            <a:pPr marL="360000" indent="457200">
              <a:lnSpc>
                <a:spcPct val="120000"/>
              </a:lnSpc>
              <a:spcBef>
                <a:spcPts val="600"/>
              </a:spcBef>
              <a:buFont typeface="+mj-lt"/>
              <a:buAutoNum type="alphaLcPeriod"/>
            </a:pPr>
            <a:r>
              <a:rPr lang="fr-FR" sz="3600" noProof="0" dirty="0">
                <a:latin typeface="Aptos Display"/>
                <a:cs typeface="Arial"/>
              </a:rPr>
              <a:t>Trois phases :</a:t>
            </a:r>
          </a:p>
          <a:p>
            <a:pPr marL="817200" lvl="1" indent="0">
              <a:lnSpc>
                <a:spcPct val="120000"/>
              </a:lnSpc>
              <a:spcBef>
                <a:spcPts val="600"/>
              </a:spcBef>
              <a:buNone/>
            </a:pPr>
            <a:r>
              <a:rPr lang="fr-FR" dirty="0">
                <a:latin typeface="Aptos Display"/>
                <a:cs typeface="Arial"/>
              </a:rPr>
              <a:t>1</a:t>
            </a:r>
            <a:r>
              <a:rPr lang="fr-FR" baseline="30000" dirty="0">
                <a:latin typeface="Aptos Display"/>
                <a:cs typeface="Arial"/>
              </a:rPr>
              <a:t>ère</a:t>
            </a:r>
            <a:r>
              <a:rPr lang="fr-FR" dirty="0">
                <a:latin typeface="Aptos Display"/>
                <a:cs typeface="Arial"/>
              </a:rPr>
              <a:t> phase : avril 2010 – juin 2013 </a:t>
            </a:r>
            <a:r>
              <a:rPr lang="fr-FR" dirty="0">
                <a:latin typeface="Aptos Display"/>
                <a:cs typeface="Arial"/>
                <a:sym typeface="Wingdings" panose="05000000000000000000" pitchFamily="2" charset="2"/>
              </a:rPr>
              <a:t></a:t>
            </a:r>
            <a:r>
              <a:rPr lang="fr-FR" dirty="0">
                <a:latin typeface="Aptos Display"/>
                <a:cs typeface="Arial"/>
              </a:rPr>
              <a:t> gestion de cas faite par différent coordinateurs, création d’un réseau de spécialistes</a:t>
            </a:r>
          </a:p>
          <a:p>
            <a:pPr marL="817200" lvl="1" indent="0">
              <a:lnSpc>
                <a:spcPct val="120000"/>
              </a:lnSpc>
              <a:spcBef>
                <a:spcPts val="600"/>
              </a:spcBef>
              <a:buNone/>
            </a:pPr>
            <a:r>
              <a:rPr lang="fr-FR" noProof="0" dirty="0">
                <a:latin typeface="Aptos Display"/>
                <a:cs typeface="Arial"/>
              </a:rPr>
              <a:t>2</a:t>
            </a:r>
            <a:r>
              <a:rPr lang="fr-FR" baseline="30000" noProof="0" dirty="0">
                <a:latin typeface="Aptos Display"/>
                <a:cs typeface="Arial"/>
              </a:rPr>
              <a:t>ème</a:t>
            </a:r>
            <a:r>
              <a:rPr lang="fr-FR" noProof="0" dirty="0">
                <a:latin typeface="Aptos Display"/>
                <a:cs typeface="Arial"/>
              </a:rPr>
              <a:t> phase: juillet 2013 – juin 2015 </a:t>
            </a:r>
            <a:r>
              <a:rPr lang="fr-FR" noProof="0" dirty="0">
                <a:latin typeface="Aptos Display"/>
                <a:cs typeface="Arial"/>
                <a:sym typeface="Wingdings" panose="05000000000000000000" pitchFamily="2" charset="2"/>
              </a:rPr>
              <a:t></a:t>
            </a:r>
            <a:r>
              <a:rPr lang="fr-FR" noProof="0" dirty="0">
                <a:latin typeface="Aptos Display"/>
                <a:cs typeface="Arial"/>
              </a:rPr>
              <a:t> période de transition, définition de procédures, développement du système (control de qualité, etc.)</a:t>
            </a:r>
          </a:p>
          <a:p>
            <a:pPr marL="817200" lvl="1" indent="0">
              <a:lnSpc>
                <a:spcPct val="120000"/>
              </a:lnSpc>
              <a:spcBef>
                <a:spcPts val="600"/>
              </a:spcBef>
              <a:buNone/>
            </a:pPr>
            <a:r>
              <a:rPr lang="fr-FR" dirty="0">
                <a:latin typeface="Aptos Display"/>
                <a:cs typeface="Arial"/>
              </a:rPr>
              <a:t>3</a:t>
            </a:r>
            <a:r>
              <a:rPr lang="fr-FR" baseline="30000" dirty="0">
                <a:latin typeface="Aptos Display"/>
                <a:cs typeface="Arial"/>
              </a:rPr>
              <a:t>ème</a:t>
            </a:r>
            <a:r>
              <a:rPr lang="fr-FR" dirty="0">
                <a:latin typeface="Aptos Display"/>
                <a:cs typeface="Arial"/>
              </a:rPr>
              <a:t> phase: juillet 2015 – actuellement </a:t>
            </a:r>
            <a:r>
              <a:rPr lang="fr-FR" dirty="0">
                <a:latin typeface="Aptos Display"/>
                <a:cs typeface="Arial"/>
                <a:sym typeface="Wingdings" panose="05000000000000000000" pitchFamily="2" charset="2"/>
              </a:rPr>
              <a:t> MSF</a:t>
            </a:r>
            <a:r>
              <a:rPr lang="fr-FR" dirty="0">
                <a:latin typeface="Aptos Display"/>
                <a:cs typeface="Arial"/>
              </a:rPr>
              <a:t> </a:t>
            </a:r>
            <a:endParaRPr lang="fr-FR" noProof="0" dirty="0"/>
          </a:p>
          <a:p>
            <a:endParaRPr lang="fr-FR" noProof="0" dirty="0"/>
          </a:p>
        </p:txBody>
      </p:sp>
      <p:pic>
        <p:nvPicPr>
          <p:cNvPr id="17" name="Picture 16" descr="A red and white pattern&#10;&#10;Description automatically generated">
            <a:extLst>
              <a:ext uri="{FF2B5EF4-FFF2-40B4-BE49-F238E27FC236}">
                <a16:creationId xmlns:a16="http://schemas.microsoft.com/office/drawing/2014/main" id="{A5249F1B-C764-1793-5651-446B7CB26E9A}"/>
              </a:ext>
            </a:extLst>
          </p:cNvPr>
          <p:cNvPicPr>
            <a:picLocks noChangeAspect="1"/>
          </p:cNvPicPr>
          <p:nvPr/>
        </p:nvPicPr>
        <p:blipFill rotWithShape="1">
          <a:blip r:embed="rId3"/>
          <a:srcRect l="64131" t="15696" r="-458" b="15923"/>
          <a:stretch>
            <a:fillRect/>
          </a:stretch>
        </p:blipFill>
        <p:spPr>
          <a:xfrm rot="16200000">
            <a:off x="2161038" y="3509511"/>
            <a:ext cx="1619866" cy="5949570"/>
          </a:xfrm>
          <a:prstGeom prst="rect">
            <a:avLst/>
          </a:prstGeom>
        </p:spPr>
      </p:pic>
      <p:pic>
        <p:nvPicPr>
          <p:cNvPr id="18" name="Picture 17" descr="A red and white pattern&#10;&#10;Description automatically generated">
            <a:extLst>
              <a:ext uri="{FF2B5EF4-FFF2-40B4-BE49-F238E27FC236}">
                <a16:creationId xmlns:a16="http://schemas.microsoft.com/office/drawing/2014/main" id="{0C844E64-F564-05FA-FEEC-A2FC2A7ADEF4}"/>
              </a:ext>
            </a:extLst>
          </p:cNvPr>
          <p:cNvPicPr>
            <a:picLocks noChangeAspect="1"/>
          </p:cNvPicPr>
          <p:nvPr/>
        </p:nvPicPr>
        <p:blipFill rotWithShape="1">
          <a:blip r:embed="rId3"/>
          <a:srcRect l="63420" t="14148" r="3968" b="14675"/>
          <a:stretch>
            <a:fillRect/>
          </a:stretch>
        </p:blipFill>
        <p:spPr>
          <a:xfrm rot="16200000">
            <a:off x="8148974" y="3213287"/>
            <a:ext cx="1576179" cy="6499819"/>
          </a:xfrm>
          <a:prstGeom prst="rect">
            <a:avLst/>
          </a:prstGeom>
        </p:spPr>
      </p:pic>
      <p:pic>
        <p:nvPicPr>
          <p:cNvPr id="4" name="Picture 3" descr="A red line on a black background&#10;&#10;AI-generated content may be incorrect.">
            <a:extLst>
              <a:ext uri="{FF2B5EF4-FFF2-40B4-BE49-F238E27FC236}">
                <a16:creationId xmlns:a16="http://schemas.microsoft.com/office/drawing/2014/main" id="{88D0E790-0779-364A-0FA5-E7A25E8D1038}"/>
              </a:ext>
            </a:extLst>
          </p:cNvPr>
          <p:cNvPicPr>
            <a:picLocks noChangeAspect="1"/>
          </p:cNvPicPr>
          <p:nvPr/>
        </p:nvPicPr>
        <p:blipFill>
          <a:blip r:embed="rId4"/>
          <a:stretch>
            <a:fillRect/>
          </a:stretch>
        </p:blipFill>
        <p:spPr>
          <a:xfrm>
            <a:off x="9235925" y="215511"/>
            <a:ext cx="2743197" cy="693836"/>
          </a:xfrm>
          <a:prstGeom prst="rect">
            <a:avLst/>
          </a:prstGeom>
        </p:spPr>
      </p:pic>
      <p:pic>
        <p:nvPicPr>
          <p:cNvPr id="5" name="Picture 4">
            <a:extLst>
              <a:ext uri="{FF2B5EF4-FFF2-40B4-BE49-F238E27FC236}">
                <a16:creationId xmlns:a16="http://schemas.microsoft.com/office/drawing/2014/main" id="{5A66FB64-A93E-FF63-5340-0E8CCFCEA463}"/>
              </a:ext>
            </a:extLst>
          </p:cNvPr>
          <p:cNvPicPr>
            <a:picLocks noChangeAspect="1"/>
          </p:cNvPicPr>
          <p:nvPr/>
        </p:nvPicPr>
        <p:blipFill>
          <a:blip r:embed="rId5"/>
          <a:stretch>
            <a:fillRect/>
          </a:stretch>
        </p:blipFill>
        <p:spPr>
          <a:xfrm>
            <a:off x="0" y="1226580"/>
            <a:ext cx="12192000" cy="109345"/>
          </a:xfrm>
          <a:prstGeom prst="rect">
            <a:avLst/>
          </a:prstGeom>
        </p:spPr>
      </p:pic>
    </p:spTree>
    <p:extLst>
      <p:ext uri="{BB962C8B-B14F-4D97-AF65-F5344CB8AC3E}">
        <p14:creationId xmlns:p14="http://schemas.microsoft.com/office/powerpoint/2010/main" val="44669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2153-979B-956A-2B16-690B6638F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B05A7-37B2-C2F9-FB68-59FA318A70A1}"/>
              </a:ext>
            </a:extLst>
          </p:cNvPr>
          <p:cNvSpPr>
            <a:spLocks noGrp="1"/>
          </p:cNvSpPr>
          <p:nvPr>
            <p:ph type="title"/>
          </p:nvPr>
        </p:nvSpPr>
        <p:spPr>
          <a:xfrm>
            <a:off x="851115" y="179358"/>
            <a:ext cx="10495006" cy="691863"/>
          </a:xfrm>
        </p:spPr>
        <p:txBody>
          <a:bodyPr anchor="t">
            <a:normAutofit/>
          </a:bodyPr>
          <a:lstStyle/>
          <a:p>
            <a:pPr algn="ctr"/>
            <a:r>
              <a:rPr lang="fr-FR" sz="3600" noProof="0" dirty="0"/>
              <a:t>b.1 Aperçu de la télémédecine à MSF : services actuels</a:t>
            </a:r>
            <a:endParaRPr lang="fr-FR" noProof="0" dirty="0"/>
          </a:p>
        </p:txBody>
      </p:sp>
      <p:pic>
        <p:nvPicPr>
          <p:cNvPr id="4" name="Picture 3" descr="A red line on a black background&#10;&#10;AI-generated content may be incorrect.">
            <a:extLst>
              <a:ext uri="{FF2B5EF4-FFF2-40B4-BE49-F238E27FC236}">
                <a16:creationId xmlns:a16="http://schemas.microsoft.com/office/drawing/2014/main" id="{A542390E-8954-CE90-E4AA-A9E77F035BBE}"/>
              </a:ext>
            </a:extLst>
          </p:cNvPr>
          <p:cNvPicPr>
            <a:picLocks noChangeAspect="1"/>
          </p:cNvPicPr>
          <p:nvPr/>
        </p:nvPicPr>
        <p:blipFill>
          <a:blip r:embed="rId3"/>
          <a:stretch>
            <a:fillRect/>
          </a:stretch>
        </p:blipFill>
        <p:spPr>
          <a:xfrm>
            <a:off x="9442569" y="6169443"/>
            <a:ext cx="2743197" cy="693836"/>
          </a:xfrm>
          <a:prstGeom prst="rect">
            <a:avLst/>
          </a:prstGeom>
        </p:spPr>
      </p:pic>
      <p:pic>
        <p:nvPicPr>
          <p:cNvPr id="5" name="Picture 4">
            <a:extLst>
              <a:ext uri="{FF2B5EF4-FFF2-40B4-BE49-F238E27FC236}">
                <a16:creationId xmlns:a16="http://schemas.microsoft.com/office/drawing/2014/main" id="{AD72F6F1-2B7C-DA87-C632-E16E39918284}"/>
              </a:ext>
            </a:extLst>
          </p:cNvPr>
          <p:cNvPicPr>
            <a:picLocks noChangeAspect="1"/>
          </p:cNvPicPr>
          <p:nvPr/>
        </p:nvPicPr>
        <p:blipFill>
          <a:blip r:embed="rId4"/>
          <a:stretch>
            <a:fillRect/>
          </a:stretch>
        </p:blipFill>
        <p:spPr>
          <a:xfrm>
            <a:off x="0" y="842937"/>
            <a:ext cx="12192000" cy="109345"/>
          </a:xfrm>
          <a:prstGeom prst="rect">
            <a:avLst/>
          </a:prstGeom>
        </p:spPr>
      </p:pic>
      <p:pic>
        <p:nvPicPr>
          <p:cNvPr id="7" name="Image 6">
            <a:extLst>
              <a:ext uri="{FF2B5EF4-FFF2-40B4-BE49-F238E27FC236}">
                <a16:creationId xmlns:a16="http://schemas.microsoft.com/office/drawing/2014/main" id="{359460A3-0120-8D98-282F-0C4D920F59E2}"/>
              </a:ext>
            </a:extLst>
          </p:cNvPr>
          <p:cNvPicPr>
            <a:picLocks noChangeAspect="1"/>
          </p:cNvPicPr>
          <p:nvPr/>
        </p:nvPicPr>
        <p:blipFill>
          <a:blip r:embed="rId5"/>
          <a:stretch>
            <a:fillRect/>
          </a:stretch>
        </p:blipFill>
        <p:spPr>
          <a:xfrm>
            <a:off x="1968597" y="1127051"/>
            <a:ext cx="8254805" cy="5158242"/>
          </a:xfrm>
          <a:prstGeom prst="rect">
            <a:avLst/>
          </a:prstGeom>
        </p:spPr>
      </p:pic>
    </p:spTree>
    <p:extLst>
      <p:ext uri="{BB962C8B-B14F-4D97-AF65-F5344CB8AC3E}">
        <p14:creationId xmlns:p14="http://schemas.microsoft.com/office/powerpoint/2010/main" val="401709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0DE41-FD89-E4E0-713B-05AB83699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365FF-428C-BC4A-5566-7634FE716AED}"/>
              </a:ext>
            </a:extLst>
          </p:cNvPr>
          <p:cNvSpPr>
            <a:spLocks noGrp="1"/>
          </p:cNvSpPr>
          <p:nvPr>
            <p:ph type="title"/>
          </p:nvPr>
        </p:nvSpPr>
        <p:spPr>
          <a:xfrm>
            <a:off x="851115" y="179358"/>
            <a:ext cx="10495006" cy="691863"/>
          </a:xfrm>
        </p:spPr>
        <p:txBody>
          <a:bodyPr anchor="t">
            <a:normAutofit/>
          </a:bodyPr>
          <a:lstStyle/>
          <a:p>
            <a:pPr algn="ctr"/>
            <a:r>
              <a:rPr lang="fr-FR" sz="3600" noProof="0" dirty="0"/>
              <a:t>b.2 Gestion des Cas Cliniques</a:t>
            </a:r>
            <a:r>
              <a:rPr lang="fr-FR" sz="3600" baseline="-25000" noProof="0" dirty="0"/>
              <a:t>1</a:t>
            </a:r>
            <a:endParaRPr lang="fr-FR" baseline="-25000" noProof="0" dirty="0"/>
          </a:p>
        </p:txBody>
      </p:sp>
      <p:pic>
        <p:nvPicPr>
          <p:cNvPr id="4" name="Picture 3" descr="A red line on a black background&#10;&#10;AI-generated content may be incorrect.">
            <a:extLst>
              <a:ext uri="{FF2B5EF4-FFF2-40B4-BE49-F238E27FC236}">
                <a16:creationId xmlns:a16="http://schemas.microsoft.com/office/drawing/2014/main" id="{D2E3DAD8-68C8-D828-197B-C1C97AB3B546}"/>
              </a:ext>
            </a:extLst>
          </p:cNvPr>
          <p:cNvPicPr>
            <a:picLocks noChangeAspect="1"/>
          </p:cNvPicPr>
          <p:nvPr/>
        </p:nvPicPr>
        <p:blipFill>
          <a:blip r:embed="rId3"/>
          <a:stretch>
            <a:fillRect/>
          </a:stretch>
        </p:blipFill>
        <p:spPr>
          <a:xfrm>
            <a:off x="9442569" y="6169443"/>
            <a:ext cx="2743197" cy="693836"/>
          </a:xfrm>
          <a:prstGeom prst="rect">
            <a:avLst/>
          </a:prstGeom>
        </p:spPr>
      </p:pic>
      <p:pic>
        <p:nvPicPr>
          <p:cNvPr id="5" name="Picture 4">
            <a:extLst>
              <a:ext uri="{FF2B5EF4-FFF2-40B4-BE49-F238E27FC236}">
                <a16:creationId xmlns:a16="http://schemas.microsoft.com/office/drawing/2014/main" id="{4C61922F-378D-F482-8F6E-DF4148563265}"/>
              </a:ext>
            </a:extLst>
          </p:cNvPr>
          <p:cNvPicPr>
            <a:picLocks noChangeAspect="1"/>
          </p:cNvPicPr>
          <p:nvPr/>
        </p:nvPicPr>
        <p:blipFill>
          <a:blip r:embed="rId4"/>
          <a:stretch>
            <a:fillRect/>
          </a:stretch>
        </p:blipFill>
        <p:spPr>
          <a:xfrm>
            <a:off x="0" y="842937"/>
            <a:ext cx="12192000" cy="109345"/>
          </a:xfrm>
          <a:prstGeom prst="rect">
            <a:avLst/>
          </a:prstGeom>
        </p:spPr>
      </p:pic>
      <p:pic>
        <p:nvPicPr>
          <p:cNvPr id="11" name="Image 10">
            <a:extLst>
              <a:ext uri="{FF2B5EF4-FFF2-40B4-BE49-F238E27FC236}">
                <a16:creationId xmlns:a16="http://schemas.microsoft.com/office/drawing/2014/main" id="{C021C6FC-24AD-75EA-45C3-69D3923A22AC}"/>
              </a:ext>
            </a:extLst>
          </p:cNvPr>
          <p:cNvPicPr>
            <a:picLocks noChangeAspect="1"/>
          </p:cNvPicPr>
          <p:nvPr/>
        </p:nvPicPr>
        <p:blipFill>
          <a:blip r:embed="rId5"/>
          <a:stretch>
            <a:fillRect/>
          </a:stretch>
        </p:blipFill>
        <p:spPr>
          <a:xfrm>
            <a:off x="851115" y="981267"/>
            <a:ext cx="3299526" cy="5755839"/>
          </a:xfrm>
          <a:prstGeom prst="rect">
            <a:avLst/>
          </a:prstGeom>
        </p:spPr>
      </p:pic>
      <p:pic>
        <p:nvPicPr>
          <p:cNvPr id="13" name="Image 12">
            <a:extLst>
              <a:ext uri="{FF2B5EF4-FFF2-40B4-BE49-F238E27FC236}">
                <a16:creationId xmlns:a16="http://schemas.microsoft.com/office/drawing/2014/main" id="{12CB474A-7BA8-9353-BE46-3A7DAC3999E8}"/>
              </a:ext>
            </a:extLst>
          </p:cNvPr>
          <p:cNvPicPr>
            <a:picLocks noChangeAspect="1"/>
          </p:cNvPicPr>
          <p:nvPr/>
        </p:nvPicPr>
        <p:blipFill>
          <a:blip r:embed="rId6"/>
          <a:srcRect b="21775"/>
          <a:stretch>
            <a:fillRect/>
          </a:stretch>
        </p:blipFill>
        <p:spPr>
          <a:xfrm>
            <a:off x="4724402" y="1039733"/>
            <a:ext cx="4718167" cy="5638909"/>
          </a:xfrm>
          <a:prstGeom prst="rect">
            <a:avLst/>
          </a:prstGeom>
        </p:spPr>
      </p:pic>
    </p:spTree>
    <p:extLst>
      <p:ext uri="{BB962C8B-B14F-4D97-AF65-F5344CB8AC3E}">
        <p14:creationId xmlns:p14="http://schemas.microsoft.com/office/powerpoint/2010/main" val="32113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157F4-5583-3643-68BA-F179FF469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30224-B3B5-2DDC-9DEF-064D3B869CDB}"/>
              </a:ext>
            </a:extLst>
          </p:cNvPr>
          <p:cNvSpPr>
            <a:spLocks noGrp="1"/>
          </p:cNvSpPr>
          <p:nvPr>
            <p:ph type="title"/>
          </p:nvPr>
        </p:nvSpPr>
        <p:spPr>
          <a:xfrm>
            <a:off x="851115" y="179358"/>
            <a:ext cx="10495006" cy="691863"/>
          </a:xfrm>
        </p:spPr>
        <p:txBody>
          <a:bodyPr anchor="t">
            <a:normAutofit/>
          </a:bodyPr>
          <a:lstStyle/>
          <a:p>
            <a:pPr algn="ctr"/>
            <a:r>
              <a:rPr lang="fr-FR" sz="3600" noProof="0" dirty="0"/>
              <a:t>b.2 Gestion des Cas Cliniques</a:t>
            </a:r>
            <a:r>
              <a:rPr lang="fr-FR" sz="3600" baseline="-25000" noProof="0" dirty="0"/>
              <a:t>2</a:t>
            </a:r>
            <a:endParaRPr lang="fr-FR" baseline="-25000" noProof="0" dirty="0"/>
          </a:p>
        </p:txBody>
      </p:sp>
      <p:pic>
        <p:nvPicPr>
          <p:cNvPr id="5" name="Picture 4">
            <a:extLst>
              <a:ext uri="{FF2B5EF4-FFF2-40B4-BE49-F238E27FC236}">
                <a16:creationId xmlns:a16="http://schemas.microsoft.com/office/drawing/2014/main" id="{19E30A7B-2771-68F0-8BA6-4114F7AEBB06}"/>
              </a:ext>
            </a:extLst>
          </p:cNvPr>
          <p:cNvPicPr>
            <a:picLocks noChangeAspect="1"/>
          </p:cNvPicPr>
          <p:nvPr/>
        </p:nvPicPr>
        <p:blipFill>
          <a:blip r:embed="rId3"/>
          <a:stretch>
            <a:fillRect/>
          </a:stretch>
        </p:blipFill>
        <p:spPr>
          <a:xfrm>
            <a:off x="0" y="842937"/>
            <a:ext cx="12192000" cy="109345"/>
          </a:xfrm>
          <a:prstGeom prst="rect">
            <a:avLst/>
          </a:prstGeom>
        </p:spPr>
      </p:pic>
      <p:pic>
        <p:nvPicPr>
          <p:cNvPr id="6" name="Image 5">
            <a:extLst>
              <a:ext uri="{FF2B5EF4-FFF2-40B4-BE49-F238E27FC236}">
                <a16:creationId xmlns:a16="http://schemas.microsoft.com/office/drawing/2014/main" id="{4DBC8FE2-6A30-1835-E85A-5A2D85F749CB}"/>
              </a:ext>
            </a:extLst>
          </p:cNvPr>
          <p:cNvPicPr>
            <a:picLocks noChangeAspect="1"/>
          </p:cNvPicPr>
          <p:nvPr/>
        </p:nvPicPr>
        <p:blipFill>
          <a:blip r:embed="rId4"/>
          <a:stretch>
            <a:fillRect/>
          </a:stretch>
        </p:blipFill>
        <p:spPr>
          <a:xfrm>
            <a:off x="4805917" y="999936"/>
            <a:ext cx="5050464" cy="5682953"/>
          </a:xfrm>
          <a:prstGeom prst="rect">
            <a:avLst/>
          </a:prstGeom>
        </p:spPr>
      </p:pic>
      <p:pic>
        <p:nvPicPr>
          <p:cNvPr id="15" name="Image 14">
            <a:extLst>
              <a:ext uri="{FF2B5EF4-FFF2-40B4-BE49-F238E27FC236}">
                <a16:creationId xmlns:a16="http://schemas.microsoft.com/office/drawing/2014/main" id="{A12781A4-AF9C-727C-0B7E-6F619221902D}"/>
              </a:ext>
            </a:extLst>
          </p:cNvPr>
          <p:cNvPicPr>
            <a:picLocks noChangeAspect="1"/>
          </p:cNvPicPr>
          <p:nvPr/>
        </p:nvPicPr>
        <p:blipFill>
          <a:blip r:embed="rId5"/>
          <a:stretch>
            <a:fillRect/>
          </a:stretch>
        </p:blipFill>
        <p:spPr>
          <a:xfrm>
            <a:off x="216966" y="999937"/>
            <a:ext cx="4442292" cy="5206322"/>
          </a:xfrm>
          <a:prstGeom prst="rect">
            <a:avLst/>
          </a:prstGeom>
        </p:spPr>
      </p:pic>
      <p:pic>
        <p:nvPicPr>
          <p:cNvPr id="4" name="Picture 3" descr="A red line on a black background&#10;&#10;AI-generated content may be incorrect.">
            <a:extLst>
              <a:ext uri="{FF2B5EF4-FFF2-40B4-BE49-F238E27FC236}">
                <a16:creationId xmlns:a16="http://schemas.microsoft.com/office/drawing/2014/main" id="{DC681B3C-CBAF-AB91-1FEB-AAC7DC004BEA}"/>
              </a:ext>
            </a:extLst>
          </p:cNvPr>
          <p:cNvPicPr>
            <a:picLocks noChangeAspect="1"/>
          </p:cNvPicPr>
          <p:nvPr/>
        </p:nvPicPr>
        <p:blipFill>
          <a:blip r:embed="rId6"/>
          <a:stretch>
            <a:fillRect/>
          </a:stretch>
        </p:blipFill>
        <p:spPr>
          <a:xfrm>
            <a:off x="9442569" y="6169443"/>
            <a:ext cx="2743197" cy="693836"/>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Encre 15">
                <a:extLst>
                  <a:ext uri="{FF2B5EF4-FFF2-40B4-BE49-F238E27FC236}">
                    <a16:creationId xmlns:a16="http://schemas.microsoft.com/office/drawing/2014/main" id="{32DC9480-7A6B-BFA8-4F9B-F764B0687146}"/>
                  </a:ext>
                </a:extLst>
              </p14:cNvPr>
              <p14:cNvContentPartPr/>
              <p14:nvPr/>
            </p14:nvContentPartPr>
            <p14:xfrm>
              <a:off x="5167130" y="1339049"/>
              <a:ext cx="787320" cy="720"/>
            </p14:xfrm>
          </p:contentPart>
        </mc:Choice>
        <mc:Fallback xmlns="">
          <p:pic>
            <p:nvPicPr>
              <p:cNvPr id="16" name="Encre 15">
                <a:extLst>
                  <a:ext uri="{FF2B5EF4-FFF2-40B4-BE49-F238E27FC236}">
                    <a16:creationId xmlns:a16="http://schemas.microsoft.com/office/drawing/2014/main" id="{32DC9480-7A6B-BFA8-4F9B-F764B0687146}"/>
                  </a:ext>
                </a:extLst>
              </p:cNvPr>
              <p:cNvPicPr/>
              <p:nvPr/>
            </p:nvPicPr>
            <p:blipFill>
              <a:blip r:embed="rId8"/>
              <a:stretch>
                <a:fillRect/>
              </a:stretch>
            </p:blipFill>
            <p:spPr>
              <a:xfrm>
                <a:off x="5104490" y="1213049"/>
                <a:ext cx="912960" cy="252000"/>
              </a:xfrm>
              <a:prstGeom prst="rect">
                <a:avLst/>
              </a:prstGeom>
            </p:spPr>
          </p:pic>
        </mc:Fallback>
      </mc:AlternateContent>
    </p:spTree>
    <p:extLst>
      <p:ext uri="{BB962C8B-B14F-4D97-AF65-F5344CB8AC3E}">
        <p14:creationId xmlns:p14="http://schemas.microsoft.com/office/powerpoint/2010/main" val="1242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1534D-56C2-7216-C4B8-84EFD12E1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F2598-B0FA-EC81-5B23-A54C8AAF1DC3}"/>
              </a:ext>
            </a:extLst>
          </p:cNvPr>
          <p:cNvSpPr>
            <a:spLocks noGrp="1"/>
          </p:cNvSpPr>
          <p:nvPr>
            <p:ph type="title"/>
          </p:nvPr>
        </p:nvSpPr>
        <p:spPr>
          <a:xfrm>
            <a:off x="851115" y="179358"/>
            <a:ext cx="10495006" cy="691863"/>
          </a:xfrm>
        </p:spPr>
        <p:txBody>
          <a:bodyPr anchor="t">
            <a:normAutofit/>
          </a:bodyPr>
          <a:lstStyle/>
          <a:p>
            <a:pPr algn="ctr"/>
            <a:r>
              <a:rPr lang="fr-FR" sz="3600" noProof="0" dirty="0"/>
              <a:t>c. Aperçu de la télé-expertise en général</a:t>
            </a:r>
            <a:endParaRPr lang="fr-FR" sz="2200" noProof="0" dirty="0"/>
          </a:p>
        </p:txBody>
      </p:sp>
      <p:pic>
        <p:nvPicPr>
          <p:cNvPr id="4" name="Picture 3" descr="A red line on a black background&#10;&#10;AI-generated content may be incorrect.">
            <a:extLst>
              <a:ext uri="{FF2B5EF4-FFF2-40B4-BE49-F238E27FC236}">
                <a16:creationId xmlns:a16="http://schemas.microsoft.com/office/drawing/2014/main" id="{9F36E4B4-D944-020E-503A-75872429A6BD}"/>
              </a:ext>
            </a:extLst>
          </p:cNvPr>
          <p:cNvPicPr>
            <a:picLocks noChangeAspect="1"/>
          </p:cNvPicPr>
          <p:nvPr/>
        </p:nvPicPr>
        <p:blipFill>
          <a:blip r:embed="rId3"/>
          <a:stretch>
            <a:fillRect/>
          </a:stretch>
        </p:blipFill>
        <p:spPr>
          <a:xfrm>
            <a:off x="9442569" y="6169443"/>
            <a:ext cx="2743197" cy="693836"/>
          </a:xfrm>
          <a:prstGeom prst="rect">
            <a:avLst/>
          </a:prstGeom>
        </p:spPr>
      </p:pic>
      <p:pic>
        <p:nvPicPr>
          <p:cNvPr id="5" name="Picture 4">
            <a:extLst>
              <a:ext uri="{FF2B5EF4-FFF2-40B4-BE49-F238E27FC236}">
                <a16:creationId xmlns:a16="http://schemas.microsoft.com/office/drawing/2014/main" id="{62837958-D894-26DF-8739-D329DB022B66}"/>
              </a:ext>
            </a:extLst>
          </p:cNvPr>
          <p:cNvPicPr>
            <a:picLocks noChangeAspect="1"/>
          </p:cNvPicPr>
          <p:nvPr/>
        </p:nvPicPr>
        <p:blipFill>
          <a:blip r:embed="rId4"/>
          <a:stretch>
            <a:fillRect/>
          </a:stretch>
        </p:blipFill>
        <p:spPr>
          <a:xfrm>
            <a:off x="0" y="842937"/>
            <a:ext cx="12192000" cy="109345"/>
          </a:xfrm>
          <a:prstGeom prst="rect">
            <a:avLst/>
          </a:prstGeom>
        </p:spPr>
      </p:pic>
      <p:graphicFrame>
        <p:nvGraphicFramePr>
          <p:cNvPr id="3" name="Graphique 2">
            <a:extLst>
              <a:ext uri="{FF2B5EF4-FFF2-40B4-BE49-F238E27FC236}">
                <a16:creationId xmlns:a16="http://schemas.microsoft.com/office/drawing/2014/main" id="{542A7AE2-E873-7078-DEC1-FB8B7778D7C6}"/>
              </a:ext>
            </a:extLst>
          </p:cNvPr>
          <p:cNvGraphicFramePr>
            <a:graphicFrameLocks/>
          </p:cNvGraphicFramePr>
          <p:nvPr>
            <p:extLst>
              <p:ext uri="{D42A27DB-BD31-4B8C-83A1-F6EECF244321}">
                <p14:modId xmlns:p14="http://schemas.microsoft.com/office/powerpoint/2010/main" val="3553509281"/>
              </p:ext>
            </p:extLst>
          </p:nvPr>
        </p:nvGraphicFramePr>
        <p:xfrm>
          <a:off x="223283" y="1615861"/>
          <a:ext cx="6464596" cy="37110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phique 6">
            <a:extLst>
              <a:ext uri="{FF2B5EF4-FFF2-40B4-BE49-F238E27FC236}">
                <a16:creationId xmlns:a16="http://schemas.microsoft.com/office/drawing/2014/main" id="{C659B1EB-0079-6C9E-4B35-5FECCEA66DB4}"/>
              </a:ext>
            </a:extLst>
          </p:cNvPr>
          <p:cNvGraphicFramePr>
            <a:graphicFrameLocks/>
          </p:cNvGraphicFramePr>
          <p:nvPr>
            <p:extLst>
              <p:ext uri="{D42A27DB-BD31-4B8C-83A1-F6EECF244321}">
                <p14:modId xmlns:p14="http://schemas.microsoft.com/office/powerpoint/2010/main" val="2564519738"/>
              </p:ext>
            </p:extLst>
          </p:nvPr>
        </p:nvGraphicFramePr>
        <p:xfrm>
          <a:off x="6687879" y="1309354"/>
          <a:ext cx="5497887" cy="4017557"/>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 coins arrondis 8">
            <a:extLst>
              <a:ext uri="{FF2B5EF4-FFF2-40B4-BE49-F238E27FC236}">
                <a16:creationId xmlns:a16="http://schemas.microsoft.com/office/drawing/2014/main" id="{27B3A28F-4F13-5186-5B3F-663B0DFCF339}"/>
              </a:ext>
            </a:extLst>
          </p:cNvPr>
          <p:cNvSpPr/>
          <p:nvPr/>
        </p:nvSpPr>
        <p:spPr>
          <a:xfrm>
            <a:off x="7644809" y="4593265"/>
            <a:ext cx="818707" cy="478465"/>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073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7" grpId="0">
        <p:bldAsOne/>
      </p:bldGraphic>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3767F-2062-51B8-4D8F-D1E6068C6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B9A5D-1FDA-097D-E574-76067131745C}"/>
              </a:ext>
            </a:extLst>
          </p:cNvPr>
          <p:cNvSpPr>
            <a:spLocks noGrp="1"/>
          </p:cNvSpPr>
          <p:nvPr>
            <p:ph type="title"/>
          </p:nvPr>
        </p:nvSpPr>
        <p:spPr>
          <a:xfrm>
            <a:off x="851115" y="179358"/>
            <a:ext cx="10495006" cy="691863"/>
          </a:xfrm>
        </p:spPr>
        <p:txBody>
          <a:bodyPr anchor="t">
            <a:normAutofit fontScale="90000"/>
          </a:bodyPr>
          <a:lstStyle/>
          <a:p>
            <a:pPr algn="ctr"/>
            <a:r>
              <a:rPr lang="fr-FR" sz="3600" noProof="0" dirty="0"/>
              <a:t>c.1 Activités de télé-expertise liées aux maladies infectieuses</a:t>
            </a:r>
            <a:endParaRPr lang="fr-FR" noProof="0" dirty="0"/>
          </a:p>
        </p:txBody>
      </p:sp>
      <p:pic>
        <p:nvPicPr>
          <p:cNvPr id="4" name="Picture 3" descr="A red line on a black background&#10;&#10;AI-generated content may be incorrect.">
            <a:extLst>
              <a:ext uri="{FF2B5EF4-FFF2-40B4-BE49-F238E27FC236}">
                <a16:creationId xmlns:a16="http://schemas.microsoft.com/office/drawing/2014/main" id="{27BE9BF9-8F53-21E5-9724-BC2863340354}"/>
              </a:ext>
            </a:extLst>
          </p:cNvPr>
          <p:cNvPicPr>
            <a:picLocks noChangeAspect="1"/>
          </p:cNvPicPr>
          <p:nvPr/>
        </p:nvPicPr>
        <p:blipFill>
          <a:blip r:embed="rId3"/>
          <a:stretch>
            <a:fillRect/>
          </a:stretch>
        </p:blipFill>
        <p:spPr>
          <a:xfrm>
            <a:off x="9442569" y="6169443"/>
            <a:ext cx="2743197" cy="693836"/>
          </a:xfrm>
          <a:prstGeom prst="rect">
            <a:avLst/>
          </a:prstGeom>
        </p:spPr>
      </p:pic>
      <p:pic>
        <p:nvPicPr>
          <p:cNvPr id="5" name="Picture 4">
            <a:extLst>
              <a:ext uri="{FF2B5EF4-FFF2-40B4-BE49-F238E27FC236}">
                <a16:creationId xmlns:a16="http://schemas.microsoft.com/office/drawing/2014/main" id="{A93BEABE-FA95-0199-776A-E3F27747062B}"/>
              </a:ext>
            </a:extLst>
          </p:cNvPr>
          <p:cNvPicPr>
            <a:picLocks noChangeAspect="1"/>
          </p:cNvPicPr>
          <p:nvPr/>
        </p:nvPicPr>
        <p:blipFill>
          <a:blip r:embed="rId4"/>
          <a:stretch>
            <a:fillRect/>
          </a:stretch>
        </p:blipFill>
        <p:spPr>
          <a:xfrm>
            <a:off x="0" y="842937"/>
            <a:ext cx="12192000" cy="109345"/>
          </a:xfrm>
          <a:prstGeom prst="rect">
            <a:avLst/>
          </a:prstGeom>
        </p:spPr>
      </p:pic>
      <mc:AlternateContent xmlns:mc="http://schemas.openxmlformats.org/markup-compatibility/2006" xmlns:cx1="http://schemas.microsoft.com/office/drawing/2015/9/8/chartex">
        <mc:Choice Requires="cx1">
          <p:graphicFrame>
            <p:nvGraphicFramePr>
              <p:cNvPr id="3" name="Graphique 2">
                <a:extLst>
                  <a:ext uri="{FF2B5EF4-FFF2-40B4-BE49-F238E27FC236}">
                    <a16:creationId xmlns:a16="http://schemas.microsoft.com/office/drawing/2014/main" id="{21705017-79E3-3E19-2CB4-A65E20BD33C1}"/>
                  </a:ext>
                </a:extLst>
              </p:cNvPr>
              <p:cNvGraphicFramePr/>
              <p:nvPr>
                <p:extLst>
                  <p:ext uri="{D42A27DB-BD31-4B8C-83A1-F6EECF244321}">
                    <p14:modId xmlns:p14="http://schemas.microsoft.com/office/powerpoint/2010/main" val="3671065013"/>
                  </p:ext>
                </p:extLst>
              </p:nvPr>
            </p:nvGraphicFramePr>
            <p:xfrm>
              <a:off x="1414129" y="1095154"/>
              <a:ext cx="8825023" cy="5188688"/>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3" name="Graphique 2">
                <a:extLst>
                  <a:ext uri="{FF2B5EF4-FFF2-40B4-BE49-F238E27FC236}">
                    <a16:creationId xmlns:a16="http://schemas.microsoft.com/office/drawing/2014/main" id="{21705017-79E3-3E19-2CB4-A65E20BD33C1}"/>
                  </a:ext>
                </a:extLst>
              </p:cNvPr>
              <p:cNvPicPr>
                <a:picLocks noGrp="1" noRot="1" noChangeAspect="1" noMove="1" noResize="1" noEditPoints="1" noAdjustHandles="1" noChangeArrowheads="1" noChangeShapeType="1"/>
              </p:cNvPicPr>
              <p:nvPr/>
            </p:nvPicPr>
            <p:blipFill>
              <a:blip r:embed="rId6"/>
              <a:stretch>
                <a:fillRect/>
              </a:stretch>
            </p:blipFill>
            <p:spPr>
              <a:xfrm>
                <a:off x="1414129" y="1095154"/>
                <a:ext cx="8825023" cy="5188688"/>
              </a:xfrm>
              <a:prstGeom prst="rect">
                <a:avLst/>
              </a:prstGeom>
            </p:spPr>
          </p:pic>
        </mc:Fallback>
      </mc:AlternateContent>
    </p:spTree>
    <p:extLst>
      <p:ext uri="{BB962C8B-B14F-4D97-AF65-F5344CB8AC3E}">
        <p14:creationId xmlns:p14="http://schemas.microsoft.com/office/powerpoint/2010/main" val="234849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12085-0822-E1BF-8C7E-DC8D29A30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AF740-4152-0ABF-5BDF-BD92588C5617}"/>
              </a:ext>
            </a:extLst>
          </p:cNvPr>
          <p:cNvSpPr>
            <a:spLocks noGrp="1"/>
          </p:cNvSpPr>
          <p:nvPr>
            <p:ph type="title"/>
          </p:nvPr>
        </p:nvSpPr>
        <p:spPr>
          <a:xfrm>
            <a:off x="593970" y="5002"/>
            <a:ext cx="11082214" cy="775889"/>
          </a:xfrm>
        </p:spPr>
        <p:txBody>
          <a:bodyPr anchor="t">
            <a:normAutofit fontScale="90000"/>
          </a:bodyPr>
          <a:lstStyle/>
          <a:p>
            <a:pPr algn="ctr"/>
            <a:r>
              <a:rPr lang="fr-FR" sz="3600" noProof="0" dirty="0"/>
              <a:t>c.2 Distribution de cas maladies infectieuses 2021-2025</a:t>
            </a:r>
            <a:br>
              <a:rPr lang="fr-FR" sz="3600" noProof="0" dirty="0"/>
            </a:br>
            <a:endParaRPr lang="fr-FR" sz="3600" noProof="0" dirty="0"/>
          </a:p>
        </p:txBody>
      </p:sp>
      <p:pic>
        <p:nvPicPr>
          <p:cNvPr id="4" name="Picture 3">
            <a:extLst>
              <a:ext uri="{FF2B5EF4-FFF2-40B4-BE49-F238E27FC236}">
                <a16:creationId xmlns:a16="http://schemas.microsoft.com/office/drawing/2014/main" id="{3B4A2DF5-EC3C-CE0F-B6F9-1AE8D6AB8330}"/>
              </a:ext>
            </a:extLst>
          </p:cNvPr>
          <p:cNvPicPr>
            <a:picLocks noChangeAspect="1"/>
          </p:cNvPicPr>
          <p:nvPr/>
        </p:nvPicPr>
        <p:blipFill>
          <a:blip r:embed="rId3"/>
          <a:stretch>
            <a:fillRect/>
          </a:stretch>
        </p:blipFill>
        <p:spPr>
          <a:xfrm>
            <a:off x="39077" y="667091"/>
            <a:ext cx="12192000" cy="109345"/>
          </a:xfrm>
          <a:prstGeom prst="rect">
            <a:avLst/>
          </a:prstGeom>
        </p:spPr>
      </p:pic>
      <p:pic>
        <p:nvPicPr>
          <p:cNvPr id="7" name="Picture 6" descr="A red line on a black background&#10;&#10;AI-generated content may be incorrect.">
            <a:extLst>
              <a:ext uri="{FF2B5EF4-FFF2-40B4-BE49-F238E27FC236}">
                <a16:creationId xmlns:a16="http://schemas.microsoft.com/office/drawing/2014/main" id="{602E802C-6225-3649-A028-4A25FAD33DCB}"/>
              </a:ext>
            </a:extLst>
          </p:cNvPr>
          <p:cNvPicPr>
            <a:picLocks noChangeAspect="1"/>
          </p:cNvPicPr>
          <p:nvPr/>
        </p:nvPicPr>
        <p:blipFill>
          <a:blip r:embed="rId4"/>
          <a:stretch>
            <a:fillRect/>
          </a:stretch>
        </p:blipFill>
        <p:spPr>
          <a:xfrm>
            <a:off x="9442569" y="6169443"/>
            <a:ext cx="2743197" cy="693836"/>
          </a:xfrm>
          <a:prstGeom prst="rect">
            <a:avLst/>
          </a:prstGeom>
        </p:spPr>
      </p:pic>
      <p:graphicFrame>
        <p:nvGraphicFramePr>
          <p:cNvPr id="14" name="Graphique 13">
            <a:extLst>
              <a:ext uri="{FF2B5EF4-FFF2-40B4-BE49-F238E27FC236}">
                <a16:creationId xmlns:a16="http://schemas.microsoft.com/office/drawing/2014/main" id="{7F4FA8B7-DD92-8F16-999A-113FCD3DB9E1}"/>
              </a:ext>
            </a:extLst>
          </p:cNvPr>
          <p:cNvGraphicFramePr>
            <a:graphicFrameLocks/>
          </p:cNvGraphicFramePr>
          <p:nvPr>
            <p:extLst>
              <p:ext uri="{D42A27DB-BD31-4B8C-83A1-F6EECF244321}">
                <p14:modId xmlns:p14="http://schemas.microsoft.com/office/powerpoint/2010/main" val="16205256"/>
              </p:ext>
            </p:extLst>
          </p:nvPr>
        </p:nvGraphicFramePr>
        <p:xfrm>
          <a:off x="669851" y="893135"/>
          <a:ext cx="10154093" cy="5297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3329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82A069A400346AEC96CD2CCF6F481" ma:contentTypeVersion="13" ma:contentTypeDescription="Create a new document." ma:contentTypeScope="" ma:versionID="a769954680f3db97308e573809f2b43c">
  <xsd:schema xmlns:xsd="http://www.w3.org/2001/XMLSchema" xmlns:xs="http://www.w3.org/2001/XMLSchema" xmlns:p="http://schemas.microsoft.com/office/2006/metadata/properties" xmlns:ns2="56e95524-5f8f-4e84-8908-68f4b271d8d9" xmlns:ns3="3f540c3c-5e9d-4d19-b4ef-57536f9dbe47" targetNamespace="http://schemas.microsoft.com/office/2006/metadata/properties" ma:root="true" ma:fieldsID="40d04a08c97a54bd68348ebab359ad17" ns2:_="" ns3:_="">
    <xsd:import namespace="56e95524-5f8f-4e84-8908-68f4b271d8d9"/>
    <xsd:import namespace="3f540c3c-5e9d-4d19-b4ef-57536f9dbe4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95524-5f8f-4e84-8908-68f4b271d8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f8169e7-20d4-4f95-9450-953b2d8ea51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540c3c-5e9d-4d19-b4ef-57536f9dbe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e95524-5f8f-4e84-8908-68f4b271d8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6B5248-AC23-47A2-9BC5-B0703597E331}">
  <ds:schemaRefs>
    <ds:schemaRef ds:uri="3f540c3c-5e9d-4d19-b4ef-57536f9dbe47"/>
    <ds:schemaRef ds:uri="56e95524-5f8f-4e84-8908-68f4b271d8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468224-3848-47AA-8268-A78BD79613F8}">
  <ds:schemaRefs>
    <ds:schemaRef ds:uri="http://schemas.microsoft.com/sharepoint/v3/contenttype/forms"/>
  </ds:schemaRefs>
</ds:datastoreItem>
</file>

<file path=customXml/itemProps3.xml><?xml version="1.0" encoding="utf-8"?>
<ds:datastoreItem xmlns:ds="http://schemas.openxmlformats.org/officeDocument/2006/customXml" ds:itemID="{F9D68C28-EC3A-4C67-8D1F-64B4D383061A}">
  <ds:schemaRefs>
    <ds:schemaRef ds:uri="3f540c3c-5e9d-4d19-b4ef-57536f9dbe47"/>
    <ds:schemaRef ds:uri="56e95524-5f8f-4e84-8908-68f4b271d8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923</TotalTime>
  <Words>1653</Words>
  <Application>Microsoft Office PowerPoint</Application>
  <PresentationFormat>Grand écran</PresentationFormat>
  <Paragraphs>153</Paragraphs>
  <Slides>18</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Aptos</vt:lpstr>
      <vt:lpstr>Aptos Display</vt:lpstr>
      <vt:lpstr>Aptos Narrow</vt:lpstr>
      <vt:lpstr>Arial</vt:lpstr>
      <vt:lpstr>Calibri</vt:lpstr>
      <vt:lpstr>Courier New,monospace</vt:lpstr>
      <vt:lpstr>Office Theme</vt:lpstr>
      <vt:lpstr>Télémédecine : exemple de la plateforme MSF</vt:lpstr>
      <vt:lpstr>Agenda</vt:lpstr>
      <vt:lpstr>a. Histoire de la télémédecine à MSF</vt:lpstr>
      <vt:lpstr>b.1 Aperçu de la télémédecine à MSF : services actuels</vt:lpstr>
      <vt:lpstr>b.2 Gestion des Cas Cliniques1</vt:lpstr>
      <vt:lpstr>b.2 Gestion des Cas Cliniques2</vt:lpstr>
      <vt:lpstr>c. Aperçu de la télé-expertise en général</vt:lpstr>
      <vt:lpstr>c.1 Activités de télé-expertise liées aux maladies infectieuses</vt:lpstr>
      <vt:lpstr>c.2 Distribution de cas maladies infectieuses 2021-2025 </vt:lpstr>
      <vt:lpstr>c.3 Contributeurs principaux par pays de cas inf. 2021- 2025</vt:lpstr>
      <vt:lpstr>c.4 Analyse de cas inf. fermés 2021-2025*</vt:lpstr>
      <vt:lpstr>c.5 Statut actuel des spécialistes</vt:lpstr>
      <vt:lpstr>d.1 Limitations et opportunités</vt:lpstr>
      <vt:lpstr>d.2 Succès  </vt:lpstr>
      <vt:lpstr>d.3 Possibilités dans le futur ? </vt:lpstr>
      <vt:lpstr>e.1 Collaboration individuel comme spécialiste</vt:lpstr>
      <vt:lpstr>e.2 Collaboration en partenariat ?</vt:lpstr>
      <vt:lpstr>Merci !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Ryesah Afzal</dc:creator>
  <cp:lastModifiedBy>Northan Hurtado</cp:lastModifiedBy>
  <cp:revision>468</cp:revision>
  <dcterms:created xsi:type="dcterms:W3CDTF">2024-07-08T14:21:27Z</dcterms:created>
  <dcterms:modified xsi:type="dcterms:W3CDTF">2026-01-12T19:46:11Z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0x01010089282A069A400346AEC96CD2CCF6F481</vt:lpwstr>
  </property>
  <property fmtid="{D5CDD505-2E9C-101B-9397-08002B2CF9AE}" pid="3" name="MediaServiceImageTags">
    <vt:lpwstr/>
  </property>
</Properties>
</file>