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00" r:id="rId2"/>
    <p:sldId id="302" r:id="rId3"/>
    <p:sldId id="321" r:id="rId4"/>
    <p:sldId id="322" r:id="rId5"/>
    <p:sldId id="324" r:id="rId6"/>
    <p:sldId id="332" r:id="rId7"/>
    <p:sldId id="353" r:id="rId8"/>
    <p:sldId id="308" r:id="rId9"/>
    <p:sldId id="313" r:id="rId10"/>
    <p:sldId id="325" r:id="rId11"/>
    <p:sldId id="326" r:id="rId12"/>
    <p:sldId id="327" r:id="rId13"/>
    <p:sldId id="328" r:id="rId14"/>
    <p:sldId id="336" r:id="rId15"/>
    <p:sldId id="344" r:id="rId16"/>
    <p:sldId id="355" r:id="rId17"/>
    <p:sldId id="345" r:id="rId18"/>
    <p:sldId id="346" r:id="rId19"/>
    <p:sldId id="347" r:id="rId20"/>
    <p:sldId id="337" r:id="rId21"/>
    <p:sldId id="349" r:id="rId22"/>
    <p:sldId id="323" r:id="rId23"/>
    <p:sldId id="329" r:id="rId24"/>
    <p:sldId id="330" r:id="rId25"/>
    <p:sldId id="331" r:id="rId26"/>
    <p:sldId id="333" r:id="rId27"/>
    <p:sldId id="334" r:id="rId28"/>
    <p:sldId id="335" r:id="rId29"/>
    <p:sldId id="350" r:id="rId30"/>
    <p:sldId id="338" r:id="rId31"/>
    <p:sldId id="341" r:id="rId32"/>
    <p:sldId id="352" r:id="rId33"/>
    <p:sldId id="342" r:id="rId34"/>
    <p:sldId id="343" r:id="rId35"/>
    <p:sldId id="351" r:id="rId36"/>
    <p:sldId id="354" r:id="rId37"/>
    <p:sldId id="356" r:id="rId38"/>
    <p:sldId id="359" r:id="rId39"/>
    <p:sldId id="357" r:id="rId40"/>
    <p:sldId id="3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ivia Keita-Perse" initials="O.K-P" lastIdx="2" clrIdx="0"/>
  <p:cmAuthor id="1" name="Lesprit, Philippe" initials="LP" lastIdx="1" clrIdx="1"/>
  <p:cmAuthor id="2" name="CASERIS Marion" initials="CM" lastIdx="2" clrIdx="2">
    <p:extLst>
      <p:ext uri="{19B8F6BF-5375-455C-9EA6-DF929625EA0E}">
        <p15:presenceInfo xmlns:p15="http://schemas.microsoft.com/office/powerpoint/2012/main" userId="S-1-5-21-3834895988-1951830915-283893654-679446" providerId="AD"/>
      </p:ext>
    </p:extLst>
  </p:cmAuthor>
  <p:cmAuthor id="3" name="JAUREGUY Françoise" initials="JF" lastIdx="7" clrIdx="3">
    <p:extLst>
      <p:ext uri="{19B8F6BF-5375-455C-9EA6-DF929625EA0E}">
        <p15:presenceInfo xmlns:p15="http://schemas.microsoft.com/office/powerpoint/2012/main" userId="S-1-5-21-3834895988-1951830915-283893654-2727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7C9F"/>
    <a:srgbClr val="6FB7D7"/>
    <a:srgbClr val="339966"/>
    <a:srgbClr val="3F5B03"/>
    <a:srgbClr val="5F8804"/>
    <a:srgbClr val="1B3742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4DA79-8229-441E-BCE9-4261848A60AD}" v="4" dt="2024-01-06T21:52:54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1" autoAdjust="0"/>
    <p:restoredTop sz="91224" autoAdjust="0"/>
  </p:normalViewPr>
  <p:slideViewPr>
    <p:cSldViewPr snapToGrid="0" snapToObjects="1">
      <p:cViewPr varScale="1">
        <p:scale>
          <a:sx n="116" d="100"/>
          <a:sy n="116" d="100"/>
        </p:scale>
        <p:origin x="105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0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7F8BA-1B5C-7A48-8114-9AC36FEF4D43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622C7-708B-744C-8571-9641DE88B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9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622C7-708B-744C-8571-9641DE88BA3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74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622C7-708B-744C-8571-9641DE88BA3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14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622C7-708B-744C-8571-9641DE88BA3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28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Synthèse</a:t>
            </a:r>
            <a:r>
              <a:rPr lang="en-US" dirty="0"/>
              <a:t> </a:t>
            </a:r>
            <a:r>
              <a:rPr lang="en-US" dirty="0" err="1"/>
              <a:t>réalisée</a:t>
            </a:r>
            <a:r>
              <a:rPr lang="en-US" dirty="0"/>
              <a:t> par la  SPILF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Synthèse</a:t>
            </a:r>
            <a:r>
              <a:rPr lang="en-US" dirty="0"/>
              <a:t> </a:t>
            </a:r>
            <a:r>
              <a:rPr lang="en-US" dirty="0" err="1"/>
              <a:t>réalisée</a:t>
            </a:r>
            <a:r>
              <a:rPr lang="en-US" dirty="0"/>
              <a:t> par la  SPILF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25481" y="1"/>
            <a:ext cx="1002707" cy="6970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b="0" i="0" kern="1200">
          <a:solidFill>
            <a:schemeClr val="accent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b="0" i="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b="0" i="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b="0" i="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b="0" i="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b="0" i="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0670" y="-170762"/>
            <a:ext cx="9307736" cy="3945379"/>
          </a:xfrm>
        </p:spPr>
        <p:txBody>
          <a:bodyPr>
            <a:noAutofit/>
          </a:bodyPr>
          <a:lstStyle/>
          <a:p>
            <a:r>
              <a:rPr lang="fr-FR" sz="4000" b="1" dirty="0">
                <a:latin typeface="+mn-lt"/>
              </a:rPr>
              <a:t>BUD (Bon Usage Diagnostique)</a:t>
            </a:r>
            <a:br>
              <a:rPr lang="fr-FR" sz="4000" b="1" dirty="0">
                <a:latin typeface="+mn-lt"/>
              </a:rPr>
            </a:br>
            <a:r>
              <a:rPr lang="fr-FR" sz="4000" b="1" dirty="0">
                <a:latin typeface="+mn-lt"/>
              </a:rPr>
              <a:t> en infectiologie</a:t>
            </a:r>
            <a:br>
              <a:rPr lang="fr-FR" sz="4000" b="1" dirty="0">
                <a:latin typeface="+mn-lt"/>
              </a:rPr>
            </a:br>
            <a:br>
              <a:rPr lang="fr-FR" sz="4000" b="1" dirty="0">
                <a:latin typeface="+mn-lt"/>
              </a:rPr>
            </a:br>
            <a:r>
              <a:rPr lang="fr-CH" sz="4000" dirty="0"/>
              <a:t>Diagnostic bactériologique</a:t>
            </a:r>
            <a:endParaRPr lang="fr-FR" sz="40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0761" y="4138174"/>
            <a:ext cx="11850477" cy="2549065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Jeu de d</a:t>
            </a:r>
            <a:r>
              <a:rPr lang="fr-FR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iapositives </a:t>
            </a:r>
            <a:r>
              <a:rPr lang="fr-FR" sz="2400" dirty="0">
                <a:solidFill>
                  <a:schemeClr val="tx1"/>
                </a:solidFill>
              </a:rPr>
              <a:t>réalisé par le sous-groupe BUD du groupe BUA (Bon Usage Antimicrobiens) de la SPILF </a:t>
            </a:r>
            <a:br>
              <a:rPr lang="fr-FR" sz="2400" dirty="0">
                <a:solidFill>
                  <a:schemeClr val="tx1"/>
                </a:solidFill>
              </a:rPr>
            </a:b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Vanina </a:t>
            </a:r>
            <a:r>
              <a:rPr lang="fr-FR" sz="2400" dirty="0" err="1">
                <a:solidFill>
                  <a:schemeClr val="tx1"/>
                </a:solidFill>
              </a:rPr>
              <a:t>Meyssonier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Yovn</a:t>
            </a:r>
            <a:r>
              <a:rPr lang="fr-FR" sz="2400" dirty="0">
                <a:solidFill>
                  <a:schemeClr val="tx1"/>
                </a:solidFill>
              </a:rPr>
              <a:t> Ruch, Béatrice </a:t>
            </a:r>
            <a:r>
              <a:rPr lang="fr-FR" sz="2400" dirty="0" err="1">
                <a:solidFill>
                  <a:schemeClr val="tx1"/>
                </a:solidFill>
              </a:rPr>
              <a:t>Rosolen</a:t>
            </a:r>
            <a:r>
              <a:rPr lang="fr-FR" sz="2400" dirty="0">
                <a:solidFill>
                  <a:schemeClr val="tx1"/>
                </a:solidFill>
              </a:rPr>
              <a:t>, Claire Hobson, Nathan </a:t>
            </a:r>
            <a:r>
              <a:rPr lang="fr-FR" sz="2400" dirty="0" err="1">
                <a:solidFill>
                  <a:schemeClr val="tx1"/>
                </a:solidFill>
              </a:rPr>
              <a:t>Nicolau</a:t>
            </a:r>
            <a:r>
              <a:rPr lang="fr-FR" sz="2400" dirty="0">
                <a:solidFill>
                  <a:schemeClr val="tx1"/>
                </a:solidFill>
              </a:rPr>
              <a:t>-Guillaumet, Camille </a:t>
            </a:r>
            <a:r>
              <a:rPr lang="fr-FR" sz="2400" dirty="0" err="1">
                <a:solidFill>
                  <a:schemeClr val="tx1"/>
                </a:solidFill>
              </a:rPr>
              <a:t>Brehin</a:t>
            </a:r>
            <a:r>
              <a:rPr lang="fr-FR" sz="2400" dirty="0">
                <a:solidFill>
                  <a:schemeClr val="tx1"/>
                </a:solidFill>
              </a:rPr>
              <a:t>, Raphaël </a:t>
            </a:r>
            <a:r>
              <a:rPr lang="fr-FR" sz="2400" dirty="0" err="1">
                <a:solidFill>
                  <a:schemeClr val="tx1"/>
                </a:solidFill>
              </a:rPr>
              <a:t>Lepeule</a:t>
            </a:r>
            <a:r>
              <a:rPr lang="fr-FR" sz="2400" dirty="0">
                <a:solidFill>
                  <a:schemeClr val="tx1"/>
                </a:solidFill>
              </a:rPr>
              <a:t>, Nathan Peiffer-Smadja</a:t>
            </a:r>
            <a:br>
              <a:rPr lang="fr-FR" sz="2400" dirty="0">
                <a:solidFill>
                  <a:schemeClr val="tx1"/>
                </a:solidFill>
              </a:rPr>
            </a:b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b="1" dirty="0">
                <a:solidFill>
                  <a:schemeClr val="tx1"/>
                </a:solidFill>
              </a:rPr>
              <a:t>Mis à jour le 12/06/2024</a:t>
            </a:r>
          </a:p>
        </p:txBody>
      </p:sp>
    </p:spTree>
    <p:extLst>
      <p:ext uri="{BB962C8B-B14F-4D97-AF65-F5344CB8AC3E}">
        <p14:creationId xmlns:p14="http://schemas.microsoft.com/office/powerpoint/2010/main" val="1793207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+mn-lt"/>
              </a:rPr>
              <a:t>Sites stériles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8" y="1532238"/>
            <a:ext cx="11102444" cy="495887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b="1" dirty="0"/>
              <a:t>Si culture bactériologique standard positive, ce n’est pas forcément une infection :</a:t>
            </a:r>
          </a:p>
          <a:p>
            <a:r>
              <a:rPr lang="fr-CH" sz="2200" b="1" u="sng" dirty="0"/>
              <a:t>Contamination lors du prélèvement</a:t>
            </a:r>
            <a:r>
              <a:rPr lang="fr-CH" sz="2200" b="1" dirty="0"/>
              <a:t> </a:t>
            </a:r>
            <a:r>
              <a:rPr lang="fr-CH" sz="2200" dirty="0"/>
              <a:t>: à suspecter selon le type et le nombre de micro-organisme(s) retrouvé(s)</a:t>
            </a:r>
          </a:p>
          <a:p>
            <a:pPr lvl="1"/>
            <a:r>
              <a:rPr lang="fr-CH" sz="2000" dirty="0"/>
              <a:t>Micro-organismes cutanés si ponction transcutanée : hémoculture, liquide articulaire, toute ponction organe profond (surtout si ensemencement sur flacon d’hémocultures positif et culture standard négative)</a:t>
            </a:r>
          </a:p>
          <a:p>
            <a:pPr lvl="1"/>
            <a:r>
              <a:rPr lang="fr-CH" sz="2000" dirty="0"/>
              <a:t>Micro-organismes de la sphère uro-génitale : urine (surtout si culture plurimicrobienne)</a:t>
            </a:r>
          </a:p>
          <a:p>
            <a:r>
              <a:rPr lang="fr-CH" sz="2200" b="1" u="sng" dirty="0"/>
              <a:t>Colonisation bactérienne</a:t>
            </a:r>
            <a:r>
              <a:rPr lang="fr-CH" sz="2200" b="1" dirty="0"/>
              <a:t> </a:t>
            </a:r>
            <a:r>
              <a:rPr lang="fr-CH" sz="2200" dirty="0"/>
              <a:t>: à suspecter sur matériel étranger en place en contact avec la peau</a:t>
            </a:r>
          </a:p>
          <a:p>
            <a:pPr lvl="1"/>
            <a:r>
              <a:rPr lang="fr-CH" sz="2000" dirty="0"/>
              <a:t>Hémocultures positives sur voie veineuse centrale </a:t>
            </a:r>
            <a:r>
              <a:rPr lang="fr-CH" sz="2000" dirty="0">
                <a:solidFill>
                  <a:srgbClr val="6FB7D7"/>
                </a:solidFill>
              </a:rPr>
              <a:t>uniquement </a:t>
            </a:r>
            <a:r>
              <a:rPr lang="fr-CH" sz="2000" dirty="0"/>
              <a:t>(PAC, KTC, </a:t>
            </a:r>
            <a:r>
              <a:rPr lang="fr-CH" sz="2000" dirty="0" err="1"/>
              <a:t>Piccline</a:t>
            </a:r>
            <a:r>
              <a:rPr lang="fr-CH" sz="2000" dirty="0"/>
              <a:t>) (</a:t>
            </a:r>
            <a:r>
              <a:rPr lang="fr-CH" sz="2000" dirty="0" err="1"/>
              <a:t>cf</a:t>
            </a:r>
            <a:r>
              <a:rPr lang="fr-CH" sz="2000" dirty="0"/>
              <a:t> diapo dédiée)</a:t>
            </a:r>
          </a:p>
          <a:p>
            <a:pPr lvl="1"/>
            <a:r>
              <a:rPr lang="fr-CH" sz="2000" dirty="0">
                <a:solidFill>
                  <a:srgbClr val="6FB7D7"/>
                </a:solidFill>
              </a:rPr>
              <a:t>ECBU positif </a:t>
            </a:r>
            <a:r>
              <a:rPr lang="fr-CH" sz="2000" dirty="0"/>
              <a:t>sur sonde en place depuis &gt;  48h (</a:t>
            </a:r>
            <a:r>
              <a:rPr lang="fr-CH" sz="2000" dirty="0" err="1"/>
              <a:t>cf</a:t>
            </a:r>
            <a:r>
              <a:rPr lang="fr-CH" sz="2000" dirty="0"/>
              <a:t> diapo dédiée)</a:t>
            </a:r>
          </a:p>
          <a:p>
            <a:pPr lvl="1"/>
            <a:r>
              <a:rPr lang="fr-CH" sz="2000" dirty="0"/>
              <a:t>Liquide de drainage </a:t>
            </a:r>
            <a:r>
              <a:rPr lang="fr-CH" sz="2000" dirty="0">
                <a:solidFill>
                  <a:srgbClr val="6FB7D7"/>
                </a:solidFill>
              </a:rPr>
              <a:t>positif</a:t>
            </a:r>
            <a:r>
              <a:rPr lang="fr-CH" sz="2000" dirty="0"/>
              <a:t>, prélevé sur drain en place (</a:t>
            </a:r>
            <a:r>
              <a:rPr lang="fr-CH" sz="2000" dirty="0" err="1"/>
              <a:t>PleurX</a:t>
            </a:r>
            <a:r>
              <a:rPr lang="fr-CH" sz="2000" dirty="0"/>
              <a:t>, drain abdominal, liquide de </a:t>
            </a:r>
            <a:r>
              <a:rPr lang="fr-CH" sz="2000" dirty="0" err="1"/>
              <a:t>redon</a:t>
            </a:r>
            <a:r>
              <a:rPr lang="fr-CH" sz="2000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44235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+mn-lt"/>
              </a:rPr>
              <a:t>Sites </a:t>
            </a:r>
            <a:r>
              <a:rPr lang="fr-FR" sz="3200" b="1" u="sng" dirty="0">
                <a:latin typeface="+mn-lt"/>
              </a:rPr>
              <a:t>non</a:t>
            </a:r>
            <a:r>
              <a:rPr lang="fr-FR" sz="3200" b="1" dirty="0">
                <a:latin typeface="+mn-lt"/>
              </a:rPr>
              <a:t> stériles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8" y="1532238"/>
            <a:ext cx="11530812" cy="495887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600" dirty="0"/>
              <a:t>Culture standard </a:t>
            </a:r>
            <a:r>
              <a:rPr lang="fr-CH" sz="2600" b="1" dirty="0"/>
              <a:t>TOUJOURS</a:t>
            </a:r>
            <a:r>
              <a:rPr lang="fr-CH" sz="2600" dirty="0"/>
              <a:t> </a:t>
            </a:r>
            <a:r>
              <a:rPr lang="fr-CH" sz="2600" b="1" dirty="0"/>
              <a:t>positive </a:t>
            </a:r>
          </a:p>
          <a:p>
            <a:pPr marL="0" indent="0">
              <a:buNone/>
            </a:pPr>
            <a:r>
              <a:rPr lang="fr-CH" sz="2600" b="1" dirty="0"/>
              <a:t>Lesquels</a:t>
            </a:r>
            <a:r>
              <a:rPr lang="fr-CH" sz="2600" dirty="0"/>
              <a:t> ?</a:t>
            </a:r>
          </a:p>
          <a:p>
            <a:pPr lvl="1"/>
            <a:r>
              <a:rPr lang="fr-CH" sz="2400" dirty="0"/>
              <a:t>Peau</a:t>
            </a:r>
          </a:p>
          <a:p>
            <a:pPr lvl="1"/>
            <a:r>
              <a:rPr lang="fr-CH" sz="2400" dirty="0"/>
              <a:t>Ulcération cutanée, escarre, liquide de fistule cutanée</a:t>
            </a:r>
          </a:p>
          <a:p>
            <a:pPr lvl="1"/>
            <a:r>
              <a:rPr lang="fr-CH" sz="2400" dirty="0"/>
              <a:t>Muqueuses ORL, conjonctivale, digestive, uro-génitale, (selles : diapo dédiée)</a:t>
            </a:r>
          </a:p>
          <a:p>
            <a:pPr lvl="1"/>
            <a:endParaRPr lang="fr-CH" sz="2800" dirty="0"/>
          </a:p>
          <a:p>
            <a:pPr>
              <a:buFont typeface="Wingdings" panose="05000000000000000000" pitchFamily="2" charset="2"/>
              <a:buChar char="à"/>
            </a:pPr>
            <a:r>
              <a:rPr lang="fr-CH" sz="3600" b="1" dirty="0">
                <a:sym typeface="Wingdings" panose="05000000000000000000" pitchFamily="2" charset="2"/>
              </a:rPr>
              <a:t>NE PAS PRELEVER </a:t>
            </a:r>
            <a:r>
              <a:rPr lang="fr-CH" sz="2800" dirty="0">
                <a:sym typeface="Wingdings" panose="05000000000000000000" pitchFamily="2" charset="2"/>
              </a:rPr>
              <a:t>(</a:t>
            </a:r>
            <a:r>
              <a:rPr lang="fr-CH" sz="2800" b="1" dirty="0">
                <a:sym typeface="Wingdings" panose="05000000000000000000" pitchFamily="2" charset="2"/>
              </a:rPr>
              <a:t>SAUF SI </a:t>
            </a:r>
            <a:r>
              <a:rPr lang="fr-CH" sz="2800" dirty="0">
                <a:sym typeface="Wingdings" panose="05000000000000000000" pitchFamily="2" charset="2"/>
              </a:rPr>
              <a:t>recherche micro-organismes </a:t>
            </a:r>
            <a:r>
              <a:rPr lang="fr-CH" sz="2800" b="1" dirty="0">
                <a:solidFill>
                  <a:srgbClr val="487C9F"/>
                </a:solidFill>
                <a:sym typeface="Wingdings" panose="05000000000000000000" pitchFamily="2" charset="2"/>
              </a:rPr>
              <a:t>spécifiques</a:t>
            </a:r>
            <a:r>
              <a:rPr lang="fr-CH" sz="2800" dirty="0">
                <a:sym typeface="Wingdings" panose="05000000000000000000" pitchFamily="2" charset="2"/>
              </a:rPr>
              <a:t>) </a:t>
            </a:r>
          </a:p>
          <a:p>
            <a:pPr marL="0" indent="0">
              <a:buNone/>
            </a:pPr>
            <a:endParaRPr lang="fr-CH" sz="2400" b="1" dirty="0"/>
          </a:p>
        </p:txBody>
      </p:sp>
    </p:spTree>
    <p:extLst>
      <p:ext uri="{BB962C8B-B14F-4D97-AF65-F5344CB8AC3E}">
        <p14:creationId xmlns:p14="http://schemas.microsoft.com/office/powerpoint/2010/main" val="331580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876140"/>
          </a:xfrm>
        </p:spPr>
        <p:txBody>
          <a:bodyPr>
            <a:noAutofit/>
          </a:bodyPr>
          <a:lstStyle/>
          <a:p>
            <a:r>
              <a:rPr lang="fr-FR" sz="2800" b="1" dirty="0">
                <a:latin typeface="+mn-lt"/>
              </a:rPr>
              <a:t>Sites </a:t>
            </a:r>
            <a:r>
              <a:rPr lang="fr-FR" sz="2800" b="1" u="sng" dirty="0">
                <a:latin typeface="+mn-lt"/>
              </a:rPr>
              <a:t>non</a:t>
            </a:r>
            <a:r>
              <a:rPr lang="fr-FR" sz="2800" b="1" dirty="0">
                <a:latin typeface="+mn-lt"/>
              </a:rPr>
              <a:t> stériles</a:t>
            </a:r>
            <a:br>
              <a:rPr lang="fr-FR" sz="2800" b="1" dirty="0">
                <a:latin typeface="+mn-lt"/>
              </a:rPr>
            </a:br>
            <a:r>
              <a:rPr lang="fr-CH" sz="2800" b="1" dirty="0"/>
              <a:t>Uniquement </a:t>
            </a:r>
            <a:r>
              <a:rPr lang="fr-CH" sz="2800" dirty="0"/>
              <a:t>recherche de </a:t>
            </a:r>
            <a:r>
              <a:rPr lang="fr-CH" sz="2800" b="1" dirty="0"/>
              <a:t>micro-organismes spécifiques</a:t>
            </a:r>
            <a:endParaRPr lang="fr-FR" sz="2800" b="1" dirty="0">
              <a:latin typeface="+mn-lt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8" y="1532238"/>
            <a:ext cx="5616044" cy="4958873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H" sz="2400" b="1" u="sng" dirty="0"/>
              <a:t>Ecouvillons</a:t>
            </a:r>
            <a:r>
              <a:rPr lang="fr-CH" sz="2400" b="1" dirty="0"/>
              <a:t> :</a:t>
            </a:r>
          </a:p>
          <a:p>
            <a:pPr>
              <a:lnSpc>
                <a:spcPct val="120000"/>
              </a:lnSpc>
            </a:pPr>
            <a:r>
              <a:rPr lang="fr-CH" dirty="0"/>
              <a:t>Peau : </a:t>
            </a:r>
          </a:p>
          <a:p>
            <a:pPr lvl="1"/>
            <a:r>
              <a:rPr lang="fr-CH" dirty="0"/>
              <a:t>Dépistage portage</a:t>
            </a:r>
          </a:p>
          <a:p>
            <a:pPr lvl="2"/>
            <a:r>
              <a:rPr lang="fr-CH" i="1" dirty="0"/>
              <a:t>S. aureus, s</a:t>
            </a:r>
            <a:r>
              <a:rPr lang="fr-CH" dirty="0"/>
              <a:t>treptocoques</a:t>
            </a:r>
            <a:r>
              <a:rPr lang="fr-CH" i="1" dirty="0"/>
              <a:t>…</a:t>
            </a:r>
          </a:p>
          <a:p>
            <a:pPr lvl="2"/>
            <a:r>
              <a:rPr lang="fr-CH" dirty="0"/>
              <a:t>Bactéries multi-résistantes (BMR) : SARM</a:t>
            </a:r>
          </a:p>
          <a:p>
            <a:r>
              <a:rPr lang="fr-CH" dirty="0"/>
              <a:t>Muqueuses :</a:t>
            </a:r>
          </a:p>
          <a:p>
            <a:pPr lvl="1"/>
            <a:r>
              <a:rPr lang="fr-CH" dirty="0"/>
              <a:t>Dépistage portage </a:t>
            </a:r>
          </a:p>
          <a:p>
            <a:pPr lvl="2"/>
            <a:r>
              <a:rPr lang="fr-CH" dirty="0"/>
              <a:t>Nasal : SAMS, SARM</a:t>
            </a:r>
          </a:p>
          <a:p>
            <a:pPr lvl="2"/>
            <a:r>
              <a:rPr lang="fr-CH" dirty="0"/>
              <a:t>Anal : BMR, BHRe (Bactéries Hautement Résistantes Emergentes)</a:t>
            </a:r>
          </a:p>
          <a:p>
            <a:pPr lvl="2"/>
            <a:r>
              <a:rPr lang="fr-CH" dirty="0"/>
              <a:t>Pharynx : gonocoque / méningocoque </a:t>
            </a:r>
          </a:p>
          <a:p>
            <a:pPr lvl="1"/>
            <a:r>
              <a:rPr lang="fr-CH" dirty="0"/>
              <a:t>Dépistage infection active</a:t>
            </a:r>
          </a:p>
          <a:p>
            <a:pPr lvl="2"/>
            <a:r>
              <a:rPr lang="fr-CH" dirty="0"/>
              <a:t>Anal, pharynx : gonocoque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854" y="1561071"/>
            <a:ext cx="5216250" cy="495887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b="1" u="sng" dirty="0"/>
              <a:t>Expectorations</a:t>
            </a:r>
            <a:r>
              <a:rPr lang="fr-CH" sz="2400" b="1" dirty="0"/>
              <a:t> :</a:t>
            </a:r>
          </a:p>
          <a:p>
            <a:r>
              <a:rPr lang="fr-CH" sz="1800" dirty="0"/>
              <a:t>Culture Légionelle (si antigénurie positive ou forte suspicion Légionellose)</a:t>
            </a:r>
          </a:p>
          <a:p>
            <a:r>
              <a:rPr lang="fr-CH" sz="1800" dirty="0"/>
              <a:t>Culture mycobactéries (milieu spécifique)</a:t>
            </a:r>
          </a:p>
          <a:p>
            <a:r>
              <a:rPr lang="fr-CH" sz="1800" dirty="0"/>
              <a:t>Colonisation BMR chez sujets à risque (mucoviscidose, DDB, greffé pulmonaire…)</a:t>
            </a:r>
          </a:p>
          <a:p>
            <a:r>
              <a:rPr lang="fr-CH" sz="1800" dirty="0"/>
              <a:t>Examen mycologique des crachats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650212-F33A-4F9F-9C6B-8EFE97E6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134">
            <a:off x="10855295" y="372003"/>
            <a:ext cx="245482" cy="24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0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876140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+mn-lt"/>
              </a:rPr>
              <a:t>Sites </a:t>
            </a:r>
            <a:r>
              <a:rPr lang="fr-FR" sz="3200" b="1" u="sng" dirty="0">
                <a:latin typeface="+mn-lt"/>
              </a:rPr>
              <a:t>non</a:t>
            </a:r>
            <a:r>
              <a:rPr lang="fr-FR" sz="3200" b="1" dirty="0">
                <a:latin typeface="+mn-lt"/>
              </a:rPr>
              <a:t> stériles</a:t>
            </a:r>
            <a:br>
              <a:rPr lang="fr-FR" sz="3200" b="1" dirty="0">
                <a:latin typeface="+mn-lt"/>
              </a:rPr>
            </a:br>
            <a:r>
              <a:rPr lang="fr-CH" sz="3200" b="1" dirty="0"/>
              <a:t>Uniquement </a:t>
            </a:r>
            <a:r>
              <a:rPr lang="fr-CH" sz="3200" dirty="0"/>
              <a:t>recherche de </a:t>
            </a:r>
            <a:r>
              <a:rPr lang="fr-CH" sz="3200" b="1" dirty="0"/>
              <a:t>micro-organismes spécifiques</a:t>
            </a:r>
            <a:endParaRPr lang="fr-FR" sz="3200" b="1" dirty="0">
              <a:latin typeface="+mn-lt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8" y="1614616"/>
            <a:ext cx="11102444" cy="4876495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u="sng" dirty="0"/>
              <a:t>Tout prélèvement</a:t>
            </a:r>
            <a:r>
              <a:rPr lang="fr-CH" sz="2400" dirty="0"/>
              <a:t> : Antigène spécifique, PCR spécifique, ADN </a:t>
            </a:r>
            <a:r>
              <a:rPr lang="fr-CH" sz="2400" dirty="0" err="1"/>
              <a:t>broad</a:t>
            </a:r>
            <a:r>
              <a:rPr lang="fr-CH" sz="2400" dirty="0"/>
              <a:t> range…</a:t>
            </a:r>
          </a:p>
          <a:p>
            <a:pPr marL="0" indent="0">
              <a:buNone/>
            </a:pPr>
            <a:endParaRPr lang="fr-CH" sz="2400" b="1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9611" y="2207739"/>
            <a:ext cx="5128053" cy="4534931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200" b="1" u="sng" dirty="0"/>
              <a:t>PCR spécifique</a:t>
            </a:r>
            <a:r>
              <a:rPr lang="fr-CH" sz="2200" b="1" dirty="0"/>
              <a:t> </a:t>
            </a:r>
            <a:r>
              <a:rPr lang="fr-CH" sz="2200" dirty="0"/>
              <a:t>:</a:t>
            </a:r>
          </a:p>
          <a:p>
            <a:r>
              <a:rPr lang="fr-CH" dirty="0"/>
              <a:t>Urine, muqueuse </a:t>
            </a:r>
            <a:r>
              <a:rPr lang="fr-CH" dirty="0" err="1"/>
              <a:t>ano</a:t>
            </a:r>
            <a:r>
              <a:rPr lang="fr-CH" dirty="0"/>
              <a:t>-génitale, pharynx : PCR gonocoque / </a:t>
            </a:r>
            <a:r>
              <a:rPr lang="fr-CH" i="1" dirty="0"/>
              <a:t>Chlamydia </a:t>
            </a:r>
            <a:r>
              <a:rPr lang="fr-CH" i="1" dirty="0" err="1"/>
              <a:t>trachomatis</a:t>
            </a:r>
            <a:r>
              <a:rPr lang="fr-CH" i="1" dirty="0"/>
              <a:t> </a:t>
            </a:r>
            <a:r>
              <a:rPr lang="fr-CH" dirty="0"/>
              <a:t>/ </a:t>
            </a:r>
            <a:r>
              <a:rPr lang="fr-CH" i="1" dirty="0" err="1"/>
              <a:t>Mycoplasma</a:t>
            </a:r>
            <a:r>
              <a:rPr lang="fr-CH" i="1" dirty="0"/>
              <a:t> </a:t>
            </a:r>
            <a:r>
              <a:rPr lang="fr-CH" i="1" dirty="0" err="1"/>
              <a:t>genitalium</a:t>
            </a:r>
            <a:r>
              <a:rPr lang="fr-CH" i="1" dirty="0"/>
              <a:t> </a:t>
            </a:r>
          </a:p>
          <a:p>
            <a:r>
              <a:rPr lang="fr-CH" dirty="0"/>
              <a:t>Peau : germes atypiques (</a:t>
            </a:r>
            <a:r>
              <a:rPr lang="fr-CH" i="1" dirty="0" err="1"/>
              <a:t>Rickettsia</a:t>
            </a:r>
            <a:r>
              <a:rPr lang="fr-CH" dirty="0"/>
              <a:t>…)</a:t>
            </a:r>
          </a:p>
          <a:p>
            <a:r>
              <a:rPr lang="fr-CH" dirty="0" err="1"/>
              <a:t>Naso</a:t>
            </a:r>
            <a:r>
              <a:rPr lang="fr-CH" dirty="0"/>
              <a:t>-pharyngé : </a:t>
            </a:r>
            <a:r>
              <a:rPr lang="fr-CH" i="1" dirty="0"/>
              <a:t>B. </a:t>
            </a:r>
            <a:r>
              <a:rPr lang="fr-CH" i="1" dirty="0" err="1"/>
              <a:t>pertussis</a:t>
            </a:r>
            <a:r>
              <a:rPr lang="fr-CH" dirty="0"/>
              <a:t>, </a:t>
            </a:r>
            <a:r>
              <a:rPr lang="fr-CH" i="1" dirty="0"/>
              <a:t>Chlamydia </a:t>
            </a:r>
            <a:r>
              <a:rPr lang="fr-CH" i="1" dirty="0" err="1"/>
              <a:t>pneumoniae</a:t>
            </a:r>
            <a:r>
              <a:rPr lang="fr-CH" i="1" dirty="0"/>
              <a:t>, </a:t>
            </a:r>
            <a:r>
              <a:rPr lang="fr-CH" i="1" dirty="0" err="1"/>
              <a:t>Mycoplasma</a:t>
            </a:r>
            <a:r>
              <a:rPr lang="fr-CH" i="1" dirty="0"/>
              <a:t> </a:t>
            </a:r>
            <a:r>
              <a:rPr lang="fr-CH" i="1" dirty="0" err="1"/>
              <a:t>pneumoniae</a:t>
            </a:r>
            <a:r>
              <a:rPr lang="fr-CH" i="1" dirty="0"/>
              <a:t> </a:t>
            </a:r>
          </a:p>
          <a:p>
            <a:r>
              <a:rPr lang="fr-CH" dirty="0"/>
              <a:t>Selles : </a:t>
            </a:r>
            <a:r>
              <a:rPr lang="fr-CH" i="1" dirty="0" err="1"/>
              <a:t>Clostridioides</a:t>
            </a:r>
            <a:r>
              <a:rPr lang="fr-CH" i="1" dirty="0"/>
              <a:t> difficile</a:t>
            </a:r>
          </a:p>
          <a:p>
            <a:r>
              <a:rPr lang="fr-CH" dirty="0"/>
              <a:t>Génital : Streptocoque B</a:t>
            </a:r>
          </a:p>
          <a:p>
            <a:pPr marL="0" indent="0">
              <a:buNone/>
            </a:pPr>
            <a:r>
              <a:rPr lang="fr-CH" dirty="0"/>
              <a:t>Autres…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8" y="2323070"/>
            <a:ext cx="5220628" cy="495887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200" b="1" u="sng" dirty="0"/>
              <a:t>Antigène</a:t>
            </a:r>
            <a:r>
              <a:rPr lang="fr-CH" sz="2200" dirty="0"/>
              <a:t> :</a:t>
            </a:r>
          </a:p>
          <a:p>
            <a:r>
              <a:rPr lang="fr-CH" dirty="0"/>
              <a:t>Urine : Légionelle </a:t>
            </a:r>
            <a:r>
              <a:rPr lang="fr-CH" dirty="0">
                <a:solidFill>
                  <a:srgbClr val="6FB7D7"/>
                </a:solidFill>
              </a:rPr>
              <a:t>(sérogroupe 1) </a:t>
            </a:r>
            <a:r>
              <a:rPr lang="fr-CH" dirty="0"/>
              <a:t>et pneumocoque (</a:t>
            </a:r>
            <a:r>
              <a:rPr lang="fr-CH" dirty="0" err="1"/>
              <a:t>cf</a:t>
            </a:r>
            <a:r>
              <a:rPr lang="fr-CH" dirty="0"/>
              <a:t> indications)</a:t>
            </a:r>
          </a:p>
          <a:p>
            <a:r>
              <a:rPr lang="fr-CH" dirty="0"/>
              <a:t>Amygdale : </a:t>
            </a:r>
            <a:r>
              <a:rPr lang="fr-CH" dirty="0" err="1"/>
              <a:t>Streptotest</a:t>
            </a:r>
            <a:endParaRPr lang="fr-CH" dirty="0"/>
          </a:p>
          <a:p>
            <a:r>
              <a:rPr lang="fr-CH" dirty="0"/>
              <a:t>Peau chez l’enfant : </a:t>
            </a:r>
            <a:r>
              <a:rPr lang="fr-CH" dirty="0" err="1"/>
              <a:t>Streptotest</a:t>
            </a:r>
            <a:endParaRPr lang="fr-CH" dirty="0"/>
          </a:p>
          <a:p>
            <a:r>
              <a:rPr lang="fr-CH" dirty="0"/>
              <a:t>Selles : recherche de la GDH et toxines A/B de </a:t>
            </a:r>
            <a:r>
              <a:rPr lang="fr-CH" i="1" dirty="0" err="1"/>
              <a:t>Clostridioides</a:t>
            </a:r>
            <a:r>
              <a:rPr lang="fr-CH" i="1" dirty="0"/>
              <a:t> difficile</a:t>
            </a:r>
          </a:p>
          <a:p>
            <a:pPr lvl="1"/>
            <a:endParaRPr lang="fr-CH" sz="1900" dirty="0"/>
          </a:p>
        </p:txBody>
      </p:sp>
    </p:spTree>
    <p:extLst>
      <p:ext uri="{BB962C8B-B14F-4D97-AF65-F5344CB8AC3E}">
        <p14:creationId xmlns:p14="http://schemas.microsoft.com/office/powerpoint/2010/main" val="375207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B019750-6A5D-90FB-5912-F05F0B163BF4}"/>
              </a:ext>
            </a:extLst>
          </p:cNvPr>
          <p:cNvSpPr txBox="1"/>
          <p:nvPr/>
        </p:nvSpPr>
        <p:spPr>
          <a:xfrm>
            <a:off x="2174789" y="2830619"/>
            <a:ext cx="782594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Urines</a:t>
            </a:r>
          </a:p>
        </p:txBody>
      </p:sp>
    </p:spTree>
    <p:extLst>
      <p:ext uri="{BB962C8B-B14F-4D97-AF65-F5344CB8AC3E}">
        <p14:creationId xmlns:p14="http://schemas.microsoft.com/office/powerpoint/2010/main" val="260620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Définitions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33" y="1270091"/>
            <a:ext cx="11161901" cy="5187184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2400" dirty="0"/>
              <a:t>Contamination urinaire = contamination lors du prélèvement par des bactéries commensales de la sphère génitale cutanée ou ORL</a:t>
            </a:r>
          </a:p>
          <a:p>
            <a:r>
              <a:rPr lang="fr-FR" sz="2400" dirty="0"/>
              <a:t>Colonisation urinaire = bactériurie asymptomatique AVEC OU SANS </a:t>
            </a:r>
            <a:r>
              <a:rPr lang="fr-FR" sz="2400" dirty="0" err="1"/>
              <a:t>leucocyturie</a:t>
            </a:r>
            <a:endParaRPr lang="fr-FR" sz="2400" dirty="0"/>
          </a:p>
          <a:p>
            <a:endParaRPr lang="fr-FR" sz="2400" dirty="0"/>
          </a:p>
          <a:p>
            <a:r>
              <a:rPr lang="fr-FR" sz="2400" b="1" dirty="0"/>
              <a:t>INFECTION urinaire = existence de SYMPTÔMES</a:t>
            </a:r>
          </a:p>
          <a:p>
            <a:pPr marL="349250" lvl="1" indent="0">
              <a:buNone/>
            </a:pPr>
            <a:r>
              <a:rPr lang="fr-FR" sz="2400" dirty="0"/>
              <a:t>Dysurie, brûlures mictionnelles, pollakiurie, urgenturie, douleurs pelviennes , douleurs à ébranlement lombaire +/- fièvre</a:t>
            </a:r>
            <a:endParaRPr lang="fr-FR" sz="2400" b="1" dirty="0"/>
          </a:p>
          <a:p>
            <a:r>
              <a:rPr lang="fr-FR" sz="2400" b="1" dirty="0"/>
              <a:t>La modification de couleur, d’odeur ou d’aspect des urines </a:t>
            </a:r>
            <a:r>
              <a:rPr lang="fr-FR" sz="2400" b="1" u="sng" dirty="0"/>
              <a:t>NE SONT PAS </a:t>
            </a:r>
            <a:r>
              <a:rPr lang="fr-FR" sz="2400" b="1" dirty="0"/>
              <a:t>des signes fonctionnels urinaires</a:t>
            </a:r>
          </a:p>
        </p:txBody>
      </p:sp>
    </p:spTree>
    <p:extLst>
      <p:ext uri="{BB962C8B-B14F-4D97-AF65-F5344CB8AC3E}">
        <p14:creationId xmlns:p14="http://schemas.microsoft.com/office/powerpoint/2010/main" val="2006106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D17388C-3F77-5088-5E52-B09A4199DBB4}"/>
              </a:ext>
            </a:extLst>
          </p:cNvPr>
          <p:cNvSpPr txBox="1"/>
          <p:nvPr/>
        </p:nvSpPr>
        <p:spPr>
          <a:xfrm>
            <a:off x="2771079" y="411924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Quand ne </a:t>
            </a:r>
            <a:r>
              <a:rPr lang="fr-FR" sz="36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pas</a:t>
            </a:r>
            <a:r>
              <a:rPr lang="fr-FR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prélever d’ECBU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69B47C-FD08-2AF7-4CE9-7004475AD44B}"/>
              </a:ext>
            </a:extLst>
          </p:cNvPr>
          <p:cNvSpPr txBox="1"/>
          <p:nvPr/>
        </p:nvSpPr>
        <p:spPr>
          <a:xfrm>
            <a:off x="813002" y="1847326"/>
            <a:ext cx="1155187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 pas de symptômes d’IU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 urines malodorantes ou purulentes isolées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Si BU positive en cas de cystite aiguë simple de la femme jeune (traitement minute)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Avant ou après changement de sonde vésicale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Avant ablation de sonde de néphrostomie ou matériel endo-urétéral si pas de repose et patient asymptomatique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Avant biopsies de prostate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En fin de traitement d’une IU si bonne évolution clinique (sauf femme enceinte)</a:t>
            </a:r>
          </a:p>
        </p:txBody>
      </p:sp>
    </p:spTree>
    <p:extLst>
      <p:ext uri="{BB962C8B-B14F-4D97-AF65-F5344CB8AC3E}">
        <p14:creationId xmlns:p14="http://schemas.microsoft.com/office/powerpoint/2010/main" val="251020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Intérêt du sédiment urinaire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04" y="1762897"/>
            <a:ext cx="10662182" cy="4300152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2800" dirty="0"/>
              <a:t>Permet d’éliminer diagnostic d’infection urinaire si pas de </a:t>
            </a:r>
            <a:r>
              <a:rPr lang="fr-FR" sz="2800" dirty="0" err="1"/>
              <a:t>leucocyturie</a:t>
            </a:r>
            <a:r>
              <a:rPr lang="fr-FR" sz="2800" dirty="0"/>
              <a:t> en évitant un ensemencement et une mise en culture</a:t>
            </a:r>
          </a:p>
          <a:p>
            <a:endParaRPr lang="fr-FR" sz="2800" dirty="0"/>
          </a:p>
          <a:p>
            <a:pPr marL="0" indent="0">
              <a:buNone/>
            </a:pPr>
            <a:r>
              <a:rPr lang="fr-FR" sz="2800" i="1" dirty="0"/>
              <a:t>Pas possible actuellement en raison de la nomenclature </a:t>
            </a:r>
          </a:p>
          <a:p>
            <a:pPr marL="0" indent="0">
              <a:buNone/>
            </a:pPr>
            <a:r>
              <a:rPr lang="fr-FR" sz="2800" i="1" dirty="0"/>
              <a:t>Toute cytologie urinaire est accompagnée d’une culture </a:t>
            </a:r>
          </a:p>
        </p:txBody>
      </p:sp>
    </p:spTree>
    <p:extLst>
      <p:ext uri="{BB962C8B-B14F-4D97-AF65-F5344CB8AC3E}">
        <p14:creationId xmlns:p14="http://schemas.microsoft.com/office/powerpoint/2010/main" val="35146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Bandelette urinaire (BU)</a:t>
            </a:r>
          </a:p>
        </p:txBody>
      </p:sp>
      <p:sp>
        <p:nvSpPr>
          <p:cNvPr id="9" name="Ellipse 8"/>
          <p:cNvSpPr/>
          <p:nvPr/>
        </p:nvSpPr>
        <p:spPr>
          <a:xfrm>
            <a:off x="185082" y="4739689"/>
            <a:ext cx="5196341" cy="2032448"/>
          </a:xfrm>
          <a:prstGeom prst="ellipse">
            <a:avLst/>
          </a:prstGeom>
          <a:solidFill>
            <a:srgbClr val="3F5B0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endParaRPr lang="fr-CH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166114" y="1327736"/>
            <a:ext cx="4369390" cy="2041539"/>
          </a:xfrm>
          <a:prstGeom prst="roundRect">
            <a:avLst/>
          </a:prstGeom>
          <a:solidFill>
            <a:srgbClr val="6FB7D7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Interprétation du résultat </a:t>
            </a:r>
          </a:p>
          <a:p>
            <a:endParaRPr lang="fr-FR" u="sng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 positive = leucocytes + et/ou nitrites +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 négative = leucocytes - et nitrites –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 positive ≠ infection urinaire</a:t>
            </a: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08D701E2-D5E0-142F-F02F-0D4862596696}"/>
              </a:ext>
            </a:extLst>
          </p:cNvPr>
          <p:cNvSpPr/>
          <p:nvPr/>
        </p:nvSpPr>
        <p:spPr>
          <a:xfrm>
            <a:off x="706045" y="1256548"/>
            <a:ext cx="5799797" cy="3144764"/>
          </a:xfrm>
          <a:prstGeom prst="roundRect">
            <a:avLst/>
          </a:prstGeom>
          <a:solidFill>
            <a:srgbClr val="339966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Quand faire une BU ?</a:t>
            </a:r>
          </a:p>
          <a:p>
            <a:pPr marL="0" indent="0" algn="ctr">
              <a:buNone/>
            </a:pP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Suspicion de cystite aigue simple de la femme jeune non enceinte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Suspicion chez l’enfant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de </a:t>
            </a: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cystite ou pyélonéphrite aigue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CH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Chez enfant : fièvre &gt; 48h sans symptôme urinaire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6FB7D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Systématique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chez femme enceinte à partir 4 mois de grossesse</a:t>
            </a:r>
          </a:p>
          <a:p>
            <a:pPr algn="ctr"/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548234" y="4739382"/>
            <a:ext cx="24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bien prélever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:</a:t>
            </a:r>
            <a:endParaRPr lang="fr-FR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91A66C-0820-2554-7CE2-4F3471AAF0CC}"/>
              </a:ext>
            </a:extLst>
          </p:cNvPr>
          <p:cNvSpPr txBox="1"/>
          <p:nvPr/>
        </p:nvSpPr>
        <p:spPr>
          <a:xfrm>
            <a:off x="3049571" y="3246690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019B7B-A435-FBD8-E493-D98206FB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187" y="4477597"/>
            <a:ext cx="5518486" cy="17636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701D687-8158-660D-5B7D-95A1926ADFB6}"/>
              </a:ext>
            </a:extLst>
          </p:cNvPr>
          <p:cNvSpPr txBox="1"/>
          <p:nvPr/>
        </p:nvSpPr>
        <p:spPr>
          <a:xfrm>
            <a:off x="-636310" y="5155748"/>
            <a:ext cx="6301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 urines du 2ème jet fraichement émises</a:t>
            </a:r>
          </a:p>
          <a:p>
            <a:pPr lvl="3"/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Sans toilette préalable, pot non stérile</a:t>
            </a:r>
          </a:p>
          <a:p>
            <a:pPr lvl="3"/>
            <a:r>
              <a:rPr lang="fr-CH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Chez l’enfant </a:t>
            </a:r>
            <a:r>
              <a:rPr lang="fr-CH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si propreté non acquise, sondage </a:t>
            </a:r>
            <a:r>
              <a:rPr lang="fr-CH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aller-retour ou recueil en milieu de jet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6026C-207A-B22A-B562-B96BA0B27134}"/>
              </a:ext>
            </a:extLst>
          </p:cNvPr>
          <p:cNvSpPr/>
          <p:nvPr/>
        </p:nvSpPr>
        <p:spPr>
          <a:xfrm>
            <a:off x="6471301" y="4468305"/>
            <a:ext cx="5518486" cy="1772931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698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5" y="43547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j-lt"/>
              </a:rPr>
              <a:t>Examen cytobactériologique des urines (ECBU)</a:t>
            </a:r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3B357B15-FB7A-F763-9AFF-BD50E60B1915}"/>
              </a:ext>
            </a:extLst>
          </p:cNvPr>
          <p:cNvSpPr/>
          <p:nvPr/>
        </p:nvSpPr>
        <p:spPr>
          <a:xfrm>
            <a:off x="6628417" y="1689698"/>
            <a:ext cx="5061076" cy="4518592"/>
          </a:xfrm>
          <a:prstGeom prst="roundRect">
            <a:avLst/>
          </a:prstGeom>
          <a:solidFill>
            <a:srgbClr val="6FB7D7">
              <a:alpha val="80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Pas de leucocyturie = pas d’infection urinaire* = pas d’ATB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Bactériurie asymptomatique = colonisation ou contamination = pas d’ATB **</a:t>
            </a:r>
            <a:endParaRPr lang="fr-FR" sz="20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Polymicrobien</a:t>
            </a:r>
            <a:r>
              <a: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= contamination jusqu’à preuve du contraire = refaire ECBU avant de décider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SFU + bactériurie + leucocyturie  = infection urinaire = ATB</a:t>
            </a:r>
            <a:endParaRPr lang="fr-FR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88319" y="5696328"/>
            <a:ext cx="6005741" cy="1000151"/>
          </a:xfrm>
          <a:prstGeom prst="ellipse">
            <a:avLst/>
          </a:prstGeom>
          <a:solidFill>
            <a:srgbClr val="3F5B0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4"/>
            <a:r>
              <a:rPr lang="fr-FR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Apres toilette urétrale</a:t>
            </a:r>
          </a:p>
          <a:p>
            <a:pPr lvl="4"/>
            <a:r>
              <a:rPr lang="fr-FR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Prélèvement du 2ème jet</a:t>
            </a:r>
          </a:p>
          <a:p>
            <a:pPr lvl="4"/>
            <a:r>
              <a:rPr lang="fr-FR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Dans un pot stérile</a:t>
            </a:r>
            <a:endParaRPr lang="fr-FR" sz="1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22675" y="6001283"/>
            <a:ext cx="24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bien prélever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:</a:t>
            </a:r>
            <a:endParaRPr lang="fr-FR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019714" y="1874136"/>
            <a:ext cx="262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Interprétation du résultat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12396" y="5545305"/>
            <a:ext cx="439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sauf si leucopénie</a:t>
            </a:r>
          </a:p>
          <a:p>
            <a:r>
              <a:rPr lang="fr-FR" sz="16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**sauf si grossesse ou geste urinaire invasif</a:t>
            </a:r>
          </a:p>
        </p:txBody>
      </p:sp>
      <p:sp>
        <p:nvSpPr>
          <p:cNvPr id="24" name="Rectangle : coins arrondis 3">
            <a:extLst>
              <a:ext uri="{FF2B5EF4-FFF2-40B4-BE49-F238E27FC236}">
                <a16:creationId xmlns:a16="http://schemas.microsoft.com/office/drawing/2014/main" id="{08D701E2-D5E0-142F-F02F-0D4862596696}"/>
              </a:ext>
            </a:extLst>
          </p:cNvPr>
          <p:cNvSpPr/>
          <p:nvPr/>
        </p:nvSpPr>
        <p:spPr>
          <a:xfrm>
            <a:off x="502508" y="1074900"/>
            <a:ext cx="5829426" cy="4518592"/>
          </a:xfrm>
          <a:prstGeom prst="roundRect">
            <a:avLst/>
          </a:prstGeom>
          <a:solidFill>
            <a:srgbClr val="339966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Quand prélever un ECBU ?</a:t>
            </a:r>
          </a:p>
          <a:p>
            <a:pPr marL="0" indent="0" algn="ctr">
              <a:buNone/>
            </a:pP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En cas de symptômes urinaires ET suspicion de :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toute infection urinaire chez l’enfant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cystite à risque de complication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pyélonéphrite aiguë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infection urinaire masculine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infection urinaire chez un patient porteur de matériel des voies urinaires : JJ,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Bricker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sonde urinaire </a:t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En l’absence de symptômes urinaires :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en préopératoire d’un geste urologique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avant changement de sonde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endo-uréterale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- chez femme enceinte avec BU positive</a:t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Chez enfant :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En cas de fièvre + BU positive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En cas de fièvre chez nourrisson &lt; 1 mois même si BU négative</a:t>
            </a:r>
          </a:p>
        </p:txBody>
      </p:sp>
    </p:spTree>
    <p:extLst>
      <p:ext uri="{BB962C8B-B14F-4D97-AF65-F5344CB8AC3E}">
        <p14:creationId xmlns:p14="http://schemas.microsoft.com/office/powerpoint/2010/main" val="148455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/>
              <a:t>Les enjeux</a:t>
            </a:r>
            <a:r>
              <a:rPr lang="fr-FR" b="1" dirty="0">
                <a:latin typeface="Calibri"/>
                <a:cs typeface="Calibri"/>
              </a:rPr>
              <a:t>  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9D8F71BF-3103-1015-8B2C-38D26751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929"/>
            <a:ext cx="1051560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Utilisation </a:t>
            </a:r>
            <a:r>
              <a:rPr lang="fr-F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souvent anarchique </a:t>
            </a:r>
            <a:r>
              <a:rPr lang="fr-FR" sz="2400" dirty="0"/>
              <a:t>des outils diagnostiques</a:t>
            </a:r>
          </a:p>
          <a:p>
            <a:endParaRPr lang="fr-FR" sz="2400" dirty="0"/>
          </a:p>
          <a:p>
            <a:r>
              <a:rPr lang="fr-FR" sz="2400" dirty="0"/>
              <a:t>Un des leviers du mésusage des antimicrobiens (bactériurie asymptomatique…)</a:t>
            </a:r>
          </a:p>
          <a:p>
            <a:endParaRPr lang="fr-FR" sz="2400" dirty="0"/>
          </a:p>
          <a:p>
            <a:r>
              <a:rPr lang="fr-FR" sz="2400" dirty="0"/>
              <a:t>Mais plus que cela : source de iatrogénie, incidentalomes et dépenses inutiles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4910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B019750-6A5D-90FB-5912-F05F0B163BF4}"/>
              </a:ext>
            </a:extLst>
          </p:cNvPr>
          <p:cNvSpPr txBox="1"/>
          <p:nvPr/>
        </p:nvSpPr>
        <p:spPr>
          <a:xfrm>
            <a:off x="2174789" y="2830619"/>
            <a:ext cx="782594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Hémocultures</a:t>
            </a:r>
          </a:p>
        </p:txBody>
      </p:sp>
    </p:spTree>
    <p:extLst>
      <p:ext uri="{BB962C8B-B14F-4D97-AF65-F5344CB8AC3E}">
        <p14:creationId xmlns:p14="http://schemas.microsoft.com/office/powerpoint/2010/main" val="4286200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69"/>
            <a:ext cx="10515600" cy="475140"/>
          </a:xfrm>
        </p:spPr>
        <p:txBody>
          <a:bodyPr>
            <a:noAutofit/>
          </a:bodyPr>
          <a:lstStyle/>
          <a:p>
            <a:r>
              <a:rPr lang="fr-FR" sz="2800" b="1" dirty="0">
                <a:latin typeface="+mn-lt"/>
              </a:rPr>
              <a:t>Hémocultures</a:t>
            </a:r>
          </a:p>
        </p:txBody>
      </p:sp>
      <p:sp>
        <p:nvSpPr>
          <p:cNvPr id="10" name="Rectangle : coins arrondis 3">
            <a:extLst>
              <a:ext uri="{FF2B5EF4-FFF2-40B4-BE49-F238E27FC236}">
                <a16:creationId xmlns:a16="http://schemas.microsoft.com/office/drawing/2014/main" id="{08D701E2-D5E0-142F-F02F-0D4862596696}"/>
              </a:ext>
            </a:extLst>
          </p:cNvPr>
          <p:cNvSpPr/>
          <p:nvPr/>
        </p:nvSpPr>
        <p:spPr>
          <a:xfrm>
            <a:off x="6072250" y="531552"/>
            <a:ext cx="5601195" cy="1585505"/>
          </a:xfrm>
          <a:prstGeom prst="roundRect">
            <a:avLst/>
          </a:prstGeom>
          <a:solidFill>
            <a:srgbClr val="339966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Quand prélever des hémocultures ?</a:t>
            </a:r>
          </a:p>
          <a:p>
            <a:pPr marL="0" indent="0" algn="ctr">
              <a:buNone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 température &gt; 38°C ou &lt; 36°C ou frissons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AVANT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toute antibiothérapie si possible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À répéter si besoin et jusqu’à négativation </a:t>
            </a:r>
          </a:p>
        </p:txBody>
      </p:sp>
      <p:sp>
        <p:nvSpPr>
          <p:cNvPr id="11" name="Rectangle : coins arrondis 4">
            <a:extLst>
              <a:ext uri="{FF2B5EF4-FFF2-40B4-BE49-F238E27FC236}">
                <a16:creationId xmlns:a16="http://schemas.microsoft.com/office/drawing/2014/main" id="{3B357B15-FB7A-F763-9AFF-BD50E60B1915}"/>
              </a:ext>
            </a:extLst>
          </p:cNvPr>
          <p:cNvSpPr/>
          <p:nvPr/>
        </p:nvSpPr>
        <p:spPr>
          <a:xfrm>
            <a:off x="5328323" y="2220686"/>
            <a:ext cx="6863677" cy="4565645"/>
          </a:xfrm>
          <a:prstGeom prst="roundRect">
            <a:avLst/>
          </a:prstGeom>
          <a:solidFill>
            <a:srgbClr val="6FB7D7">
              <a:alpha val="80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Comment bien prélever</a:t>
            </a:r>
          </a:p>
          <a:p>
            <a:pPr algn="ctr"/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hémoculture = 2 flacons 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aéro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anaérobie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C’est la quantité totale de sang qui compte &gt;&gt;&gt; nombre de flacons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Adulte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Volume optimal : 40 à 60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mL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4 à 6 flacons remplis (8 à 10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mL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/flacon) (sinon risque de faux négatif) par épisode clinique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pratique d’une seule hémoculture (2 flacons)/24 h n’est pas recommandée (volume insuffisant)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Enfant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Volume fonction de l'âge et du poids de l'enfant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 ≤ 8 kg ou &lt; 2 ans : 1 seul flacon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Hémocultures différentielles si voie veineuse en place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D’abord par ponction veine périphérique puis à partir du dispositif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Effectuées au même moment (≤ 10 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Bien noter heure et origine du prélèvement</a:t>
            </a:r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08D701E2-D5E0-142F-F02F-0D4862596696}"/>
              </a:ext>
            </a:extLst>
          </p:cNvPr>
          <p:cNvSpPr/>
          <p:nvPr/>
        </p:nvSpPr>
        <p:spPr>
          <a:xfrm>
            <a:off x="91732" y="677438"/>
            <a:ext cx="5167882" cy="5793296"/>
          </a:xfrm>
          <a:prstGeom prst="roundRect">
            <a:avLst/>
          </a:prstGeom>
          <a:solidFill>
            <a:srgbClr val="339966">
              <a:alpha val="3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Toujours prélever des 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hémocultures si :</a:t>
            </a:r>
          </a:p>
          <a:p>
            <a:pPr marL="0" indent="0" algn="ctr">
              <a:buNone/>
            </a:pP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Fièvre chez patient porteur de 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matériel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Dispositif intracardiaque (valve, DAI, PM…)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Matériel d’ostéosynthèse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Matériel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endovasculaire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Matériel de dérivation </a:t>
            </a:r>
          </a:p>
          <a:p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Fièvre chez patient porteur de 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voie d’abord veineuse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: KT central,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piccline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middline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cathéter périphérique, etc.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Fièvre en contexte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post opératoire ou nosocomial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 en 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neutropénie fébrile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Femme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enceinte 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fébrile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Fièvre au retour de 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voyage</a:t>
            </a:r>
          </a:p>
        </p:txBody>
      </p:sp>
    </p:spTree>
    <p:extLst>
      <p:ext uri="{BB962C8B-B14F-4D97-AF65-F5344CB8AC3E}">
        <p14:creationId xmlns:p14="http://schemas.microsoft.com/office/powerpoint/2010/main" val="642735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B019750-6A5D-90FB-5912-F05F0B163BF4}"/>
              </a:ext>
            </a:extLst>
          </p:cNvPr>
          <p:cNvSpPr txBox="1"/>
          <p:nvPr/>
        </p:nvSpPr>
        <p:spPr>
          <a:xfrm>
            <a:off x="2174789" y="2830619"/>
            <a:ext cx="782594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Expectorations</a:t>
            </a:r>
          </a:p>
        </p:txBody>
      </p:sp>
      <p:pic>
        <p:nvPicPr>
          <p:cNvPr id="3074" name="Picture 2" descr="Tube 50">
            <a:extLst>
              <a:ext uri="{FF2B5EF4-FFF2-40B4-BE49-F238E27FC236}">
                <a16:creationId xmlns:a16="http://schemas.microsoft.com/office/drawing/2014/main" id="{327AE6E3-1845-4606-8844-8FAE13340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784">
            <a:off x="10231187" y="2102308"/>
            <a:ext cx="557982" cy="20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2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9D8F71BF-3103-1015-8B2C-38D26751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027" y="1458779"/>
            <a:ext cx="5078027" cy="4940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6FB7D7"/>
                </a:solidFill>
              </a:rPr>
              <a:t>Au lit du patient </a:t>
            </a:r>
            <a:r>
              <a:rPr lang="fr-FR" dirty="0"/>
              <a:t>: 1 crachat = 1 prélèvement</a:t>
            </a:r>
          </a:p>
          <a:p>
            <a:pPr marL="0" indent="0">
              <a:buNone/>
            </a:pPr>
            <a:r>
              <a:rPr lang="fr-FR" dirty="0"/>
              <a:t>Au laboratoire : 1 crachat = plusieurs analyses possibles = plusieurs labo ?</a:t>
            </a:r>
          </a:p>
          <a:p>
            <a:pPr marL="0" indent="0">
              <a:buNone/>
            </a:pPr>
            <a:endParaRPr lang="fr-FR" sz="2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E94A065-5B12-1176-3C57-2E0802FB990E}"/>
              </a:ext>
            </a:extLst>
          </p:cNvPr>
          <p:cNvGrpSpPr/>
          <p:nvPr/>
        </p:nvGrpSpPr>
        <p:grpSpPr>
          <a:xfrm>
            <a:off x="310910" y="1567481"/>
            <a:ext cx="5696942" cy="3938792"/>
            <a:chOff x="1712422" y="2491323"/>
            <a:chExt cx="6600301" cy="43666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1CFA39-1B55-3165-16C6-076A70B6EB40}"/>
                </a:ext>
              </a:extLst>
            </p:cNvPr>
            <p:cNvSpPr/>
            <p:nvPr/>
          </p:nvSpPr>
          <p:spPr>
            <a:xfrm>
              <a:off x="4926676" y="2491323"/>
              <a:ext cx="3386047" cy="4358640"/>
            </a:xfrm>
            <a:prstGeom prst="rect">
              <a:avLst/>
            </a:prstGeom>
            <a:solidFill>
              <a:schemeClr val="tx2">
                <a:lumMod val="25000"/>
                <a:lumOff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8117B6-1D5F-5775-92B2-F69446921543}"/>
                </a:ext>
              </a:extLst>
            </p:cNvPr>
            <p:cNvSpPr/>
            <p:nvPr/>
          </p:nvSpPr>
          <p:spPr>
            <a:xfrm>
              <a:off x="1712422" y="2499360"/>
              <a:ext cx="3214254" cy="4358639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BC4B23A-892E-0103-D248-2A6393806062}"/>
                </a:ext>
              </a:extLst>
            </p:cNvPr>
            <p:cNvGrpSpPr/>
            <p:nvPr/>
          </p:nvGrpSpPr>
          <p:grpSpPr>
            <a:xfrm>
              <a:off x="1889760" y="3253046"/>
              <a:ext cx="6251172" cy="3428645"/>
              <a:chOff x="720436" y="2687781"/>
              <a:chExt cx="6251172" cy="3428645"/>
            </a:xfrm>
          </p:grpSpPr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D84FCCB-339C-1DE5-5155-5C89680C4CFF}"/>
                  </a:ext>
                </a:extLst>
              </p:cNvPr>
              <p:cNvSpPr/>
              <p:nvPr/>
            </p:nvSpPr>
            <p:spPr>
              <a:xfrm>
                <a:off x="720436" y="3979026"/>
                <a:ext cx="2039389" cy="10086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Crachats</a:t>
                </a:r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7E6D4563-611D-477F-4986-2E10A5EFC689}"/>
                  </a:ext>
                </a:extLst>
              </p:cNvPr>
              <p:cNvCxnSpPr>
                <a:stCxn id="11" idx="6"/>
              </p:cNvCxnSpPr>
              <p:nvPr/>
            </p:nvCxnSpPr>
            <p:spPr>
              <a:xfrm flipV="1">
                <a:off x="2759825" y="3286298"/>
                <a:ext cx="1762299" cy="119703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662E9F38-EF5F-8B2D-5AA6-A499E86B88EC}"/>
                  </a:ext>
                </a:extLst>
              </p:cNvPr>
              <p:cNvCxnSpPr>
                <a:cxnSpLocks/>
                <a:stCxn id="11" idx="6"/>
                <a:endCxn id="16" idx="1"/>
              </p:cNvCxnSpPr>
              <p:nvPr/>
            </p:nvCxnSpPr>
            <p:spPr>
              <a:xfrm flipV="1">
                <a:off x="2759825" y="4483331"/>
                <a:ext cx="176229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4AC37EB2-BCCA-B70B-D9DA-F8039524533D}"/>
                  </a:ext>
                </a:extLst>
              </p:cNvPr>
              <p:cNvCxnSpPr>
                <a:cxnSpLocks/>
                <a:stCxn id="11" idx="6"/>
                <a:endCxn id="17" idx="1"/>
              </p:cNvCxnSpPr>
              <p:nvPr/>
            </p:nvCxnSpPr>
            <p:spPr>
              <a:xfrm>
                <a:off x="2759825" y="4483333"/>
                <a:ext cx="1762299" cy="115736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 : coins arrondis 15">
                <a:extLst>
                  <a:ext uri="{FF2B5EF4-FFF2-40B4-BE49-F238E27FC236}">
                    <a16:creationId xmlns:a16="http://schemas.microsoft.com/office/drawing/2014/main" id="{224DB9DF-136E-0B67-CEB6-3DA9A352D5D6}"/>
                  </a:ext>
                </a:extLst>
              </p:cNvPr>
              <p:cNvSpPr/>
              <p:nvPr/>
            </p:nvSpPr>
            <p:spPr>
              <a:xfrm>
                <a:off x="4522124" y="2687781"/>
                <a:ext cx="2449484" cy="119703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Examen cytobactériologique des crachats (ECBC)</a:t>
                </a:r>
              </a:p>
            </p:txBody>
          </p:sp>
          <p:sp>
            <p:nvSpPr>
              <p:cNvPr id="16" name="Rectangle : coins arrondis 16">
                <a:extLst>
                  <a:ext uri="{FF2B5EF4-FFF2-40B4-BE49-F238E27FC236}">
                    <a16:creationId xmlns:a16="http://schemas.microsoft.com/office/drawing/2014/main" id="{684C3579-BC34-93FC-6983-F90B46F4FFF3}"/>
                  </a:ext>
                </a:extLst>
              </p:cNvPr>
              <p:cNvSpPr/>
              <p:nvPr/>
            </p:nvSpPr>
            <p:spPr>
              <a:xfrm>
                <a:off x="4522123" y="4047269"/>
                <a:ext cx="2449483" cy="872124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Recherche de mycobactéries</a:t>
                </a:r>
              </a:p>
            </p:txBody>
          </p:sp>
          <p:sp>
            <p:nvSpPr>
              <p:cNvPr id="17" name="Rectangle : coins arrondis 18">
                <a:extLst>
                  <a:ext uri="{FF2B5EF4-FFF2-40B4-BE49-F238E27FC236}">
                    <a16:creationId xmlns:a16="http://schemas.microsoft.com/office/drawing/2014/main" id="{EBE77239-530C-0608-ABDD-3CBE047E9FF5}"/>
                  </a:ext>
                </a:extLst>
              </p:cNvPr>
              <p:cNvSpPr/>
              <p:nvPr/>
            </p:nvSpPr>
            <p:spPr>
              <a:xfrm>
                <a:off x="4522124" y="5164974"/>
                <a:ext cx="2449482" cy="95145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Mycologie (filamenteux)</a:t>
                </a:r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DE1080D-580C-CB26-AAA3-824195EA423B}"/>
                </a:ext>
              </a:extLst>
            </p:cNvPr>
            <p:cNvSpPr txBox="1"/>
            <p:nvPr/>
          </p:nvSpPr>
          <p:spPr>
            <a:xfrm>
              <a:off x="2471025" y="2620236"/>
              <a:ext cx="1697048" cy="37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Dans le service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8CE69E1-B18A-5B65-6B98-D516F9F3641C}"/>
                </a:ext>
              </a:extLst>
            </p:cNvPr>
            <p:cNvSpPr txBox="1"/>
            <p:nvPr/>
          </p:nvSpPr>
          <p:spPr>
            <a:xfrm>
              <a:off x="5582801" y="2589654"/>
              <a:ext cx="2275556" cy="37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Dans le laboratoire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CE46EAE-5FEB-F89F-DAF2-1439E4A9233F}"/>
              </a:ext>
            </a:extLst>
          </p:cNvPr>
          <p:cNvSpPr txBox="1"/>
          <p:nvPr/>
        </p:nvSpPr>
        <p:spPr>
          <a:xfrm>
            <a:off x="6255028" y="2965430"/>
            <a:ext cx="5177022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!! Toutes les analyses ne sont pas toujours réalisées </a:t>
            </a:r>
            <a:r>
              <a:rPr lang="fr-FR" sz="2000" dirty="0">
                <a:solidFill>
                  <a:srgbClr val="6FB7D7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dans le même laboratoire</a:t>
            </a:r>
          </a:p>
          <a:p>
            <a:pPr>
              <a:lnSpc>
                <a:spcPct val="150000"/>
              </a:lnSpc>
            </a:pP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000" dirty="0">
                <a:solidFill>
                  <a:srgbClr val="6FB7D7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PRECISER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ce qui est recherché et l’envoyer au bon endroit (importance des renseignements cliniques !)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 txBox="1">
            <a:spLocks/>
          </p:cNvSpPr>
          <p:nvPr/>
        </p:nvSpPr>
        <p:spPr>
          <a:xfrm>
            <a:off x="895504" y="400725"/>
            <a:ext cx="10515600" cy="4751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sz="2400" b="1" dirty="0">
                <a:latin typeface="+mn-lt"/>
              </a:rPr>
              <a:t>Un crachat: Quoi ? Qui ? Quand ? Comment ?</a:t>
            </a:r>
          </a:p>
        </p:txBody>
      </p:sp>
      <p:pic>
        <p:nvPicPr>
          <p:cNvPr id="20" name="Picture 2" descr="Tube 50">
            <a:extLst>
              <a:ext uri="{FF2B5EF4-FFF2-40B4-BE49-F238E27FC236}">
                <a16:creationId xmlns:a16="http://schemas.microsoft.com/office/drawing/2014/main" id="{99EC87FE-9226-4742-9FD0-ADB0622F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73" y="3496431"/>
            <a:ext cx="253285" cy="9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6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3">
            <a:extLst>
              <a:ext uri="{FF2B5EF4-FFF2-40B4-BE49-F238E27FC236}">
                <a16:creationId xmlns:a16="http://schemas.microsoft.com/office/drawing/2014/main" id="{08D701E2-D5E0-142F-F02F-0D4862596696}"/>
              </a:ext>
            </a:extLst>
          </p:cNvPr>
          <p:cNvSpPr/>
          <p:nvPr/>
        </p:nvSpPr>
        <p:spPr>
          <a:xfrm>
            <a:off x="318867" y="4206238"/>
            <a:ext cx="5777133" cy="2651761"/>
          </a:xfrm>
          <a:prstGeom prst="roundRect">
            <a:avLst/>
          </a:prstGeom>
          <a:solidFill>
            <a:srgbClr val="339966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Quand prélever un ECBC ?</a:t>
            </a:r>
          </a:p>
          <a:p>
            <a:pPr marL="0" indent="0" algn="ctr">
              <a:buNone/>
            </a:pPr>
            <a:endParaRPr lang="fr-FR" sz="105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PAC après échec du traitement empirique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BPCO avec augmentation de la purulence des crachats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Patients atteints de mucoviscidose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Lorsque d’autres types de prélèvements pulmonaires sont nécessaires mais non réalisables (aspiration trachéale ou bronchique, LBA, prélèvement distal protégé)</a:t>
            </a:r>
            <a:endParaRPr lang="fr-FR" i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 : coins arrondis 4">
            <a:extLst>
              <a:ext uri="{FF2B5EF4-FFF2-40B4-BE49-F238E27FC236}">
                <a16:creationId xmlns:a16="http://schemas.microsoft.com/office/drawing/2014/main" id="{3B357B15-FB7A-F763-9AFF-BD50E60B1915}"/>
              </a:ext>
            </a:extLst>
          </p:cNvPr>
          <p:cNvSpPr/>
          <p:nvPr/>
        </p:nvSpPr>
        <p:spPr>
          <a:xfrm>
            <a:off x="6456288" y="4206239"/>
            <a:ext cx="5451231" cy="2560321"/>
          </a:xfrm>
          <a:prstGeom prst="roundRect">
            <a:avLst/>
          </a:prstGeom>
          <a:solidFill>
            <a:srgbClr val="6FB7D7">
              <a:alpha val="80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Comment prélever un crachat ?</a:t>
            </a:r>
          </a:p>
          <a:p>
            <a:pPr marL="0" indent="0" algn="ctr">
              <a:buNone/>
            </a:pP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De préférence à jeun</a:t>
            </a:r>
            <a:endParaRPr lang="fr-FR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Après rinçage bucco-dentaire à l’eau stérile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Après un effort de toux +/- kinésithérapie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À envoyer au laboratoire en moins de deux heures pour éviter la multiplication des bactéries de la flore buccale et la diminution de viabilité du </a:t>
            </a:r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 </a:t>
            </a:r>
            <a:r>
              <a:rPr lang="fr-FR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pneumoniae</a:t>
            </a:r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Rectangle : coins arrondis 5">
            <a:extLst>
              <a:ext uri="{FF2B5EF4-FFF2-40B4-BE49-F238E27FC236}">
                <a16:creationId xmlns:a16="http://schemas.microsoft.com/office/drawing/2014/main" id="{879F26D9-BC5D-8B8D-78CC-B2CA04A3173C}"/>
              </a:ext>
            </a:extLst>
          </p:cNvPr>
          <p:cNvSpPr/>
          <p:nvPr/>
        </p:nvSpPr>
        <p:spPr>
          <a:xfrm>
            <a:off x="357163" y="2052849"/>
            <a:ext cx="11550356" cy="1929199"/>
          </a:xfrm>
          <a:prstGeom prst="roundRect">
            <a:avLst/>
          </a:prstGeom>
          <a:solidFill>
            <a:srgbClr val="1B3742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Ne </a:t>
            </a:r>
            <a:r>
              <a:rPr lang="fr-FR" sz="24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pas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réaliser d’ECBC quand :</a:t>
            </a:r>
          </a:p>
          <a:p>
            <a:pPr marL="0" indent="0" algn="ctr">
              <a:buNone/>
            </a:pPr>
            <a:endParaRPr lang="fr-FR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Pneumonie aiguë communautaire (PAC) initialement traitée en ambulatoire ou en dehors des soins intensifs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PAC de bonne évolution clinique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Un prélèvement plus sensible est possible </a:t>
            </a:r>
            <a:b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(expectoration &lt; aspiration trachéale/bronchique &lt; LBA &lt; PDP)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Crachats non purulents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CC9F0B-6C7B-85D5-7D22-A7535A2BBBE1}"/>
              </a:ext>
            </a:extLst>
          </p:cNvPr>
          <p:cNvSpPr txBox="1"/>
          <p:nvPr/>
        </p:nvSpPr>
        <p:spPr>
          <a:xfrm>
            <a:off x="438040" y="744560"/>
            <a:ext cx="11469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façon générale 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ECBC sont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rarement contributifs, contaminés par la salive dans &gt;50 % des cas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Seuil de significativité de la culture =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10^7 UFC/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mL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(surtout si culture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monomicrobienne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++)</a:t>
            </a:r>
            <a:endParaRPr lang="fr-FR" sz="2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 txBox="1">
            <a:spLocks/>
          </p:cNvSpPr>
          <p:nvPr/>
        </p:nvSpPr>
        <p:spPr>
          <a:xfrm>
            <a:off x="860864" y="269420"/>
            <a:ext cx="10515600" cy="4751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sz="2400" b="1" dirty="0">
                <a:latin typeface="+mn-lt"/>
              </a:rPr>
              <a:t>Examen cytobactériologique des crachats (ECBC)</a:t>
            </a:r>
          </a:p>
        </p:txBody>
      </p:sp>
    </p:spTree>
    <p:extLst>
      <p:ext uri="{BB962C8B-B14F-4D97-AF65-F5344CB8AC3E}">
        <p14:creationId xmlns:p14="http://schemas.microsoft.com/office/powerpoint/2010/main" val="2577835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281492"/>
            <a:ext cx="10515600" cy="475140"/>
          </a:xfrm>
        </p:spPr>
        <p:txBody>
          <a:bodyPr>
            <a:noAutofit/>
          </a:bodyPr>
          <a:lstStyle/>
          <a:p>
            <a:r>
              <a:rPr lang="fr-FR" sz="3200" b="1" dirty="0" err="1">
                <a:latin typeface="+mn-lt"/>
              </a:rPr>
              <a:t>Antigénuries</a:t>
            </a:r>
            <a:endParaRPr lang="fr-FR" sz="3200" b="1" dirty="0">
              <a:latin typeface="+mn-lt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44139" y="1123149"/>
            <a:ext cx="5542231" cy="5453359"/>
            <a:chOff x="407569" y="2170778"/>
            <a:chExt cx="5111723" cy="4173813"/>
          </a:xfrm>
        </p:grpSpPr>
        <p:sp>
          <p:nvSpPr>
            <p:cNvPr id="8" name="Rectangle : coins arrondis 3">
              <a:extLst>
                <a:ext uri="{FF2B5EF4-FFF2-40B4-BE49-F238E27FC236}">
                  <a16:creationId xmlns:a16="http://schemas.microsoft.com/office/drawing/2014/main" id="{DE335D69-6DE9-0A73-813C-9C2A5918FA6B}"/>
                </a:ext>
              </a:extLst>
            </p:cNvPr>
            <p:cNvSpPr/>
            <p:nvPr/>
          </p:nvSpPr>
          <p:spPr>
            <a:xfrm>
              <a:off x="407569" y="2170778"/>
              <a:ext cx="5111723" cy="4173813"/>
            </a:xfrm>
            <a:prstGeom prst="roundRect">
              <a:avLst/>
            </a:prstGeom>
            <a:solidFill>
              <a:srgbClr val="339966">
                <a:alpha val="50196"/>
              </a:srgbClr>
            </a:solidFill>
            <a:ln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sz="2000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Sensibilité médiocre 66-99 %, meilleure dans les pneumonies sévères ou </a:t>
              </a:r>
              <a:r>
                <a:rPr lang="fr-FR" sz="2000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bactériémiques</a:t>
              </a:r>
              <a:endPara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sz="2000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Spécificité &gt; 80 % chez l’adulte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sz="2000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Faux positifs possibles (BPCO) surtout chez l’enfant (21-54 % des enfants porteurs au niveau nasopharyngé)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sz="2000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Excrétion dans les urines jusqu’à 3 mois après une infection sans impact de l’antibiothérapie</a:t>
              </a:r>
              <a:endParaRPr lang="fr-FR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3EE3BC7-5F0E-299B-D1EA-8E6F93F5AF4F}"/>
                </a:ext>
              </a:extLst>
            </p:cNvPr>
            <p:cNvSpPr txBox="1"/>
            <p:nvPr/>
          </p:nvSpPr>
          <p:spPr>
            <a:xfrm>
              <a:off x="1346388" y="2170778"/>
              <a:ext cx="32340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Pneumocoque</a:t>
              </a:r>
            </a:p>
            <a:p>
              <a:pPr algn="ctr"/>
              <a:endParaRPr lang="fr-FR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DA7A487-29AD-19F4-D81C-A28B27846FDE}"/>
              </a:ext>
            </a:extLst>
          </p:cNvPr>
          <p:cNvSpPr txBox="1"/>
          <p:nvPr/>
        </p:nvSpPr>
        <p:spPr>
          <a:xfrm>
            <a:off x="489822" y="1585598"/>
            <a:ext cx="4981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Recommandée uniquement pour les pneumonies sévères de l’adulte et les pleurésies purulentes (VPP++)</a:t>
            </a:r>
            <a:endParaRPr lang="fr-FR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096000" y="916606"/>
            <a:ext cx="5720033" cy="5941394"/>
            <a:chOff x="6324601" y="1617076"/>
            <a:chExt cx="5542232" cy="5105881"/>
          </a:xfrm>
        </p:grpSpPr>
        <p:sp>
          <p:nvSpPr>
            <p:cNvPr id="12" name="Rectangle : coins arrondis 9">
              <a:extLst>
                <a:ext uri="{FF2B5EF4-FFF2-40B4-BE49-F238E27FC236}">
                  <a16:creationId xmlns:a16="http://schemas.microsoft.com/office/drawing/2014/main" id="{5F5D8BB9-5D78-4709-2322-E49CBDEAD94E}"/>
                </a:ext>
              </a:extLst>
            </p:cNvPr>
            <p:cNvSpPr/>
            <p:nvPr/>
          </p:nvSpPr>
          <p:spPr>
            <a:xfrm>
              <a:off x="6324601" y="1617076"/>
              <a:ext cx="5542232" cy="510588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fr-F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Très bonne spécificité &gt;99 %, assez bonne sensibilité  fonction du sérogroupe (80-90 % pour le sérogroupe 1) , sévérité et origine (nosocomiale 50 % ) 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Faux négatif si trop précoce/début des symptômes (positif dans les 2-3 jours après)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Les autres sérogroupes peuvent être détectés en fonction des kits (à discuter avec le laboratoire)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Excrété dans les urines 2 mois en moyenne, jusqu’à 1 an          en cas de pneumopathies récidivantes 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Test négatif </a:t>
              </a: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Symbol" panose="05050102010706020507" pitchFamily="18" charset="2"/>
                </a:rPr>
                <a:t> n’exclut pas le diagnostic</a:t>
              </a:r>
              <a:endParaRPr lang="fr-F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Test positif </a:t>
              </a:r>
              <a:r>
                <a:rPr lang="fr-FR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Symbol" panose="05050102010706020507" pitchFamily="18" charset="2"/>
                </a:rPr>
                <a:t> culture prélèvement respiratoire systématique ++</a:t>
              </a:r>
              <a:endParaRPr lang="fr-F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316195-10E6-72BE-5FCC-6F3487CC4F87}"/>
                </a:ext>
              </a:extLst>
            </p:cNvPr>
            <p:cNvSpPr txBox="1"/>
            <p:nvPr/>
          </p:nvSpPr>
          <p:spPr>
            <a:xfrm>
              <a:off x="7289664" y="1673447"/>
              <a:ext cx="3612106" cy="68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Légionelle</a:t>
              </a:r>
              <a:endParaRPr lang="fr-FR" sz="28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fr-FR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5" name="Graphique 13" descr="Avertissement avec un remplissage uni">
            <a:extLst>
              <a:ext uri="{FF2B5EF4-FFF2-40B4-BE49-F238E27FC236}">
                <a16:creationId xmlns:a16="http://schemas.microsoft.com/office/drawing/2014/main" id="{4283271C-FC34-18F9-DCD1-5CDB17D65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5537" y="4240892"/>
            <a:ext cx="457200" cy="457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E12FC4-D12C-5321-9D98-7C3C3C828767}"/>
              </a:ext>
            </a:extLst>
          </p:cNvPr>
          <p:cNvSpPr txBox="1"/>
          <p:nvPr/>
        </p:nvSpPr>
        <p:spPr>
          <a:xfrm>
            <a:off x="6190920" y="1585598"/>
            <a:ext cx="572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À réaliser si pneumonie sévère et/ou suspicion de pneumonie à germe atypique</a:t>
            </a:r>
            <a:endParaRPr lang="fr-FR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3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B019750-6A5D-90FB-5912-F05F0B163BF4}"/>
              </a:ext>
            </a:extLst>
          </p:cNvPr>
          <p:cNvSpPr txBox="1"/>
          <p:nvPr/>
        </p:nvSpPr>
        <p:spPr>
          <a:xfrm>
            <a:off x="2174789" y="2830619"/>
            <a:ext cx="782594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Selles</a:t>
            </a:r>
          </a:p>
        </p:txBody>
      </p:sp>
    </p:spTree>
    <p:extLst>
      <p:ext uri="{BB962C8B-B14F-4D97-AF65-F5344CB8AC3E}">
        <p14:creationId xmlns:p14="http://schemas.microsoft.com/office/powerpoint/2010/main" val="626224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758748C-C542-E44C-AB5F-700FF55C6EE1}"/>
              </a:ext>
            </a:extLst>
          </p:cNvPr>
          <p:cNvSpPr txBox="1"/>
          <p:nvPr/>
        </p:nvSpPr>
        <p:spPr>
          <a:xfrm>
            <a:off x="6991899" y="2942166"/>
            <a:ext cx="186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Virologie des selles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0B4894-B777-D949-B984-03C0957F52BE}"/>
              </a:ext>
            </a:extLst>
          </p:cNvPr>
          <p:cNvSpPr txBox="1"/>
          <p:nvPr/>
        </p:nvSpPr>
        <p:spPr>
          <a:xfrm>
            <a:off x="8969011" y="1900468"/>
            <a:ext cx="2860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Examen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parasitologique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des selles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76D5E9-066C-C547-AB98-4EA3E9AB7227}"/>
              </a:ext>
            </a:extLst>
          </p:cNvPr>
          <p:cNvSpPr txBox="1"/>
          <p:nvPr/>
        </p:nvSpPr>
        <p:spPr>
          <a:xfrm>
            <a:off x="-62207" y="3068965"/>
            <a:ext cx="3044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Salmonella</a:t>
            </a:r>
          </a:p>
          <a:p>
            <a:pPr algn="ctr"/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Shigella</a:t>
            </a:r>
          </a:p>
          <a:p>
            <a:pPr algn="ctr"/>
            <a:r>
              <a:rPr lang="fr-FR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Campylobacter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Yersinia</a:t>
            </a:r>
          </a:p>
          <a:p>
            <a:pPr algn="ctr"/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E. coli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entéropathogène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….</a:t>
            </a:r>
          </a:p>
          <a:p>
            <a:pPr algn="ctr"/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8A762B-AD54-684E-A176-E7A41D6AF860}"/>
              </a:ext>
            </a:extLst>
          </p:cNvPr>
          <p:cNvSpPr txBox="1"/>
          <p:nvPr/>
        </p:nvSpPr>
        <p:spPr>
          <a:xfrm>
            <a:off x="2902727" y="2827272"/>
            <a:ext cx="429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Recherche </a:t>
            </a:r>
          </a:p>
          <a:p>
            <a:pPr algn="ctr"/>
            <a:r>
              <a:rPr lang="fr-FR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Clostridioides</a:t>
            </a:r>
            <a:r>
              <a:rPr lang="fr-FR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difficile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0EF65F-C93D-68B1-0111-FB262BAD613C}"/>
              </a:ext>
            </a:extLst>
          </p:cNvPr>
          <p:cNvSpPr txBox="1"/>
          <p:nvPr/>
        </p:nvSpPr>
        <p:spPr>
          <a:xfrm>
            <a:off x="383194" y="2457905"/>
            <a:ext cx="3044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Coproculture </a:t>
            </a:r>
          </a:p>
          <a:p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 PCR multiplex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2E2A72E-044A-8C61-E41C-D237FFD8E580}"/>
              </a:ext>
            </a:extLst>
          </p:cNvPr>
          <p:cNvCxnSpPr>
            <a:cxnSpLocks/>
          </p:cNvCxnSpPr>
          <p:nvPr/>
        </p:nvCxnSpPr>
        <p:spPr>
          <a:xfrm flipH="1">
            <a:off x="1819040" y="1602095"/>
            <a:ext cx="2571817" cy="501056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F945338-1A9F-F189-680E-9F72F2A89B44}"/>
              </a:ext>
            </a:extLst>
          </p:cNvPr>
          <p:cNvCxnSpPr>
            <a:cxnSpLocks/>
          </p:cNvCxnSpPr>
          <p:nvPr/>
        </p:nvCxnSpPr>
        <p:spPr>
          <a:xfrm flipH="1">
            <a:off x="4757325" y="1675469"/>
            <a:ext cx="266050" cy="1056719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82B0028-F641-862F-96FD-A6DFDB8F6EDC}"/>
              </a:ext>
            </a:extLst>
          </p:cNvPr>
          <p:cNvCxnSpPr>
            <a:cxnSpLocks/>
          </p:cNvCxnSpPr>
          <p:nvPr/>
        </p:nvCxnSpPr>
        <p:spPr>
          <a:xfrm>
            <a:off x="7939836" y="1598352"/>
            <a:ext cx="1377751" cy="622926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C7B2505-6C2F-4FC7-E610-4C2867B5F6AB}"/>
              </a:ext>
            </a:extLst>
          </p:cNvPr>
          <p:cNvCxnSpPr>
            <a:cxnSpLocks/>
          </p:cNvCxnSpPr>
          <p:nvPr/>
        </p:nvCxnSpPr>
        <p:spPr>
          <a:xfrm>
            <a:off x="7310199" y="1675469"/>
            <a:ext cx="341871" cy="1113790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DA76B03-BEFC-67A7-0E04-F7B71DBD76ED}"/>
              </a:ext>
            </a:extLst>
          </p:cNvPr>
          <p:cNvSpPr txBox="1"/>
          <p:nvPr/>
        </p:nvSpPr>
        <p:spPr>
          <a:xfrm>
            <a:off x="3352741" y="3787173"/>
            <a:ext cx="304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Différents algorithmes s’appuyant sur recherche antigène, toxine libre, PCR gène toxinogène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DED02F1-D452-3563-7F8A-7FF1782260DA}"/>
              </a:ext>
            </a:extLst>
          </p:cNvPr>
          <p:cNvSpPr txBox="1"/>
          <p:nvPr/>
        </p:nvSpPr>
        <p:spPr>
          <a:xfrm>
            <a:off x="6417714" y="3888057"/>
            <a:ext cx="304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Panel PCR multiplex</a:t>
            </a:r>
          </a:p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Adénovirus, rotavirus, norovirus,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astrovirus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etc.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68A2C7-2FC3-32EB-430E-40B76AF03D74}"/>
              </a:ext>
            </a:extLst>
          </p:cNvPr>
          <p:cNvSpPr txBox="1"/>
          <p:nvPr/>
        </p:nvSpPr>
        <p:spPr>
          <a:xfrm>
            <a:off x="9147755" y="3098982"/>
            <a:ext cx="304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Recherche éléments parasitaires, kystes (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Giardia,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ameobose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), œufs (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Ascaris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), larves, etc.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7494" y="1093488"/>
            <a:ext cx="289701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Différents examens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44685" y="624388"/>
            <a:ext cx="10723035" cy="609425"/>
          </a:xfrm>
        </p:spPr>
        <p:txBody>
          <a:bodyPr/>
          <a:lstStyle/>
          <a:p>
            <a:r>
              <a:rPr lang="fr-FR" sz="2400" b="1" dirty="0">
                <a:latin typeface="+mn-lt"/>
              </a:rPr>
              <a:t>Examens microbiologiques des selles </a:t>
            </a:r>
            <a:br>
              <a:rPr lang="fr-FR" sz="2400" b="1" dirty="0">
                <a:latin typeface="+mn-lt"/>
              </a:rPr>
            </a:br>
            <a:endParaRPr lang="fr-FR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28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06" y="1505026"/>
            <a:ext cx="10731679" cy="400867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La stratégie repose sur la recherche à minima des agents les plus fréquents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r>
              <a:rPr lang="fr-FR" sz="2800" dirty="0">
                <a:solidFill>
                  <a:schemeClr val="tx1"/>
                </a:solidFill>
              </a:rPr>
              <a:t>La coproculture standard permet de rechercher des </a:t>
            </a:r>
            <a:r>
              <a:rPr lang="fr-FR" sz="2800" b="1" dirty="0">
                <a:solidFill>
                  <a:schemeClr val="tx1"/>
                </a:solidFill>
              </a:rPr>
              <a:t>bactéries e.g. </a:t>
            </a:r>
            <a:r>
              <a:rPr lang="fr-FR" sz="2800" i="1" dirty="0">
                <a:solidFill>
                  <a:schemeClr val="tx1"/>
                </a:solidFill>
              </a:rPr>
              <a:t>Salmonella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i="1" dirty="0">
                <a:solidFill>
                  <a:schemeClr val="tx1"/>
                </a:solidFill>
              </a:rPr>
              <a:t>., Shigella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i="1" dirty="0">
                <a:solidFill>
                  <a:schemeClr val="tx1"/>
                </a:solidFill>
              </a:rPr>
              <a:t>., Campylobacter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i="1" dirty="0">
                <a:solidFill>
                  <a:schemeClr val="tx1"/>
                </a:solidFill>
              </a:rPr>
              <a:t>., (Yersinia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i="1" dirty="0">
                <a:solidFill>
                  <a:schemeClr val="tx1"/>
                </a:solidFill>
              </a:rPr>
              <a:t>.), (E. coli </a:t>
            </a:r>
            <a:r>
              <a:rPr lang="fr-FR" sz="2800" i="1" dirty="0" err="1">
                <a:solidFill>
                  <a:schemeClr val="tx1"/>
                </a:solidFill>
              </a:rPr>
              <a:t>entéropathogène</a:t>
            </a:r>
            <a:r>
              <a:rPr lang="fr-FR" sz="2800" i="1" dirty="0">
                <a:solidFill>
                  <a:schemeClr val="tx1"/>
                </a:solidFill>
              </a:rPr>
              <a:t>)</a:t>
            </a:r>
          </a:p>
          <a:p>
            <a:endParaRPr lang="fr-FR" sz="2800" i="1" dirty="0">
              <a:solidFill>
                <a:schemeClr val="tx1"/>
              </a:solidFill>
            </a:endParaRPr>
          </a:p>
          <a:p>
            <a:r>
              <a:rPr lang="fr-FR" sz="2800" dirty="0">
                <a:solidFill>
                  <a:schemeClr val="tx1"/>
                </a:solidFill>
              </a:rPr>
              <a:t>Les autres pathogènes (hors </a:t>
            </a:r>
            <a:r>
              <a:rPr lang="fr-FR" sz="2800" i="1" dirty="0">
                <a:solidFill>
                  <a:schemeClr val="tx1"/>
                </a:solidFill>
              </a:rPr>
              <a:t>Salmonella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dirty="0">
                <a:solidFill>
                  <a:schemeClr val="tx1"/>
                </a:solidFill>
              </a:rPr>
              <a:t>, </a:t>
            </a:r>
            <a:r>
              <a:rPr lang="fr-FR" sz="2800" i="1" dirty="0">
                <a:solidFill>
                  <a:schemeClr val="tx1"/>
                </a:solidFill>
              </a:rPr>
              <a:t>Shigella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i="1" dirty="0">
                <a:solidFill>
                  <a:schemeClr val="tx1"/>
                </a:solidFill>
              </a:rPr>
              <a:t>, Campylobacter </a:t>
            </a:r>
            <a:r>
              <a:rPr lang="fr-FR" sz="2800" i="1" dirty="0" err="1">
                <a:solidFill>
                  <a:schemeClr val="tx1"/>
                </a:solidFill>
              </a:rPr>
              <a:t>spp</a:t>
            </a:r>
            <a:r>
              <a:rPr lang="fr-FR" sz="2800" i="1" dirty="0">
                <a:solidFill>
                  <a:schemeClr val="tx1"/>
                </a:solidFill>
              </a:rPr>
              <a:t>)</a:t>
            </a:r>
            <a:r>
              <a:rPr lang="fr-FR" sz="2800" b="1" i="1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chemeClr val="tx1"/>
                </a:solidFill>
              </a:rPr>
              <a:t>incluant les virus, ne sont recherchées que dans certaines circonstances (</a:t>
            </a:r>
            <a:r>
              <a:rPr lang="fr-FR" sz="2800" dirty="0" err="1">
                <a:solidFill>
                  <a:schemeClr val="tx1"/>
                </a:solidFill>
              </a:rPr>
              <a:t>cf</a:t>
            </a:r>
            <a:r>
              <a:rPr lang="fr-FR" sz="2800" dirty="0">
                <a:solidFill>
                  <a:schemeClr val="tx1"/>
                </a:solidFill>
              </a:rPr>
              <a:t> diapo suivante) </a:t>
            </a:r>
            <a:endParaRPr lang="fr-FR" sz="2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i="1" dirty="0">
              <a:solidFill>
                <a:schemeClr val="tx1"/>
              </a:solidFill>
            </a:endParaRPr>
          </a:p>
          <a:p>
            <a:endParaRPr lang="fr-FR" sz="2800" b="1" dirty="0">
              <a:solidFill>
                <a:schemeClr val="tx1"/>
              </a:solidFill>
            </a:endParaRPr>
          </a:p>
          <a:p>
            <a:endParaRPr lang="fr-FR" sz="2800" i="1" dirty="0">
              <a:solidFill>
                <a:schemeClr val="tx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 txBox="1">
            <a:spLocks/>
          </p:cNvSpPr>
          <p:nvPr/>
        </p:nvSpPr>
        <p:spPr>
          <a:xfrm>
            <a:off x="667006" y="437364"/>
            <a:ext cx="10515600" cy="4751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sz="2400" b="1" dirty="0">
                <a:latin typeface="+mn-lt"/>
              </a:rPr>
              <a:t>     Coproculture standard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 txBox="1">
            <a:spLocks/>
          </p:cNvSpPr>
          <p:nvPr/>
        </p:nvSpPr>
        <p:spPr>
          <a:xfrm>
            <a:off x="1047904" y="3684165"/>
            <a:ext cx="10515600" cy="4751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endParaRPr lang="fr-FR" sz="2400" b="1" dirty="0">
              <a:latin typeface="+mn-lt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06" y="4291186"/>
            <a:ext cx="10896498" cy="188414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200" i="1" dirty="0"/>
          </a:p>
          <a:p>
            <a:pPr marL="0" indent="0">
              <a:buNone/>
            </a:pPr>
            <a:endParaRPr lang="fr-FR" sz="2200" i="1" dirty="0"/>
          </a:p>
          <a:p>
            <a:endParaRPr lang="fr-FR" sz="2200" b="1" dirty="0"/>
          </a:p>
          <a:p>
            <a:endParaRPr lang="fr-FR" sz="2200" i="1" dirty="0"/>
          </a:p>
        </p:txBody>
      </p:sp>
    </p:spTree>
    <p:extLst>
      <p:ext uri="{BB962C8B-B14F-4D97-AF65-F5344CB8AC3E}">
        <p14:creationId xmlns:p14="http://schemas.microsoft.com/office/powerpoint/2010/main" val="3761130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813" y="528300"/>
            <a:ext cx="10723035" cy="814192"/>
          </a:xfrm>
        </p:spPr>
        <p:txBody>
          <a:bodyPr/>
          <a:lstStyle/>
          <a:p>
            <a:r>
              <a:rPr lang="fr-FR" sz="2400" b="1" dirty="0">
                <a:latin typeface="+mn-lt"/>
              </a:rPr>
              <a:t>Quand </a:t>
            </a:r>
            <a:r>
              <a:rPr lang="fr-FR" sz="2400" b="1" u="sng" dirty="0">
                <a:latin typeface="+mn-lt"/>
              </a:rPr>
              <a:t>ne pas </a:t>
            </a:r>
            <a:r>
              <a:rPr lang="fr-FR" sz="2400" b="1" dirty="0">
                <a:latin typeface="+mn-lt"/>
              </a:rPr>
              <a:t>réaliser de coproculture ?</a:t>
            </a:r>
            <a:br>
              <a:rPr lang="fr-FR" sz="2400" b="1" dirty="0">
                <a:latin typeface="+mn-lt"/>
              </a:rPr>
            </a:br>
            <a:endParaRPr lang="fr-FR" sz="24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9245" y="1734056"/>
            <a:ext cx="10723035" cy="3097251"/>
          </a:xfrm>
        </p:spPr>
        <p:txBody>
          <a:bodyPr>
            <a:normAutofit lnSpcReduction="10000"/>
          </a:bodyPr>
          <a:lstStyle/>
          <a:p>
            <a:r>
              <a:rPr lang="fr-FR" sz="2800" b="1" dirty="0">
                <a:ea typeface="Calibri Light" panose="020F0302020204030204" pitchFamily="34" charset="0"/>
              </a:rPr>
              <a:t>Diarrhée aigue banale (sans glaires ni sang ni syndrome cholériforme ni fièvre) de l’immunocompétent qui n’a pas voyagé dans les 3 mois précédents</a:t>
            </a:r>
          </a:p>
          <a:p>
            <a:r>
              <a:rPr lang="fr-FR" sz="2800" b="1" dirty="0">
                <a:ea typeface="Calibri Light" panose="020F0302020204030204" pitchFamily="34" charset="0"/>
              </a:rPr>
              <a:t>Selles moulées </a:t>
            </a:r>
          </a:p>
          <a:p>
            <a:r>
              <a:rPr lang="fr-FR" sz="2800" b="1" dirty="0">
                <a:ea typeface="Calibri Light" panose="020F0302020204030204" pitchFamily="34" charset="0"/>
              </a:rPr>
              <a:t>Chez les patients hospitalisés depuis ≥ 3 jours présentant une diarrhée aiguë s’ils ne consomment pas de nourriture de l’extérieur</a:t>
            </a:r>
          </a:p>
          <a:p>
            <a:endParaRPr lang="fr-FR" sz="2800" b="1" i="1" dirty="0"/>
          </a:p>
          <a:p>
            <a:endParaRPr lang="fr-FR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839245" y="5240339"/>
            <a:ext cx="10411161" cy="120032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2400" dirty="0"/>
              <a:t>Diarrhée aigue définie par </a:t>
            </a:r>
            <a:r>
              <a:rPr lang="fr-FR" sz="2400" b="1" dirty="0"/>
              <a:t>≥ 3 selles liquides et/ou molles (non moulées) par jour depuis &lt; 14 jours. </a:t>
            </a:r>
          </a:p>
          <a:p>
            <a:pPr marL="0" lvl="1" algn="ctr"/>
            <a:r>
              <a:rPr lang="fr-FR" sz="2400" dirty="0"/>
              <a:t>Ce n’est pas : une ou deux selles molles isolées </a:t>
            </a:r>
          </a:p>
        </p:txBody>
      </p:sp>
    </p:spTree>
    <p:extLst>
      <p:ext uri="{BB962C8B-B14F-4D97-AF65-F5344CB8AC3E}">
        <p14:creationId xmlns:p14="http://schemas.microsoft.com/office/powerpoint/2010/main" val="347909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/>
              <a:t>Les défis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9D8F71BF-3103-1015-8B2C-38D26751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929"/>
            <a:ext cx="1051560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L’utilisation des outils diagnostiques </a:t>
            </a:r>
            <a:r>
              <a:rPr lang="fr-F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pour</a:t>
            </a:r>
            <a:r>
              <a:rPr lang="fr-FR" sz="2400" dirty="0"/>
              <a:t> </a:t>
            </a:r>
            <a:r>
              <a:rPr lang="fr-F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palier</a:t>
            </a:r>
            <a:r>
              <a:rPr lang="fr-FR" sz="2400" dirty="0"/>
              <a:t> le manque de temps </a:t>
            </a:r>
            <a:r>
              <a:rPr lang="fr-F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médical</a:t>
            </a:r>
          </a:p>
          <a:p>
            <a:endParaRPr lang="fr-FR" sz="2400" dirty="0"/>
          </a:p>
          <a:p>
            <a:r>
              <a:rPr lang="fr-FR" sz="2400" dirty="0"/>
              <a:t>Faire évoluer les recommandations d’utilisation</a:t>
            </a:r>
            <a:r>
              <a:rPr lang="fr-F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au même rythme que la modernisation </a:t>
            </a:r>
            <a:r>
              <a:rPr lang="fr-FR" sz="2400" dirty="0"/>
              <a:t>des outils diagnostiques</a:t>
            </a:r>
          </a:p>
          <a:p>
            <a:endParaRPr lang="fr-FR" sz="2400" dirty="0"/>
          </a:p>
          <a:p>
            <a:r>
              <a:rPr lang="fr-FR" sz="2400" dirty="0"/>
              <a:t>Carence de formation concernant l’utilisation des outils diagnostiques</a:t>
            </a:r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19331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e-</a:t>
            </a:r>
            <a:r>
              <a:rPr lang="fr-FR" sz="2400" b="1" dirty="0" err="1">
                <a:latin typeface="+mn-lt"/>
              </a:rPr>
              <a:t>Pilly</a:t>
            </a:r>
            <a:r>
              <a:rPr lang="fr-FR" sz="2400" b="1" dirty="0">
                <a:latin typeface="+mn-lt"/>
              </a:rPr>
              <a:t> 2023 – Indications coproculture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04" y="1347864"/>
            <a:ext cx="11296496" cy="3006811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2400" dirty="0"/>
              <a:t>Diarrhée aiguë </a:t>
            </a:r>
            <a:r>
              <a:rPr lang="fr-FR" sz="2400" b="1" dirty="0"/>
              <a:t>fébrile</a:t>
            </a:r>
            <a:r>
              <a:rPr lang="fr-FR" sz="2400" b="1" dirty="0">
                <a:solidFill>
                  <a:srgbClr val="92D050"/>
                </a:solidFill>
              </a:rPr>
              <a:t> </a:t>
            </a:r>
            <a:r>
              <a:rPr lang="fr-FR" sz="2400" b="1" dirty="0"/>
              <a:t>(chez l’enfant : uniquement si fièvre + selles </a:t>
            </a:r>
            <a:r>
              <a:rPr lang="fr-FR" sz="2400" b="1" dirty="0" err="1"/>
              <a:t>glairo</a:t>
            </a:r>
            <a:r>
              <a:rPr lang="fr-FR" sz="2400" b="1" dirty="0"/>
              <a:t>-sanglantes)</a:t>
            </a:r>
          </a:p>
          <a:p>
            <a:r>
              <a:rPr lang="fr-FR" sz="2400" dirty="0"/>
              <a:t>Toxi-infection alimentaire collective </a:t>
            </a:r>
            <a:r>
              <a:rPr lang="fr-FR" sz="2400" b="1" dirty="0"/>
              <a:t>fébrile</a:t>
            </a:r>
          </a:p>
          <a:p>
            <a:r>
              <a:rPr lang="fr-FR" sz="2400" dirty="0"/>
              <a:t>Retour des </a:t>
            </a:r>
            <a:r>
              <a:rPr lang="fr-FR" sz="2400" b="1" dirty="0"/>
              <a:t>tropiques </a:t>
            </a:r>
          </a:p>
          <a:p>
            <a:r>
              <a:rPr lang="fr-FR" sz="2400" dirty="0"/>
              <a:t>Signes de </a:t>
            </a:r>
            <a:r>
              <a:rPr lang="fr-FR" sz="2400" b="1" dirty="0"/>
              <a:t>gravité</a:t>
            </a:r>
          </a:p>
          <a:p>
            <a:r>
              <a:rPr lang="fr-FR" sz="2400" b="1" dirty="0"/>
              <a:t>Immunodéprimés</a:t>
            </a: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895504" y="4494473"/>
            <a:ext cx="9864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Recommandations REMIC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Voyage récent en zone tropical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Prise d’ATB en cours ou récemment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Syndrome cholériforme, diarrhée sanglante, SHU, pseudo-appendiculaire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Formes sévères de gastro-entérites chez l’enfant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Cas groupés de gastro-entérites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Sur prescription médicale explicite (germe nommé, ex : K </a:t>
            </a:r>
            <a:r>
              <a:rPr lang="fr-FR" dirty="0" err="1"/>
              <a:t>oxytoca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1575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800" b="1" dirty="0">
                <a:latin typeface="+mn-lt"/>
              </a:rPr>
              <a:t>Indications recherche </a:t>
            </a:r>
            <a:r>
              <a:rPr lang="fr-FR" sz="2800" b="1" i="1" dirty="0">
                <a:latin typeface="+mn-lt"/>
              </a:rPr>
              <a:t>C. difficile (</a:t>
            </a:r>
            <a:r>
              <a:rPr lang="fr-FR" sz="2800" b="1" dirty="0">
                <a:latin typeface="+mn-lt"/>
              </a:rPr>
              <a:t>e-</a:t>
            </a:r>
            <a:r>
              <a:rPr lang="fr-FR" sz="2800" b="1" dirty="0" err="1">
                <a:latin typeface="+mn-lt"/>
              </a:rPr>
              <a:t>Pilly</a:t>
            </a:r>
            <a:r>
              <a:rPr lang="fr-FR" sz="2800" b="1" dirty="0">
                <a:latin typeface="+mn-lt"/>
              </a:rPr>
              <a:t> 2023)</a:t>
            </a:r>
            <a:endParaRPr lang="fr-FR" sz="2800" b="1" i="1" dirty="0">
              <a:latin typeface="+mn-lt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177673"/>
            <a:ext cx="10772277" cy="3594743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Diarrhée</a:t>
            </a:r>
            <a:r>
              <a:rPr lang="fr-FR" sz="2400" dirty="0">
                <a:solidFill>
                  <a:schemeClr val="tx1"/>
                </a:solidFill>
              </a:rPr>
              <a:t> ou iléus </a:t>
            </a:r>
            <a:r>
              <a:rPr lang="fr-FR" sz="2400" b="1" dirty="0">
                <a:solidFill>
                  <a:schemeClr val="tx1"/>
                </a:solidFill>
              </a:rPr>
              <a:t>sous antibiotiques ou dans les 3 mois après une antibiothérapie</a:t>
            </a:r>
          </a:p>
          <a:p>
            <a:r>
              <a:rPr lang="fr-FR" sz="2400" b="1" dirty="0">
                <a:solidFill>
                  <a:schemeClr val="tx1"/>
                </a:solidFill>
              </a:rPr>
              <a:t>Diarrhée</a:t>
            </a:r>
            <a:r>
              <a:rPr lang="fr-FR" sz="2400" dirty="0">
                <a:solidFill>
                  <a:schemeClr val="tx1"/>
                </a:solidFill>
              </a:rPr>
              <a:t> nosocomiale ou associée aux soins survenant </a:t>
            </a:r>
            <a:r>
              <a:rPr lang="fr-FR" sz="2400" b="1" u="sng" dirty="0">
                <a:solidFill>
                  <a:schemeClr val="tx1"/>
                </a:solidFill>
              </a:rPr>
              <a:t>après le 3ème jour </a:t>
            </a:r>
            <a:r>
              <a:rPr lang="fr-FR" sz="2400" b="1" dirty="0">
                <a:solidFill>
                  <a:schemeClr val="tx1"/>
                </a:solidFill>
              </a:rPr>
              <a:t>d’hospitalisation</a:t>
            </a:r>
          </a:p>
          <a:p>
            <a:r>
              <a:rPr lang="fr-FR" sz="2400" b="1" dirty="0">
                <a:solidFill>
                  <a:schemeClr val="tx1"/>
                </a:solidFill>
              </a:rPr>
              <a:t>Diarrhée</a:t>
            </a:r>
            <a:r>
              <a:rPr lang="fr-FR" sz="2400" dirty="0">
                <a:solidFill>
                  <a:schemeClr val="tx1"/>
                </a:solidFill>
              </a:rPr>
              <a:t> communautaire avec signes de gravité clinique (nécessitant hospitalisation), </a:t>
            </a:r>
            <a:r>
              <a:rPr lang="fr-FR" sz="2400" dirty="0" err="1">
                <a:solidFill>
                  <a:schemeClr val="tx1"/>
                </a:solidFill>
              </a:rPr>
              <a:t>mégacolon</a:t>
            </a:r>
            <a:r>
              <a:rPr lang="fr-FR" sz="2400" dirty="0">
                <a:solidFill>
                  <a:schemeClr val="tx1"/>
                </a:solidFill>
              </a:rPr>
              <a:t> toxique</a:t>
            </a:r>
          </a:p>
          <a:p>
            <a:r>
              <a:rPr lang="fr-FR" sz="2400" b="1" dirty="0">
                <a:solidFill>
                  <a:schemeClr val="tx1"/>
                </a:solidFill>
              </a:rPr>
              <a:t>Diarrhée</a:t>
            </a:r>
            <a:r>
              <a:rPr lang="fr-FR" sz="2400" dirty="0">
                <a:solidFill>
                  <a:schemeClr val="tx1"/>
                </a:solidFill>
              </a:rPr>
              <a:t> communautaire aigue persistante avec bilan de première ligne négatif (notamment coproculture)</a:t>
            </a:r>
          </a:p>
          <a:p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38827" y="5247556"/>
            <a:ext cx="111231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Pédiatrie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Recherche chez l’enfant &lt; 3 ans difficile à interpréter en raison d’un portage asymptomatique fréquent  (30-80 %) et de l’absence de preuve du rôle pathogène</a:t>
            </a:r>
          </a:p>
        </p:txBody>
      </p:sp>
    </p:spTree>
    <p:extLst>
      <p:ext uri="{BB962C8B-B14F-4D97-AF65-F5344CB8AC3E}">
        <p14:creationId xmlns:p14="http://schemas.microsoft.com/office/powerpoint/2010/main" val="259795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979819"/>
          </a:xfrm>
        </p:spPr>
        <p:txBody>
          <a:bodyPr/>
          <a:lstStyle/>
          <a:p>
            <a:r>
              <a:rPr lang="fr-FR" sz="2400" b="1" dirty="0">
                <a:latin typeface="+mn-lt"/>
              </a:rPr>
              <a:t>Recherche de </a:t>
            </a:r>
            <a:r>
              <a:rPr lang="fr-FR" sz="2400" b="1" i="1" dirty="0">
                <a:latin typeface="+mn-lt"/>
              </a:rPr>
              <a:t>C. difficile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069" y="1282890"/>
            <a:ext cx="11264333" cy="532262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fr-FR" dirty="0">
                <a:solidFill>
                  <a:schemeClr val="tx1"/>
                </a:solidFill>
              </a:rPr>
              <a:t>Seules les selles diarrhéiques doivent être analysées  </a:t>
            </a:r>
          </a:p>
          <a:p>
            <a:pPr>
              <a:lnSpc>
                <a:spcPct val="120000"/>
              </a:lnSpc>
            </a:pPr>
            <a:r>
              <a:rPr lang="fr-FR" b="1" dirty="0">
                <a:solidFill>
                  <a:schemeClr val="tx1"/>
                </a:solidFill>
              </a:rPr>
              <a:t>Recherche spécifique</a:t>
            </a:r>
            <a:r>
              <a:rPr lang="fr-FR" dirty="0">
                <a:solidFill>
                  <a:schemeClr val="tx1"/>
                </a:solidFill>
              </a:rPr>
              <a:t>, ne fait pas partie de la coproculture standard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tx1"/>
                </a:solidFill>
              </a:rPr>
              <a:t>Aucun intérêt de répéter l’examen s’il était négatif et que si la situation clinique n’a pas changé (gain diagnostique dans les 7 jours très faible (0,9 à 3,8 %) 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tx1"/>
                </a:solidFill>
              </a:rPr>
              <a:t>Algorithmes de test (GDH, toxines libres A et B, PCR, etc.) variables selon les établissements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tx1"/>
                </a:solidFill>
              </a:rPr>
              <a:t>L’absence de TOXINE LIBRE N’ELIMINE pas le diagnostic (sensibilité faible) </a:t>
            </a:r>
            <a:r>
              <a:rPr lang="fr-FR" dirty="0">
                <a:solidFill>
                  <a:schemeClr val="tx1"/>
                </a:solidFill>
                <a:sym typeface="Symbol" panose="05050102010706020507" pitchFamily="18" charset="2"/>
              </a:rPr>
              <a:t> à coupler avec la PCR plus sensible 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fr-FR" b="1" dirty="0">
                <a:solidFill>
                  <a:schemeClr val="tx1"/>
                </a:solidFill>
              </a:rPr>
              <a:t>Pas de contrôle de l’examen en cas de positivité : les tests (GDH ou PCR) restent positifs à l’issu du traitement (pendant des semaines). </a:t>
            </a:r>
          </a:p>
          <a:p>
            <a:pPr>
              <a:lnSpc>
                <a:spcPct val="120000"/>
              </a:lnSpc>
            </a:pPr>
            <a:r>
              <a:rPr lang="fr-FR" b="1" u="sng" dirty="0">
                <a:solidFill>
                  <a:schemeClr val="tx1"/>
                </a:solidFill>
              </a:rPr>
              <a:t>Critères de guérison uniquement cliniques</a:t>
            </a:r>
          </a:p>
          <a:p>
            <a:endParaRPr lang="fr-FR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8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54" y="885568"/>
            <a:ext cx="10515600" cy="475140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+mn-lt"/>
              </a:rPr>
              <a:t>Examen </a:t>
            </a:r>
            <a:r>
              <a:rPr lang="fr-FR" sz="3200" b="1" dirty="0" err="1">
                <a:latin typeface="+mn-lt"/>
              </a:rPr>
              <a:t>parasitologique</a:t>
            </a:r>
            <a:r>
              <a:rPr lang="fr-FR" sz="3200" b="1" dirty="0">
                <a:latin typeface="+mn-lt"/>
              </a:rPr>
              <a:t> des selles - indications</a:t>
            </a:r>
            <a:endParaRPr lang="fr-FR" sz="3200" b="1" i="1" dirty="0">
              <a:latin typeface="+mn-lt"/>
            </a:endParaRPr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03" y="2117125"/>
            <a:ext cx="10958745" cy="3855307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fr-FR" sz="2600" dirty="0"/>
              <a:t>Diarrhée retour de </a:t>
            </a:r>
            <a:r>
              <a:rPr lang="fr-FR" sz="2600" b="1" dirty="0"/>
              <a:t>voyages</a:t>
            </a:r>
            <a:r>
              <a:rPr lang="fr-FR" sz="2600" dirty="0"/>
              <a:t>  </a:t>
            </a:r>
            <a:r>
              <a:rPr lang="fr-FR" sz="2600" b="1" dirty="0">
                <a:sym typeface="Wingdings" panose="05000000000000000000" pitchFamily="2" charset="2"/>
              </a:rPr>
              <a:t> </a:t>
            </a:r>
            <a:r>
              <a:rPr lang="fr-FR" sz="1900" dirty="0" err="1"/>
              <a:t>Amoebose</a:t>
            </a:r>
            <a:r>
              <a:rPr lang="fr-FR" sz="1900" dirty="0"/>
              <a:t>, </a:t>
            </a:r>
            <a:r>
              <a:rPr lang="fr-FR" sz="1900" dirty="0" err="1"/>
              <a:t>giardiose</a:t>
            </a:r>
            <a:r>
              <a:rPr lang="fr-FR" sz="1900" dirty="0"/>
              <a:t>, anguillulose, bilharziose, </a:t>
            </a:r>
            <a:r>
              <a:rPr lang="fr-FR" sz="1900" dirty="0" err="1"/>
              <a:t>trichinellose</a:t>
            </a:r>
            <a:r>
              <a:rPr lang="fr-FR" sz="1900" dirty="0"/>
              <a:t>, etc.</a:t>
            </a:r>
            <a:endParaRPr lang="fr-FR" sz="1900" b="1" dirty="0"/>
          </a:p>
          <a:p>
            <a:r>
              <a:rPr lang="fr-FR" sz="2600" dirty="0"/>
              <a:t>Diarrhée cosmopolite 	+ </a:t>
            </a:r>
            <a:r>
              <a:rPr lang="fr-FR" sz="2600" b="1" dirty="0"/>
              <a:t>cas groupés 	</a:t>
            </a:r>
            <a:r>
              <a:rPr lang="fr-FR" sz="2600" b="1" dirty="0">
                <a:sym typeface="Wingdings" panose="05000000000000000000" pitchFamily="2" charset="2"/>
              </a:rPr>
              <a:t> </a:t>
            </a:r>
            <a:r>
              <a:rPr lang="fr-FR" sz="1900" dirty="0" err="1"/>
              <a:t>Giardiose</a:t>
            </a:r>
            <a:r>
              <a:rPr lang="fr-FR" sz="1900" dirty="0"/>
              <a:t>, etc.</a:t>
            </a:r>
            <a:br>
              <a:rPr lang="fr-FR" sz="2600" b="1" dirty="0"/>
            </a:br>
            <a:r>
              <a:rPr lang="fr-FR" sz="2600" b="1" dirty="0"/>
              <a:t>				+ immunodéprimé	</a:t>
            </a:r>
            <a:r>
              <a:rPr lang="fr-FR" sz="2600" b="1" dirty="0">
                <a:sym typeface="Wingdings" panose="05000000000000000000" pitchFamily="2" charset="2"/>
              </a:rPr>
              <a:t> </a:t>
            </a:r>
            <a:r>
              <a:rPr lang="fr-FR" sz="1900" dirty="0" err="1"/>
              <a:t>Microsporidiose</a:t>
            </a:r>
            <a:r>
              <a:rPr lang="fr-FR" sz="1900" dirty="0"/>
              <a:t>, </a:t>
            </a:r>
            <a:r>
              <a:rPr lang="fr-FR" sz="1900" dirty="0" err="1"/>
              <a:t>cryptosporidiose</a:t>
            </a:r>
            <a:r>
              <a:rPr lang="fr-FR" sz="1900" dirty="0"/>
              <a:t>, 							</a:t>
            </a:r>
            <a:r>
              <a:rPr lang="fr-FR" sz="1900" dirty="0" err="1"/>
              <a:t>cystoisosporose</a:t>
            </a:r>
            <a:r>
              <a:rPr lang="fr-FR" sz="1900" dirty="0"/>
              <a:t>, etc.</a:t>
            </a:r>
            <a:br>
              <a:rPr lang="fr-FR" sz="2600" b="1" dirty="0"/>
            </a:br>
            <a:r>
              <a:rPr lang="fr-FR" sz="2600" b="1" dirty="0"/>
              <a:t>				+ chronique		</a:t>
            </a:r>
            <a:r>
              <a:rPr lang="fr-FR" sz="2600" b="1" dirty="0">
                <a:sym typeface="Wingdings" panose="05000000000000000000" pitchFamily="2" charset="2"/>
              </a:rPr>
              <a:t> </a:t>
            </a:r>
            <a:r>
              <a:rPr lang="fr-FR" sz="1900" dirty="0" err="1"/>
              <a:t>Amoebose</a:t>
            </a:r>
            <a:r>
              <a:rPr lang="fr-FR" sz="1900" dirty="0"/>
              <a:t>, </a:t>
            </a:r>
            <a:r>
              <a:rPr lang="fr-FR" sz="1900" dirty="0" err="1"/>
              <a:t>giardiose</a:t>
            </a:r>
            <a:r>
              <a:rPr lang="fr-FR" sz="1900" dirty="0"/>
              <a:t>, etc.</a:t>
            </a:r>
            <a:endParaRPr lang="fr-FR" sz="1900" b="1" dirty="0"/>
          </a:p>
          <a:p>
            <a:r>
              <a:rPr lang="fr-FR" sz="2600" dirty="0"/>
              <a:t>Découverte d’une </a:t>
            </a:r>
            <a:r>
              <a:rPr lang="fr-FR" sz="2600" b="1" dirty="0" err="1"/>
              <a:t>hyperéosinophilie</a:t>
            </a:r>
            <a:r>
              <a:rPr lang="fr-FR" sz="2600" b="1" dirty="0"/>
              <a:t> </a:t>
            </a:r>
            <a:r>
              <a:rPr lang="fr-FR" sz="2600" dirty="0"/>
              <a:t> </a:t>
            </a:r>
            <a:r>
              <a:rPr lang="fr-FR" sz="2600" dirty="0">
                <a:sym typeface="Wingdings" panose="05000000000000000000" pitchFamily="2" charset="2"/>
              </a:rPr>
              <a:t> </a:t>
            </a:r>
            <a:r>
              <a:rPr lang="fr-FR" sz="1900" dirty="0" err="1"/>
              <a:t>Helminthoses</a:t>
            </a:r>
            <a:endParaRPr lang="fr-FR" sz="1900" dirty="0"/>
          </a:p>
          <a:p>
            <a:r>
              <a:rPr lang="fr-FR" sz="2600" dirty="0"/>
              <a:t>Découverte d’</a:t>
            </a:r>
            <a:r>
              <a:rPr lang="fr-FR" sz="2600" b="1" dirty="0"/>
              <a:t>éléments parasitaires </a:t>
            </a:r>
            <a:r>
              <a:rPr lang="fr-FR" sz="2600" dirty="0"/>
              <a:t>dans les selles  </a:t>
            </a:r>
            <a:r>
              <a:rPr lang="fr-FR" sz="2600" dirty="0">
                <a:sym typeface="Wingdings" panose="05000000000000000000" pitchFamily="2" charset="2"/>
              </a:rPr>
              <a:t> </a:t>
            </a:r>
            <a:r>
              <a:rPr lang="fr-FR" sz="1900" dirty="0" err="1"/>
              <a:t>Taeniase</a:t>
            </a:r>
            <a:r>
              <a:rPr lang="fr-FR" sz="1900" dirty="0"/>
              <a:t>, ascaridiose, oxyurose</a:t>
            </a:r>
          </a:p>
          <a:p>
            <a:r>
              <a:rPr lang="fr-FR" sz="2600" dirty="0"/>
              <a:t>Syndrome</a:t>
            </a:r>
            <a:r>
              <a:rPr lang="fr-FR" sz="2600" b="1" dirty="0"/>
              <a:t> pseudo-occlusif  </a:t>
            </a:r>
            <a:r>
              <a:rPr lang="fr-FR" sz="2600" b="1" dirty="0">
                <a:sym typeface="Wingdings" panose="05000000000000000000" pitchFamily="2" charset="2"/>
              </a:rPr>
              <a:t> </a:t>
            </a:r>
            <a:r>
              <a:rPr lang="fr-FR" sz="1900" dirty="0"/>
              <a:t>Anguillulose, </a:t>
            </a:r>
            <a:r>
              <a:rPr lang="fr-FR" sz="1900" dirty="0" err="1"/>
              <a:t>anisakidose</a:t>
            </a:r>
            <a:endParaRPr lang="fr-FR" sz="1900" dirty="0"/>
          </a:p>
          <a:p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87252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+mn-lt"/>
              </a:rPr>
              <a:t>Examen virologique des selles - indications</a:t>
            </a:r>
            <a:endParaRPr lang="fr-FR" sz="3200" b="1" i="1" dirty="0">
              <a:latin typeface="+mn-lt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061" y="2026509"/>
            <a:ext cx="9401793" cy="3006811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b="1" dirty="0"/>
              <a:t>La prescription de PCR multiplex pour recherche de virus dans les selles doit rester exceptionnelle</a:t>
            </a:r>
          </a:p>
          <a:p>
            <a:endParaRPr lang="fr-F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Diarrhée sévère ou persistante de l’immunodéprimé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Nouveau-né hospitalisé avec diarrhée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Investigation des épidémies</a:t>
            </a:r>
          </a:p>
        </p:txBody>
      </p:sp>
    </p:spTree>
    <p:extLst>
      <p:ext uri="{BB962C8B-B14F-4D97-AF65-F5344CB8AC3E}">
        <p14:creationId xmlns:p14="http://schemas.microsoft.com/office/powerpoint/2010/main" val="1323650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2158" y="263245"/>
            <a:ext cx="10723035" cy="1336956"/>
          </a:xfrm>
        </p:spPr>
        <p:txBody>
          <a:bodyPr/>
          <a:lstStyle/>
          <a:p>
            <a:r>
              <a:rPr lang="fr-FR" sz="2400" b="1" dirty="0">
                <a:solidFill>
                  <a:srgbClr val="6FB7D7"/>
                </a:solidFill>
                <a:latin typeface="+mn-lt"/>
              </a:rPr>
              <a:t>Approche PCR multiplex selles - Limites</a:t>
            </a:r>
            <a:br>
              <a:rPr lang="fr-FR" sz="2400" b="1" dirty="0">
                <a:solidFill>
                  <a:srgbClr val="6FB7D7"/>
                </a:solidFill>
                <a:latin typeface="+mn-lt"/>
              </a:rPr>
            </a:br>
            <a:endParaRPr lang="fr-FR" sz="2400" b="1" dirty="0">
              <a:solidFill>
                <a:srgbClr val="6FB7D7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Pas de distinction de certains </a:t>
            </a:r>
            <a:r>
              <a:rPr lang="fr-FR" sz="2800" dirty="0" err="1">
                <a:solidFill>
                  <a:schemeClr val="tx1"/>
                </a:solidFill>
              </a:rPr>
              <a:t>pathotypes</a:t>
            </a:r>
            <a:r>
              <a:rPr lang="fr-FR" sz="2800" dirty="0">
                <a:solidFill>
                  <a:schemeClr val="tx1"/>
                </a:solidFill>
              </a:rPr>
              <a:t> (salmonelles majeures vs mineures; EIEC vs </a:t>
            </a:r>
            <a:r>
              <a:rPr lang="fr-FR" sz="2800" dirty="0" err="1">
                <a:solidFill>
                  <a:schemeClr val="tx1"/>
                </a:solidFill>
              </a:rPr>
              <a:t>Shigelles</a:t>
            </a:r>
            <a:r>
              <a:rPr lang="fr-FR" sz="2800" dirty="0">
                <a:solidFill>
                  <a:schemeClr val="tx1"/>
                </a:solidFill>
              </a:rPr>
              <a:t>…) </a:t>
            </a:r>
          </a:p>
          <a:p>
            <a:r>
              <a:rPr lang="fr-FR" sz="2800" dirty="0">
                <a:solidFill>
                  <a:schemeClr val="tx1"/>
                </a:solidFill>
              </a:rPr>
              <a:t>Multiplicité des cibles détectées  : interprétation difficile (infection asymptomatique, portage sain, germe responsable de la diarrhée) </a:t>
            </a:r>
          </a:p>
          <a:p>
            <a:r>
              <a:rPr lang="fr-FR" sz="2800" dirty="0">
                <a:solidFill>
                  <a:schemeClr val="tx1"/>
                </a:solidFill>
              </a:rPr>
              <a:t>Bactéries pathogènes : pas de sensibilité aux antibiotiques </a:t>
            </a:r>
            <a:r>
              <a:rPr lang="fr-FR" sz="2800" dirty="0">
                <a:solidFill>
                  <a:schemeClr val="tx1"/>
                </a:solidFill>
                <a:sym typeface="Symbol" panose="05050102010706020507" pitchFamily="18" charset="2"/>
              </a:rPr>
              <a:t> coproculture indispensable et complémentaire </a:t>
            </a:r>
          </a:p>
          <a:p>
            <a:r>
              <a:rPr lang="fr-FR" sz="2800" dirty="0">
                <a:solidFill>
                  <a:schemeClr val="tx1"/>
                </a:solidFill>
                <a:sym typeface="Symbol" panose="05050102010706020507" pitchFamily="18" charset="2"/>
              </a:rPr>
              <a:t>Attention aux protozoaires peu/non pathogènes fréquemment détectés : </a:t>
            </a:r>
            <a:r>
              <a:rPr lang="fr-FR" sz="2800" i="1" dirty="0" err="1">
                <a:solidFill>
                  <a:schemeClr val="tx1"/>
                </a:solidFill>
                <a:sym typeface="Symbol" panose="05050102010706020507" pitchFamily="18" charset="2"/>
              </a:rPr>
              <a:t>Blastocystis</a:t>
            </a:r>
            <a:r>
              <a:rPr lang="fr-FR" sz="2800" dirty="0">
                <a:solidFill>
                  <a:schemeClr val="tx1"/>
                </a:solidFill>
                <a:sym typeface="Symbol" panose="05050102010706020507" pitchFamily="18" charset="2"/>
              </a:rPr>
              <a:t>, </a:t>
            </a:r>
            <a:r>
              <a:rPr lang="fr-FR" sz="2800" i="1" dirty="0" err="1">
                <a:solidFill>
                  <a:schemeClr val="tx1"/>
                </a:solidFill>
                <a:sym typeface="Symbol" panose="05050102010706020507" pitchFamily="18" charset="2"/>
              </a:rPr>
              <a:t>Dientamoeba</a:t>
            </a:r>
            <a:r>
              <a:rPr lang="fr-FR" sz="2800" dirty="0">
                <a:solidFill>
                  <a:schemeClr val="tx1"/>
                </a:solidFill>
                <a:sym typeface="Symbol" panose="05050102010706020507" pitchFamily="18" charset="2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814692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3A4534B-1994-4593-9422-73C4BCC8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81" y="-474315"/>
            <a:ext cx="10723035" cy="1336956"/>
          </a:xfrm>
        </p:spPr>
        <p:txBody>
          <a:bodyPr/>
          <a:lstStyle/>
          <a:p>
            <a:r>
              <a:rPr lang="fr-FR" dirty="0"/>
              <a:t>Messages clés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423D8F3-3215-436D-94BA-CF3EC023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60814"/>
            <a:ext cx="12191999" cy="4859976"/>
          </a:xfrm>
        </p:spPr>
        <p:txBody>
          <a:bodyPr>
            <a:normAutofit/>
          </a:bodyPr>
          <a:lstStyle/>
          <a:p>
            <a:r>
              <a:rPr lang="fr-FR" sz="3200" dirty="0"/>
              <a:t>Une infection est un diagnostic clinique avant tout</a:t>
            </a:r>
          </a:p>
          <a:p>
            <a:r>
              <a:rPr lang="fr-FR" sz="3200" dirty="0"/>
              <a:t>Pas de bilan de contrôle systématique de l’inflammation si évolution favorable / ne pas répéter si baisse</a:t>
            </a:r>
          </a:p>
          <a:p>
            <a:r>
              <a:rPr lang="fr-FR" sz="3200" dirty="0"/>
              <a:t>Pas d’ECBU si pas de symptômes d’IU</a:t>
            </a:r>
          </a:p>
          <a:p>
            <a:r>
              <a:rPr lang="fr-FR" sz="3200" dirty="0"/>
              <a:t>Pas d’écouvillon cutané sauf cas particuliers</a:t>
            </a:r>
          </a:p>
          <a:p>
            <a:r>
              <a:rPr lang="fr-FR" sz="3200" dirty="0"/>
              <a:t>Pas de recherche de </a:t>
            </a:r>
            <a:r>
              <a:rPr lang="fr-FR" sz="3200" i="1" dirty="0"/>
              <a:t>C. difficile </a:t>
            </a:r>
            <a:r>
              <a:rPr lang="fr-FR" sz="3200" dirty="0"/>
              <a:t>si pas de diarrhée</a:t>
            </a:r>
          </a:p>
          <a:p>
            <a:r>
              <a:rPr lang="fr-FR" sz="3200" dirty="0"/>
              <a:t>Avant de prescrire, réfléchir à l’impact du résultat sur la prise en charge</a:t>
            </a:r>
          </a:p>
        </p:txBody>
      </p:sp>
    </p:spTree>
    <p:extLst>
      <p:ext uri="{BB962C8B-B14F-4D97-AF65-F5344CB8AC3E}">
        <p14:creationId xmlns:p14="http://schemas.microsoft.com/office/powerpoint/2010/main" val="2089037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FDF841-F692-9754-B759-36AC5A02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73" y="0"/>
            <a:ext cx="4847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4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7E1806-7406-38B9-D3C0-0CDC0C757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4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3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17069D-68D0-CC83-26F0-2575C4C5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37" y="8906"/>
            <a:ext cx="9132126" cy="68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ea typeface="Calibri Light" panose="020F0302020204030204" pitchFamily="34" charset="0"/>
              </a:rPr>
              <a:t>Généralités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9D8F71BF-3103-1015-8B2C-38D26751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84" y="1765464"/>
            <a:ext cx="10515600" cy="4223667"/>
          </a:xfrm>
        </p:spPr>
        <p:txBody>
          <a:bodyPr>
            <a:normAutofit lnSpcReduction="10000"/>
          </a:bodyPr>
          <a:lstStyle/>
          <a:p>
            <a:r>
              <a:rPr lang="fr-FR" sz="2800" b="1" dirty="0"/>
              <a:t>PROSCRIRE</a:t>
            </a:r>
            <a:r>
              <a:rPr lang="fr-FR" sz="2800" dirty="0"/>
              <a:t> les examens systématiques ou « au cas où » ou « de principe »</a:t>
            </a:r>
          </a:p>
          <a:p>
            <a:endParaRPr lang="fr-FR" sz="2800" b="1" dirty="0"/>
          </a:p>
          <a:p>
            <a:r>
              <a:rPr lang="fr-FR" sz="2800" b="1" dirty="0"/>
              <a:t>PROSCRIRE </a:t>
            </a:r>
            <a:r>
              <a:rPr lang="fr-FR" sz="2800" dirty="0"/>
              <a:t>la répétition d’examens similaires en l’absence de changement de situation clinique ou d’un suivi spécifique d’évolution</a:t>
            </a:r>
          </a:p>
          <a:p>
            <a:pPr lvl="1"/>
            <a:r>
              <a:rPr lang="fr-FR" sz="2400" dirty="0"/>
              <a:t>(pas de CRP toutes les 48 heures, pas de NFS tous les 3 jours, etc.)</a:t>
            </a:r>
          </a:p>
          <a:p>
            <a:pPr lvl="1"/>
            <a:endParaRPr lang="fr-FR" sz="2400" dirty="0"/>
          </a:p>
          <a:p>
            <a:r>
              <a:rPr lang="fr-FR" sz="2800" b="1" dirty="0"/>
              <a:t>PROSCRIRE</a:t>
            </a:r>
            <a:r>
              <a:rPr lang="fr-FR" sz="2800" dirty="0"/>
              <a:t> la multiplication des examens complémentaires qui ont le même intérêt (</a:t>
            </a:r>
            <a:r>
              <a:rPr lang="fr-FR" sz="2800" dirty="0">
                <a:solidFill>
                  <a:srgbClr val="6FB7D7"/>
                </a:solidFill>
              </a:rPr>
              <a:t>par exemple: </a:t>
            </a:r>
            <a:r>
              <a:rPr lang="fr-FR" sz="2800" dirty="0"/>
              <a:t>CRP </a:t>
            </a:r>
            <a:r>
              <a:rPr lang="fr-FR" sz="2800" dirty="0">
                <a:solidFill>
                  <a:srgbClr val="6FB7D7"/>
                </a:solidFill>
              </a:rPr>
              <a:t>et</a:t>
            </a:r>
            <a:r>
              <a:rPr lang="fr-FR" sz="2800" dirty="0"/>
              <a:t> PCT)</a:t>
            </a:r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61082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08A9E05-6167-EA3A-18B6-418148CD2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73" y="0"/>
            <a:ext cx="4847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9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Utilisation de la Protéine C-réactive (CRP) / PCT  – Grands principes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9" y="1301578"/>
            <a:ext cx="10515600" cy="5189533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2200" dirty="0"/>
              <a:t>Aucun intérêt à doser la Vitesse de Sédimentation (VS) : la CRP est plus sensible et plus spécifique</a:t>
            </a:r>
          </a:p>
          <a:p>
            <a:r>
              <a:rPr lang="fr-FR" sz="2200" b="1" dirty="0"/>
              <a:t>Choisir entre CRP et procalcitonine (PCT) </a:t>
            </a:r>
            <a:r>
              <a:rPr lang="fr-FR" sz="2200" dirty="0"/>
              <a:t>: ne pas prescrire les deux ! </a:t>
            </a:r>
            <a:r>
              <a:rPr lang="fr-FR" sz="2200" dirty="0">
                <a:solidFill>
                  <a:srgbClr val="6FB7D7"/>
                </a:solidFill>
              </a:rPr>
              <a:t>(hors pédiatrie)</a:t>
            </a:r>
          </a:p>
          <a:p>
            <a:pPr lvl="1"/>
            <a:r>
              <a:rPr lang="fr-FR" sz="2000" dirty="0">
                <a:solidFill>
                  <a:srgbClr val="6FB7D7"/>
                </a:solidFill>
              </a:rPr>
              <a:t>La PCT est 10 fois plus chère que la CRP !</a:t>
            </a:r>
          </a:p>
          <a:p>
            <a:r>
              <a:rPr lang="fr-CH" sz="2200" b="1" dirty="0">
                <a:solidFill>
                  <a:srgbClr val="6FB7D7"/>
                </a:solidFill>
              </a:rPr>
              <a:t>On ne traite pas une CRP / PCT élevée isolée</a:t>
            </a:r>
            <a:endParaRPr lang="fr-FR" sz="2200" dirty="0">
              <a:solidFill>
                <a:srgbClr val="6FB7D7"/>
              </a:solidFill>
            </a:endParaRPr>
          </a:p>
          <a:p>
            <a:r>
              <a:rPr lang="fr-FR" sz="2200" dirty="0">
                <a:solidFill>
                  <a:srgbClr val="6FB7D7"/>
                </a:solidFill>
              </a:rPr>
              <a:t>En cas d’évolution clinique favorable, </a:t>
            </a:r>
            <a:r>
              <a:rPr lang="fr-FR" sz="2200" dirty="0"/>
              <a:t>il n’est </a:t>
            </a:r>
            <a:r>
              <a:rPr lang="fr-FR" sz="2200" b="1" dirty="0"/>
              <a:t>pas indispensable de contrôler le bilan biologique ni la CRP / PCT. </a:t>
            </a:r>
          </a:p>
          <a:p>
            <a:r>
              <a:rPr lang="fr-FR" sz="2200" dirty="0">
                <a:solidFill>
                  <a:srgbClr val="6FB7D7"/>
                </a:solidFill>
              </a:rPr>
              <a:t>En cas de bilan de contrôle</a:t>
            </a:r>
            <a:r>
              <a:rPr lang="fr-FR" sz="2200" dirty="0"/>
              <a:t>, </a:t>
            </a:r>
          </a:p>
          <a:p>
            <a:pPr lvl="1"/>
            <a:r>
              <a:rPr lang="fr-FR" sz="2000" dirty="0"/>
              <a:t>Il faut attendre au moins 48 heures entre deux prélèvements de CRP / PCT </a:t>
            </a:r>
          </a:p>
          <a:p>
            <a:pPr lvl="1"/>
            <a:r>
              <a:rPr lang="fr-FR" sz="2000" b="1" dirty="0"/>
              <a:t>Si la CRP / PCT décroît, il n’y a pas lieu de répéter plusieurs fois l’examen (« une CRP en baisse </a:t>
            </a:r>
            <a:r>
              <a:rPr lang="fr-FR" sz="2000" b="1" dirty="0">
                <a:solidFill>
                  <a:srgbClr val="6FB7D7"/>
                </a:solidFill>
              </a:rPr>
              <a:t>=</a:t>
            </a:r>
            <a:r>
              <a:rPr lang="fr-FR" sz="2000" b="1" dirty="0"/>
              <a:t> on s’arrête »)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FD19CE-BC1E-9D43-A5F0-B1EE9748BD37}"/>
              </a:ext>
            </a:extLst>
          </p:cNvPr>
          <p:cNvSpPr txBox="1"/>
          <p:nvPr/>
        </p:nvSpPr>
        <p:spPr>
          <a:xfrm>
            <a:off x="3536233" y="6386656"/>
            <a:ext cx="846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Sources :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Choosing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Wisely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USA,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Choosing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Wisely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Australia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1026" name="Picture 2" descr="Tube plein">
            <a:extLst>
              <a:ext uri="{FF2B5EF4-FFF2-40B4-BE49-F238E27FC236}">
                <a16:creationId xmlns:a16="http://schemas.microsoft.com/office/drawing/2014/main" id="{00BAFDE6-3523-4A7A-B80C-FCAF5F4F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078" y="875865"/>
            <a:ext cx="207162" cy="15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9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Approches syndromiques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9CED317-4A98-6342-51C7-2BE971C6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444" y="1206501"/>
            <a:ext cx="7634856" cy="2274352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>
                <a:solidFill>
                  <a:srgbClr val="6FB7D7"/>
                </a:solidFill>
              </a:rPr>
              <a:t>L’offre</a:t>
            </a:r>
            <a:r>
              <a:rPr lang="fr-FR" sz="2800" dirty="0"/>
              <a:t> des PCR multiplex rapides peut varier </a:t>
            </a:r>
            <a:r>
              <a:rPr lang="fr-FR" sz="2800" dirty="0">
                <a:solidFill>
                  <a:srgbClr val="6FB7D7"/>
                </a:solidFill>
              </a:rPr>
              <a:t>selon les laboratoires.</a:t>
            </a:r>
            <a:r>
              <a:rPr lang="fr-FR" sz="2800" dirty="0"/>
              <a:t> Un </a:t>
            </a:r>
            <a:r>
              <a:rPr lang="fr-FR" sz="2800" b="1" dirty="0"/>
              <a:t>dialogue </a:t>
            </a:r>
            <a:r>
              <a:rPr lang="fr-FR" sz="2800" b="1" dirty="0" err="1"/>
              <a:t>clinico</a:t>
            </a:r>
            <a:r>
              <a:rPr lang="fr-FR" sz="2800" b="1" dirty="0"/>
              <a:t>-biologique </a:t>
            </a:r>
            <a:r>
              <a:rPr lang="fr-FR" sz="2800" dirty="0"/>
              <a:t>est </a:t>
            </a:r>
            <a:r>
              <a:rPr lang="fr-FR" sz="2800" dirty="0">
                <a:solidFill>
                  <a:srgbClr val="6FB7D7"/>
                </a:solidFill>
              </a:rPr>
              <a:t>donc</a:t>
            </a:r>
            <a:r>
              <a:rPr lang="fr-FR" sz="2800" dirty="0"/>
              <a:t> indispensable afin de déterminer </a:t>
            </a:r>
            <a:r>
              <a:rPr lang="fr-FR" sz="2800" dirty="0">
                <a:solidFill>
                  <a:srgbClr val="6FB7D7"/>
                </a:solidFill>
              </a:rPr>
              <a:t>la pertinence de la prescription</a:t>
            </a:r>
            <a:r>
              <a:rPr lang="fr-FR" sz="2800" dirty="0"/>
              <a:t>, les conditions de réalisation et son interprétation</a:t>
            </a:r>
          </a:p>
        </p:txBody>
      </p:sp>
      <p:pic>
        <p:nvPicPr>
          <p:cNvPr id="8" name="Graphique 3" descr="Avertissement avec un remplissage uni">
            <a:extLst>
              <a:ext uri="{FF2B5EF4-FFF2-40B4-BE49-F238E27FC236}">
                <a16:creationId xmlns:a16="http://schemas.microsoft.com/office/drawing/2014/main" id="{026BF70E-FDE8-AA0A-73C0-D17BD8F5F8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7668" y="1568232"/>
            <a:ext cx="1912621" cy="19126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CC9263-6549-5BE8-F40F-7A33EE674A51}"/>
              </a:ext>
            </a:extLst>
          </p:cNvPr>
          <p:cNvSpPr txBox="1"/>
          <p:nvPr/>
        </p:nvSpPr>
        <p:spPr>
          <a:xfrm>
            <a:off x="152400" y="3955556"/>
            <a:ext cx="11896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façon générale, les résultats de telles PCR sont souvent fiables et doivent permettre une </a:t>
            </a:r>
            <a:r>
              <a:rPr lang="fr-FR" sz="2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désescalade thérapeutique précoce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Cependant, il ne faut pas méconnaitre les trous dans la raquette (</a:t>
            </a: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ne trouve que ce qu’on cherche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et que positivité ne veut pas dire infection (</a:t>
            </a: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importance de la clinique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279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Approches syndromiques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CC9263-6549-5BE8-F40F-7A33EE674A51}"/>
              </a:ext>
            </a:extLst>
          </p:cNvPr>
          <p:cNvSpPr txBox="1"/>
          <p:nvPr/>
        </p:nvSpPr>
        <p:spPr>
          <a:xfrm>
            <a:off x="0" y="1078174"/>
            <a:ext cx="1219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Limites générales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PCR = détection d’ADN/ARN. Un résultat positif ne signifie pas une infection active. Il peut s’agir d’un portage sain, de traces plus anciennes etc.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résultat négatif ne signifie pas absence de pathogène. Certains étant absent du panel, d’autre ayant une sensibilité faible.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Quelques exemples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Panels respiratoires (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FilmArray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Pneumonia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Panel Plus): absence de 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Serratia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Citrobacter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; sensibilité moyenne pour certaines espèces (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Klebsiella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aerogenes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; détection de virus à l’interprétation difficile lors de PAVM…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Panels méningites/encéphalites (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FilmArray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): absence de détection de germes impliqués dans les méningites nosocomiales ; pas de détection des 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E. coli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non K1 ; cas de contaminations par </a:t>
            </a:r>
            <a:r>
              <a:rPr lang="fr-FR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Heamophilus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influenzae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décrits…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Panels gastro-intestinaux: disparités importantes des cibles selon les panels, sensibilité parfois médiocre…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F1BCF1-EEA7-16C3-36C8-1EEFA0BA99F9}"/>
              </a:ext>
            </a:extLst>
          </p:cNvPr>
          <p:cNvSpPr txBox="1"/>
          <p:nvPr/>
        </p:nvSpPr>
        <p:spPr>
          <a:xfrm>
            <a:off x="0" y="34290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/>
                </a:solidFill>
              </a:rPr>
              <a:t>POSITIF</a:t>
            </a:r>
            <a:r>
              <a:rPr lang="fr-FR" sz="2400" b="1" dirty="0"/>
              <a:t> ≠ </a:t>
            </a:r>
            <a:r>
              <a:rPr lang="fr-FR" sz="2400" b="1" dirty="0">
                <a:solidFill>
                  <a:schemeClr val="accent6"/>
                </a:solidFill>
              </a:rPr>
              <a:t>INFECTION</a:t>
            </a:r>
          </a:p>
          <a:p>
            <a:pPr algn="ctr"/>
            <a:r>
              <a:rPr lang="fr-FR" sz="2400" b="1" dirty="0">
                <a:solidFill>
                  <a:schemeClr val="accent6"/>
                </a:solidFill>
              </a:rPr>
              <a:t>NEGATIF</a:t>
            </a:r>
            <a:r>
              <a:rPr lang="fr-FR" sz="2400" b="1" dirty="0"/>
              <a:t> ≠ </a:t>
            </a:r>
            <a:r>
              <a:rPr lang="fr-FR" sz="2400" b="1" dirty="0">
                <a:solidFill>
                  <a:schemeClr val="accent5"/>
                </a:solidFill>
              </a:rPr>
              <a:t>SAIN</a:t>
            </a:r>
          </a:p>
        </p:txBody>
      </p:sp>
    </p:spTree>
    <p:extLst>
      <p:ext uri="{BB962C8B-B14F-4D97-AF65-F5344CB8AC3E}">
        <p14:creationId xmlns:p14="http://schemas.microsoft.com/office/powerpoint/2010/main" val="157412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B019750-6A5D-90FB-5912-F05F0B163BF4}"/>
              </a:ext>
            </a:extLst>
          </p:cNvPr>
          <p:cNvSpPr txBox="1"/>
          <p:nvPr/>
        </p:nvSpPr>
        <p:spPr>
          <a:xfrm>
            <a:off x="2174789" y="2830619"/>
            <a:ext cx="782594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Culture microbiologique standard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1D5B83-2C04-4745-94A2-1334148E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74" y="3755136"/>
            <a:ext cx="1785366" cy="17853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487683-B371-45D6-8BBF-3CF600480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92" y="3993139"/>
            <a:ext cx="694365" cy="1370457"/>
          </a:xfrm>
          <a:prstGeom prst="rect">
            <a:avLst/>
          </a:prstGeom>
        </p:spPr>
      </p:pic>
      <p:pic>
        <p:nvPicPr>
          <p:cNvPr id="2050" name="Picture 2" descr="Culture bactérienne">
            <a:extLst>
              <a:ext uri="{FF2B5EF4-FFF2-40B4-BE49-F238E27FC236}">
                <a16:creationId xmlns:a16="http://schemas.microsoft.com/office/drawing/2014/main" id="{5F40239B-7610-46CF-9547-CFA9F6DD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27" y="3481265"/>
            <a:ext cx="1197102" cy="11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019806-B40D-429E-9447-6291DA24A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290" y="3755136"/>
            <a:ext cx="28575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66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B906098-582E-789E-AF31-52E08B7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04" y="400725"/>
            <a:ext cx="10515600" cy="475140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+mn-lt"/>
              </a:rPr>
              <a:t>Sites stériles 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E9D0FC9-F2D4-F7EC-7A2D-63542817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9" y="1532238"/>
            <a:ext cx="10515600" cy="4958873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fr-CH" sz="2400" b="1" dirty="0"/>
              <a:t>Sang, LCR, liquide des séreuses, liquide articulaire, urine, humeur aqueuse </a:t>
            </a:r>
          </a:p>
          <a:p>
            <a:pPr marL="457200" lvl="1" indent="0">
              <a:buNone/>
            </a:pPr>
            <a:r>
              <a:rPr lang="fr-CH" sz="2200" b="1" dirty="0"/>
              <a:t>+/- LBA </a:t>
            </a:r>
            <a:r>
              <a:rPr lang="fr-CH" sz="2200" dirty="0"/>
              <a:t>(seuil de positivité 10^4/</a:t>
            </a:r>
            <a:r>
              <a:rPr lang="fr-CH" sz="2200" dirty="0" err="1"/>
              <a:t>mL</a:t>
            </a:r>
            <a:r>
              <a:rPr lang="fr-CH" sz="2200" dirty="0"/>
              <a:t>) et Prélèvement Distal Protégé (PDP) (seuil de positivité 10^3/</a:t>
            </a:r>
            <a:r>
              <a:rPr lang="fr-CH" sz="2200" dirty="0" err="1"/>
              <a:t>mL</a:t>
            </a:r>
            <a:r>
              <a:rPr lang="fr-CH" sz="2200" dirty="0"/>
              <a:t>) </a:t>
            </a:r>
            <a:br>
              <a:rPr lang="fr-CH" sz="2000" dirty="0"/>
            </a:br>
            <a:endParaRPr lang="fr-CH" sz="2000" dirty="0"/>
          </a:p>
          <a:p>
            <a:r>
              <a:rPr lang="fr-CH" sz="2400" b="1" dirty="0"/>
              <a:t>Organe profond </a:t>
            </a:r>
            <a:r>
              <a:rPr lang="fr-CH" sz="2400" dirty="0"/>
              <a:t>:</a:t>
            </a:r>
          </a:p>
          <a:p>
            <a:pPr lvl="1"/>
            <a:r>
              <a:rPr lang="fr-CH" sz="2200" b="1" dirty="0"/>
              <a:t>Tissu</a:t>
            </a:r>
            <a:r>
              <a:rPr lang="fr-CH" sz="2200" dirty="0"/>
              <a:t> (os, synoviale, végétation endocarde, etc.)</a:t>
            </a:r>
          </a:p>
          <a:p>
            <a:pPr lvl="1"/>
            <a:r>
              <a:rPr lang="fr-CH" sz="2200" b="1" dirty="0"/>
              <a:t>Liquide</a:t>
            </a:r>
            <a:r>
              <a:rPr lang="fr-CH" sz="2200" dirty="0"/>
              <a:t> de collection organe profond (abcès du foie, etc.)</a:t>
            </a:r>
          </a:p>
          <a:p>
            <a:endParaRPr lang="fr-CH" sz="2400" dirty="0"/>
          </a:p>
          <a:p>
            <a:pPr marL="0" indent="0">
              <a:buNone/>
            </a:pPr>
            <a:r>
              <a:rPr lang="fr-CH" sz="2400" b="1" dirty="0">
                <a:sym typeface="Wingdings" panose="05000000000000000000" pitchFamily="2" charset="2"/>
              </a:rPr>
              <a:t> Préférer les prélèvements tissulaires aux</a:t>
            </a:r>
            <a:r>
              <a:rPr lang="fr-CH" sz="2400" b="1" dirty="0"/>
              <a:t> écouvillons </a:t>
            </a:r>
            <a:r>
              <a:rPr lang="fr-CH" sz="2400" b="1" dirty="0">
                <a:solidFill>
                  <a:srgbClr val="6FB7D7"/>
                </a:solidFill>
              </a:rPr>
              <a:t>profonds</a:t>
            </a:r>
          </a:p>
          <a:p>
            <a:pPr lvl="1"/>
            <a:r>
              <a:rPr lang="fr-CH" sz="2200" dirty="0"/>
              <a:t>Nombre impair</a:t>
            </a:r>
          </a:p>
          <a:p>
            <a:pPr lvl="1"/>
            <a:r>
              <a:rPr lang="fr-CH" sz="2200" dirty="0"/>
              <a:t>entre 3 et 5 max en orthopédie septique (Des prélèvements supplémentaires peuvent être réalisés pour des recherches spécifiques : BM, mycobactéries..)</a:t>
            </a:r>
          </a:p>
        </p:txBody>
      </p:sp>
    </p:spTree>
    <p:extLst>
      <p:ext uri="{BB962C8B-B14F-4D97-AF65-F5344CB8AC3E}">
        <p14:creationId xmlns:p14="http://schemas.microsoft.com/office/powerpoint/2010/main" val="3537443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6071</TotalTime>
  <Words>3062</Words>
  <Application>Microsoft Macintosh PowerPoint</Application>
  <PresentationFormat>Grand écran</PresentationFormat>
  <Paragraphs>369</Paragraphs>
  <Slides>40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News Gothic MT</vt:lpstr>
      <vt:lpstr>Wingdings</vt:lpstr>
      <vt:lpstr>Wingdings 2</vt:lpstr>
      <vt:lpstr>Brise</vt:lpstr>
      <vt:lpstr>BUD (Bon Usage Diagnostique)  en infectiologie  Diagnostic bactériologique</vt:lpstr>
      <vt:lpstr>Les enjeux  </vt:lpstr>
      <vt:lpstr>Les défis</vt:lpstr>
      <vt:lpstr>Généralités</vt:lpstr>
      <vt:lpstr>Utilisation de la Protéine C-réactive (CRP) / PCT  – Grands principes</vt:lpstr>
      <vt:lpstr>Approches syndromiques</vt:lpstr>
      <vt:lpstr>Approches syndromiques</vt:lpstr>
      <vt:lpstr>Présentation PowerPoint</vt:lpstr>
      <vt:lpstr>Sites stériles </vt:lpstr>
      <vt:lpstr>Sites stériles</vt:lpstr>
      <vt:lpstr>Sites non stériles</vt:lpstr>
      <vt:lpstr>Sites non stériles Uniquement recherche de micro-organismes spécifiques</vt:lpstr>
      <vt:lpstr>Sites non stériles Uniquement recherche de micro-organismes spécifiques</vt:lpstr>
      <vt:lpstr>Présentation PowerPoint</vt:lpstr>
      <vt:lpstr>Définitions</vt:lpstr>
      <vt:lpstr>Présentation PowerPoint</vt:lpstr>
      <vt:lpstr>Intérêt du sédiment urinaire</vt:lpstr>
      <vt:lpstr>Bandelette urinaire (BU)</vt:lpstr>
      <vt:lpstr>Examen cytobactériologique des urines (ECBU)</vt:lpstr>
      <vt:lpstr>Présentation PowerPoint</vt:lpstr>
      <vt:lpstr>Hémocultures</vt:lpstr>
      <vt:lpstr>Présentation PowerPoint</vt:lpstr>
      <vt:lpstr>Présentation PowerPoint</vt:lpstr>
      <vt:lpstr>Présentation PowerPoint</vt:lpstr>
      <vt:lpstr>Antigénuries</vt:lpstr>
      <vt:lpstr>Présentation PowerPoint</vt:lpstr>
      <vt:lpstr>Examens microbiologiques des selles  </vt:lpstr>
      <vt:lpstr>Présentation PowerPoint</vt:lpstr>
      <vt:lpstr>Quand ne pas réaliser de coproculture ? </vt:lpstr>
      <vt:lpstr>e-Pilly 2023 – Indications coproculture</vt:lpstr>
      <vt:lpstr>Indications recherche C. difficile (e-Pilly 2023)</vt:lpstr>
      <vt:lpstr>Recherche de C. difficile </vt:lpstr>
      <vt:lpstr>Examen parasitologique des selles - indications</vt:lpstr>
      <vt:lpstr>Examen virologique des selles - indications</vt:lpstr>
      <vt:lpstr>Approche PCR multiplex selles - Limites </vt:lpstr>
      <vt:lpstr>Messages clés</vt:lpstr>
      <vt:lpstr>Présentation PowerPoint</vt:lpstr>
      <vt:lpstr>Présentation PowerPoint</vt:lpstr>
      <vt:lpstr>Présentation PowerPoint</vt:lpstr>
      <vt:lpstr>Présentation PowerPoint</vt:lpstr>
    </vt:vector>
  </TitlesOfParts>
  <Company>ARREPI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ESCMID Guideline for the diagnosis and management of Candida Diseases 2012: Non neutropenic adult patients</dc:title>
  <dc:creator>Benoit Guery</dc:creator>
  <cp:lastModifiedBy>Nathan Peiffer-Smadja</cp:lastModifiedBy>
  <cp:revision>277</cp:revision>
  <dcterms:created xsi:type="dcterms:W3CDTF">2013-04-22T14:21:17Z</dcterms:created>
  <dcterms:modified xsi:type="dcterms:W3CDTF">2025-02-07T17:22:41Z</dcterms:modified>
</cp:coreProperties>
</file>