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465" r:id="rId2"/>
    <p:sldId id="2477" r:id="rId3"/>
    <p:sldId id="2511" r:id="rId4"/>
    <p:sldId id="2478" r:id="rId5"/>
    <p:sldId id="2498" r:id="rId6"/>
    <p:sldId id="2499" r:id="rId7"/>
    <p:sldId id="2480" r:id="rId8"/>
    <p:sldId id="2479" r:id="rId9"/>
    <p:sldId id="2466" r:id="rId10"/>
    <p:sldId id="2489" r:id="rId11"/>
    <p:sldId id="2475" r:id="rId12"/>
    <p:sldId id="2481" r:id="rId13"/>
    <p:sldId id="2482" r:id="rId14"/>
    <p:sldId id="2485" r:id="rId15"/>
    <p:sldId id="2486" r:id="rId16"/>
    <p:sldId id="2483" r:id="rId17"/>
    <p:sldId id="2484" r:id="rId18"/>
    <p:sldId id="2362" r:id="rId19"/>
    <p:sldId id="2490" r:id="rId20"/>
    <p:sldId id="2491" r:id="rId21"/>
    <p:sldId id="2488" r:id="rId22"/>
    <p:sldId id="2468" r:id="rId23"/>
    <p:sldId id="2500" r:id="rId24"/>
    <p:sldId id="2469" r:id="rId25"/>
    <p:sldId id="2501" r:id="rId26"/>
    <p:sldId id="2493" r:id="rId27"/>
    <p:sldId id="2494" r:id="rId28"/>
    <p:sldId id="2502" r:id="rId29"/>
    <p:sldId id="2496" r:id="rId30"/>
    <p:sldId id="2497" r:id="rId31"/>
    <p:sldId id="2505" r:id="rId32"/>
    <p:sldId id="2504" r:id="rId33"/>
    <p:sldId id="2503" r:id="rId34"/>
    <p:sldId id="2470" r:id="rId35"/>
    <p:sldId id="2368" r:id="rId36"/>
    <p:sldId id="2506" r:id="rId37"/>
    <p:sldId id="2510" r:id="rId38"/>
    <p:sldId id="2507" r:id="rId39"/>
    <p:sldId id="2509" r:id="rId40"/>
    <p:sldId id="754" r:id="rId41"/>
    <p:sldId id="2361" r:id="rId42"/>
    <p:sldId id="2378" r:id="rId43"/>
    <p:sldId id="2386" r:id="rId44"/>
    <p:sldId id="2373" r:id="rId45"/>
    <p:sldId id="2512" r:id="rId46"/>
    <p:sldId id="2487" r:id="rId47"/>
    <p:sldId id="2508" r:id="rId48"/>
    <p:sldId id="2513" r:id="rId49"/>
    <p:sldId id="2514" r:id="rId50"/>
    <p:sldId id="2520" r:id="rId51"/>
    <p:sldId id="2521" r:id="rId52"/>
    <p:sldId id="2522" r:id="rId53"/>
    <p:sldId id="2525" r:id="rId54"/>
    <p:sldId id="2524" r:id="rId55"/>
    <p:sldId id="2526" r:id="rId56"/>
    <p:sldId id="2528" r:id="rId57"/>
    <p:sldId id="2529" r:id="rId58"/>
    <p:sldId id="2527" r:id="rId5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7"/>
    <p:restoredTop sz="96405"/>
  </p:normalViewPr>
  <p:slideViewPr>
    <p:cSldViewPr snapToGrid="0" snapToObjects="1">
      <p:cViewPr varScale="1">
        <p:scale>
          <a:sx n="79" d="100"/>
          <a:sy n="79" d="100"/>
        </p:scale>
        <p:origin x="98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40275-3766-6048-AC17-116B8A6D45AE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10911-230D-814D-86C7-1C7EA332EA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79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4CC98403-129C-8E40-B44C-D1DF34EFDD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BDF059-3E6F-694E-B230-609153D1C8C7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56AD58B8-D16F-E547-AA2F-EEB6A2AD0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F8A7A5CB-DFAC-404F-8323-8AF24FCF3E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42E98AEC-674C-1D42-9515-DA13E8F55D21}"/>
              </a:ext>
            </a:extLst>
          </p:cNvPr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6FC345AF-AC86-2344-A8A9-B70357D02D25}" type="slidenum">
              <a:rPr lang="en-GB" altLang="en-US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40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2CBF4-2951-354D-880E-C70954A43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F81768-4741-5948-A02A-F07064FBD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AA524-E67A-B644-B79B-4CE2177B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E2FA1B-B0ED-6D46-B631-62DEA206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92715-3764-184D-828B-C48E5163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62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E3DF9-FB7C-A241-B162-CA856AC1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52B3AA-20E8-CD4B-A907-FF51E97E1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335A3-C0F8-8240-88E6-6A0FE85E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53DC98-54A9-6F43-99C4-E32AA687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6865F9-4804-654A-BF50-613844BB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57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25ACE4-20FC-6C47-8787-666BE7CB0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D9CBA7-4475-DF4E-AC48-74FE66933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3C08E0-D919-6941-BCFE-94CA56C50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00851A-18CA-B042-AE98-3634B8C7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AAC17E-42EA-0447-B1F0-C7CC2A9A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87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9F450-4BC0-B14F-9557-3A1AB2F4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C99B4E-5055-1F45-B54F-5694054EA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0413DC-EFA2-AD47-87ED-F2E82C3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D8D409-4835-2E4A-8182-EC543AF9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81C886-1FA7-BD4C-BE44-B28BEB41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84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8C360-F5F4-AA45-9A40-9CC79A3D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24F758-BB62-6847-AE42-4ED0BFF90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304728-E2E8-4346-9F36-AA4D4A2C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EB67AF-CED4-8248-8DA1-88DFC321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573F27-0C0C-E34C-ABA8-99A7F4C9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09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EB617-1F4C-B84D-AFC2-82122998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DCFBC9-BE05-7648-BADE-74060D20A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F6ED7D-D055-EC4D-8202-C311CD6CC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60639C-F89A-7449-ADFE-0BF4A52C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F2EED-484C-D745-AE3E-6763C184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70F9B-E2C5-DD41-B157-6D7CD03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3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4236B-B143-DC4A-A21C-2C60FFCB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D2FC8D-0C77-E746-B221-6CF4CE98D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8083E0-91BA-B348-B504-7E5FB4EB5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F6E50F-D414-F74D-B70B-A135C4FFB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7584F92-8868-F54E-85CB-5A3533171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E38558D-3021-4941-9F64-BD40007E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7D67F1-99C8-A64E-8BCA-7FFC6988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5F2CCD-EC28-784C-844B-8B70E739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29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396E6-B37D-C243-AFD3-7920BA9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95A2E4-7AEF-164C-BDF1-3EA8AABA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50283-0F95-594F-91CD-5582C0A3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B794F9-F164-CC45-AFD1-BC440841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31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C17633-9846-1543-BBDF-99FD1797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B42C788-781F-E446-904E-75FE6D08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4C78B7-9551-F047-B6C2-62E488B0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13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7F411-9A0C-CE4F-A787-8D5E6047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A4AE19-D47D-204C-A9A0-AAFF81F2B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1E6006-2662-6745-B621-03CF0A772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10B6C4-CAE3-1546-BD7F-002C7E45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3C1CE9-074D-0B4E-B3DE-0937B6BE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7D6AB6-1EA4-3F44-98F1-0C9F4F5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33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03CBF-1AC8-C546-AAF8-3C51A539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9E927A-FA7A-3346-BBD7-D2FD40B2B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541520-1F1A-454C-85BA-7B476677F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64153E-65A6-B746-9CBB-12DE9850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4E8E05-610E-9C4E-9EFF-FE496942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31B07B-661E-8F4F-95E9-9AA58DAA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39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73571E-B11D-0749-ACB7-00C6F10B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3CF919-5C9E-3240-A79D-9B656FA3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AF977-5BF2-A24C-86D6-8F3729434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BDF9-060F-1B44-86E5-1990B4C3F469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C73766-F81B-C341-9E21-3D864E8BD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0B7E36-A202-2D44-A8AD-D3E464308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26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mailto:Nathan.peiffer-smadja@aphp.f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E6BC2A23-5F9E-4D40-BB96-080A3928C969}"/>
              </a:ext>
            </a:extLst>
          </p:cNvPr>
          <p:cNvSpPr txBox="1">
            <a:spLocks/>
          </p:cNvSpPr>
          <p:nvPr/>
        </p:nvSpPr>
        <p:spPr>
          <a:xfrm>
            <a:off x="693906" y="5202238"/>
            <a:ext cx="105156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FR" sz="2400" dirty="0"/>
              <a:t>Dr Nathan Peiffer-Smadja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400" dirty="0"/>
              <a:t>CCA Maladies Infectieuses – Hôpital Bichat – Université Paris Cité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400" dirty="0">
                <a:hlinkClick r:id="rId2"/>
              </a:rPr>
              <a:t>Nathan.peiffer-smadja@aphp.fr</a:t>
            </a:r>
            <a:r>
              <a:rPr lang="fr-FR" sz="2400" dirty="0"/>
              <a:t> </a:t>
            </a: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911EB375-3CA6-5845-AB5F-C9A3FC85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9" y="151641"/>
            <a:ext cx="2235410" cy="13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EF74B5-913A-FE44-81A1-24E8F3CF9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955" y="4934739"/>
            <a:ext cx="2210083" cy="1959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5D8BBEF-4C29-F243-B731-017A9953F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14" y="602151"/>
            <a:ext cx="2547397" cy="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perial College London | jobs.ac.uk">
            <a:extLst>
              <a:ext uri="{FF2B5EF4-FFF2-40B4-BE49-F238E27FC236}">
                <a16:creationId xmlns:a16="http://schemas.microsoft.com/office/drawing/2014/main" id="{41657087-9545-2F4F-9F9A-DBE2CEF3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202" y="-102033"/>
            <a:ext cx="3201553" cy="16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CA7DF86-F371-C74A-8547-515123C63636}"/>
              </a:ext>
            </a:extLst>
          </p:cNvPr>
          <p:cNvSpPr txBox="1">
            <a:spLocks/>
          </p:cNvSpPr>
          <p:nvPr/>
        </p:nvSpPr>
        <p:spPr>
          <a:xfrm>
            <a:off x="252361" y="1487407"/>
            <a:ext cx="1118603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/>
              <a:t>Comment surmonter les obstacles et utiliser les facilitateurs ? </a:t>
            </a:r>
          </a:p>
        </p:txBody>
      </p:sp>
      <p:pic>
        <p:nvPicPr>
          <p:cNvPr id="1026" name="Picture 2" descr="Master Degree] MIEM Excellence Scholarship Campaign Université de Paris  2021, France - Info Scholarship">
            <a:extLst>
              <a:ext uri="{FF2B5EF4-FFF2-40B4-BE49-F238E27FC236}">
                <a16:creationId xmlns:a16="http://schemas.microsoft.com/office/drawing/2014/main" id="{3F546585-2F12-AB4F-91B3-0A9E33A4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13" y="4846119"/>
            <a:ext cx="1964987" cy="196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3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ADC95-A525-634C-AB24-5DBD438D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Prérequis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69BBEF-4654-ED45-A66B-DEB64F41E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2345578"/>
            <a:ext cx="7068671" cy="3678704"/>
          </a:xfrm>
        </p:spPr>
        <p:txBody>
          <a:bodyPr>
            <a:normAutofit lnSpcReduction="10000"/>
          </a:bodyPr>
          <a:lstStyle/>
          <a:p>
            <a:r>
              <a:rPr lang="fr-FR" sz="4800" dirty="0"/>
              <a:t>  Temps</a:t>
            </a:r>
          </a:p>
          <a:p>
            <a:endParaRPr lang="fr-FR" sz="4800" dirty="0"/>
          </a:p>
          <a:p>
            <a:r>
              <a:rPr lang="fr-FR" sz="4800" dirty="0"/>
              <a:t>  Motivation</a:t>
            </a:r>
          </a:p>
          <a:p>
            <a:endParaRPr lang="fr-FR" sz="4800" dirty="0"/>
          </a:p>
          <a:p>
            <a:r>
              <a:rPr lang="fr-FR" sz="4800" dirty="0"/>
              <a:t>  </a:t>
            </a:r>
            <a:r>
              <a:rPr lang="fr-FR" sz="4800" dirty="0" err="1"/>
              <a:t>Tenacité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421484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AF22D-4E47-E04C-B1F3-98CCD8E8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71" y="-38752"/>
            <a:ext cx="10515600" cy="1325563"/>
          </a:xfrm>
        </p:spPr>
        <p:txBody>
          <a:bodyPr/>
          <a:lstStyle/>
          <a:p>
            <a:r>
              <a:rPr lang="fr-FR" dirty="0"/>
              <a:t>Plusieurs cadres théoriques utilisables</a:t>
            </a:r>
          </a:p>
        </p:txBody>
      </p:sp>
      <p:pic>
        <p:nvPicPr>
          <p:cNvPr id="4" name="Picture 3" descr="The “Learn About CUSP” module of the Comprehensive Unit-Based Safety Program (CUSPT) Toolkit. The CUSP toolkit is a modular approach to patient safety, and modules presented in this toolkit are inter-connected and are aimed at improving patient safety.  ">
            <a:extLst>
              <a:ext uri="{FF2B5EF4-FFF2-40B4-BE49-F238E27FC236}">
                <a16:creationId xmlns:a16="http://schemas.microsoft.com/office/drawing/2014/main" id="{4AFC03E2-1A5E-CF4C-9255-38BE768D9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62" y="1092667"/>
            <a:ext cx="7461019" cy="57653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51B685-270F-CC4F-ABFA-6493B0006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69449"/>
            <a:ext cx="5951622" cy="43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5B9298D-6C1F-EB4D-84E8-7679942CA1C4}"/>
              </a:ext>
            </a:extLst>
          </p:cNvPr>
          <p:cNvSpPr txBox="1"/>
          <p:nvPr/>
        </p:nvSpPr>
        <p:spPr>
          <a:xfrm>
            <a:off x="120316" y="179551"/>
            <a:ext cx="486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Approche OMS par étapes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17D089-3931-BF4E-8DE7-364950A8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13208"/>
            <a:ext cx="8946394" cy="40315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B77D37-77E6-0A4E-85F4-B41E3B8B6CDC}"/>
              </a:ext>
            </a:extLst>
          </p:cNvPr>
          <p:cNvSpPr txBox="1"/>
          <p:nvPr/>
        </p:nvSpPr>
        <p:spPr>
          <a:xfrm>
            <a:off x="7233899" y="4798461"/>
            <a:ext cx="3236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Identifier les obstacles et les </a:t>
            </a:r>
            <a:r>
              <a:rPr lang="en-US" sz="2400" b="1" dirty="0" err="1"/>
              <a:t>facilitateurs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396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5A16366-0B45-984D-A057-5F1795C42316}"/>
              </a:ext>
            </a:extLst>
          </p:cNvPr>
          <p:cNvSpPr txBox="1"/>
          <p:nvPr/>
        </p:nvSpPr>
        <p:spPr>
          <a:xfrm>
            <a:off x="493294" y="574813"/>
            <a:ext cx="978969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300" b="1" dirty="0"/>
          </a:p>
          <a:p>
            <a:r>
              <a:rPr lang="en-GB" sz="15600" b="1" dirty="0">
                <a:solidFill>
                  <a:srgbClr val="C00000"/>
                </a:solidFill>
              </a:rPr>
              <a:t>CFIR</a:t>
            </a:r>
          </a:p>
          <a:p>
            <a:r>
              <a:rPr lang="en-GB" sz="2400" b="1" dirty="0"/>
              <a:t>Consolidated Framework for Implementation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B67F46-6E50-7E42-9D53-7152EA454ECB}"/>
              </a:ext>
            </a:extLst>
          </p:cNvPr>
          <p:cNvSpPr/>
          <p:nvPr/>
        </p:nvSpPr>
        <p:spPr>
          <a:xfrm>
            <a:off x="300789" y="5267524"/>
            <a:ext cx="11790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Damschroder LJ, Aron DC, Keith RE, </a:t>
            </a:r>
            <a:r>
              <a:rPr lang="en-GB" sz="2000" dirty="0" err="1"/>
              <a:t>Kirsh</a:t>
            </a:r>
            <a:r>
              <a:rPr lang="en-GB" sz="2000" dirty="0"/>
              <a:t> SR, Alexander JA, </a:t>
            </a:r>
            <a:r>
              <a:rPr lang="en-GB" sz="2000" dirty="0" err="1"/>
              <a:t>Lowery</a:t>
            </a:r>
            <a:r>
              <a:rPr lang="en-GB" sz="2000" dirty="0"/>
              <a:t> JC. Fostering implementation of health services research findings into practice: A consolidated framework for advancing implementation science. </a:t>
            </a:r>
            <a:r>
              <a:rPr lang="de-DE" sz="2000" i="1" dirty="0"/>
              <a:t>Implementation </a:t>
            </a:r>
            <a:r>
              <a:rPr lang="de-DE" sz="2000" i="1" dirty="0" err="1"/>
              <a:t>Sci</a:t>
            </a:r>
            <a:r>
              <a:rPr lang="de-DE" sz="2000" i="1" dirty="0"/>
              <a:t> </a:t>
            </a:r>
            <a:r>
              <a:rPr lang="de-DE" sz="2000" dirty="0"/>
              <a:t>2009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27459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7D09E-590B-B540-B1B5-197BB55D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476"/>
            <a:ext cx="10515600" cy="1325563"/>
          </a:xfrm>
        </p:spPr>
        <p:txBody>
          <a:bodyPr/>
          <a:lstStyle/>
          <a:p>
            <a:r>
              <a:rPr lang="fr-FR" dirty="0"/>
              <a:t>Plusieurs échelles d’obstacles et facilitateurs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C45E0C-5AAB-924F-B417-729C0CB5F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829" y="2050097"/>
            <a:ext cx="7150769" cy="335689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À l’échelle individuelle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À l’échelle hospitalière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À l’échelle nationale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46C723-8F5F-5146-B1CE-E366D4C42A86}"/>
              </a:ext>
            </a:extLst>
          </p:cNvPr>
          <p:cNvSpPr txBox="1"/>
          <p:nvPr/>
        </p:nvSpPr>
        <p:spPr>
          <a:xfrm>
            <a:off x="4758690" y="1588770"/>
            <a:ext cx="6595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Obstacle = personne réfractaire au changement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8EF8E8-F480-8148-BC67-09EBC54EF026}"/>
              </a:ext>
            </a:extLst>
          </p:cNvPr>
          <p:cNvSpPr txBox="1"/>
          <p:nvPr/>
        </p:nvSpPr>
        <p:spPr>
          <a:xfrm>
            <a:off x="4758690" y="2306696"/>
            <a:ext cx="619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Facilitateur = leader d’opinion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9839F9-2F80-7D44-A3E8-40DD5B82C357}"/>
              </a:ext>
            </a:extLst>
          </p:cNvPr>
          <p:cNvSpPr txBox="1"/>
          <p:nvPr/>
        </p:nvSpPr>
        <p:spPr>
          <a:xfrm>
            <a:off x="4758689" y="3091695"/>
            <a:ext cx="643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Obstacle = difficultés à faire financer des projets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AD2F73-9163-7A4F-A8E2-3AFDBA10E163}"/>
              </a:ext>
            </a:extLst>
          </p:cNvPr>
          <p:cNvSpPr txBox="1"/>
          <p:nvPr/>
        </p:nvSpPr>
        <p:spPr>
          <a:xfrm>
            <a:off x="4758689" y="3809621"/>
            <a:ext cx="743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Facilitateur = beaucoup d’intérêt pour la thématique antibiotique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E4E009-0878-B24B-8656-82F9BDF13763}"/>
              </a:ext>
            </a:extLst>
          </p:cNvPr>
          <p:cNvSpPr txBox="1"/>
          <p:nvPr/>
        </p:nvSpPr>
        <p:spPr>
          <a:xfrm>
            <a:off x="4758688" y="4569140"/>
            <a:ext cx="7150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Obstacle = pas de programme de lutte contre l’automédication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0458F8-D98B-FA4F-9378-546B5DECCA14}"/>
              </a:ext>
            </a:extLst>
          </p:cNvPr>
          <p:cNvSpPr txBox="1"/>
          <p:nvPr/>
        </p:nvSpPr>
        <p:spPr>
          <a:xfrm>
            <a:off x="4758687" y="5257128"/>
            <a:ext cx="7150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Facilitateur = plan d’action national contre la RAM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D64B941-A662-F948-BC9A-F5B6695A7998}"/>
              </a:ext>
            </a:extLst>
          </p:cNvPr>
          <p:cNvSpPr/>
          <p:nvPr/>
        </p:nvSpPr>
        <p:spPr>
          <a:xfrm>
            <a:off x="622570" y="1349039"/>
            <a:ext cx="10116766" cy="15984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A0E2B0-7651-C34A-AFBF-02FAD639AB42}"/>
              </a:ext>
            </a:extLst>
          </p:cNvPr>
          <p:cNvSpPr/>
          <p:nvPr/>
        </p:nvSpPr>
        <p:spPr>
          <a:xfrm>
            <a:off x="727871" y="2849318"/>
            <a:ext cx="11752715" cy="16228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0E8BA1F-8238-5242-B6B0-E1F7AD7F4095}"/>
              </a:ext>
            </a:extLst>
          </p:cNvPr>
          <p:cNvSpPr/>
          <p:nvPr/>
        </p:nvSpPr>
        <p:spPr>
          <a:xfrm>
            <a:off x="622570" y="4358628"/>
            <a:ext cx="11752715" cy="14487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64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045E004-1D61-0A41-8732-8C7A694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" y="180563"/>
            <a:ext cx="11793496" cy="48922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E64D68-8243-EB4B-95C1-C2B7756BADAF}"/>
              </a:ext>
            </a:extLst>
          </p:cNvPr>
          <p:cNvSpPr txBox="1"/>
          <p:nvPr/>
        </p:nvSpPr>
        <p:spPr>
          <a:xfrm>
            <a:off x="1883834" y="5406947"/>
            <a:ext cx="842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Cabana et al. </a:t>
            </a:r>
            <a:r>
              <a:rPr lang="fr-FR" sz="1600" dirty="0" err="1"/>
              <a:t>Why</a:t>
            </a:r>
            <a:r>
              <a:rPr lang="fr-FR" sz="1600" dirty="0"/>
              <a:t> </a:t>
            </a:r>
            <a:r>
              <a:rPr lang="fr-FR" sz="1600" dirty="0" err="1"/>
              <a:t>Don't</a:t>
            </a:r>
            <a:r>
              <a:rPr lang="fr-FR" sz="1600" dirty="0"/>
              <a:t> </a:t>
            </a:r>
            <a:r>
              <a:rPr lang="fr-FR" sz="1600" dirty="0" err="1"/>
              <a:t>Physicians</a:t>
            </a:r>
            <a:r>
              <a:rPr lang="fr-FR" sz="1600" dirty="0"/>
              <a:t> </a:t>
            </a:r>
            <a:r>
              <a:rPr lang="fr-FR" sz="1600" dirty="0" err="1"/>
              <a:t>Follow</a:t>
            </a:r>
            <a:r>
              <a:rPr lang="fr-FR" sz="1600" dirty="0"/>
              <a:t> </a:t>
            </a:r>
            <a:r>
              <a:rPr lang="fr-FR" sz="1600" dirty="0" err="1"/>
              <a:t>Clinical</a:t>
            </a:r>
            <a:r>
              <a:rPr lang="fr-FR" sz="1600" dirty="0"/>
              <a:t> Practice Guidelines? A Framework for </a:t>
            </a:r>
            <a:r>
              <a:rPr lang="fr-FR" sz="1600" dirty="0" err="1"/>
              <a:t>Improvement</a:t>
            </a:r>
            <a:r>
              <a:rPr lang="fr-FR" sz="1600" dirty="0"/>
              <a:t>. JAMA 1999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31E433C-C5B0-494A-9BE4-44F4457D592A}"/>
              </a:ext>
            </a:extLst>
          </p:cNvPr>
          <p:cNvSpPr/>
          <p:nvPr/>
        </p:nvSpPr>
        <p:spPr>
          <a:xfrm>
            <a:off x="1168536" y="3933550"/>
            <a:ext cx="1642757" cy="22988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D4F471-782B-1644-BAE0-9AF00B15A20C}"/>
              </a:ext>
            </a:extLst>
          </p:cNvPr>
          <p:cNvSpPr/>
          <p:nvPr/>
        </p:nvSpPr>
        <p:spPr>
          <a:xfrm>
            <a:off x="3648159" y="3257713"/>
            <a:ext cx="1916061" cy="4290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7D86118-6D73-954A-890C-55DB683850B6}"/>
              </a:ext>
            </a:extLst>
          </p:cNvPr>
          <p:cNvSpPr/>
          <p:nvPr/>
        </p:nvSpPr>
        <p:spPr>
          <a:xfrm>
            <a:off x="6704763" y="3994901"/>
            <a:ext cx="1430594" cy="1991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3EC7F1-8F4D-DF4D-873C-BD8C5D1A150A}"/>
              </a:ext>
            </a:extLst>
          </p:cNvPr>
          <p:cNvSpPr/>
          <p:nvPr/>
        </p:nvSpPr>
        <p:spPr>
          <a:xfrm>
            <a:off x="9525001" y="3606659"/>
            <a:ext cx="1655584" cy="4290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C92A76B-0486-9C48-9317-EBF6FE83618F}"/>
              </a:ext>
            </a:extLst>
          </p:cNvPr>
          <p:cNvSpPr/>
          <p:nvPr/>
        </p:nvSpPr>
        <p:spPr>
          <a:xfrm>
            <a:off x="1796423" y="866278"/>
            <a:ext cx="1211360" cy="48749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3F1FF23-E035-9441-AD92-3CE7B64CF057}"/>
              </a:ext>
            </a:extLst>
          </p:cNvPr>
          <p:cNvSpPr/>
          <p:nvPr/>
        </p:nvSpPr>
        <p:spPr>
          <a:xfrm>
            <a:off x="5592892" y="869861"/>
            <a:ext cx="1211360" cy="48749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7545DDF-9459-5744-85B1-582C0B15043C}"/>
              </a:ext>
            </a:extLst>
          </p:cNvPr>
          <p:cNvSpPr/>
          <p:nvPr/>
        </p:nvSpPr>
        <p:spPr>
          <a:xfrm>
            <a:off x="9969225" y="797067"/>
            <a:ext cx="1211360" cy="48749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FA4559D-449A-6C43-A0C9-6003937185E1}"/>
              </a:ext>
            </a:extLst>
          </p:cNvPr>
          <p:cNvSpPr txBox="1">
            <a:spLocks/>
          </p:cNvSpPr>
          <p:nvPr/>
        </p:nvSpPr>
        <p:spPr>
          <a:xfrm>
            <a:off x="9525001" y="6345034"/>
            <a:ext cx="888448" cy="4836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4CE0EA-F3B5-4684-BA10-C594598FDB9C}" type="slidenum">
              <a:rPr lang="en-GB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82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A6E31B89-97AB-994F-B6C8-762758E23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870" y="986649"/>
            <a:ext cx="9130260" cy="5871351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6BD087-98DE-A94C-9CD4-5C37A603B2A0}"/>
              </a:ext>
            </a:extLst>
          </p:cNvPr>
          <p:cNvSpPr txBox="1"/>
          <p:nvPr/>
        </p:nvSpPr>
        <p:spPr>
          <a:xfrm>
            <a:off x="5484292" y="223955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Identifier </a:t>
            </a:r>
            <a:r>
              <a:rPr lang="en-US" sz="2400" b="1" dirty="0" err="1">
                <a:solidFill>
                  <a:srgbClr val="FF0000"/>
                </a:solidFill>
              </a:rPr>
              <a:t>barrières</a:t>
            </a:r>
            <a:r>
              <a:rPr lang="en-US" sz="2400" b="1" dirty="0">
                <a:solidFill>
                  <a:srgbClr val="FF0000"/>
                </a:solidFill>
              </a:rPr>
              <a:t> et </a:t>
            </a:r>
            <a:r>
              <a:rPr lang="en-US" sz="2400" b="1" dirty="0" err="1">
                <a:solidFill>
                  <a:srgbClr val="FF0000"/>
                </a:solidFill>
              </a:rPr>
              <a:t>facilitateurs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Flèche vers le haut 7">
            <a:extLst>
              <a:ext uri="{FF2B5EF4-FFF2-40B4-BE49-F238E27FC236}">
                <a16:creationId xmlns:a16="http://schemas.microsoft.com/office/drawing/2014/main" id="{57177A34-1C78-7844-8D57-62CEF3A81233}"/>
              </a:ext>
            </a:extLst>
          </p:cNvPr>
          <p:cNvSpPr/>
          <p:nvPr/>
        </p:nvSpPr>
        <p:spPr>
          <a:xfrm>
            <a:off x="7198792" y="1655762"/>
            <a:ext cx="254726" cy="5837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lèche vers le haut 8">
            <a:extLst>
              <a:ext uri="{FF2B5EF4-FFF2-40B4-BE49-F238E27FC236}">
                <a16:creationId xmlns:a16="http://schemas.microsoft.com/office/drawing/2014/main" id="{0B78E924-6730-384A-A0E4-BC4632A0DF7E}"/>
              </a:ext>
            </a:extLst>
          </p:cNvPr>
          <p:cNvSpPr/>
          <p:nvPr/>
        </p:nvSpPr>
        <p:spPr>
          <a:xfrm rot="10800000">
            <a:off x="7198792" y="3158835"/>
            <a:ext cx="254726" cy="9307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Flèche vers le haut 9">
            <a:extLst>
              <a:ext uri="{FF2B5EF4-FFF2-40B4-BE49-F238E27FC236}">
                <a16:creationId xmlns:a16="http://schemas.microsoft.com/office/drawing/2014/main" id="{A499B129-1B91-5E4B-9449-B9A016B82FBB}"/>
              </a:ext>
            </a:extLst>
          </p:cNvPr>
          <p:cNvSpPr/>
          <p:nvPr/>
        </p:nvSpPr>
        <p:spPr>
          <a:xfrm rot="13694700">
            <a:off x="6021104" y="2792248"/>
            <a:ext cx="204417" cy="52961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990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A6E31B89-97AB-994F-B6C8-762758E23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870" y="986649"/>
            <a:ext cx="9130260" cy="587135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D0C53C-E276-7D42-A2E2-3D6AC4680121}"/>
              </a:ext>
            </a:extLst>
          </p:cNvPr>
          <p:cNvSpPr txBox="1"/>
          <p:nvPr/>
        </p:nvSpPr>
        <p:spPr>
          <a:xfrm>
            <a:off x="4263241" y="303511"/>
            <a:ext cx="427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</a:rPr>
              <a:t>Surmonter</a:t>
            </a:r>
            <a:r>
              <a:rPr lang="en-US" sz="2000" b="1" dirty="0">
                <a:solidFill>
                  <a:srgbClr val="00B050"/>
                </a:solidFill>
              </a:rPr>
              <a:t> les obstacles</a:t>
            </a:r>
          </a:p>
          <a:p>
            <a:pPr algn="ctr"/>
            <a:r>
              <a:rPr lang="en-US" sz="2000" b="1" dirty="0" err="1">
                <a:solidFill>
                  <a:srgbClr val="00B050"/>
                </a:solidFill>
              </a:rPr>
              <a:t>Utiliser</a:t>
            </a:r>
            <a:r>
              <a:rPr lang="en-US" sz="2000" b="1" dirty="0">
                <a:solidFill>
                  <a:srgbClr val="00B050"/>
                </a:solidFill>
              </a:rPr>
              <a:t> les </a:t>
            </a:r>
            <a:r>
              <a:rPr lang="en-US" sz="2000" b="1" dirty="0" err="1">
                <a:solidFill>
                  <a:srgbClr val="00B050"/>
                </a:solidFill>
              </a:rPr>
              <a:t>facilitateurs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7" name="Flèche courbée vers le bas 6">
            <a:extLst>
              <a:ext uri="{FF2B5EF4-FFF2-40B4-BE49-F238E27FC236}">
                <a16:creationId xmlns:a16="http://schemas.microsoft.com/office/drawing/2014/main" id="{2807C3FB-BA00-EB48-BA53-634920D38C7A}"/>
              </a:ext>
            </a:extLst>
          </p:cNvPr>
          <p:cNvSpPr/>
          <p:nvPr/>
        </p:nvSpPr>
        <p:spPr>
          <a:xfrm>
            <a:off x="3929705" y="169916"/>
            <a:ext cx="5153297" cy="981193"/>
          </a:xfrm>
          <a:prstGeom prst="curvedDownArrow">
            <a:avLst>
              <a:gd name="adj1" fmla="val 19103"/>
              <a:gd name="adj2" fmla="val 50000"/>
              <a:gd name="adj3" fmla="val 25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16EB2B-64AD-C449-8E7C-238285468EC9}"/>
              </a:ext>
            </a:extLst>
          </p:cNvPr>
          <p:cNvSpPr txBox="1"/>
          <p:nvPr/>
        </p:nvSpPr>
        <p:spPr>
          <a:xfrm>
            <a:off x="5484292" y="223955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Identifier </a:t>
            </a:r>
            <a:r>
              <a:rPr lang="en-US" sz="2400" b="1" dirty="0" err="1">
                <a:solidFill>
                  <a:srgbClr val="FF0000"/>
                </a:solidFill>
              </a:rPr>
              <a:t>barrières</a:t>
            </a:r>
            <a:r>
              <a:rPr lang="en-US" sz="2400" b="1" dirty="0">
                <a:solidFill>
                  <a:srgbClr val="FF0000"/>
                </a:solidFill>
              </a:rPr>
              <a:t> et </a:t>
            </a:r>
            <a:r>
              <a:rPr lang="en-US" sz="2400" b="1" dirty="0" err="1">
                <a:solidFill>
                  <a:srgbClr val="FF0000"/>
                </a:solidFill>
              </a:rPr>
              <a:t>facilitateurs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Flèche vers le haut 11">
            <a:extLst>
              <a:ext uri="{FF2B5EF4-FFF2-40B4-BE49-F238E27FC236}">
                <a16:creationId xmlns:a16="http://schemas.microsoft.com/office/drawing/2014/main" id="{564B0653-378F-9549-95BB-81047309E8B1}"/>
              </a:ext>
            </a:extLst>
          </p:cNvPr>
          <p:cNvSpPr/>
          <p:nvPr/>
        </p:nvSpPr>
        <p:spPr>
          <a:xfrm>
            <a:off x="7198792" y="1655762"/>
            <a:ext cx="254726" cy="5837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Flèche vers le haut 12">
            <a:extLst>
              <a:ext uri="{FF2B5EF4-FFF2-40B4-BE49-F238E27FC236}">
                <a16:creationId xmlns:a16="http://schemas.microsoft.com/office/drawing/2014/main" id="{8AD1B425-E75C-124B-9316-4CEFB5BB3B9F}"/>
              </a:ext>
            </a:extLst>
          </p:cNvPr>
          <p:cNvSpPr/>
          <p:nvPr/>
        </p:nvSpPr>
        <p:spPr>
          <a:xfrm rot="10800000">
            <a:off x="7198792" y="3158835"/>
            <a:ext cx="254726" cy="9307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Flèche vers le haut 13">
            <a:extLst>
              <a:ext uri="{FF2B5EF4-FFF2-40B4-BE49-F238E27FC236}">
                <a16:creationId xmlns:a16="http://schemas.microsoft.com/office/drawing/2014/main" id="{394E1040-549E-2A46-8369-255116E2CF1A}"/>
              </a:ext>
            </a:extLst>
          </p:cNvPr>
          <p:cNvSpPr/>
          <p:nvPr/>
        </p:nvSpPr>
        <p:spPr>
          <a:xfrm rot="13694700">
            <a:off x="6021104" y="2792248"/>
            <a:ext cx="204417" cy="52961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79103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128EA8-5962-8649-8084-C7EDC1381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3" y="314314"/>
            <a:ext cx="11036967" cy="60307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DC1386-68BF-4A48-BD17-E6850258E5EF}"/>
              </a:ext>
            </a:extLst>
          </p:cNvPr>
          <p:cNvSpPr/>
          <p:nvPr/>
        </p:nvSpPr>
        <p:spPr>
          <a:xfrm>
            <a:off x="469232" y="348916"/>
            <a:ext cx="7531767" cy="60307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B7FE64-253A-E44B-9F6A-D94C10B70037}"/>
              </a:ext>
            </a:extLst>
          </p:cNvPr>
          <p:cNvSpPr txBox="1"/>
          <p:nvPr/>
        </p:nvSpPr>
        <p:spPr>
          <a:xfrm>
            <a:off x="6210794" y="6543686"/>
            <a:ext cx="640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Consolidated</a:t>
            </a:r>
            <a:r>
              <a:rPr lang="fr-FR" sz="1600" b="1" dirty="0"/>
              <a:t> Framework for </a:t>
            </a:r>
            <a:r>
              <a:rPr lang="fr-FR" sz="1600" b="1" dirty="0" err="1"/>
              <a:t>Implementation</a:t>
            </a:r>
            <a:r>
              <a:rPr lang="fr-FR" sz="1600" b="1" dirty="0"/>
              <a:t> </a:t>
            </a:r>
            <a:r>
              <a:rPr lang="fr-FR" sz="1600" b="1" dirty="0" err="1"/>
              <a:t>Research</a:t>
            </a:r>
            <a:r>
              <a:rPr lang="fr-FR" sz="1600" b="1" dirty="0"/>
              <a:t> (CFIR)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6098A6-0F0C-584B-9E89-F5800259D50D}"/>
              </a:ext>
            </a:extLst>
          </p:cNvPr>
          <p:cNvSpPr txBox="1"/>
          <p:nvPr/>
        </p:nvSpPr>
        <p:spPr>
          <a:xfrm>
            <a:off x="3943896" y="5885954"/>
            <a:ext cx="396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Barrières / facilitateurs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6494FD1-3D67-DB49-B81D-EE9EFCF02199}"/>
              </a:ext>
            </a:extLst>
          </p:cNvPr>
          <p:cNvSpPr/>
          <p:nvPr/>
        </p:nvSpPr>
        <p:spPr>
          <a:xfrm>
            <a:off x="8224560" y="348915"/>
            <a:ext cx="3746861" cy="6030719"/>
          </a:xfrm>
          <a:prstGeom prst="roundRect">
            <a:avLst/>
          </a:pr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74230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C7C4F-918C-994D-A025-15CE35D5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les identifier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D54BDD-CB4E-7041-BAD4-917A58EDA835}"/>
              </a:ext>
            </a:extLst>
          </p:cNvPr>
          <p:cNvSpPr txBox="1"/>
          <p:nvPr/>
        </p:nvSpPr>
        <p:spPr>
          <a:xfrm>
            <a:off x="2019301" y="2260169"/>
            <a:ext cx="612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Méthodes qualitatives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4C9B8A-B457-2640-A1E1-237533805E6B}"/>
              </a:ext>
            </a:extLst>
          </p:cNvPr>
          <p:cNvSpPr txBox="1"/>
          <p:nvPr/>
        </p:nvSpPr>
        <p:spPr>
          <a:xfrm>
            <a:off x="7072314" y="1180970"/>
            <a:ext cx="308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Entretiens</a:t>
            </a:r>
          </a:p>
        </p:txBody>
      </p:sp>
      <p:pic>
        <p:nvPicPr>
          <p:cNvPr id="6" name="Picture 2" descr="In-Person Interviews Yield Best Outcomes | Columbian College of Arts &amp;amp;  Sciences | The George Washington University">
            <a:extLst>
              <a:ext uri="{FF2B5EF4-FFF2-40B4-BE49-F238E27FC236}">
                <a16:creationId xmlns:a16="http://schemas.microsoft.com/office/drawing/2014/main" id="{87156C74-3684-0846-B1A9-AA4791F9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1721476"/>
            <a:ext cx="2651125" cy="17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08768F-B29D-0F40-8635-2B03FEB889F8}"/>
              </a:ext>
            </a:extLst>
          </p:cNvPr>
          <p:cNvSpPr/>
          <p:nvPr/>
        </p:nvSpPr>
        <p:spPr>
          <a:xfrm>
            <a:off x="6553200" y="1047751"/>
            <a:ext cx="4114800" cy="2806700"/>
          </a:xfrm>
          <a:prstGeom prst="ellipse">
            <a:avLst/>
          </a:prstGeom>
          <a:solidFill>
            <a:schemeClr val="accent1">
              <a:alpha val="18902"/>
            </a:scheme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171174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78A15F-74AC-D14F-AF7A-15207902B78C}"/>
              </a:ext>
            </a:extLst>
          </p:cNvPr>
          <p:cNvSpPr txBox="1"/>
          <p:nvPr/>
        </p:nvSpPr>
        <p:spPr>
          <a:xfrm>
            <a:off x="1193127" y="517359"/>
            <a:ext cx="1007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Problème = mauvais usage des antibiotiques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6A155A-992E-F84F-ABD1-563163143CEC}"/>
              </a:ext>
            </a:extLst>
          </p:cNvPr>
          <p:cNvSpPr txBox="1"/>
          <p:nvPr/>
        </p:nvSpPr>
        <p:spPr>
          <a:xfrm>
            <a:off x="2011321" y="5453326"/>
            <a:ext cx="869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Objectif = meilleure utilisation des antibiotiques</a:t>
            </a:r>
          </a:p>
        </p:txBody>
      </p:sp>
    </p:spTree>
    <p:extLst>
      <p:ext uri="{BB962C8B-B14F-4D97-AF65-F5344CB8AC3E}">
        <p14:creationId xmlns:p14="http://schemas.microsoft.com/office/powerpoint/2010/main" val="1444601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C7C4F-918C-994D-A025-15CE35D5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les identifier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D54BDD-CB4E-7041-BAD4-917A58EDA835}"/>
              </a:ext>
            </a:extLst>
          </p:cNvPr>
          <p:cNvSpPr txBox="1"/>
          <p:nvPr/>
        </p:nvSpPr>
        <p:spPr>
          <a:xfrm>
            <a:off x="2019301" y="2260169"/>
            <a:ext cx="612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Méthodes qualitatives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4C9B8A-B457-2640-A1E1-237533805E6B}"/>
              </a:ext>
            </a:extLst>
          </p:cNvPr>
          <p:cNvSpPr txBox="1"/>
          <p:nvPr/>
        </p:nvSpPr>
        <p:spPr>
          <a:xfrm>
            <a:off x="7072314" y="1180970"/>
            <a:ext cx="308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Entretiens</a:t>
            </a:r>
          </a:p>
        </p:txBody>
      </p:sp>
      <p:pic>
        <p:nvPicPr>
          <p:cNvPr id="6" name="Picture 2" descr="In-Person Interviews Yield Best Outcomes | Columbian College of Arts &amp;amp;  Sciences | The George Washington University">
            <a:extLst>
              <a:ext uri="{FF2B5EF4-FFF2-40B4-BE49-F238E27FC236}">
                <a16:creationId xmlns:a16="http://schemas.microsoft.com/office/drawing/2014/main" id="{87156C74-3684-0846-B1A9-AA4791F9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1721476"/>
            <a:ext cx="2651125" cy="17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08768F-B29D-0F40-8635-2B03FEB889F8}"/>
              </a:ext>
            </a:extLst>
          </p:cNvPr>
          <p:cNvSpPr/>
          <p:nvPr/>
        </p:nvSpPr>
        <p:spPr>
          <a:xfrm>
            <a:off x="6553200" y="1047751"/>
            <a:ext cx="4114800" cy="2806700"/>
          </a:xfrm>
          <a:prstGeom prst="ellipse">
            <a:avLst/>
          </a:prstGeom>
          <a:solidFill>
            <a:schemeClr val="accent1">
              <a:alpha val="18902"/>
            </a:scheme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pic>
        <p:nvPicPr>
          <p:cNvPr id="8" name="Picture 6" descr="Biologie 11e - Sylvie Rocan">
            <a:extLst>
              <a:ext uri="{FF2B5EF4-FFF2-40B4-BE49-F238E27FC236}">
                <a16:creationId xmlns:a16="http://schemas.microsoft.com/office/drawing/2014/main" id="{AE6B492A-11B9-E249-BF0E-230C7B59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88" y="3161322"/>
            <a:ext cx="3637360" cy="283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559C7BC-8CCB-DE4A-997D-B0B1277D2D91}"/>
              </a:ext>
            </a:extLst>
          </p:cNvPr>
          <p:cNvSpPr txBox="1"/>
          <p:nvPr/>
        </p:nvSpPr>
        <p:spPr>
          <a:xfrm>
            <a:off x="1780211" y="3072422"/>
            <a:ext cx="3546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Groupes de parole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6295C9B-BD51-694B-A291-CED81F3E5F10}"/>
              </a:ext>
            </a:extLst>
          </p:cNvPr>
          <p:cNvSpPr/>
          <p:nvPr/>
        </p:nvSpPr>
        <p:spPr>
          <a:xfrm>
            <a:off x="1468267" y="2871389"/>
            <a:ext cx="4170534" cy="3218261"/>
          </a:xfrm>
          <a:prstGeom prst="ellipse">
            <a:avLst/>
          </a:prstGeom>
          <a:solidFill>
            <a:srgbClr val="00B05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265720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C7C4F-918C-994D-A025-15CE35D5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les identifier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D54BDD-CB4E-7041-BAD4-917A58EDA835}"/>
              </a:ext>
            </a:extLst>
          </p:cNvPr>
          <p:cNvSpPr txBox="1"/>
          <p:nvPr/>
        </p:nvSpPr>
        <p:spPr>
          <a:xfrm>
            <a:off x="2019301" y="2260169"/>
            <a:ext cx="612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Méthodes qualitatives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4C9B8A-B457-2640-A1E1-237533805E6B}"/>
              </a:ext>
            </a:extLst>
          </p:cNvPr>
          <p:cNvSpPr txBox="1"/>
          <p:nvPr/>
        </p:nvSpPr>
        <p:spPr>
          <a:xfrm>
            <a:off x="7072314" y="1180970"/>
            <a:ext cx="3082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Entretiens</a:t>
            </a:r>
          </a:p>
        </p:txBody>
      </p:sp>
      <p:pic>
        <p:nvPicPr>
          <p:cNvPr id="6" name="Picture 2" descr="In-Person Interviews Yield Best Outcomes | Columbian College of Arts &amp;amp;  Sciences | The George Washington University">
            <a:extLst>
              <a:ext uri="{FF2B5EF4-FFF2-40B4-BE49-F238E27FC236}">
                <a16:creationId xmlns:a16="http://schemas.microsoft.com/office/drawing/2014/main" id="{87156C74-3684-0846-B1A9-AA4791F9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1721476"/>
            <a:ext cx="2651125" cy="17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08768F-B29D-0F40-8635-2B03FEB889F8}"/>
              </a:ext>
            </a:extLst>
          </p:cNvPr>
          <p:cNvSpPr/>
          <p:nvPr/>
        </p:nvSpPr>
        <p:spPr>
          <a:xfrm>
            <a:off x="6553200" y="1047751"/>
            <a:ext cx="4114800" cy="2806700"/>
          </a:xfrm>
          <a:prstGeom prst="ellipse">
            <a:avLst/>
          </a:prstGeom>
          <a:solidFill>
            <a:schemeClr val="accent1">
              <a:alpha val="18902"/>
            </a:scheme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pic>
        <p:nvPicPr>
          <p:cNvPr id="8" name="Picture 6" descr="Biologie 11e - Sylvie Rocan">
            <a:extLst>
              <a:ext uri="{FF2B5EF4-FFF2-40B4-BE49-F238E27FC236}">
                <a16:creationId xmlns:a16="http://schemas.microsoft.com/office/drawing/2014/main" id="{AE6B492A-11B9-E249-BF0E-230C7B59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88" y="3161322"/>
            <a:ext cx="3637360" cy="283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559C7BC-8CCB-DE4A-997D-B0B1277D2D91}"/>
              </a:ext>
            </a:extLst>
          </p:cNvPr>
          <p:cNvSpPr txBox="1"/>
          <p:nvPr/>
        </p:nvSpPr>
        <p:spPr>
          <a:xfrm>
            <a:off x="1780211" y="3072422"/>
            <a:ext cx="3546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Groupes de parole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6295C9B-BD51-694B-A291-CED81F3E5F10}"/>
              </a:ext>
            </a:extLst>
          </p:cNvPr>
          <p:cNvSpPr/>
          <p:nvPr/>
        </p:nvSpPr>
        <p:spPr>
          <a:xfrm>
            <a:off x="1468267" y="2871389"/>
            <a:ext cx="4170534" cy="3218261"/>
          </a:xfrm>
          <a:prstGeom prst="ellipse">
            <a:avLst/>
          </a:prstGeom>
          <a:solidFill>
            <a:srgbClr val="00B05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5A6258C1-89C9-3942-8A94-73B7256DE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3930254"/>
            <a:ext cx="2243137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65F032B-5541-AE4A-AAEB-23330CA631A5}"/>
              </a:ext>
            </a:extLst>
          </p:cNvPr>
          <p:cNvSpPr txBox="1"/>
          <p:nvPr/>
        </p:nvSpPr>
        <p:spPr>
          <a:xfrm>
            <a:off x="8336566" y="4119371"/>
            <a:ext cx="1773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Sondages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71CD8E-E7F7-E34F-B7AE-57459C947B0A}"/>
              </a:ext>
            </a:extLst>
          </p:cNvPr>
          <p:cNvSpPr/>
          <p:nvPr/>
        </p:nvSpPr>
        <p:spPr>
          <a:xfrm>
            <a:off x="5638803" y="3898333"/>
            <a:ext cx="4660899" cy="2102419"/>
          </a:xfrm>
          <a:prstGeom prst="ellipse">
            <a:avLst/>
          </a:prstGeom>
          <a:solidFill>
            <a:srgbClr val="7030A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734685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6A78C-C134-684D-8F96-273C7CFC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Mettre en place des entretiens individuels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74CD8B-1174-4741-96C9-CD6DD555C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003" y="2506662"/>
            <a:ext cx="8429501" cy="246909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fr-FR" dirty="0"/>
              <a:t>Sélection des participants</a:t>
            </a:r>
          </a:p>
          <a:p>
            <a:pPr marL="514350" indent="-514350">
              <a:buAutoNum type="arabicParenR"/>
            </a:pPr>
            <a:r>
              <a:rPr lang="fr-FR" dirty="0"/>
              <a:t>Créer un guide d’entretien</a:t>
            </a:r>
          </a:p>
          <a:p>
            <a:pPr marL="514350" indent="-514350">
              <a:buAutoNum type="arabicParenR"/>
            </a:pPr>
            <a:r>
              <a:rPr lang="fr-FR" dirty="0"/>
              <a:t>Conduire les entretiens</a:t>
            </a:r>
          </a:p>
          <a:p>
            <a:pPr marL="514350" indent="-514350">
              <a:buAutoNum type="arabicParenR"/>
            </a:pPr>
            <a:r>
              <a:rPr lang="fr-FR" dirty="0"/>
              <a:t>Analyser les données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6023A1-01B3-004C-8796-42859F8378A2}"/>
              </a:ext>
            </a:extLst>
          </p:cNvPr>
          <p:cNvSpPr txBox="1"/>
          <p:nvPr/>
        </p:nvSpPr>
        <p:spPr>
          <a:xfrm>
            <a:off x="1004455" y="5433433"/>
            <a:ext cx="11001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Vous voulez limiter la prescription des </a:t>
            </a:r>
            <a:r>
              <a:rPr lang="fr-FR" sz="2800" b="1" dirty="0" err="1">
                <a:solidFill>
                  <a:srgbClr val="FF0000"/>
                </a:solidFill>
              </a:rPr>
              <a:t>carbapénèmes</a:t>
            </a:r>
            <a:r>
              <a:rPr lang="fr-FR" sz="2800" b="1" dirty="0">
                <a:solidFill>
                  <a:srgbClr val="FF0000"/>
                </a:solidFill>
              </a:rPr>
              <a:t> dans votre hôpital en imposant une feuille de demande validée par l’équipe d’infectiologie</a:t>
            </a:r>
          </a:p>
        </p:txBody>
      </p:sp>
    </p:spTree>
    <p:extLst>
      <p:ext uri="{BB962C8B-B14F-4D97-AF65-F5344CB8AC3E}">
        <p14:creationId xmlns:p14="http://schemas.microsoft.com/office/powerpoint/2010/main" val="481155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8F5CF-6D35-7745-BD42-4C15ED23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5" y="0"/>
            <a:ext cx="10515600" cy="1325563"/>
          </a:xfrm>
        </p:spPr>
        <p:txBody>
          <a:bodyPr/>
          <a:lstStyle/>
          <a:p>
            <a:r>
              <a:rPr lang="fr-FR" dirty="0"/>
              <a:t>Sélection des participants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575ABA-34F4-4344-A243-8E322279D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805" b="11437"/>
          <a:stretch/>
        </p:blipFill>
        <p:spPr bwMode="auto">
          <a:xfrm>
            <a:off x="4071851" y="1325563"/>
            <a:ext cx="7376160" cy="49300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12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8F5CF-6D35-7745-BD42-4C15ED23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5" y="0"/>
            <a:ext cx="10515600" cy="1325563"/>
          </a:xfrm>
        </p:spPr>
        <p:txBody>
          <a:bodyPr/>
          <a:lstStyle/>
          <a:p>
            <a:r>
              <a:rPr lang="fr-FR" dirty="0"/>
              <a:t>Sélection des participants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575ABA-34F4-4344-A243-8E322279D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805" b="11437"/>
          <a:stretch/>
        </p:blipFill>
        <p:spPr bwMode="auto">
          <a:xfrm>
            <a:off x="4071851" y="1325563"/>
            <a:ext cx="7376160" cy="49300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AEBE312-0CD7-7243-BF58-BCF6780EA315}"/>
              </a:ext>
            </a:extLst>
          </p:cNvPr>
          <p:cNvSpPr/>
          <p:nvPr/>
        </p:nvSpPr>
        <p:spPr>
          <a:xfrm>
            <a:off x="3811979" y="4536374"/>
            <a:ext cx="7992094" cy="181692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F880BB-2859-9740-BB06-51A21A2719BD}"/>
              </a:ext>
            </a:extLst>
          </p:cNvPr>
          <p:cNvSpPr txBox="1"/>
          <p:nvPr/>
        </p:nvSpPr>
        <p:spPr>
          <a:xfrm>
            <a:off x="1757746" y="5029337"/>
            <a:ext cx="1698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À l’échelle hospitalière</a:t>
            </a:r>
          </a:p>
        </p:txBody>
      </p:sp>
    </p:spTree>
    <p:extLst>
      <p:ext uri="{BB962C8B-B14F-4D97-AF65-F5344CB8AC3E}">
        <p14:creationId xmlns:p14="http://schemas.microsoft.com/office/powerpoint/2010/main" val="1716550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7F8240C-6347-7146-A5A2-C4AE998CB086}"/>
              </a:ext>
            </a:extLst>
          </p:cNvPr>
          <p:cNvSpPr txBox="1">
            <a:spLocks/>
          </p:cNvSpPr>
          <p:nvPr/>
        </p:nvSpPr>
        <p:spPr>
          <a:xfrm>
            <a:off x="113805" y="-221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Sélection des participants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6F8B20-BCC9-E64C-AF3C-D0135342A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01" y="1104355"/>
            <a:ext cx="5245505" cy="56445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E152614-C2DE-BB49-B7B4-508E9D202A25}"/>
              </a:ext>
            </a:extLst>
          </p:cNvPr>
          <p:cNvSpPr txBox="1"/>
          <p:nvPr/>
        </p:nvSpPr>
        <p:spPr>
          <a:xfrm>
            <a:off x="7506850" y="5117680"/>
            <a:ext cx="46851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Sax et al. </a:t>
            </a:r>
            <a:r>
              <a:rPr lang="fr-FR" sz="2000" dirty="0" err="1"/>
              <a:t>Implementation</a:t>
            </a:r>
            <a:r>
              <a:rPr lang="fr-FR" sz="2000" dirty="0"/>
              <a:t> of infection control best practice in intensive care </a:t>
            </a:r>
            <a:r>
              <a:rPr lang="fr-FR" sz="2000" dirty="0" err="1"/>
              <a:t>units</a:t>
            </a:r>
            <a:r>
              <a:rPr lang="fr-FR" sz="2000" dirty="0"/>
              <a:t> </a:t>
            </a:r>
            <a:r>
              <a:rPr lang="fr-FR" sz="2000" dirty="0" err="1"/>
              <a:t>throughout</a:t>
            </a:r>
            <a:r>
              <a:rPr lang="fr-FR" sz="2000" dirty="0"/>
              <a:t> Europe: a mixed-</a:t>
            </a:r>
            <a:r>
              <a:rPr lang="fr-FR" sz="2000" dirty="0" err="1"/>
              <a:t>method</a:t>
            </a:r>
            <a:r>
              <a:rPr lang="fr-FR" sz="2000" dirty="0"/>
              <a:t> </a:t>
            </a:r>
            <a:r>
              <a:rPr lang="fr-FR" sz="2000" dirty="0" err="1"/>
              <a:t>evaluation</a:t>
            </a:r>
            <a:r>
              <a:rPr lang="fr-FR" sz="2000" dirty="0"/>
              <a:t> </a:t>
            </a:r>
            <a:r>
              <a:rPr lang="fr-FR" sz="2000" dirty="0" err="1"/>
              <a:t>study</a:t>
            </a:r>
            <a:r>
              <a:rPr lang="fr-FR" sz="2000" dirty="0"/>
              <a:t>. </a:t>
            </a:r>
          </a:p>
          <a:p>
            <a:r>
              <a:rPr lang="fr-FR" sz="2000" dirty="0" err="1"/>
              <a:t>Implementation</a:t>
            </a:r>
            <a:r>
              <a:rPr lang="fr-FR" sz="2000" dirty="0"/>
              <a:t> Science 2013</a:t>
            </a:r>
          </a:p>
        </p:txBody>
      </p:sp>
    </p:spTree>
    <p:extLst>
      <p:ext uri="{BB962C8B-B14F-4D97-AF65-F5344CB8AC3E}">
        <p14:creationId xmlns:p14="http://schemas.microsoft.com/office/powerpoint/2010/main" val="4062613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7F8240C-6347-7146-A5A2-C4AE998CB086}"/>
              </a:ext>
            </a:extLst>
          </p:cNvPr>
          <p:cNvSpPr txBox="1">
            <a:spLocks/>
          </p:cNvSpPr>
          <p:nvPr/>
        </p:nvSpPr>
        <p:spPr>
          <a:xfrm>
            <a:off x="113805" y="-221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Sélection des participants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6F8B20-BCC9-E64C-AF3C-D0135342A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01" y="1104355"/>
            <a:ext cx="5245505" cy="56445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E152614-C2DE-BB49-B7B4-508E9D202A25}"/>
              </a:ext>
            </a:extLst>
          </p:cNvPr>
          <p:cNvSpPr txBox="1"/>
          <p:nvPr/>
        </p:nvSpPr>
        <p:spPr>
          <a:xfrm>
            <a:off x="7506850" y="5117680"/>
            <a:ext cx="46851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Sax et al. </a:t>
            </a:r>
            <a:r>
              <a:rPr lang="fr-FR" sz="2000" dirty="0" err="1"/>
              <a:t>Implementation</a:t>
            </a:r>
            <a:r>
              <a:rPr lang="fr-FR" sz="2000" dirty="0"/>
              <a:t> of infection control best practice in intensive care </a:t>
            </a:r>
            <a:r>
              <a:rPr lang="fr-FR" sz="2000" dirty="0" err="1"/>
              <a:t>units</a:t>
            </a:r>
            <a:r>
              <a:rPr lang="fr-FR" sz="2000" dirty="0"/>
              <a:t> </a:t>
            </a:r>
            <a:r>
              <a:rPr lang="fr-FR" sz="2000" dirty="0" err="1"/>
              <a:t>throughout</a:t>
            </a:r>
            <a:r>
              <a:rPr lang="fr-FR" sz="2000" dirty="0"/>
              <a:t> Europe: a mixed-</a:t>
            </a:r>
            <a:r>
              <a:rPr lang="fr-FR" sz="2000" dirty="0" err="1"/>
              <a:t>method</a:t>
            </a:r>
            <a:r>
              <a:rPr lang="fr-FR" sz="2000" dirty="0"/>
              <a:t> </a:t>
            </a:r>
            <a:r>
              <a:rPr lang="fr-FR" sz="2000" dirty="0" err="1"/>
              <a:t>evaluation</a:t>
            </a:r>
            <a:r>
              <a:rPr lang="fr-FR" sz="2000" dirty="0"/>
              <a:t> </a:t>
            </a:r>
            <a:r>
              <a:rPr lang="fr-FR" sz="2000" dirty="0" err="1"/>
              <a:t>study</a:t>
            </a:r>
            <a:r>
              <a:rPr lang="fr-FR" sz="2000" dirty="0"/>
              <a:t>. </a:t>
            </a:r>
          </a:p>
          <a:p>
            <a:r>
              <a:rPr lang="fr-FR" sz="2000" dirty="0" err="1"/>
              <a:t>Implementation</a:t>
            </a:r>
            <a:r>
              <a:rPr lang="fr-FR" sz="2000" dirty="0"/>
              <a:t> Science 2013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003C15-52DA-574E-9761-2C5479F121CE}"/>
              </a:ext>
            </a:extLst>
          </p:cNvPr>
          <p:cNvSpPr txBox="1"/>
          <p:nvPr/>
        </p:nvSpPr>
        <p:spPr>
          <a:xfrm>
            <a:off x="7231820" y="3275483"/>
            <a:ext cx="4960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+ stratégie boule de neige</a:t>
            </a:r>
          </a:p>
          <a:p>
            <a:r>
              <a:rPr lang="fr-FR" sz="2800" dirty="0"/>
              <a:t>= se faire conseiller des participants à chaque entretien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ECDF66-C5BE-AF48-A73B-96FB2C2EF6D8}"/>
              </a:ext>
            </a:extLst>
          </p:cNvPr>
          <p:cNvSpPr/>
          <p:nvPr/>
        </p:nvSpPr>
        <p:spPr>
          <a:xfrm>
            <a:off x="3447553" y="4571999"/>
            <a:ext cx="3214253" cy="43938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F5D5C4B-44E2-FB4D-91A2-DC778DEC5C05}"/>
              </a:ext>
            </a:extLst>
          </p:cNvPr>
          <p:cNvSpPr/>
          <p:nvPr/>
        </p:nvSpPr>
        <p:spPr>
          <a:xfrm>
            <a:off x="3208067" y="6212461"/>
            <a:ext cx="3667745" cy="53643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76EE2CB-E5E3-8D4B-8C83-C823377167DC}"/>
              </a:ext>
            </a:extLst>
          </p:cNvPr>
          <p:cNvSpPr/>
          <p:nvPr/>
        </p:nvSpPr>
        <p:spPr>
          <a:xfrm>
            <a:off x="3554556" y="2210224"/>
            <a:ext cx="3214253" cy="43938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66AD7DC-0F54-C843-AA1F-60943DC3AAA8}"/>
              </a:ext>
            </a:extLst>
          </p:cNvPr>
          <p:cNvSpPr/>
          <p:nvPr/>
        </p:nvSpPr>
        <p:spPr>
          <a:xfrm>
            <a:off x="6404719" y="1104355"/>
            <a:ext cx="3214253" cy="43938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AFBC97-5EFB-7A41-987E-8F9D9CFB0F72}"/>
              </a:ext>
            </a:extLst>
          </p:cNvPr>
          <p:cNvSpPr txBox="1"/>
          <p:nvPr/>
        </p:nvSpPr>
        <p:spPr>
          <a:xfrm>
            <a:off x="7200028" y="1132931"/>
            <a:ext cx="2648449" cy="36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Chefs de service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236AB5-9B1A-7247-BA13-5B0DC73B5C84}"/>
              </a:ext>
            </a:extLst>
          </p:cNvPr>
          <p:cNvSpPr txBox="1"/>
          <p:nvPr/>
        </p:nvSpPr>
        <p:spPr>
          <a:xfrm>
            <a:off x="4858402" y="6379498"/>
            <a:ext cx="2648449" cy="36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154C26-8FEB-FA4F-AD5B-45F781DCC911}"/>
              </a:ext>
            </a:extLst>
          </p:cNvPr>
          <p:cNvSpPr txBox="1"/>
          <p:nvPr/>
        </p:nvSpPr>
        <p:spPr>
          <a:xfrm>
            <a:off x="5551587" y="4600575"/>
            <a:ext cx="2648449" cy="36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179850E-BD02-094B-AD70-D850EB4428EF}"/>
              </a:ext>
            </a:extLst>
          </p:cNvPr>
          <p:cNvSpPr txBox="1"/>
          <p:nvPr/>
        </p:nvSpPr>
        <p:spPr>
          <a:xfrm>
            <a:off x="7168026" y="1985920"/>
            <a:ext cx="2648449" cy="36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Pharmacie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7FF0AD9-89F5-D148-9A27-17AB8F4B05F0}"/>
              </a:ext>
            </a:extLst>
          </p:cNvPr>
          <p:cNvSpPr/>
          <p:nvPr/>
        </p:nvSpPr>
        <p:spPr>
          <a:xfrm>
            <a:off x="6661806" y="1933161"/>
            <a:ext cx="3214253" cy="43938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/>
          </a:p>
        </p:txBody>
      </p:sp>
    </p:spTree>
    <p:extLst>
      <p:ext uri="{BB962C8B-B14F-4D97-AF65-F5344CB8AC3E}">
        <p14:creationId xmlns:p14="http://schemas.microsoft.com/office/powerpoint/2010/main" val="2622523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06427-3717-E649-8597-56442F55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Créer un guide d’entretien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5EC265-30B9-C54E-9328-0CC4C406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68" y="1435967"/>
            <a:ext cx="9055924" cy="48115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5070F0-0DE1-4E43-B334-EC7EED799AC7}"/>
              </a:ext>
            </a:extLst>
          </p:cNvPr>
          <p:cNvSpPr txBox="1"/>
          <p:nvPr/>
        </p:nvSpPr>
        <p:spPr>
          <a:xfrm>
            <a:off x="7280565" y="633678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Sax et al. </a:t>
            </a:r>
            <a:r>
              <a:rPr lang="fr-FR" dirty="0" err="1"/>
              <a:t>Implementation</a:t>
            </a:r>
            <a:r>
              <a:rPr lang="fr-FR" dirty="0"/>
              <a:t> Science 2013</a:t>
            </a:r>
          </a:p>
        </p:txBody>
      </p:sp>
    </p:spTree>
    <p:extLst>
      <p:ext uri="{BB962C8B-B14F-4D97-AF65-F5344CB8AC3E}">
        <p14:creationId xmlns:p14="http://schemas.microsoft.com/office/powerpoint/2010/main" val="300872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2A533D-1C3E-D542-B00F-48725A0C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515" y="700588"/>
            <a:ext cx="8870290" cy="61574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F58C05-6AF1-CA44-90B0-B0F0E824FB7D}"/>
              </a:ext>
            </a:extLst>
          </p:cNvPr>
          <p:cNvSpPr txBox="1"/>
          <p:nvPr/>
        </p:nvSpPr>
        <p:spPr>
          <a:xfrm>
            <a:off x="3310248" y="106279"/>
            <a:ext cx="8113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https://</a:t>
            </a:r>
            <a:r>
              <a:rPr lang="fr-FR" sz="2400" b="1" dirty="0" err="1"/>
              <a:t>cfirguide.org</a:t>
            </a:r>
            <a:r>
              <a:rPr lang="fr-FR" sz="2400" b="1" dirty="0"/>
              <a:t>/guide/</a:t>
            </a:r>
            <a:r>
              <a:rPr lang="fr-FR" sz="2400" b="1" dirty="0" err="1"/>
              <a:t>app</a:t>
            </a:r>
            <a:r>
              <a:rPr lang="fr-FR" sz="2400" b="1" dirty="0"/>
              <a:t>/#/</a:t>
            </a:r>
            <a:r>
              <a:rPr lang="fr-FR" sz="2400" b="1" dirty="0" err="1"/>
              <a:t>guide_select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CB9A78-224B-BF49-8C18-E9775B9A9743}"/>
              </a:ext>
            </a:extLst>
          </p:cNvPr>
          <p:cNvSpPr txBox="1"/>
          <p:nvPr/>
        </p:nvSpPr>
        <p:spPr>
          <a:xfrm>
            <a:off x="115786" y="116083"/>
            <a:ext cx="319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Idées de question</a:t>
            </a:r>
          </a:p>
        </p:txBody>
      </p:sp>
    </p:spTree>
    <p:extLst>
      <p:ext uri="{BB962C8B-B14F-4D97-AF65-F5344CB8AC3E}">
        <p14:creationId xmlns:p14="http://schemas.microsoft.com/office/powerpoint/2010/main" val="320276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06427-3717-E649-8597-56442F55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187"/>
            <a:ext cx="10515600" cy="1325563"/>
          </a:xfrm>
        </p:spPr>
        <p:txBody>
          <a:bodyPr/>
          <a:lstStyle/>
          <a:p>
            <a:r>
              <a:rPr lang="fr-FR" dirty="0"/>
              <a:t>Créer un guide d’entretien : exemple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B51F51-33A3-7548-90FB-B688411EF823}"/>
              </a:ext>
            </a:extLst>
          </p:cNvPr>
          <p:cNvSpPr txBox="1"/>
          <p:nvPr/>
        </p:nvSpPr>
        <p:spPr>
          <a:xfrm>
            <a:off x="665018" y="1710047"/>
            <a:ext cx="112696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Questions générales sur le participant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Données générales sur les </a:t>
            </a:r>
            <a:r>
              <a:rPr lang="fr-FR" sz="2400" dirty="0" err="1"/>
              <a:t>carbapénèmes</a:t>
            </a:r>
            <a:endParaRPr lang="fr-F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Comment et pourquoi utilisez-vous les </a:t>
            </a:r>
            <a:r>
              <a:rPr lang="fr-FR" sz="2400" dirty="0" err="1"/>
              <a:t>carbapénèmes</a:t>
            </a:r>
            <a:r>
              <a:rPr lang="fr-FR" sz="2400" dirty="0"/>
              <a:t> actuellement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Que pensez-vous de la résistance aux </a:t>
            </a:r>
            <a:r>
              <a:rPr lang="fr-FR" sz="2400" dirty="0" err="1"/>
              <a:t>carbapénèmes</a:t>
            </a:r>
            <a:r>
              <a:rPr lang="fr-FR" sz="2400" dirty="0"/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Comment améliorer les choses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Quelles interventions mettre en place et comment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Que pensez-vous d’imposer une feuille de demande validée par l’équipe d’infectiologie avant prescription des </a:t>
            </a:r>
            <a:r>
              <a:rPr lang="fr-FR" sz="2400" dirty="0" err="1"/>
              <a:t>carbapénèmes</a:t>
            </a:r>
            <a:r>
              <a:rPr lang="fr-FR" sz="24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77338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78A15F-74AC-D14F-AF7A-15207902B78C}"/>
              </a:ext>
            </a:extLst>
          </p:cNvPr>
          <p:cNvSpPr txBox="1"/>
          <p:nvPr/>
        </p:nvSpPr>
        <p:spPr>
          <a:xfrm>
            <a:off x="1193127" y="517359"/>
            <a:ext cx="1007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Problème = mauvais usage des antibiotiques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6A155A-992E-F84F-ABD1-563163143CEC}"/>
              </a:ext>
            </a:extLst>
          </p:cNvPr>
          <p:cNvSpPr txBox="1"/>
          <p:nvPr/>
        </p:nvSpPr>
        <p:spPr>
          <a:xfrm>
            <a:off x="2011321" y="5453326"/>
            <a:ext cx="869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Objectif = meilleure utilisation des antibiotiques</a:t>
            </a:r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40BCF36E-DA0F-5446-AC13-543ABCE9124F}"/>
              </a:ext>
            </a:extLst>
          </p:cNvPr>
          <p:cNvSpPr/>
          <p:nvPr/>
        </p:nvSpPr>
        <p:spPr>
          <a:xfrm>
            <a:off x="5967662" y="1876926"/>
            <a:ext cx="1395663" cy="3140242"/>
          </a:xfrm>
          <a:prstGeom prst="downArrow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9DCD916A-22B2-BD49-979D-85008B807B33}"/>
              </a:ext>
            </a:extLst>
          </p:cNvPr>
          <p:cNvSpPr/>
          <p:nvPr/>
        </p:nvSpPr>
        <p:spPr>
          <a:xfrm>
            <a:off x="3220452" y="1876926"/>
            <a:ext cx="1395663" cy="3140242"/>
          </a:xfrm>
          <a:prstGeom prst="downArrow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 vers le bas 7">
            <a:extLst>
              <a:ext uri="{FF2B5EF4-FFF2-40B4-BE49-F238E27FC236}">
                <a16:creationId xmlns:a16="http://schemas.microsoft.com/office/drawing/2014/main" id="{0094222F-20D7-5844-B905-0F25D67B698D}"/>
              </a:ext>
            </a:extLst>
          </p:cNvPr>
          <p:cNvSpPr/>
          <p:nvPr/>
        </p:nvSpPr>
        <p:spPr>
          <a:xfrm>
            <a:off x="8714872" y="1876926"/>
            <a:ext cx="1395663" cy="3140242"/>
          </a:xfrm>
          <a:prstGeom prst="downArrow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B7C84-FC82-C34D-B42B-A683AA92FC55}"/>
              </a:ext>
            </a:extLst>
          </p:cNvPr>
          <p:cNvSpPr txBox="1"/>
          <p:nvPr/>
        </p:nvSpPr>
        <p:spPr>
          <a:xfrm>
            <a:off x="1915027" y="1970230"/>
            <a:ext cx="162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Intervention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6A46CA-32F2-404C-B040-ACAF93DCF075}"/>
              </a:ext>
            </a:extLst>
          </p:cNvPr>
          <p:cNvSpPr txBox="1"/>
          <p:nvPr/>
        </p:nvSpPr>
        <p:spPr>
          <a:xfrm>
            <a:off x="4604082" y="1970230"/>
            <a:ext cx="162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Intervention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6AA9DD-284D-6B44-B63B-F8ABC92D7590}"/>
              </a:ext>
            </a:extLst>
          </p:cNvPr>
          <p:cNvSpPr txBox="1"/>
          <p:nvPr/>
        </p:nvSpPr>
        <p:spPr>
          <a:xfrm>
            <a:off x="7437517" y="1970230"/>
            <a:ext cx="162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Intervention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1393BF-91FD-B549-9A43-81AD8703FC75}"/>
              </a:ext>
            </a:extLst>
          </p:cNvPr>
          <p:cNvSpPr txBox="1"/>
          <p:nvPr/>
        </p:nvSpPr>
        <p:spPr>
          <a:xfrm>
            <a:off x="1485900" y="2505670"/>
            <a:ext cx="2117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Exemple</a:t>
            </a:r>
          </a:p>
          <a:p>
            <a:pPr algn="ctr"/>
            <a:r>
              <a:rPr lang="fr-FR" dirty="0"/>
              <a:t>Installer une équipe d’avis antibiotique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45E9E5-41BD-CE4F-A955-CEFEC69E300D}"/>
              </a:ext>
            </a:extLst>
          </p:cNvPr>
          <p:cNvSpPr txBox="1"/>
          <p:nvPr/>
        </p:nvSpPr>
        <p:spPr>
          <a:xfrm>
            <a:off x="4077701" y="2432866"/>
            <a:ext cx="2408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Exemple</a:t>
            </a:r>
          </a:p>
          <a:p>
            <a:pPr algn="ctr"/>
            <a:r>
              <a:rPr lang="fr-FR" dirty="0"/>
              <a:t>Créer des recommandations locales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90CB92-2856-2C49-95FE-1488E109312A}"/>
              </a:ext>
            </a:extLst>
          </p:cNvPr>
          <p:cNvSpPr txBox="1"/>
          <p:nvPr/>
        </p:nvSpPr>
        <p:spPr>
          <a:xfrm>
            <a:off x="6960266" y="2367170"/>
            <a:ext cx="2408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Exemple</a:t>
            </a:r>
          </a:p>
          <a:p>
            <a:pPr algn="ctr"/>
            <a:r>
              <a:rPr lang="fr-FR" dirty="0"/>
              <a:t>Former les prescripteurs régulièrement</a:t>
            </a:r>
          </a:p>
        </p:txBody>
      </p:sp>
    </p:spTree>
    <p:extLst>
      <p:ext uri="{BB962C8B-B14F-4D97-AF65-F5344CB8AC3E}">
        <p14:creationId xmlns:p14="http://schemas.microsoft.com/office/powerpoint/2010/main" val="3732754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06427-3717-E649-8597-56442F55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Créer un guide d’entretien (prescripteur)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B51F51-33A3-7548-90FB-B688411EF823}"/>
              </a:ext>
            </a:extLst>
          </p:cNvPr>
          <p:cNvSpPr txBox="1"/>
          <p:nvPr/>
        </p:nvSpPr>
        <p:spPr>
          <a:xfrm>
            <a:off x="665018" y="1710047"/>
            <a:ext cx="112696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Questions générales sur le participant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Données générales sur les </a:t>
            </a:r>
            <a:r>
              <a:rPr lang="fr-FR" sz="2400" dirty="0" err="1"/>
              <a:t>carbapénèmes</a:t>
            </a:r>
            <a:endParaRPr lang="fr-FR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Comment et pourquoi utilisez-vous les </a:t>
            </a:r>
            <a:r>
              <a:rPr lang="fr-FR" sz="2400" dirty="0" err="1"/>
              <a:t>carbapénèmes</a:t>
            </a:r>
            <a:r>
              <a:rPr lang="fr-FR" sz="2400" dirty="0"/>
              <a:t> actuellement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Que pensez-vous de la résistance aux </a:t>
            </a:r>
            <a:r>
              <a:rPr lang="fr-FR" sz="2400" dirty="0" err="1"/>
              <a:t>carbapénèmes</a:t>
            </a:r>
            <a:r>
              <a:rPr lang="fr-FR" sz="2400" dirty="0"/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Comment améliorer les choses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Quelles interventions mettre en place et comment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Que pensez-vous d’imposer une feuille de demande validée par l’équipe d’infectiologie avant prescription des </a:t>
            </a:r>
            <a:r>
              <a:rPr lang="fr-FR" sz="2400" dirty="0" err="1"/>
              <a:t>carbapénèmes</a:t>
            </a:r>
            <a:r>
              <a:rPr lang="fr-FR" sz="2400" dirty="0"/>
              <a:t>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Est-ce que vous seriez d’accord pour faire ça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Est-ce que vous voyez des problèmes (nuits, WE, etc.)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Comment le faire en pratique ?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7969D23-89EE-514C-9205-1086CB9587C3}"/>
              </a:ext>
            </a:extLst>
          </p:cNvPr>
          <p:cNvSpPr/>
          <p:nvPr/>
        </p:nvSpPr>
        <p:spPr>
          <a:xfrm>
            <a:off x="356260" y="1531917"/>
            <a:ext cx="6115792" cy="7956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DF7B2F-5293-374E-B122-CA6E994E0608}"/>
              </a:ext>
            </a:extLst>
          </p:cNvPr>
          <p:cNvSpPr txBox="1"/>
          <p:nvPr/>
        </p:nvSpPr>
        <p:spPr>
          <a:xfrm>
            <a:off x="5445826" y="1237538"/>
            <a:ext cx="551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Briser la glace et savoir d’où se place le participant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52B30F5-0F02-994F-BCF1-1E7076C52E7D}"/>
              </a:ext>
            </a:extLst>
          </p:cNvPr>
          <p:cNvSpPr/>
          <p:nvPr/>
        </p:nvSpPr>
        <p:spPr>
          <a:xfrm>
            <a:off x="118753" y="2150025"/>
            <a:ext cx="10654146" cy="17807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E8F165-6302-084D-8417-2300B498ED9B}"/>
              </a:ext>
            </a:extLst>
          </p:cNvPr>
          <p:cNvSpPr txBox="1"/>
          <p:nvPr/>
        </p:nvSpPr>
        <p:spPr>
          <a:xfrm>
            <a:off x="8047512" y="1710047"/>
            <a:ext cx="402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Voir si perception du problème et identifier des cibles d’action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C1FC10-2F91-9047-83FC-40E0D69AB5C2}"/>
              </a:ext>
            </a:extLst>
          </p:cNvPr>
          <p:cNvSpPr txBox="1"/>
          <p:nvPr/>
        </p:nvSpPr>
        <p:spPr>
          <a:xfrm>
            <a:off x="8502732" y="3787539"/>
            <a:ext cx="4025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Essayer de trouver ensemble la meilleure idée d’intervention (pas forcément celle qu’on avait au début)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DB2585A-A317-5A4D-9F88-ABCA8FF0BF4F}"/>
              </a:ext>
            </a:extLst>
          </p:cNvPr>
          <p:cNvSpPr/>
          <p:nvPr/>
        </p:nvSpPr>
        <p:spPr>
          <a:xfrm>
            <a:off x="71252" y="3787539"/>
            <a:ext cx="8431480" cy="106947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5EE1D0-339E-F844-A5F8-265C46BC2ECF}"/>
              </a:ext>
            </a:extLst>
          </p:cNvPr>
          <p:cNvSpPr txBox="1"/>
          <p:nvPr/>
        </p:nvSpPr>
        <p:spPr>
          <a:xfrm>
            <a:off x="8236526" y="5610268"/>
            <a:ext cx="4158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Évaluer facilitateurs et obstacles à l’intervention imaginée</a:t>
            </a:r>
          </a:p>
          <a:p>
            <a:r>
              <a:rPr lang="fr-FR" b="1" dirty="0">
                <a:solidFill>
                  <a:srgbClr val="FF0000"/>
                </a:solidFill>
              </a:rPr>
              <a:t>Chercher des stratégies de mise en place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8B9443-AE25-604D-804A-2E34139E2BA6}"/>
              </a:ext>
            </a:extLst>
          </p:cNvPr>
          <p:cNvSpPr/>
          <p:nvPr/>
        </p:nvSpPr>
        <p:spPr>
          <a:xfrm>
            <a:off x="-650176" y="4652248"/>
            <a:ext cx="14128669" cy="25294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096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06427-3717-E649-8597-56442F55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Créer un guide d’entretien : conseils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E62295-67A4-864B-BDFB-DFBF91852C7C}"/>
              </a:ext>
            </a:extLst>
          </p:cNvPr>
          <p:cNvSpPr txBox="1"/>
          <p:nvPr/>
        </p:nvSpPr>
        <p:spPr>
          <a:xfrm>
            <a:off x="1140031" y="1828799"/>
            <a:ext cx="108421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Créer un groupe de travail pour écrire le guide</a:t>
            </a:r>
          </a:p>
          <a:p>
            <a:pPr lvl="1"/>
            <a:r>
              <a:rPr lang="fr-FR" sz="3200" dirty="0"/>
              <a:t>- Permet de créer une dynamique autour du projet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Le faire relire par une personne extérieure avec une compétence en méthodologie qualitative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Adapter le guide d’entretien en fonction de quelques participants pilotes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97285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9D27C5-5BE8-914A-81CC-4967A611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Conduire et analyser les entretiens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A6226-E395-804A-9C0C-30A3B0A4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259"/>
            <a:ext cx="10515600" cy="4351338"/>
          </a:xfrm>
        </p:spPr>
        <p:txBody>
          <a:bodyPr/>
          <a:lstStyle/>
          <a:p>
            <a:r>
              <a:rPr lang="fr-FR" dirty="0"/>
              <a:t>Prendre le temps, expliquer la démarche</a:t>
            </a:r>
          </a:p>
          <a:p>
            <a:r>
              <a:rPr lang="fr-FR" dirty="0"/>
              <a:t>Trouver un moyen de motiver les participants</a:t>
            </a:r>
          </a:p>
          <a:p>
            <a:r>
              <a:rPr lang="fr-FR" dirty="0"/>
              <a:t>Enregistrer les entretiens puis les transcrire ++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Analyse qualitative inductive (définir les thèmes et sous-thèmes en fonction des données recueillies)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800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6A78C-C134-684D-8F96-273C7CFC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Faire un sondage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74CD8B-1174-4741-96C9-CD6DD555C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0178"/>
            <a:ext cx="8429501" cy="246909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fr-FR" dirty="0"/>
              <a:t>Sélection des participants</a:t>
            </a:r>
          </a:p>
          <a:p>
            <a:pPr marL="514350" indent="-514350">
              <a:buAutoNum type="arabicParenR"/>
            </a:pPr>
            <a:r>
              <a:rPr lang="fr-FR" dirty="0"/>
              <a:t>Créer les questions du sondage</a:t>
            </a:r>
          </a:p>
          <a:p>
            <a:pPr marL="514350" indent="-514350">
              <a:buAutoNum type="arabicParenR"/>
            </a:pPr>
            <a:r>
              <a:rPr lang="fr-FR" dirty="0"/>
              <a:t>Diffuser le sondage</a:t>
            </a:r>
          </a:p>
          <a:p>
            <a:pPr marL="514350" indent="-514350">
              <a:buAutoNum type="arabicParenR"/>
            </a:pPr>
            <a:r>
              <a:rPr lang="fr-FR" dirty="0"/>
              <a:t>Analyser les données</a:t>
            </a:r>
          </a:p>
          <a:p>
            <a:pPr marL="514350" indent="-514350">
              <a:buAutoNum type="arabicParenR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5448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634A4-A860-3B42-A81A-3680B308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8059"/>
          </a:xfrm>
        </p:spPr>
        <p:txBody>
          <a:bodyPr>
            <a:normAutofit fontScale="90000"/>
          </a:bodyPr>
          <a:lstStyle/>
          <a:p>
            <a:r>
              <a:rPr lang="fr-FR" dirty="0"/>
              <a:t>Exemple de sondage concernant les outils électroniques d’aide à la prescription antibiotique au DIU d’antibiothérapie de Bobo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961D5D-9D27-8E41-893B-8D8F870D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463" y="1269154"/>
            <a:ext cx="2264228" cy="166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878117C-33F5-8A48-AA81-D26688A9572A}"/>
              </a:ext>
            </a:extLst>
          </p:cNvPr>
          <p:cNvSpPr txBox="1"/>
          <p:nvPr/>
        </p:nvSpPr>
        <p:spPr>
          <a:xfrm>
            <a:off x="396395" y="2760657"/>
            <a:ext cx="913498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Quelles</a:t>
            </a:r>
            <a:r>
              <a:rPr lang="en-US" sz="2800" dirty="0"/>
              <a:t> interventions </a:t>
            </a:r>
            <a:r>
              <a:rPr lang="en-US" sz="2800" dirty="0" err="1"/>
              <a:t>seraient</a:t>
            </a:r>
            <a:r>
              <a:rPr lang="en-US" sz="2800" dirty="0"/>
              <a:t> les plus </a:t>
            </a:r>
            <a:r>
              <a:rPr lang="en-US" sz="2800" dirty="0" err="1"/>
              <a:t>utiles</a:t>
            </a:r>
            <a:r>
              <a:rPr lang="en-US" sz="2800" dirty="0"/>
              <a:t> </a:t>
            </a:r>
            <a:r>
              <a:rPr lang="en-US" sz="2800" dirty="0" err="1"/>
              <a:t>à</a:t>
            </a:r>
            <a:r>
              <a:rPr lang="en-US" sz="2800" dirty="0"/>
              <a:t> </a:t>
            </a:r>
            <a:r>
              <a:rPr lang="en-US" sz="2800" dirty="0" err="1"/>
              <a:t>votre</a:t>
            </a:r>
            <a:r>
              <a:rPr lang="en-US" sz="2800" dirty="0"/>
              <a:t> </a:t>
            </a:r>
            <a:r>
              <a:rPr lang="en-US" sz="2800" dirty="0" err="1"/>
              <a:t>avis</a:t>
            </a:r>
            <a:r>
              <a:rPr lang="en-US" sz="2800" dirty="0"/>
              <a:t> pour </a:t>
            </a:r>
            <a:r>
              <a:rPr lang="en-US" sz="2800" dirty="0" err="1"/>
              <a:t>améliorer</a:t>
            </a:r>
            <a:r>
              <a:rPr lang="en-US" sz="2800" dirty="0"/>
              <a:t> la prescription </a:t>
            </a:r>
            <a:r>
              <a:rPr lang="en-US" sz="2800" dirty="0" err="1"/>
              <a:t>antibiotique</a:t>
            </a:r>
            <a:r>
              <a:rPr lang="en-US" sz="2800" dirty="0"/>
              <a:t> dans </a:t>
            </a:r>
            <a:r>
              <a:rPr lang="en-US" sz="2800" dirty="0" err="1"/>
              <a:t>votre</a:t>
            </a:r>
            <a:r>
              <a:rPr lang="en-US" sz="2800" dirty="0"/>
              <a:t> pays ?</a:t>
            </a:r>
          </a:p>
          <a:p>
            <a:r>
              <a:rPr lang="en-US" sz="2800" dirty="0"/>
              <a:t>…</a:t>
            </a:r>
          </a:p>
          <a:p>
            <a:r>
              <a:rPr lang="en-US" sz="2800" dirty="0" err="1"/>
              <a:t>À</a:t>
            </a:r>
            <a:r>
              <a:rPr lang="en-US" sz="2800" dirty="0"/>
              <a:t> </a:t>
            </a:r>
            <a:r>
              <a:rPr lang="en-US" sz="2800" dirty="0" err="1"/>
              <a:t>votre</a:t>
            </a:r>
            <a:r>
              <a:rPr lang="en-US" sz="2800" dirty="0"/>
              <a:t> </a:t>
            </a:r>
            <a:r>
              <a:rPr lang="en-US" sz="2800" dirty="0" err="1"/>
              <a:t>avis</a:t>
            </a:r>
            <a:r>
              <a:rPr lang="en-US" sz="2800" dirty="0"/>
              <a:t>, </a:t>
            </a:r>
            <a:r>
              <a:rPr lang="en-US" sz="2800" dirty="0" err="1"/>
              <a:t>quels</a:t>
            </a:r>
            <a:r>
              <a:rPr lang="en-US" sz="2800" dirty="0"/>
              <a:t> </a:t>
            </a:r>
            <a:r>
              <a:rPr lang="en-US" sz="2800" dirty="0" err="1"/>
              <a:t>professionnels</a:t>
            </a:r>
            <a:r>
              <a:rPr lang="en-US" sz="2800" dirty="0"/>
              <a:t> </a:t>
            </a:r>
            <a:r>
              <a:rPr lang="en-US" sz="2800" dirty="0" err="1"/>
              <a:t>peuvent</a:t>
            </a:r>
            <a:r>
              <a:rPr lang="en-US" sz="2800" dirty="0"/>
              <a:t> </a:t>
            </a:r>
            <a:r>
              <a:rPr lang="en-US" sz="2800" dirty="0" err="1"/>
              <a:t>participer</a:t>
            </a:r>
            <a:r>
              <a:rPr lang="en-US" sz="2800" dirty="0"/>
              <a:t> </a:t>
            </a:r>
            <a:r>
              <a:rPr lang="en-US" sz="2800" dirty="0" err="1"/>
              <a:t>à</a:t>
            </a:r>
            <a:r>
              <a:rPr lang="en-US" sz="2800" dirty="0"/>
              <a:t> </a:t>
            </a:r>
            <a:r>
              <a:rPr lang="en-US" sz="2800" dirty="0" err="1"/>
              <a:t>ces</a:t>
            </a:r>
            <a:r>
              <a:rPr lang="en-US" sz="2800" dirty="0"/>
              <a:t> interventions de bon usage </a:t>
            </a:r>
            <a:r>
              <a:rPr lang="en-US" sz="2800" dirty="0" err="1"/>
              <a:t>antibiotique</a:t>
            </a:r>
            <a:r>
              <a:rPr lang="en-US" sz="2800" dirty="0"/>
              <a:t> ?</a:t>
            </a:r>
          </a:p>
          <a:p>
            <a:r>
              <a:rPr lang="en-US" sz="2800" dirty="0"/>
              <a:t>…</a:t>
            </a:r>
          </a:p>
          <a:p>
            <a:r>
              <a:rPr lang="en-US" sz="2800" dirty="0" err="1"/>
              <a:t>Quelles</a:t>
            </a:r>
            <a:r>
              <a:rPr lang="en-US" sz="2800" dirty="0"/>
              <a:t> interventions </a:t>
            </a:r>
            <a:r>
              <a:rPr lang="en-US" sz="2800" dirty="0" err="1"/>
              <a:t>peuvent</a:t>
            </a:r>
            <a:r>
              <a:rPr lang="en-US" sz="2800" dirty="0"/>
              <a:t> </a:t>
            </a:r>
            <a:r>
              <a:rPr lang="en-US" sz="2800" dirty="0" err="1"/>
              <a:t>améliorer</a:t>
            </a:r>
            <a:r>
              <a:rPr lang="en-US" sz="2800" dirty="0"/>
              <a:t> le diagnostic </a:t>
            </a:r>
            <a:r>
              <a:rPr lang="en-US" sz="2800" dirty="0" err="1"/>
              <a:t>microbiologique</a:t>
            </a:r>
            <a:r>
              <a:rPr lang="en-US" sz="28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21497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82CECAB-15BF-9B40-843E-A8B32BF62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639" y="1618338"/>
            <a:ext cx="5387191" cy="115704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9ABB64-F33A-C54D-ACE8-B3EA03962C35}"/>
              </a:ext>
            </a:extLst>
          </p:cNvPr>
          <p:cNvSpPr txBox="1"/>
          <p:nvPr/>
        </p:nvSpPr>
        <p:spPr>
          <a:xfrm>
            <a:off x="3072251" y="2856587"/>
            <a:ext cx="84705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solidFill>
                  <a:srgbClr val="1B1B1B"/>
                </a:solidFill>
                <a:latin typeface="Public Sans Semibold"/>
              </a:rPr>
              <a:t>BIM: Barrier Identification and Mitigation Tool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E26B8B-156D-324C-B4F3-B5AFD0621178}"/>
              </a:ext>
            </a:extLst>
          </p:cNvPr>
          <p:cNvSpPr txBox="1"/>
          <p:nvPr/>
        </p:nvSpPr>
        <p:spPr>
          <a:xfrm>
            <a:off x="3571846" y="4036710"/>
            <a:ext cx="7190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Step 1: Assemble Interdisciplinary Team</a:t>
            </a:r>
          </a:p>
          <a:p>
            <a:r>
              <a:rPr lang="en-US" sz="2400"/>
              <a:t>Step 2: Identify Barriers</a:t>
            </a:r>
          </a:p>
          <a:p>
            <a:r>
              <a:rPr lang="en-US" sz="2400" b="1"/>
              <a:t>Step 3: Compile and Summarize Barrier Data</a:t>
            </a:r>
          </a:p>
          <a:p>
            <a:r>
              <a:rPr lang="en-US" sz="2400" b="1"/>
              <a:t>Step 4: Review and Prioritize Barriers</a:t>
            </a:r>
          </a:p>
          <a:p>
            <a:r>
              <a:rPr lang="en-US" sz="2400"/>
              <a:t>Step 5: Develop an Action Plan for Barriers</a:t>
            </a:r>
          </a:p>
          <a:p>
            <a:endParaRPr lang="en-US" sz="240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6089A2-C018-9C40-8A7F-C2C8939A1551}"/>
              </a:ext>
            </a:extLst>
          </p:cNvPr>
          <p:cNvSpPr/>
          <p:nvPr/>
        </p:nvSpPr>
        <p:spPr>
          <a:xfrm>
            <a:off x="2413972" y="4792361"/>
            <a:ext cx="8348834" cy="801920"/>
          </a:xfrm>
          <a:prstGeom prst="ellipse">
            <a:avLst/>
          </a:prstGeom>
          <a:solidFill>
            <a:srgbClr val="00B05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101423F-DBA5-1542-AEBE-3274472675C6}"/>
              </a:ext>
            </a:extLst>
          </p:cNvPr>
          <p:cNvSpPr txBox="1"/>
          <p:nvPr/>
        </p:nvSpPr>
        <p:spPr>
          <a:xfrm>
            <a:off x="356259" y="438906"/>
            <a:ext cx="1067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Une fois les entretiens / focus groups ou sondage réalisés</a:t>
            </a:r>
          </a:p>
        </p:txBody>
      </p:sp>
    </p:spTree>
    <p:extLst>
      <p:ext uri="{BB962C8B-B14F-4D97-AF65-F5344CB8AC3E}">
        <p14:creationId xmlns:p14="http://schemas.microsoft.com/office/powerpoint/2010/main" val="1161283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F24D392-6905-1C43-B374-4F2B5CBA1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25475"/>
              </p:ext>
            </p:extLst>
          </p:nvPr>
        </p:nvGraphicFramePr>
        <p:xfrm>
          <a:off x="1588604" y="1483790"/>
          <a:ext cx="10042564" cy="4771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0966">
                  <a:extLst>
                    <a:ext uri="{9D8B030D-6E8A-4147-A177-3AD203B41FA5}">
                      <a16:colId xmlns:a16="http://schemas.microsoft.com/office/drawing/2014/main" val="2608380442"/>
                    </a:ext>
                  </a:extLst>
                </a:gridCol>
                <a:gridCol w="3946352">
                  <a:extLst>
                    <a:ext uri="{9D8B030D-6E8A-4147-A177-3AD203B41FA5}">
                      <a16:colId xmlns:a16="http://schemas.microsoft.com/office/drawing/2014/main" val="3779819085"/>
                    </a:ext>
                  </a:extLst>
                </a:gridCol>
                <a:gridCol w="4645246">
                  <a:extLst>
                    <a:ext uri="{9D8B030D-6E8A-4147-A177-3AD203B41FA5}">
                      <a16:colId xmlns:a16="http://schemas.microsoft.com/office/drawing/2014/main" val="1185593382"/>
                    </a:ext>
                  </a:extLst>
                </a:gridCol>
              </a:tblGrid>
              <a:tr h="831257">
                <a:tc gridSpan="2"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Challenges to CDSS development</a:t>
                      </a:r>
                      <a:endParaRPr lang="fr-FR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</a:rPr>
                        <a:t>Challenges to CDSS implementation</a:t>
                      </a:r>
                      <a:endParaRPr lang="fr-FR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37333"/>
                  </a:ext>
                </a:extLst>
              </a:tr>
              <a:tr h="356253">
                <a:tc gridSpan="3"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Individual level: clinicians and patients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206233"/>
                  </a:ext>
                </a:extLst>
              </a:tr>
              <a:tr h="534380">
                <a:tc>
                  <a:txBody>
                    <a:bodyPr/>
                    <a:lstStyle/>
                    <a:p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Diversity of training needs for primary care prescribers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988717"/>
                  </a:ext>
                </a:extLst>
              </a:tr>
              <a:tr h="356253">
                <a:tc>
                  <a:txBody>
                    <a:bodyPr/>
                    <a:lstStyle/>
                    <a:p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Lack of awareness and training about CDSS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142810"/>
                  </a:ext>
                </a:extLst>
              </a:tr>
              <a:tr h="801569">
                <a:tc>
                  <a:txBody>
                    <a:bodyPr/>
                    <a:lstStyle/>
                    <a:p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Risk of increasing self-treatment with antibiotics as they are available without prescription in most West African countries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56770"/>
                  </a:ext>
                </a:extLst>
              </a:tr>
              <a:tr h="534380">
                <a:tc>
                  <a:txBody>
                    <a:bodyPr/>
                    <a:lstStyle/>
                    <a:p>
                      <a:r>
                        <a:rPr lang="en-GB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Risk of de-skilling and dependency of prescribers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045126"/>
                  </a:ext>
                </a:extLst>
              </a:tr>
              <a:tr h="356253">
                <a:tc gridSpan="3">
                  <a:txBody>
                    <a:bodyPr/>
                    <a:lstStyle/>
                    <a:p>
                      <a:r>
                        <a:rPr lang="fr-F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268677"/>
                  </a:ext>
                </a:extLst>
              </a:tr>
              <a:tr h="356253">
                <a:tc>
                  <a:txBody>
                    <a:bodyPr/>
                    <a:lstStyle/>
                    <a:p>
                      <a:endParaRPr lang="fr-FR" sz="2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/>
                        <a:t>Lack</a:t>
                      </a:r>
                      <a:r>
                        <a:rPr lang="fr-FR" sz="1800" dirty="0"/>
                        <a:t> of national guidelines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346719"/>
                  </a:ext>
                </a:extLst>
              </a:tr>
              <a:tr h="534380">
                <a:tc>
                  <a:txBody>
                    <a:bodyPr/>
                    <a:lstStyle/>
                    <a:p>
                      <a:endParaRPr lang="fr-FR" sz="2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Limited </a:t>
                      </a:r>
                      <a:r>
                        <a:rPr lang="fr-FR" sz="1800" dirty="0" err="1"/>
                        <a:t>availability</a:t>
                      </a:r>
                      <a:r>
                        <a:rPr lang="fr-FR" sz="1800" dirty="0"/>
                        <a:t> of diagnostic tests and </a:t>
                      </a:r>
                      <a:r>
                        <a:rPr lang="fr-FR" sz="1800" dirty="0" err="1"/>
                        <a:t>antibiotics</a:t>
                      </a:r>
                      <a:endParaRPr lang="fr-FR" sz="1800" dirty="0"/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3313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D894284-51E9-9D47-97CA-EC485B7BF2D2}"/>
              </a:ext>
            </a:extLst>
          </p:cNvPr>
          <p:cNvSpPr txBox="1"/>
          <p:nvPr/>
        </p:nvSpPr>
        <p:spPr>
          <a:xfrm>
            <a:off x="5418918" y="6383082"/>
            <a:ext cx="648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Peiffer-Smadja et al. Journal of </a:t>
            </a:r>
            <a:r>
              <a:rPr lang="fr-FR" b="1" dirty="0" err="1"/>
              <a:t>Medical</a:t>
            </a:r>
            <a:r>
              <a:rPr lang="fr-FR" b="1" dirty="0"/>
              <a:t> Internet </a:t>
            </a:r>
            <a:r>
              <a:rPr lang="fr-FR" b="1" dirty="0" err="1"/>
              <a:t>Research</a:t>
            </a:r>
            <a:r>
              <a:rPr lang="fr-FR" b="1" dirty="0"/>
              <a:t>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DF61E2-687F-CE47-8AC2-F96249339162}"/>
              </a:ext>
            </a:extLst>
          </p:cNvPr>
          <p:cNvSpPr txBox="1"/>
          <p:nvPr/>
        </p:nvSpPr>
        <p:spPr>
          <a:xfrm>
            <a:off x="231222" y="290252"/>
            <a:ext cx="11960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Exemple pour le développement et la mise en place d’un outil d’aide à la prescription antibiotique</a:t>
            </a:r>
          </a:p>
        </p:txBody>
      </p:sp>
    </p:spTree>
    <p:extLst>
      <p:ext uri="{BB962C8B-B14F-4D97-AF65-F5344CB8AC3E}">
        <p14:creationId xmlns:p14="http://schemas.microsoft.com/office/powerpoint/2010/main" val="1051411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85131E-4E18-284C-8D74-9DCD4D87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Pour le projet sur les </a:t>
            </a:r>
            <a:r>
              <a:rPr lang="fr-FR" dirty="0" err="1"/>
              <a:t>carbapénèmes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D3AFAC-5238-7B43-ADFD-B99C7DC94C2A}"/>
              </a:ext>
            </a:extLst>
          </p:cNvPr>
          <p:cNvSpPr txBox="1"/>
          <p:nvPr/>
        </p:nvSpPr>
        <p:spPr>
          <a:xfrm>
            <a:off x="0" y="1630363"/>
            <a:ext cx="586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Obstacles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E618E7-A3DE-7545-A98F-03C33459AC42}"/>
              </a:ext>
            </a:extLst>
          </p:cNvPr>
          <p:cNvSpPr txBox="1"/>
          <p:nvPr/>
        </p:nvSpPr>
        <p:spPr>
          <a:xfrm>
            <a:off x="6642847" y="1630363"/>
            <a:ext cx="586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Facilitateurs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7DE5CC-8167-DE4F-B045-1A386BA993A4}"/>
              </a:ext>
            </a:extLst>
          </p:cNvPr>
          <p:cNvSpPr txBox="1"/>
          <p:nvPr/>
        </p:nvSpPr>
        <p:spPr>
          <a:xfrm>
            <a:off x="1292348" y="3200400"/>
            <a:ext cx="3278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E89F8A-A25F-E343-B9D7-C4197FB1869E}"/>
              </a:ext>
            </a:extLst>
          </p:cNvPr>
          <p:cNvSpPr txBox="1"/>
          <p:nvPr/>
        </p:nvSpPr>
        <p:spPr>
          <a:xfrm>
            <a:off x="7935195" y="3200400"/>
            <a:ext cx="3278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1255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605AD2-8A76-B74D-9B07-7C20DC964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52962"/>
            <a:ext cx="6096000" cy="53050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18E214-45CE-D744-BDF6-59FE27D8253E}"/>
              </a:ext>
            </a:extLst>
          </p:cNvPr>
          <p:cNvSpPr txBox="1"/>
          <p:nvPr/>
        </p:nvSpPr>
        <p:spPr>
          <a:xfrm>
            <a:off x="239179" y="906631"/>
            <a:ext cx="1308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Comment surmonter les barrières et utiliser les facilitateurs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A84460-62FB-BA48-B2E8-645673B30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346" y="1552962"/>
            <a:ext cx="279654" cy="7660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9C98CF5-5F6B-6046-B294-88C36FAD77AA}"/>
              </a:ext>
            </a:extLst>
          </p:cNvPr>
          <p:cNvSpPr txBox="1"/>
          <p:nvPr/>
        </p:nvSpPr>
        <p:spPr>
          <a:xfrm>
            <a:off x="239179" y="260300"/>
            <a:ext cx="1039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On a identifié barrières et facilitateurs</a:t>
            </a:r>
          </a:p>
        </p:txBody>
      </p:sp>
    </p:spTree>
    <p:extLst>
      <p:ext uri="{BB962C8B-B14F-4D97-AF65-F5344CB8AC3E}">
        <p14:creationId xmlns:p14="http://schemas.microsoft.com/office/powerpoint/2010/main" val="1961667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D7F069-EA64-E54C-964F-EBE467A0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4" y="688231"/>
            <a:ext cx="10248349" cy="4991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51F00-426B-D04C-97CA-730B0B859F10}"/>
              </a:ext>
            </a:extLst>
          </p:cNvPr>
          <p:cNvSpPr/>
          <p:nvPr/>
        </p:nvSpPr>
        <p:spPr>
          <a:xfrm>
            <a:off x="6746642" y="1103317"/>
            <a:ext cx="4562951" cy="439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648B2-DAF2-3842-9A67-4E77776A9FBE}"/>
              </a:ext>
            </a:extLst>
          </p:cNvPr>
          <p:cNvSpPr/>
          <p:nvPr/>
        </p:nvSpPr>
        <p:spPr>
          <a:xfrm>
            <a:off x="7741388" y="2141356"/>
            <a:ext cx="3568205" cy="1624756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291910-D4E1-704E-9453-AA02AADD3A00}"/>
              </a:ext>
            </a:extLst>
          </p:cNvPr>
          <p:cNvSpPr txBox="1"/>
          <p:nvPr/>
        </p:nvSpPr>
        <p:spPr>
          <a:xfrm>
            <a:off x="7693905" y="2353569"/>
            <a:ext cx="35682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Sélectionner et adapter les stratégies d’implémentation en fonction des barrières et facilitateurs</a:t>
            </a:r>
          </a:p>
        </p:txBody>
      </p:sp>
      <p:sp>
        <p:nvSpPr>
          <p:cNvPr id="8" name="Flèche vers la gauche 7">
            <a:extLst>
              <a:ext uri="{FF2B5EF4-FFF2-40B4-BE49-F238E27FC236}">
                <a16:creationId xmlns:a16="http://schemas.microsoft.com/office/drawing/2014/main" id="{F8179DBA-F355-F047-B1E7-780E729D22DD}"/>
              </a:ext>
            </a:extLst>
          </p:cNvPr>
          <p:cNvSpPr/>
          <p:nvPr/>
        </p:nvSpPr>
        <p:spPr>
          <a:xfrm>
            <a:off x="6873245" y="2888021"/>
            <a:ext cx="564825" cy="432565"/>
          </a:xfrm>
          <a:prstGeom prst="lef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388580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BB005-531B-9A42-B0CE-3BADD6374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grandes 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D0B13A-FB06-264B-AF45-1DC2A509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37" y="2493742"/>
            <a:ext cx="11097126" cy="2999038"/>
          </a:xfrm>
        </p:spPr>
        <p:txBody>
          <a:bodyPr/>
          <a:lstStyle/>
          <a:p>
            <a:r>
              <a:rPr lang="fr-FR" dirty="0"/>
              <a:t>Quelle intervention(s) choisir et sur la(les)quel(es) concentrer ses efforts ?</a:t>
            </a:r>
          </a:p>
          <a:p>
            <a:endParaRPr lang="fr-FR" dirty="0"/>
          </a:p>
          <a:p>
            <a:r>
              <a:rPr lang="fr-FR" dirty="0"/>
              <a:t>Comment mettre en place l(les)’intervention(s) ?</a:t>
            </a:r>
          </a:p>
          <a:p>
            <a:endParaRPr lang="fr-FR" dirty="0"/>
          </a:p>
          <a:p>
            <a:r>
              <a:rPr lang="fr-FR" dirty="0"/>
              <a:t>Comment s’assurer de leur succès, de leur pérennité ?</a:t>
            </a:r>
          </a:p>
          <a:p>
            <a:endParaRPr lang="fr-FR" dirty="0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233DA51D-5349-414B-8DCE-36B33364EAC3}"/>
              </a:ext>
            </a:extLst>
          </p:cNvPr>
          <p:cNvSpPr/>
          <p:nvPr/>
        </p:nvSpPr>
        <p:spPr>
          <a:xfrm>
            <a:off x="8422105" y="3387254"/>
            <a:ext cx="1419726" cy="1744578"/>
          </a:xfrm>
          <a:prstGeom prst="rightBrace">
            <a:avLst>
              <a:gd name="adj1" fmla="val 14890"/>
              <a:gd name="adj2" fmla="val 5082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8EB890-9167-E148-B529-464A4A26780A}"/>
              </a:ext>
            </a:extLst>
          </p:cNvPr>
          <p:cNvSpPr txBox="1"/>
          <p:nvPr/>
        </p:nvSpPr>
        <p:spPr>
          <a:xfrm>
            <a:off x="9501939" y="3429000"/>
            <a:ext cx="23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Identifier obstacles et facilitateurs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C3D541-5729-B841-AB2D-7A2DD8645354}"/>
              </a:ext>
            </a:extLst>
          </p:cNvPr>
          <p:cNvSpPr txBox="1"/>
          <p:nvPr/>
        </p:nvSpPr>
        <p:spPr>
          <a:xfrm>
            <a:off x="9512071" y="4460890"/>
            <a:ext cx="24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Surmonter obstacles + utiliser facilitateurs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3AAC5C-74BB-6D4A-9FFF-9D3F5223DE0A}"/>
              </a:ext>
            </a:extLst>
          </p:cNvPr>
          <p:cNvSpPr txBox="1"/>
          <p:nvPr/>
        </p:nvSpPr>
        <p:spPr>
          <a:xfrm>
            <a:off x="9131968" y="1690688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</a:t>
            </a:r>
            <a:r>
              <a:rPr lang="fr-FR" sz="3200" b="1" dirty="0" err="1">
                <a:solidFill>
                  <a:srgbClr val="FF0000"/>
                </a:solidFill>
              </a:rPr>
              <a:t>What</a:t>
            </a:r>
            <a:r>
              <a:rPr lang="fr-FR" sz="3200" b="1" dirty="0">
                <a:solidFill>
                  <a:srgbClr val="FF0000"/>
                </a:solidFill>
              </a:rPr>
              <a:t>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B4D1A3-FE0D-984B-9639-40DECB39638B}"/>
              </a:ext>
            </a:extLst>
          </p:cNvPr>
          <p:cNvSpPr txBox="1"/>
          <p:nvPr/>
        </p:nvSpPr>
        <p:spPr>
          <a:xfrm>
            <a:off x="3739315" y="3967155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How »</a:t>
            </a:r>
          </a:p>
        </p:txBody>
      </p:sp>
    </p:spTree>
    <p:extLst>
      <p:ext uri="{BB962C8B-B14F-4D97-AF65-F5344CB8AC3E}">
        <p14:creationId xmlns:p14="http://schemas.microsoft.com/office/powerpoint/2010/main" val="1168279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8" descr="PowerPoint NIHR logo white ">
            <a:extLst>
              <a:ext uri="{FF2B5EF4-FFF2-40B4-BE49-F238E27FC236}">
                <a16:creationId xmlns:a16="http://schemas.microsoft.com/office/drawing/2014/main" id="{F865C75A-C387-3446-A778-968C630B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019177"/>
            <a:ext cx="1593056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12" descr="PowerPoint GSTH logo white  ">
            <a:extLst>
              <a:ext uri="{FF2B5EF4-FFF2-40B4-BE49-F238E27FC236}">
                <a16:creationId xmlns:a16="http://schemas.microsoft.com/office/drawing/2014/main" id="{2FA41FFF-5BB2-D440-981D-3E5DED27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46" y="5304236"/>
            <a:ext cx="1697831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4">
            <a:extLst>
              <a:ext uri="{FF2B5EF4-FFF2-40B4-BE49-F238E27FC236}">
                <a16:creationId xmlns:a16="http://schemas.microsoft.com/office/drawing/2014/main" id="{CA54F4D6-7EDF-104C-A26A-693F4FCA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657600"/>
            <a:ext cx="6400800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75">
              <a:latin typeface="Arial" panose="020B0604020202020204" pitchFamily="34" charset="0"/>
            </a:endParaRPr>
          </a:p>
        </p:txBody>
      </p:sp>
      <p:pic>
        <p:nvPicPr>
          <p:cNvPr id="92166" name="Picture 16">
            <a:extLst>
              <a:ext uri="{FF2B5EF4-FFF2-40B4-BE49-F238E27FC236}">
                <a16:creationId xmlns:a16="http://schemas.microsoft.com/office/drawing/2014/main" id="{01F8ACA5-6823-7D46-A3C9-5E7E4A04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0" t="16336" r="27951" b="11501"/>
          <a:stretch>
            <a:fillRect/>
          </a:stretch>
        </p:blipFill>
        <p:spPr bwMode="auto">
          <a:xfrm>
            <a:off x="2604611" y="418649"/>
            <a:ext cx="6982778" cy="586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TextBox 17">
            <a:extLst>
              <a:ext uri="{FF2B5EF4-FFF2-40B4-BE49-F238E27FC236}">
                <a16:creationId xmlns:a16="http://schemas.microsoft.com/office/drawing/2014/main" id="{6C1B8F8A-FB08-4445-8565-4042758D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605" y="6442383"/>
            <a:ext cx="5801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Waltz et al, Implement Sci 2015;10:109.</a:t>
            </a:r>
          </a:p>
        </p:txBody>
      </p:sp>
      <p:sp>
        <p:nvSpPr>
          <p:cNvPr id="92168" name="TextBox 1">
            <a:extLst>
              <a:ext uri="{FF2B5EF4-FFF2-40B4-BE49-F238E27FC236}">
                <a16:creationId xmlns:a16="http://schemas.microsoft.com/office/drawing/2014/main" id="{66CADF0F-FA4B-8247-AA3D-D34F82360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4" y="-15316"/>
            <a:ext cx="11533908" cy="86793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/>
              <a:t>Expert Recommendations for Implementing Change (ERIC) </a:t>
            </a:r>
          </a:p>
          <a:p>
            <a:r>
              <a:rPr lang="en-GB" altLang="en-US" dirty="0"/>
              <a:t>73 Implementation Strategies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47E3A73-AC6A-C149-8662-403AAAB29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80" y="320483"/>
            <a:ext cx="5324475" cy="13525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CAB96F6-AAF2-224C-8A2E-C7DB827911C4}"/>
              </a:ext>
            </a:extLst>
          </p:cNvPr>
          <p:cNvSpPr txBox="1"/>
          <p:nvPr/>
        </p:nvSpPr>
        <p:spPr>
          <a:xfrm>
            <a:off x="5447569" y="2209800"/>
            <a:ext cx="493907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100" b="1" dirty="0"/>
              <a:t>https://</a:t>
            </a:r>
            <a:r>
              <a:rPr lang="fr-FR" sz="2100" b="1" dirty="0" err="1"/>
              <a:t>cfirguide.org</a:t>
            </a:r>
            <a:r>
              <a:rPr lang="fr-FR" sz="2100" b="1" dirty="0"/>
              <a:t>/</a:t>
            </a:r>
            <a:r>
              <a:rPr lang="fr-FR" sz="2100" b="1" dirty="0" err="1"/>
              <a:t>choosing-strategies</a:t>
            </a:r>
            <a:r>
              <a:rPr lang="fr-FR" sz="2100" b="1" dirty="0"/>
              <a:t>/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2A0A0EDE-CFC4-7142-ACEF-39BABF70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0" t="16336" r="27951" b="11501"/>
          <a:stretch>
            <a:fillRect/>
          </a:stretch>
        </p:blipFill>
        <p:spPr bwMode="auto">
          <a:xfrm>
            <a:off x="7454692" y="3102562"/>
            <a:ext cx="3138967" cy="263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5CA60FA-220E-D446-BFE6-1611D049B32D}"/>
              </a:ext>
            </a:extLst>
          </p:cNvPr>
          <p:cNvSpPr txBox="1"/>
          <p:nvPr/>
        </p:nvSpPr>
        <p:spPr>
          <a:xfrm>
            <a:off x="1756607" y="4939088"/>
            <a:ext cx="2862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err="1"/>
              <a:t>Facilitators</a:t>
            </a:r>
            <a:endParaRPr lang="fr-FR" sz="30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4186C3-D9DD-6A4B-9BDC-C7558C2F1579}"/>
              </a:ext>
            </a:extLst>
          </p:cNvPr>
          <p:cNvSpPr txBox="1"/>
          <p:nvPr/>
        </p:nvSpPr>
        <p:spPr>
          <a:xfrm>
            <a:off x="1908115" y="3421105"/>
            <a:ext cx="24744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000" b="1" dirty="0" err="1"/>
              <a:t>Barriers</a:t>
            </a:r>
            <a:endParaRPr lang="fr-FR" sz="3000" b="1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82C2C5E-DD7F-2C40-8467-AED7AAC92A22}"/>
              </a:ext>
            </a:extLst>
          </p:cNvPr>
          <p:cNvSpPr/>
          <p:nvPr/>
        </p:nvSpPr>
        <p:spPr>
          <a:xfrm>
            <a:off x="1628845" y="4620546"/>
            <a:ext cx="3118247" cy="1168003"/>
          </a:xfrm>
          <a:prstGeom prst="ellipse">
            <a:avLst/>
          </a:prstGeom>
          <a:solidFill>
            <a:srgbClr val="00B05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2BB21D3-3FC2-F848-8848-E94A0D7C93DF}"/>
              </a:ext>
            </a:extLst>
          </p:cNvPr>
          <p:cNvSpPr/>
          <p:nvPr/>
        </p:nvSpPr>
        <p:spPr>
          <a:xfrm>
            <a:off x="1598345" y="3102563"/>
            <a:ext cx="3118247" cy="1168003"/>
          </a:xfrm>
          <a:prstGeom prst="ellipse">
            <a:avLst/>
          </a:prstGeom>
          <a:solidFill>
            <a:srgbClr val="FF0000">
              <a:alpha val="12484"/>
            </a:srgbClr>
          </a:solidFill>
          <a:ln>
            <a:solidFill>
              <a:schemeClr val="tx1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8" name="Flèche droite à entaille 17">
            <a:extLst>
              <a:ext uri="{FF2B5EF4-FFF2-40B4-BE49-F238E27FC236}">
                <a16:creationId xmlns:a16="http://schemas.microsoft.com/office/drawing/2014/main" id="{113C6EE8-75EB-8540-9B60-C8547191F469}"/>
              </a:ext>
            </a:extLst>
          </p:cNvPr>
          <p:cNvSpPr/>
          <p:nvPr/>
        </p:nvSpPr>
        <p:spPr>
          <a:xfrm>
            <a:off x="4951611" y="3698832"/>
            <a:ext cx="2169089" cy="1113909"/>
          </a:xfrm>
          <a:prstGeom prst="notchedRightArrow">
            <a:avLst/>
          </a:prstGeom>
          <a:solidFill>
            <a:schemeClr val="accent1">
              <a:alpha val="29531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F06C5E2-EEF6-6E40-B722-98FCACA354A2}"/>
              </a:ext>
            </a:extLst>
          </p:cNvPr>
          <p:cNvSpPr/>
          <p:nvPr/>
        </p:nvSpPr>
        <p:spPr>
          <a:xfrm>
            <a:off x="8392717" y="3698832"/>
            <a:ext cx="867967" cy="638073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028D57F-0893-0749-A13C-EEB4D17C2E95}"/>
              </a:ext>
            </a:extLst>
          </p:cNvPr>
          <p:cNvSpPr/>
          <p:nvPr/>
        </p:nvSpPr>
        <p:spPr>
          <a:xfrm>
            <a:off x="9415921" y="3024135"/>
            <a:ext cx="970727" cy="779913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E16BD91-F846-4743-995B-BA45D8E2387D}"/>
              </a:ext>
            </a:extLst>
          </p:cNvPr>
          <p:cNvSpPr txBox="1">
            <a:spLocks/>
          </p:cNvSpPr>
          <p:nvPr/>
        </p:nvSpPr>
        <p:spPr>
          <a:xfrm>
            <a:off x="9525001" y="6345034"/>
            <a:ext cx="888448" cy="4836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4CE0EA-F3B5-4684-BA10-C594598FDB9C}" type="slidenum">
              <a:rPr lang="en-GB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623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F3BF1D-567D-E949-A455-E02E4F25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37" y="251168"/>
            <a:ext cx="9998725" cy="61315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247A34-7740-6749-A68F-3B2377A1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67335">
            <a:off x="7218663" y="5095497"/>
            <a:ext cx="1068548" cy="15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4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E4BC18-1D5F-E444-8D65-D59EA69DD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1" y="935182"/>
            <a:ext cx="11843837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78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32CDBA-BD26-4D40-BAE0-762844891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38" y="-26516"/>
            <a:ext cx="5544443" cy="66961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892E0DF-546E-E344-97CF-9998A7CCC05F}"/>
              </a:ext>
            </a:extLst>
          </p:cNvPr>
          <p:cNvSpPr txBox="1"/>
          <p:nvPr/>
        </p:nvSpPr>
        <p:spPr>
          <a:xfrm>
            <a:off x="8294509" y="935143"/>
            <a:ext cx="3897491" cy="3354755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Exemple</a:t>
            </a:r>
            <a:r>
              <a:rPr lang="en-US" sz="3200" dirty="0"/>
              <a:t> de </a:t>
            </a:r>
            <a:r>
              <a:rPr lang="en-US" sz="3200" dirty="0" err="1"/>
              <a:t>stratégie</a:t>
            </a:r>
            <a:r>
              <a:rPr lang="en-US" sz="3200" dirty="0"/>
              <a:t> </a:t>
            </a:r>
            <a:r>
              <a:rPr lang="en-US" sz="3200" dirty="0" err="1"/>
              <a:t>globale</a:t>
            </a:r>
            <a:r>
              <a:rPr lang="en-US" sz="3200" dirty="0"/>
              <a:t> </a:t>
            </a:r>
            <a:r>
              <a:rPr lang="en-US" sz="3200" dirty="0" err="1"/>
              <a:t>d’implementation</a:t>
            </a:r>
            <a:r>
              <a:rPr lang="en-US" sz="3200" dirty="0"/>
              <a:t> pour un </a:t>
            </a:r>
            <a:r>
              <a:rPr lang="en-US" sz="3200" dirty="0" err="1"/>
              <a:t>outil</a:t>
            </a:r>
            <a:r>
              <a:rPr lang="en-US" sz="3200" dirty="0"/>
              <a:t> </a:t>
            </a:r>
            <a:r>
              <a:rPr lang="en-US" sz="3200" dirty="0" err="1"/>
              <a:t>électronique</a:t>
            </a:r>
            <a:r>
              <a:rPr lang="en-US" sz="3200" dirty="0"/>
              <a:t> </a:t>
            </a:r>
            <a:r>
              <a:rPr lang="en-US" sz="3200" dirty="0" err="1"/>
              <a:t>d’aide</a:t>
            </a:r>
            <a:r>
              <a:rPr lang="en-US" sz="3200" dirty="0"/>
              <a:t> </a:t>
            </a:r>
            <a:r>
              <a:rPr lang="en-US" sz="3200" dirty="0" err="1"/>
              <a:t>à</a:t>
            </a:r>
            <a:r>
              <a:rPr lang="en-US" sz="3200" dirty="0"/>
              <a:t> la decision </a:t>
            </a:r>
            <a:r>
              <a:rPr lang="en-US" sz="3200" dirty="0" err="1"/>
              <a:t>en</a:t>
            </a:r>
            <a:r>
              <a:rPr lang="en-US" sz="3200" dirty="0"/>
              <a:t> Afrique de </a:t>
            </a:r>
            <a:r>
              <a:rPr lang="en-US" sz="3200" dirty="0" err="1"/>
              <a:t>l’Ouest</a:t>
            </a:r>
            <a:endParaRPr lang="en-US" sz="3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7E1D8A-92D1-F440-A2A5-6A563EC05C80}"/>
              </a:ext>
            </a:extLst>
          </p:cNvPr>
          <p:cNvSpPr txBox="1"/>
          <p:nvPr/>
        </p:nvSpPr>
        <p:spPr>
          <a:xfrm>
            <a:off x="7454124" y="6146415"/>
            <a:ext cx="493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Peiffer-Smadja et al. JMIR 2020</a:t>
            </a:r>
          </a:p>
        </p:txBody>
      </p:sp>
    </p:spTree>
    <p:extLst>
      <p:ext uri="{BB962C8B-B14F-4D97-AF65-F5344CB8AC3E}">
        <p14:creationId xmlns:p14="http://schemas.microsoft.com/office/powerpoint/2010/main" val="1504514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CB8D83-1395-2C45-BF40-DCBEAA33C8C0}"/>
              </a:ext>
            </a:extLst>
          </p:cNvPr>
          <p:cNvSpPr txBox="1"/>
          <p:nvPr/>
        </p:nvSpPr>
        <p:spPr>
          <a:xfrm>
            <a:off x="239179" y="260300"/>
            <a:ext cx="1039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Commentaires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81AAC0-11CD-694F-9E32-6C8F0276CE32}"/>
              </a:ext>
            </a:extLst>
          </p:cNvPr>
          <p:cNvSpPr txBox="1"/>
          <p:nvPr/>
        </p:nvSpPr>
        <p:spPr>
          <a:xfrm>
            <a:off x="1138136" y="1575881"/>
            <a:ext cx="107879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Les outils ne sont que des aides et doivent être adaptés selon le contexte et la question posée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Une fois les obstacles identifiés / les facilitateurs trouvés, il est indispensable de réfléchir en commun, avec le groupe de travail, par exemple lors de réunions de groupe de discussion, pour trouver les meilleures stratégies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Intérêt d’avis extérieurs et de s’appuyer sur le réseau de connaissances et de contacts, y compris parmi les participants / enseignants à cette formation</a:t>
            </a:r>
          </a:p>
        </p:txBody>
      </p:sp>
    </p:spTree>
    <p:extLst>
      <p:ext uri="{BB962C8B-B14F-4D97-AF65-F5344CB8AC3E}">
        <p14:creationId xmlns:p14="http://schemas.microsoft.com/office/powerpoint/2010/main" val="483230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BB005-531B-9A42-B0CE-3BADD637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34" y="87056"/>
            <a:ext cx="10515600" cy="1325563"/>
          </a:xfrm>
        </p:spPr>
        <p:txBody>
          <a:bodyPr/>
          <a:lstStyle/>
          <a:p>
            <a:r>
              <a:rPr lang="fr-FR" dirty="0"/>
              <a:t>Deux grandes 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D0B13A-FB06-264B-AF45-1DC2A509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37" y="2493742"/>
            <a:ext cx="11097126" cy="2999038"/>
          </a:xfrm>
        </p:spPr>
        <p:txBody>
          <a:bodyPr/>
          <a:lstStyle/>
          <a:p>
            <a:r>
              <a:rPr lang="fr-FR" dirty="0"/>
              <a:t>Quelle intervention(s) choisir et sur la(les)quel(es) concentrer ses efforts ?</a:t>
            </a:r>
          </a:p>
          <a:p>
            <a:endParaRPr lang="fr-FR" dirty="0"/>
          </a:p>
          <a:p>
            <a:r>
              <a:rPr lang="fr-FR" dirty="0"/>
              <a:t>Comment mettre en place l(les)’intervention(s) ?</a:t>
            </a:r>
          </a:p>
          <a:p>
            <a:endParaRPr lang="fr-FR" dirty="0"/>
          </a:p>
          <a:p>
            <a:r>
              <a:rPr lang="fr-FR" dirty="0"/>
              <a:t>Comment s’assurer de son succès, de sa pérennité ?</a:t>
            </a:r>
          </a:p>
          <a:p>
            <a:endParaRPr lang="fr-FR" dirty="0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233DA51D-5349-414B-8DCE-36B33364EAC3}"/>
              </a:ext>
            </a:extLst>
          </p:cNvPr>
          <p:cNvSpPr/>
          <p:nvPr/>
        </p:nvSpPr>
        <p:spPr>
          <a:xfrm>
            <a:off x="8422105" y="3387254"/>
            <a:ext cx="1419726" cy="1744578"/>
          </a:xfrm>
          <a:prstGeom prst="rightBrace">
            <a:avLst>
              <a:gd name="adj1" fmla="val 14890"/>
              <a:gd name="adj2" fmla="val 5082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8EB890-9167-E148-B529-464A4A26780A}"/>
              </a:ext>
            </a:extLst>
          </p:cNvPr>
          <p:cNvSpPr txBox="1"/>
          <p:nvPr/>
        </p:nvSpPr>
        <p:spPr>
          <a:xfrm>
            <a:off x="9600699" y="3405301"/>
            <a:ext cx="23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Identifier obstacles et facilitateurs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C3D541-5729-B841-AB2D-7A2DD8645354}"/>
              </a:ext>
            </a:extLst>
          </p:cNvPr>
          <p:cNvSpPr txBox="1"/>
          <p:nvPr/>
        </p:nvSpPr>
        <p:spPr>
          <a:xfrm>
            <a:off x="9541043" y="4440017"/>
            <a:ext cx="24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Surmonter obstacles + utiliser facilitateurs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3AAC5C-74BB-6D4A-9FFF-9D3F5223DE0A}"/>
              </a:ext>
            </a:extLst>
          </p:cNvPr>
          <p:cNvSpPr txBox="1"/>
          <p:nvPr/>
        </p:nvSpPr>
        <p:spPr>
          <a:xfrm>
            <a:off x="9131968" y="1690688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</a:t>
            </a:r>
            <a:r>
              <a:rPr lang="fr-FR" sz="3200" b="1" dirty="0" err="1">
                <a:solidFill>
                  <a:srgbClr val="FF0000"/>
                </a:solidFill>
              </a:rPr>
              <a:t>What</a:t>
            </a:r>
            <a:r>
              <a:rPr lang="fr-FR" sz="3200" b="1" dirty="0">
                <a:solidFill>
                  <a:srgbClr val="FF0000"/>
                </a:solidFill>
              </a:rPr>
              <a:t>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B4D1A3-FE0D-984B-9639-40DECB39638B}"/>
              </a:ext>
            </a:extLst>
          </p:cNvPr>
          <p:cNvSpPr txBox="1"/>
          <p:nvPr/>
        </p:nvSpPr>
        <p:spPr>
          <a:xfrm>
            <a:off x="3739315" y="3967155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How »</a:t>
            </a:r>
          </a:p>
        </p:txBody>
      </p:sp>
      <p:sp>
        <p:nvSpPr>
          <p:cNvPr id="9" name="Flèche courbée vers la droite 8">
            <a:extLst>
              <a:ext uri="{FF2B5EF4-FFF2-40B4-BE49-F238E27FC236}">
                <a16:creationId xmlns:a16="http://schemas.microsoft.com/office/drawing/2014/main" id="{9A1012E6-9318-3C4C-BB65-E11A8BCD105B}"/>
              </a:ext>
            </a:extLst>
          </p:cNvPr>
          <p:cNvSpPr/>
          <p:nvPr/>
        </p:nvSpPr>
        <p:spPr>
          <a:xfrm rot="14371284" flipH="1">
            <a:off x="5718394" y="-976803"/>
            <a:ext cx="1798476" cy="5725799"/>
          </a:xfrm>
          <a:prstGeom prst="curv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46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6E7BBF-81D7-EA47-A5C7-180A0AB7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Intérêt scientifique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A9F22E-8BD7-8546-9275-0F986CD4C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Partager les données acquises lors de cette évaluation des barrières et facilitateurs</a:t>
            </a:r>
          </a:p>
          <a:p>
            <a:endParaRPr lang="fr-FR" sz="3200" dirty="0"/>
          </a:p>
          <a:p>
            <a:pPr lvl="1"/>
            <a:r>
              <a:rPr lang="fr-FR" sz="2800" dirty="0"/>
              <a:t>Permet d’aider d’autres équipes qui se posent les mêmes questions dans des contextes similaires</a:t>
            </a:r>
          </a:p>
          <a:p>
            <a:endParaRPr lang="fr-FR" sz="3200" dirty="0"/>
          </a:p>
          <a:p>
            <a:pPr lvl="1"/>
            <a:r>
              <a:rPr lang="fr-FR" sz="2800" dirty="0"/>
              <a:t>Permet de valoriser le travail effectué sous forme de publication scientifique</a:t>
            </a:r>
          </a:p>
        </p:txBody>
      </p:sp>
    </p:spTree>
    <p:extLst>
      <p:ext uri="{BB962C8B-B14F-4D97-AF65-F5344CB8AC3E}">
        <p14:creationId xmlns:p14="http://schemas.microsoft.com/office/powerpoint/2010/main" val="1910505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68BAB-C2BD-6C40-881B-AC249A31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796034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61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606AC-4824-9C4E-8AFA-7E7B9056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39" y="207674"/>
            <a:ext cx="10515600" cy="1325563"/>
          </a:xfrm>
        </p:spPr>
        <p:txBody>
          <a:bodyPr/>
          <a:lstStyle/>
          <a:p>
            <a:r>
              <a:rPr lang="fr-FR" dirty="0"/>
              <a:t>Exemple de « </a:t>
            </a:r>
            <a:r>
              <a:rPr lang="fr-FR" dirty="0" err="1"/>
              <a:t>What</a:t>
            </a:r>
            <a:r>
              <a:rPr lang="fr-FR" dirty="0"/>
              <a:t>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4383D-058A-5044-8CFA-0BDDDC15B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Vous voulez limiter la prescription des </a:t>
            </a:r>
            <a:r>
              <a:rPr lang="fr-FR" b="1" dirty="0" err="1"/>
              <a:t>carbapénèmes</a:t>
            </a:r>
            <a:r>
              <a:rPr lang="fr-FR" b="1" dirty="0"/>
              <a:t> en imposant une feuille de demande validée par l’équipe d’infectiologie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0996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</p:spTree>
    <p:extLst>
      <p:ext uri="{BB962C8B-B14F-4D97-AF65-F5344CB8AC3E}">
        <p14:creationId xmlns:p14="http://schemas.microsoft.com/office/powerpoint/2010/main" val="123269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</p:spTree>
    <p:extLst>
      <p:ext uri="{BB962C8B-B14F-4D97-AF65-F5344CB8AC3E}">
        <p14:creationId xmlns:p14="http://schemas.microsoft.com/office/powerpoint/2010/main" val="26526313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38309-4627-DC40-ABA8-136A3E51986E}"/>
              </a:ext>
            </a:extLst>
          </p:cNvPr>
          <p:cNvSpPr txBox="1"/>
          <p:nvPr/>
        </p:nvSpPr>
        <p:spPr>
          <a:xfrm>
            <a:off x="8305799" y="2552494"/>
            <a:ext cx="362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7030A0"/>
                </a:solidFill>
              </a:rPr>
              <a:t>Utiliser une méthodologie de recueil des informations fiable et validée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6153A58-1F40-2D48-B23B-862BA5DF28B0}"/>
              </a:ext>
            </a:extLst>
          </p:cNvPr>
          <p:cNvSpPr/>
          <p:nvPr/>
        </p:nvSpPr>
        <p:spPr>
          <a:xfrm>
            <a:off x="3364230" y="2476272"/>
            <a:ext cx="4602146" cy="833463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76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38309-4627-DC40-ABA8-136A3E51986E}"/>
              </a:ext>
            </a:extLst>
          </p:cNvPr>
          <p:cNvSpPr txBox="1"/>
          <p:nvPr/>
        </p:nvSpPr>
        <p:spPr>
          <a:xfrm>
            <a:off x="8305799" y="2552494"/>
            <a:ext cx="362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7030A0"/>
                </a:solidFill>
              </a:rPr>
              <a:t>Utiliser une méthodologie de recueil des informations fiable et validée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6153A58-1F40-2D48-B23B-862BA5DF28B0}"/>
              </a:ext>
            </a:extLst>
          </p:cNvPr>
          <p:cNvSpPr/>
          <p:nvPr/>
        </p:nvSpPr>
        <p:spPr>
          <a:xfrm>
            <a:off x="3364230" y="2476272"/>
            <a:ext cx="4602146" cy="833463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F78DF84-8B97-094F-950C-94E622DFF933}"/>
              </a:ext>
            </a:extLst>
          </p:cNvPr>
          <p:cNvSpPr/>
          <p:nvPr/>
        </p:nvSpPr>
        <p:spPr>
          <a:xfrm>
            <a:off x="3134511" y="3692515"/>
            <a:ext cx="5081533" cy="913013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F01046E-7CF1-1B44-8920-DDD9ECBF4453}"/>
              </a:ext>
            </a:extLst>
          </p:cNvPr>
          <p:cNvSpPr txBox="1"/>
          <p:nvPr/>
        </p:nvSpPr>
        <p:spPr>
          <a:xfrm>
            <a:off x="8427608" y="3612762"/>
            <a:ext cx="3624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Prendre en compte les différents niveaux d’analyse : individuel, hospitalier, national</a:t>
            </a:r>
          </a:p>
        </p:txBody>
      </p:sp>
    </p:spTree>
    <p:extLst>
      <p:ext uri="{BB962C8B-B14F-4D97-AF65-F5344CB8AC3E}">
        <p14:creationId xmlns:p14="http://schemas.microsoft.com/office/powerpoint/2010/main" val="1021771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38309-4627-DC40-ABA8-136A3E51986E}"/>
              </a:ext>
            </a:extLst>
          </p:cNvPr>
          <p:cNvSpPr txBox="1"/>
          <p:nvPr/>
        </p:nvSpPr>
        <p:spPr>
          <a:xfrm>
            <a:off x="8305799" y="2552494"/>
            <a:ext cx="362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7030A0"/>
                </a:solidFill>
              </a:rPr>
              <a:t>Utiliser une méthodologie de recueil des informations fiable et validée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6153A58-1F40-2D48-B23B-862BA5DF28B0}"/>
              </a:ext>
            </a:extLst>
          </p:cNvPr>
          <p:cNvSpPr/>
          <p:nvPr/>
        </p:nvSpPr>
        <p:spPr>
          <a:xfrm>
            <a:off x="3364230" y="2476272"/>
            <a:ext cx="4602146" cy="722553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892687-2569-E341-8ACE-63EDF09E1F9E}"/>
              </a:ext>
            </a:extLst>
          </p:cNvPr>
          <p:cNvSpPr txBox="1"/>
          <p:nvPr/>
        </p:nvSpPr>
        <p:spPr>
          <a:xfrm>
            <a:off x="8111294" y="4788069"/>
            <a:ext cx="378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2"/>
                </a:solidFill>
              </a:rPr>
              <a:t>Utiliser les outils existants pour vous aider (BIM, CFIR, approche OMS)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DB89EF-F412-F446-BF28-540974964F8F}"/>
              </a:ext>
            </a:extLst>
          </p:cNvPr>
          <p:cNvSpPr/>
          <p:nvPr/>
        </p:nvSpPr>
        <p:spPr>
          <a:xfrm>
            <a:off x="3152116" y="4959700"/>
            <a:ext cx="5081533" cy="91301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E3950E-D032-9649-B1C5-ADCB98847891}"/>
              </a:ext>
            </a:extLst>
          </p:cNvPr>
          <p:cNvSpPr/>
          <p:nvPr/>
        </p:nvSpPr>
        <p:spPr>
          <a:xfrm>
            <a:off x="3134511" y="3692515"/>
            <a:ext cx="5081533" cy="913013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2681AA3-2D65-EA42-B350-5F6C6DD79EDB}"/>
              </a:ext>
            </a:extLst>
          </p:cNvPr>
          <p:cNvSpPr txBox="1"/>
          <p:nvPr/>
        </p:nvSpPr>
        <p:spPr>
          <a:xfrm>
            <a:off x="8427608" y="3612762"/>
            <a:ext cx="3624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Prendre en compte les différents niveaux d’analyse : individuel, hospitalier, national</a:t>
            </a:r>
          </a:p>
        </p:txBody>
      </p:sp>
    </p:spTree>
    <p:extLst>
      <p:ext uri="{BB962C8B-B14F-4D97-AF65-F5344CB8AC3E}">
        <p14:creationId xmlns:p14="http://schemas.microsoft.com/office/powerpoint/2010/main" val="1340451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38309-4627-DC40-ABA8-136A3E51986E}"/>
              </a:ext>
            </a:extLst>
          </p:cNvPr>
          <p:cNvSpPr txBox="1"/>
          <p:nvPr/>
        </p:nvSpPr>
        <p:spPr>
          <a:xfrm>
            <a:off x="8305799" y="2552494"/>
            <a:ext cx="362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7030A0"/>
                </a:solidFill>
              </a:rPr>
              <a:t>Utiliser une méthodologie de recueil des informations fiable et validée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6153A58-1F40-2D48-B23B-862BA5DF28B0}"/>
              </a:ext>
            </a:extLst>
          </p:cNvPr>
          <p:cNvSpPr/>
          <p:nvPr/>
        </p:nvSpPr>
        <p:spPr>
          <a:xfrm>
            <a:off x="3364230" y="2476272"/>
            <a:ext cx="4602146" cy="722553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892687-2569-E341-8ACE-63EDF09E1F9E}"/>
              </a:ext>
            </a:extLst>
          </p:cNvPr>
          <p:cNvSpPr txBox="1"/>
          <p:nvPr/>
        </p:nvSpPr>
        <p:spPr>
          <a:xfrm>
            <a:off x="8111294" y="4788069"/>
            <a:ext cx="378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2"/>
                </a:solidFill>
              </a:rPr>
              <a:t>Utiliser les outils existants pour vous aider (BIM, CFIR, approche OMS)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DB89EF-F412-F446-BF28-540974964F8F}"/>
              </a:ext>
            </a:extLst>
          </p:cNvPr>
          <p:cNvSpPr/>
          <p:nvPr/>
        </p:nvSpPr>
        <p:spPr>
          <a:xfrm>
            <a:off x="3152116" y="4959700"/>
            <a:ext cx="5081533" cy="91301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E3950E-D032-9649-B1C5-ADCB98847891}"/>
              </a:ext>
            </a:extLst>
          </p:cNvPr>
          <p:cNvSpPr/>
          <p:nvPr/>
        </p:nvSpPr>
        <p:spPr>
          <a:xfrm>
            <a:off x="3134511" y="3692515"/>
            <a:ext cx="5081533" cy="913013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2681AA3-2D65-EA42-B350-5F6C6DD79EDB}"/>
              </a:ext>
            </a:extLst>
          </p:cNvPr>
          <p:cNvSpPr txBox="1"/>
          <p:nvPr/>
        </p:nvSpPr>
        <p:spPr>
          <a:xfrm>
            <a:off x="8427608" y="3612762"/>
            <a:ext cx="3624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Prendre en compte les différents niveaux d’analyse : individuel, hospitalier, national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0BA5AB6-F972-4E4A-8166-0F871B8B45B4}"/>
              </a:ext>
            </a:extLst>
          </p:cNvPr>
          <p:cNvSpPr txBox="1"/>
          <p:nvPr/>
        </p:nvSpPr>
        <p:spPr>
          <a:xfrm>
            <a:off x="8738538" y="5989287"/>
            <a:ext cx="252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Poursuivre le recueil qualitatif d’informations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9DCDCED-C57A-8F46-B6E8-693BBB083C26}"/>
              </a:ext>
            </a:extLst>
          </p:cNvPr>
          <p:cNvSpPr/>
          <p:nvPr/>
        </p:nvSpPr>
        <p:spPr>
          <a:xfrm>
            <a:off x="4232343" y="6240089"/>
            <a:ext cx="2885870" cy="62882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27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38309-4627-DC40-ABA8-136A3E51986E}"/>
              </a:ext>
            </a:extLst>
          </p:cNvPr>
          <p:cNvSpPr txBox="1"/>
          <p:nvPr/>
        </p:nvSpPr>
        <p:spPr>
          <a:xfrm>
            <a:off x="8305799" y="2552494"/>
            <a:ext cx="362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7030A0"/>
                </a:solidFill>
              </a:rPr>
              <a:t>Utiliser une méthodologie de recueil des informations fiable et validée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6153A58-1F40-2D48-B23B-862BA5DF28B0}"/>
              </a:ext>
            </a:extLst>
          </p:cNvPr>
          <p:cNvSpPr/>
          <p:nvPr/>
        </p:nvSpPr>
        <p:spPr>
          <a:xfrm>
            <a:off x="3364230" y="2476272"/>
            <a:ext cx="4602146" cy="722553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892687-2569-E341-8ACE-63EDF09E1F9E}"/>
              </a:ext>
            </a:extLst>
          </p:cNvPr>
          <p:cNvSpPr txBox="1"/>
          <p:nvPr/>
        </p:nvSpPr>
        <p:spPr>
          <a:xfrm>
            <a:off x="8111294" y="4788069"/>
            <a:ext cx="378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2"/>
                </a:solidFill>
              </a:rPr>
              <a:t>Utiliser les outils existants pour vous aider (BIM, CFIR, approche OMS)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DB89EF-F412-F446-BF28-540974964F8F}"/>
              </a:ext>
            </a:extLst>
          </p:cNvPr>
          <p:cNvSpPr/>
          <p:nvPr/>
        </p:nvSpPr>
        <p:spPr>
          <a:xfrm>
            <a:off x="3152116" y="4959700"/>
            <a:ext cx="5081533" cy="91301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E3950E-D032-9649-B1C5-ADCB98847891}"/>
              </a:ext>
            </a:extLst>
          </p:cNvPr>
          <p:cNvSpPr/>
          <p:nvPr/>
        </p:nvSpPr>
        <p:spPr>
          <a:xfrm>
            <a:off x="3134511" y="3692515"/>
            <a:ext cx="5081533" cy="913013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2681AA3-2D65-EA42-B350-5F6C6DD79EDB}"/>
              </a:ext>
            </a:extLst>
          </p:cNvPr>
          <p:cNvSpPr txBox="1"/>
          <p:nvPr/>
        </p:nvSpPr>
        <p:spPr>
          <a:xfrm>
            <a:off x="8427608" y="3612762"/>
            <a:ext cx="3624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Prendre en compte les différents niveaux d’analyse : individuel, hospitalier, national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0BA5AB6-F972-4E4A-8166-0F871B8B45B4}"/>
              </a:ext>
            </a:extLst>
          </p:cNvPr>
          <p:cNvSpPr txBox="1"/>
          <p:nvPr/>
        </p:nvSpPr>
        <p:spPr>
          <a:xfrm>
            <a:off x="8738538" y="5989287"/>
            <a:ext cx="252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Poursuivre le recueil qualitatif d’informations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9DCDCED-C57A-8F46-B6E8-693BBB083C26}"/>
              </a:ext>
            </a:extLst>
          </p:cNvPr>
          <p:cNvSpPr/>
          <p:nvPr/>
        </p:nvSpPr>
        <p:spPr>
          <a:xfrm>
            <a:off x="4232343" y="6240089"/>
            <a:ext cx="2885870" cy="62882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lèche en arc 3">
            <a:extLst>
              <a:ext uri="{FF2B5EF4-FFF2-40B4-BE49-F238E27FC236}">
                <a16:creationId xmlns:a16="http://schemas.microsoft.com/office/drawing/2014/main" id="{CCDCEA6F-579B-1944-9C2F-471277D54254}"/>
              </a:ext>
            </a:extLst>
          </p:cNvPr>
          <p:cNvSpPr/>
          <p:nvPr/>
        </p:nvSpPr>
        <p:spPr>
          <a:xfrm rot="16821274">
            <a:off x="1025038" y="1638202"/>
            <a:ext cx="4888061" cy="4075365"/>
          </a:xfrm>
          <a:prstGeom prst="circularArrow">
            <a:avLst>
              <a:gd name="adj1" fmla="val 5367"/>
              <a:gd name="adj2" fmla="val 476565"/>
              <a:gd name="adj3" fmla="val 20457681"/>
              <a:gd name="adj4" fmla="val 10800000"/>
              <a:gd name="adj5" fmla="val 470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F1B2F20-B0A8-5645-A5EE-79DE76CAE7E0}"/>
              </a:ext>
            </a:extLst>
          </p:cNvPr>
          <p:cNvSpPr txBox="1"/>
          <p:nvPr/>
        </p:nvSpPr>
        <p:spPr>
          <a:xfrm>
            <a:off x="1374499" y="619219"/>
            <a:ext cx="1936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Ne pas hésiter à changer d’intervention </a:t>
            </a:r>
          </a:p>
        </p:txBody>
      </p:sp>
    </p:spTree>
    <p:extLst>
      <p:ext uri="{BB962C8B-B14F-4D97-AF65-F5344CB8AC3E}">
        <p14:creationId xmlns:p14="http://schemas.microsoft.com/office/powerpoint/2010/main" val="192672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38309-4627-DC40-ABA8-136A3E51986E}"/>
              </a:ext>
            </a:extLst>
          </p:cNvPr>
          <p:cNvSpPr txBox="1"/>
          <p:nvPr/>
        </p:nvSpPr>
        <p:spPr>
          <a:xfrm>
            <a:off x="8305799" y="2552494"/>
            <a:ext cx="362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7030A0"/>
                </a:solidFill>
              </a:rPr>
              <a:t>Utiliser une méthodologie de recueil des informations fiable et validée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6153A58-1F40-2D48-B23B-862BA5DF28B0}"/>
              </a:ext>
            </a:extLst>
          </p:cNvPr>
          <p:cNvSpPr/>
          <p:nvPr/>
        </p:nvSpPr>
        <p:spPr>
          <a:xfrm>
            <a:off x="3364230" y="2476272"/>
            <a:ext cx="4602146" cy="722553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892687-2569-E341-8ACE-63EDF09E1F9E}"/>
              </a:ext>
            </a:extLst>
          </p:cNvPr>
          <p:cNvSpPr txBox="1"/>
          <p:nvPr/>
        </p:nvSpPr>
        <p:spPr>
          <a:xfrm>
            <a:off x="8111294" y="4788069"/>
            <a:ext cx="378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2"/>
                </a:solidFill>
              </a:rPr>
              <a:t>Utiliser les outils existants pour vous aider (BIM, CFIR, approche OMS)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DB89EF-F412-F446-BF28-540974964F8F}"/>
              </a:ext>
            </a:extLst>
          </p:cNvPr>
          <p:cNvSpPr/>
          <p:nvPr/>
        </p:nvSpPr>
        <p:spPr>
          <a:xfrm>
            <a:off x="3152116" y="4959700"/>
            <a:ext cx="5081533" cy="91301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E3950E-D032-9649-B1C5-ADCB98847891}"/>
              </a:ext>
            </a:extLst>
          </p:cNvPr>
          <p:cNvSpPr/>
          <p:nvPr/>
        </p:nvSpPr>
        <p:spPr>
          <a:xfrm>
            <a:off x="3134511" y="3692515"/>
            <a:ext cx="5081533" cy="913013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2681AA3-2D65-EA42-B350-5F6C6DD79EDB}"/>
              </a:ext>
            </a:extLst>
          </p:cNvPr>
          <p:cNvSpPr txBox="1"/>
          <p:nvPr/>
        </p:nvSpPr>
        <p:spPr>
          <a:xfrm>
            <a:off x="8427608" y="3612762"/>
            <a:ext cx="3624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Prendre en compte les différents niveaux d’analyse : individuel, hospitalier, national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0BA5AB6-F972-4E4A-8166-0F871B8B45B4}"/>
              </a:ext>
            </a:extLst>
          </p:cNvPr>
          <p:cNvSpPr txBox="1"/>
          <p:nvPr/>
        </p:nvSpPr>
        <p:spPr>
          <a:xfrm>
            <a:off x="8738538" y="5989287"/>
            <a:ext cx="252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Poursuivre le recueil qualitatif d’informations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9DCDCED-C57A-8F46-B6E8-693BBB083C26}"/>
              </a:ext>
            </a:extLst>
          </p:cNvPr>
          <p:cNvSpPr/>
          <p:nvPr/>
        </p:nvSpPr>
        <p:spPr>
          <a:xfrm>
            <a:off x="4232343" y="6240089"/>
            <a:ext cx="2885870" cy="62882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Double flèche horizontale 33">
            <a:extLst>
              <a:ext uri="{FF2B5EF4-FFF2-40B4-BE49-F238E27FC236}">
                <a16:creationId xmlns:a16="http://schemas.microsoft.com/office/drawing/2014/main" id="{CD9DA8E4-9941-2348-A8EA-490DB17002C1}"/>
              </a:ext>
            </a:extLst>
          </p:cNvPr>
          <p:cNvSpPr/>
          <p:nvPr/>
        </p:nvSpPr>
        <p:spPr>
          <a:xfrm rot="16200000">
            <a:off x="-2305101" y="2692991"/>
            <a:ext cx="6294950" cy="1590302"/>
          </a:xfrm>
          <a:prstGeom prst="leftRightArrow">
            <a:avLst>
              <a:gd name="adj1" fmla="val 8285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F725A64-C0F6-CF47-A0F4-D3BC8D38019F}"/>
              </a:ext>
            </a:extLst>
          </p:cNvPr>
          <p:cNvSpPr txBox="1"/>
          <p:nvPr/>
        </p:nvSpPr>
        <p:spPr>
          <a:xfrm>
            <a:off x="110481" y="2661062"/>
            <a:ext cx="1493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Solliciter l’aide et l’avis d’équipes ayant l’expérience d’interventions de ce type</a:t>
            </a:r>
          </a:p>
        </p:txBody>
      </p:sp>
      <p:sp>
        <p:nvSpPr>
          <p:cNvPr id="4" name="Flèche en arc 3">
            <a:extLst>
              <a:ext uri="{FF2B5EF4-FFF2-40B4-BE49-F238E27FC236}">
                <a16:creationId xmlns:a16="http://schemas.microsoft.com/office/drawing/2014/main" id="{CCDCEA6F-579B-1944-9C2F-471277D54254}"/>
              </a:ext>
            </a:extLst>
          </p:cNvPr>
          <p:cNvSpPr/>
          <p:nvPr/>
        </p:nvSpPr>
        <p:spPr>
          <a:xfrm rot="16821274">
            <a:off x="1025038" y="1638202"/>
            <a:ext cx="4888061" cy="4075365"/>
          </a:xfrm>
          <a:prstGeom prst="circularArrow">
            <a:avLst>
              <a:gd name="adj1" fmla="val 5367"/>
              <a:gd name="adj2" fmla="val 476565"/>
              <a:gd name="adj3" fmla="val 20457681"/>
              <a:gd name="adj4" fmla="val 10800000"/>
              <a:gd name="adj5" fmla="val 470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F1B2F20-B0A8-5645-A5EE-79DE76CAE7E0}"/>
              </a:ext>
            </a:extLst>
          </p:cNvPr>
          <p:cNvSpPr txBox="1"/>
          <p:nvPr/>
        </p:nvSpPr>
        <p:spPr>
          <a:xfrm>
            <a:off x="1374499" y="619219"/>
            <a:ext cx="1936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Ne pas hésiter à changer d’intervention </a:t>
            </a:r>
          </a:p>
        </p:txBody>
      </p:sp>
    </p:spTree>
    <p:extLst>
      <p:ext uri="{BB962C8B-B14F-4D97-AF65-F5344CB8AC3E}">
        <p14:creationId xmlns:p14="http://schemas.microsoft.com/office/powerpoint/2010/main" val="31175127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E17A4F6-1C4D-CE45-B4B0-511B4135CEA7}"/>
              </a:ext>
            </a:extLst>
          </p:cNvPr>
          <p:cNvSpPr txBox="1"/>
          <p:nvPr/>
        </p:nvSpPr>
        <p:spPr>
          <a:xfrm>
            <a:off x="3681183" y="140992"/>
            <a:ext cx="4169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Créer un groupe de travail intéressé par accomplir l’objectif</a:t>
            </a:r>
          </a:p>
          <a:p>
            <a:pPr algn="ctr"/>
            <a:r>
              <a:rPr lang="fr-FR" dirty="0"/>
              <a:t>= </a:t>
            </a:r>
            <a:r>
              <a:rPr lang="fr-FR" sz="1800" dirty="0"/>
              <a:t>améliorer usage antibiotiques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8CB305-FB16-C24D-8C27-4F1C4608D928}"/>
              </a:ext>
            </a:extLst>
          </p:cNvPr>
          <p:cNvSpPr txBox="1"/>
          <p:nvPr/>
        </p:nvSpPr>
        <p:spPr>
          <a:xfrm>
            <a:off x="3281489" y="1497333"/>
            <a:ext cx="478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Prendre le temps de choisir une ou plusieurs interventions pertinentes (« </a:t>
            </a:r>
            <a:r>
              <a:rPr lang="fr-FR" sz="1800" dirty="0" err="1"/>
              <a:t>what</a:t>
            </a:r>
            <a:r>
              <a:rPr lang="fr-FR" sz="1800" dirty="0"/>
              <a:t> »)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E8DAD-6E46-ED48-94C5-C3A150771DA9}"/>
              </a:ext>
            </a:extLst>
          </p:cNvPr>
          <p:cNvSpPr txBox="1"/>
          <p:nvPr/>
        </p:nvSpPr>
        <p:spPr>
          <a:xfrm>
            <a:off x="3152116" y="3907557"/>
            <a:ext cx="497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Analyser objectivement les données recueillies et trier les obstacles et facilitateurs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588E7E-FC75-A04D-B78A-0F4C97179A10}"/>
              </a:ext>
            </a:extLst>
          </p:cNvPr>
          <p:cNvSpPr txBox="1"/>
          <p:nvPr/>
        </p:nvSpPr>
        <p:spPr>
          <a:xfrm>
            <a:off x="3364230" y="5065957"/>
            <a:ext cx="454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Construire des solutions / stratégies pour surmonter obstacles et utiliser facilitateurs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EF6763-0EEC-614F-92F8-37CDE5893F0F}"/>
              </a:ext>
            </a:extLst>
          </p:cNvPr>
          <p:cNvSpPr txBox="1"/>
          <p:nvPr/>
        </p:nvSpPr>
        <p:spPr>
          <a:xfrm>
            <a:off x="4232343" y="6254651"/>
            <a:ext cx="2885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Lancer l’intervention envisagée</a:t>
            </a:r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56313DF7-DFDB-ED45-9E44-F2F2C290A56F}"/>
              </a:ext>
            </a:extLst>
          </p:cNvPr>
          <p:cNvSpPr/>
          <p:nvPr/>
        </p:nvSpPr>
        <p:spPr>
          <a:xfrm>
            <a:off x="5475861" y="1050084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B4F3BF13-E9A4-394E-B525-17D5C81E1262}"/>
              </a:ext>
            </a:extLst>
          </p:cNvPr>
          <p:cNvSpPr/>
          <p:nvPr/>
        </p:nvSpPr>
        <p:spPr>
          <a:xfrm>
            <a:off x="5477940" y="2208557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9C36C64-1445-DD4D-B76C-ADE27A7CCC23}"/>
              </a:ext>
            </a:extLst>
          </p:cNvPr>
          <p:cNvSpPr/>
          <p:nvPr/>
        </p:nvSpPr>
        <p:spPr>
          <a:xfrm>
            <a:off x="5470459" y="461194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A0CFDA25-9589-2A40-A4A4-79CA3F5D4A26}"/>
              </a:ext>
            </a:extLst>
          </p:cNvPr>
          <p:cNvSpPr/>
          <p:nvPr/>
        </p:nvSpPr>
        <p:spPr>
          <a:xfrm>
            <a:off x="5477940" y="5776761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9C476-F0D1-B441-8E50-4BEA5C979993}"/>
              </a:ext>
            </a:extLst>
          </p:cNvPr>
          <p:cNvSpPr txBox="1"/>
          <p:nvPr/>
        </p:nvSpPr>
        <p:spPr>
          <a:xfrm>
            <a:off x="3374781" y="2708338"/>
            <a:ext cx="460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Recueillir les avis des professionnels impliqués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37E8E646-C8FE-8F44-ACE5-506077C55F90}"/>
              </a:ext>
            </a:extLst>
          </p:cNvPr>
          <p:cNvSpPr/>
          <p:nvPr/>
        </p:nvSpPr>
        <p:spPr>
          <a:xfrm>
            <a:off x="5477940" y="3296020"/>
            <a:ext cx="398834" cy="484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47A680C-013E-EC4D-A6DD-42E5617BA831}"/>
              </a:ext>
            </a:extLst>
          </p:cNvPr>
          <p:cNvSpPr/>
          <p:nvPr/>
        </p:nvSpPr>
        <p:spPr>
          <a:xfrm>
            <a:off x="3044757" y="16556"/>
            <a:ext cx="5408579" cy="1104964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7B8D16-7158-974B-A559-FBCC8525DB3E}"/>
              </a:ext>
            </a:extLst>
          </p:cNvPr>
          <p:cNvSpPr txBox="1"/>
          <p:nvPr/>
        </p:nvSpPr>
        <p:spPr>
          <a:xfrm>
            <a:off x="8671728" y="222382"/>
            <a:ext cx="266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Impliquer les professionnels motivés et créer une dynamique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A3D055-B73F-F44D-A2C0-4F9D382423A6}"/>
              </a:ext>
            </a:extLst>
          </p:cNvPr>
          <p:cNvSpPr/>
          <p:nvPr/>
        </p:nvSpPr>
        <p:spPr>
          <a:xfrm>
            <a:off x="3364230" y="1222644"/>
            <a:ext cx="4602146" cy="1151773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4EF40-34A0-1E43-B037-BE1B9D14475E}"/>
              </a:ext>
            </a:extLst>
          </p:cNvPr>
          <p:cNvSpPr txBox="1"/>
          <p:nvPr/>
        </p:nvSpPr>
        <p:spPr>
          <a:xfrm>
            <a:off x="8305799" y="1220333"/>
            <a:ext cx="323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S’inspirer de la littérature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Éventuellement faire une première phase d’évaluation qualitative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38309-4627-DC40-ABA8-136A3E51986E}"/>
              </a:ext>
            </a:extLst>
          </p:cNvPr>
          <p:cNvSpPr txBox="1"/>
          <p:nvPr/>
        </p:nvSpPr>
        <p:spPr>
          <a:xfrm>
            <a:off x="8305799" y="2552494"/>
            <a:ext cx="362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7030A0"/>
                </a:solidFill>
              </a:rPr>
              <a:t>Utiliser une méthodologie de recueil des informations fiable et validée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6153A58-1F40-2D48-B23B-862BA5DF28B0}"/>
              </a:ext>
            </a:extLst>
          </p:cNvPr>
          <p:cNvSpPr/>
          <p:nvPr/>
        </p:nvSpPr>
        <p:spPr>
          <a:xfrm>
            <a:off x="3364230" y="2476272"/>
            <a:ext cx="4602146" cy="722553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892687-2569-E341-8ACE-63EDF09E1F9E}"/>
              </a:ext>
            </a:extLst>
          </p:cNvPr>
          <p:cNvSpPr txBox="1"/>
          <p:nvPr/>
        </p:nvSpPr>
        <p:spPr>
          <a:xfrm>
            <a:off x="8111294" y="4788069"/>
            <a:ext cx="378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2"/>
                </a:solidFill>
              </a:rPr>
              <a:t>Utiliser les outils existants pour vous aider (BIM, CFIR, approche OMS)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DB89EF-F412-F446-BF28-540974964F8F}"/>
              </a:ext>
            </a:extLst>
          </p:cNvPr>
          <p:cNvSpPr/>
          <p:nvPr/>
        </p:nvSpPr>
        <p:spPr>
          <a:xfrm>
            <a:off x="3152116" y="4959700"/>
            <a:ext cx="5081533" cy="91301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E3950E-D032-9649-B1C5-ADCB98847891}"/>
              </a:ext>
            </a:extLst>
          </p:cNvPr>
          <p:cNvSpPr/>
          <p:nvPr/>
        </p:nvSpPr>
        <p:spPr>
          <a:xfrm>
            <a:off x="3134511" y="3692515"/>
            <a:ext cx="5081533" cy="913013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2681AA3-2D65-EA42-B350-5F6C6DD79EDB}"/>
              </a:ext>
            </a:extLst>
          </p:cNvPr>
          <p:cNvSpPr txBox="1"/>
          <p:nvPr/>
        </p:nvSpPr>
        <p:spPr>
          <a:xfrm>
            <a:off x="8427608" y="3612762"/>
            <a:ext cx="3624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Prendre en compte les différents niveaux d’analyse : individuel, hospitalier, national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0BA5AB6-F972-4E4A-8166-0F871B8B45B4}"/>
              </a:ext>
            </a:extLst>
          </p:cNvPr>
          <p:cNvSpPr txBox="1"/>
          <p:nvPr/>
        </p:nvSpPr>
        <p:spPr>
          <a:xfrm>
            <a:off x="8738538" y="5989287"/>
            <a:ext cx="252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Poursuivre le recueil qualitatif d’informations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9DCDCED-C57A-8F46-B6E8-693BBB083C26}"/>
              </a:ext>
            </a:extLst>
          </p:cNvPr>
          <p:cNvSpPr/>
          <p:nvPr/>
        </p:nvSpPr>
        <p:spPr>
          <a:xfrm>
            <a:off x="4232343" y="6240089"/>
            <a:ext cx="2885870" cy="62882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Double flèche horizontale 2">
            <a:extLst>
              <a:ext uri="{FF2B5EF4-FFF2-40B4-BE49-F238E27FC236}">
                <a16:creationId xmlns:a16="http://schemas.microsoft.com/office/drawing/2014/main" id="{72A82F70-DACB-0B46-B869-BA651C8026F9}"/>
              </a:ext>
            </a:extLst>
          </p:cNvPr>
          <p:cNvSpPr/>
          <p:nvPr/>
        </p:nvSpPr>
        <p:spPr>
          <a:xfrm rot="16200000">
            <a:off x="953634" y="3213622"/>
            <a:ext cx="3095726" cy="1707862"/>
          </a:xfrm>
          <a:prstGeom prst="leftRightArrow">
            <a:avLst>
              <a:gd name="adj1" fmla="val 71181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D4D3297-EB32-9F4D-9809-6F1A662688B5}"/>
              </a:ext>
            </a:extLst>
          </p:cNvPr>
          <p:cNvSpPr txBox="1"/>
          <p:nvPr/>
        </p:nvSpPr>
        <p:spPr>
          <a:xfrm>
            <a:off x="1754611" y="3373173"/>
            <a:ext cx="1493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Publier les résultats de cette phase d’évaluation pré-intervention</a:t>
            </a:r>
          </a:p>
        </p:txBody>
      </p:sp>
      <p:sp>
        <p:nvSpPr>
          <p:cNvPr id="34" name="Double flèche horizontale 33">
            <a:extLst>
              <a:ext uri="{FF2B5EF4-FFF2-40B4-BE49-F238E27FC236}">
                <a16:creationId xmlns:a16="http://schemas.microsoft.com/office/drawing/2014/main" id="{CD9DA8E4-9941-2348-A8EA-490DB17002C1}"/>
              </a:ext>
            </a:extLst>
          </p:cNvPr>
          <p:cNvSpPr/>
          <p:nvPr/>
        </p:nvSpPr>
        <p:spPr>
          <a:xfrm rot="16200000">
            <a:off x="-2305101" y="2692991"/>
            <a:ext cx="6294950" cy="1590302"/>
          </a:xfrm>
          <a:prstGeom prst="leftRightArrow">
            <a:avLst>
              <a:gd name="adj1" fmla="val 8285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F725A64-C0F6-CF47-A0F4-D3BC8D38019F}"/>
              </a:ext>
            </a:extLst>
          </p:cNvPr>
          <p:cNvSpPr txBox="1"/>
          <p:nvPr/>
        </p:nvSpPr>
        <p:spPr>
          <a:xfrm>
            <a:off x="110481" y="2661062"/>
            <a:ext cx="1493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Solliciter l’aide et l’avis d’équipes ayant l’expérience d’interventions de ce type</a:t>
            </a:r>
          </a:p>
        </p:txBody>
      </p:sp>
      <p:sp>
        <p:nvSpPr>
          <p:cNvPr id="4" name="Flèche en arc 3">
            <a:extLst>
              <a:ext uri="{FF2B5EF4-FFF2-40B4-BE49-F238E27FC236}">
                <a16:creationId xmlns:a16="http://schemas.microsoft.com/office/drawing/2014/main" id="{CCDCEA6F-579B-1944-9C2F-471277D54254}"/>
              </a:ext>
            </a:extLst>
          </p:cNvPr>
          <p:cNvSpPr/>
          <p:nvPr/>
        </p:nvSpPr>
        <p:spPr>
          <a:xfrm rot="16821274">
            <a:off x="1025038" y="1638202"/>
            <a:ext cx="4888061" cy="4075365"/>
          </a:xfrm>
          <a:prstGeom prst="circularArrow">
            <a:avLst>
              <a:gd name="adj1" fmla="val 5367"/>
              <a:gd name="adj2" fmla="val 476565"/>
              <a:gd name="adj3" fmla="val 20457681"/>
              <a:gd name="adj4" fmla="val 10800000"/>
              <a:gd name="adj5" fmla="val 470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F1B2F20-B0A8-5645-A5EE-79DE76CAE7E0}"/>
              </a:ext>
            </a:extLst>
          </p:cNvPr>
          <p:cNvSpPr txBox="1"/>
          <p:nvPr/>
        </p:nvSpPr>
        <p:spPr>
          <a:xfrm>
            <a:off x="1374499" y="619219"/>
            <a:ext cx="1936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Ne pas hésiter à changer d’intervention </a:t>
            </a:r>
          </a:p>
        </p:txBody>
      </p:sp>
    </p:spTree>
    <p:extLst>
      <p:ext uri="{BB962C8B-B14F-4D97-AF65-F5344CB8AC3E}">
        <p14:creationId xmlns:p14="http://schemas.microsoft.com/office/powerpoint/2010/main" val="108610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606AC-4824-9C4E-8AFA-7E7B9056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39" y="207674"/>
            <a:ext cx="10515600" cy="1325563"/>
          </a:xfrm>
        </p:spPr>
        <p:txBody>
          <a:bodyPr/>
          <a:lstStyle/>
          <a:p>
            <a:r>
              <a:rPr lang="fr-FR" dirty="0"/>
              <a:t>Exemple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4383D-058A-5044-8CFA-0BDDDC15B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Vous voulez limiter la prescription des </a:t>
            </a:r>
            <a:r>
              <a:rPr lang="fr-FR" b="1" dirty="0" err="1"/>
              <a:t>carbapénèmes</a:t>
            </a:r>
            <a:r>
              <a:rPr lang="fr-FR" b="1" dirty="0"/>
              <a:t> en imposant une feuille de demande validée par l’équipe d’infectiologie</a:t>
            </a:r>
          </a:p>
          <a:p>
            <a:endParaRPr lang="fr-FR" dirty="0"/>
          </a:p>
          <a:p>
            <a:r>
              <a:rPr lang="fr-FR" dirty="0"/>
              <a:t>Par où commencer ? Comment faire en pratique ?</a:t>
            </a:r>
          </a:p>
          <a:p>
            <a:endParaRPr lang="fr-FR" dirty="0"/>
          </a:p>
          <a:p>
            <a:r>
              <a:rPr lang="fr-FR" dirty="0"/>
              <a:t>À quels défis s’attendre et sur quels levier s’appuyer ?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D686AD-57D1-3C49-8499-96134EE07022}"/>
              </a:ext>
            </a:extLst>
          </p:cNvPr>
          <p:cNvSpPr txBox="1"/>
          <p:nvPr/>
        </p:nvSpPr>
        <p:spPr>
          <a:xfrm>
            <a:off x="9793705" y="1240850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</a:t>
            </a:r>
            <a:r>
              <a:rPr lang="fr-FR" sz="3200" b="1" dirty="0" err="1">
                <a:solidFill>
                  <a:srgbClr val="FF0000"/>
                </a:solidFill>
              </a:rPr>
              <a:t>What</a:t>
            </a:r>
            <a:r>
              <a:rPr lang="fr-FR" sz="3200" b="1" dirty="0">
                <a:solidFill>
                  <a:srgbClr val="FF0000"/>
                </a:solidFill>
              </a:rPr>
              <a:t>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A6DADB-F512-CF40-8E10-45280B6CE916}"/>
              </a:ext>
            </a:extLst>
          </p:cNvPr>
          <p:cNvSpPr txBox="1"/>
          <p:nvPr/>
        </p:nvSpPr>
        <p:spPr>
          <a:xfrm>
            <a:off x="1850357" y="3708906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How »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2B0A786-182F-2246-AD16-4B81DFEDE232}"/>
              </a:ext>
            </a:extLst>
          </p:cNvPr>
          <p:cNvSpPr/>
          <p:nvPr/>
        </p:nvSpPr>
        <p:spPr>
          <a:xfrm>
            <a:off x="225631" y="2802577"/>
            <a:ext cx="9568074" cy="236318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720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606AC-4824-9C4E-8AFA-7E7B9056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39" y="207674"/>
            <a:ext cx="10515600" cy="1325563"/>
          </a:xfrm>
        </p:spPr>
        <p:txBody>
          <a:bodyPr/>
          <a:lstStyle/>
          <a:p>
            <a:r>
              <a:rPr lang="fr-FR" dirty="0"/>
              <a:t>Exemple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4383D-058A-5044-8CFA-0BDDDC15B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Vous voulez limiter la prescription des </a:t>
            </a:r>
            <a:r>
              <a:rPr lang="fr-FR" b="1" dirty="0" err="1"/>
              <a:t>carbapénèmes</a:t>
            </a:r>
            <a:r>
              <a:rPr lang="fr-FR" b="1" dirty="0"/>
              <a:t> en imposant une feuille de demande validée par l’équipe d’infectiologie</a:t>
            </a:r>
          </a:p>
          <a:p>
            <a:endParaRPr lang="fr-FR" dirty="0"/>
          </a:p>
          <a:p>
            <a:r>
              <a:rPr lang="fr-FR" dirty="0"/>
              <a:t>Par où commencer ? Comment faire en pratique ?</a:t>
            </a:r>
          </a:p>
          <a:p>
            <a:endParaRPr lang="fr-FR" dirty="0"/>
          </a:p>
          <a:p>
            <a:r>
              <a:rPr lang="fr-FR" dirty="0"/>
              <a:t>À quels défis s’attendre et sur quels levier s’appuyer ?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D686AD-57D1-3C49-8499-96134EE07022}"/>
              </a:ext>
            </a:extLst>
          </p:cNvPr>
          <p:cNvSpPr txBox="1"/>
          <p:nvPr/>
        </p:nvSpPr>
        <p:spPr>
          <a:xfrm>
            <a:off x="9793705" y="1240850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</a:t>
            </a:r>
            <a:r>
              <a:rPr lang="fr-FR" sz="3200" b="1" dirty="0" err="1">
                <a:solidFill>
                  <a:srgbClr val="FF0000"/>
                </a:solidFill>
              </a:rPr>
              <a:t>What</a:t>
            </a:r>
            <a:r>
              <a:rPr lang="fr-FR" sz="3200" b="1" dirty="0">
                <a:solidFill>
                  <a:srgbClr val="FF0000"/>
                </a:solidFill>
              </a:rPr>
              <a:t>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A6DADB-F512-CF40-8E10-45280B6CE916}"/>
              </a:ext>
            </a:extLst>
          </p:cNvPr>
          <p:cNvSpPr txBox="1"/>
          <p:nvPr/>
        </p:nvSpPr>
        <p:spPr>
          <a:xfrm>
            <a:off x="1850357" y="3708906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How »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2B0A786-182F-2246-AD16-4B81DFEDE232}"/>
              </a:ext>
            </a:extLst>
          </p:cNvPr>
          <p:cNvSpPr/>
          <p:nvPr/>
        </p:nvSpPr>
        <p:spPr>
          <a:xfrm>
            <a:off x="225631" y="2802577"/>
            <a:ext cx="9568074" cy="236318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834E96-2295-C94B-8234-174724148042}"/>
              </a:ext>
            </a:extLst>
          </p:cNvPr>
          <p:cNvSpPr txBox="1"/>
          <p:nvPr/>
        </p:nvSpPr>
        <p:spPr>
          <a:xfrm>
            <a:off x="2623926" y="5273488"/>
            <a:ext cx="9568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Étape indispensable pour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Ne pas se lancer sur une « fausse bonne idée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S’assurer de la faisabilité de l’intervention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Collecter des données utiles pour les autres interventions et pour les autres équipes</a:t>
            </a:r>
          </a:p>
        </p:txBody>
      </p:sp>
    </p:spTree>
    <p:extLst>
      <p:ext uri="{BB962C8B-B14F-4D97-AF65-F5344CB8AC3E}">
        <p14:creationId xmlns:p14="http://schemas.microsoft.com/office/powerpoint/2010/main" val="3333728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BDB80-1EF9-1849-A2EF-50C65402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Sciences de l’implémentation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CBFB89-467D-8F4A-A1C4-F7B3A69A3D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7359" y="2003516"/>
            <a:ext cx="11674641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L’étude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scientifique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méthodes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visant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promouvoir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l’adoption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recherche dans la 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pratique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clinique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 routine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tenant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compte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contexte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soins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organisationnel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politique,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etc. 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[Implementation Science Journal]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53F7E3-93F2-8842-B1AE-8C328E0E18EB}"/>
              </a:ext>
            </a:extLst>
          </p:cNvPr>
          <p:cNvSpPr txBox="1"/>
          <p:nvPr/>
        </p:nvSpPr>
        <p:spPr>
          <a:xfrm>
            <a:off x="397042" y="3851642"/>
            <a:ext cx="114059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Quelles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méthodes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pour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aboutir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au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résultat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escompté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 marL="0" indent="0" algn="ctr">
              <a:buNone/>
            </a:pP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=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une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meilleure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utilisation des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antibiotiques</a:t>
            </a:r>
            <a:endParaRPr lang="en-GB" altLang="en-US" sz="3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DE2C1A-24EF-EE43-82F4-7B33DF5FBA85}"/>
              </a:ext>
            </a:extLst>
          </p:cNvPr>
          <p:cNvSpPr txBox="1"/>
          <p:nvPr/>
        </p:nvSpPr>
        <p:spPr>
          <a:xfrm>
            <a:off x="5327483" y="4938505"/>
            <a:ext cx="272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« How »</a:t>
            </a:r>
          </a:p>
        </p:txBody>
      </p:sp>
    </p:spTree>
    <p:extLst>
      <p:ext uri="{BB962C8B-B14F-4D97-AF65-F5344CB8AC3E}">
        <p14:creationId xmlns:p14="http://schemas.microsoft.com/office/powerpoint/2010/main" val="392410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EE04E9-D7F1-4E4C-A8DB-A480F2F9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70B62D-240B-BB4C-8A2A-92B57325D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6884"/>
            <a:ext cx="10515600" cy="2921473"/>
          </a:xfrm>
        </p:spPr>
        <p:txBody>
          <a:bodyPr>
            <a:normAutofit/>
          </a:bodyPr>
          <a:lstStyle/>
          <a:p>
            <a:pPr marL="285750" indent="-285750"/>
            <a:r>
              <a:rPr lang="nl-NL" sz="3200" dirty="0" err="1"/>
              <a:t>Comment</a:t>
            </a:r>
            <a:r>
              <a:rPr lang="nl-NL" sz="3200" dirty="0"/>
              <a:t> </a:t>
            </a:r>
            <a:r>
              <a:rPr lang="nl-NL" sz="3200" dirty="0" err="1"/>
              <a:t>identifier</a:t>
            </a:r>
            <a:r>
              <a:rPr lang="nl-NL" sz="3200" dirty="0"/>
              <a:t> </a:t>
            </a:r>
            <a:r>
              <a:rPr lang="nl-NL" sz="3200" dirty="0" err="1"/>
              <a:t>obstacles</a:t>
            </a:r>
            <a:r>
              <a:rPr lang="nl-NL" sz="3200" dirty="0"/>
              <a:t> et </a:t>
            </a:r>
            <a:r>
              <a:rPr lang="nl-NL" sz="3200" dirty="0" err="1"/>
              <a:t>facilitateurs</a:t>
            </a:r>
            <a:r>
              <a:rPr lang="nl-NL" sz="3200" dirty="0"/>
              <a:t> pour </a:t>
            </a:r>
            <a:r>
              <a:rPr lang="nl-NL" sz="3200" dirty="0" err="1"/>
              <a:t>une</a:t>
            </a:r>
            <a:r>
              <a:rPr lang="nl-NL" sz="3200" dirty="0"/>
              <a:t> </a:t>
            </a:r>
            <a:r>
              <a:rPr lang="nl-NL" sz="3200" dirty="0" err="1"/>
              <a:t>intervention</a:t>
            </a:r>
            <a:r>
              <a:rPr lang="nl-NL" sz="3200" dirty="0"/>
              <a:t> de bon </a:t>
            </a:r>
            <a:r>
              <a:rPr lang="nl-NL" sz="3200" dirty="0" err="1"/>
              <a:t>usage</a:t>
            </a:r>
            <a:r>
              <a:rPr lang="nl-NL" sz="3200" dirty="0"/>
              <a:t> </a:t>
            </a:r>
            <a:r>
              <a:rPr lang="nl-NL" sz="3200" dirty="0" err="1"/>
              <a:t>antibiotique</a:t>
            </a:r>
            <a:r>
              <a:rPr lang="nl-NL" sz="3200" dirty="0"/>
              <a:t> ? </a:t>
            </a:r>
          </a:p>
          <a:p>
            <a:pPr marL="285750" indent="-285750"/>
            <a:endParaRPr lang="nl-NL" sz="3200" dirty="0"/>
          </a:p>
          <a:p>
            <a:pPr marL="285750" indent="-285750"/>
            <a:r>
              <a:rPr lang="fr-FR" sz="3200" dirty="0"/>
              <a:t>Quelles stratégies pour surmonter les obstacles et utiliser les facilitateurs ?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4018741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2526</Words>
  <Application>Microsoft Office PowerPoint</Application>
  <PresentationFormat>Grand écran</PresentationFormat>
  <Paragraphs>377</Paragraphs>
  <Slides>58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Public Sans Semibold</vt:lpstr>
      <vt:lpstr>Times New Roman</vt:lpstr>
      <vt:lpstr>Thème Office</vt:lpstr>
      <vt:lpstr>Présentation PowerPoint</vt:lpstr>
      <vt:lpstr>Présentation PowerPoint</vt:lpstr>
      <vt:lpstr>Présentation PowerPoint</vt:lpstr>
      <vt:lpstr>Deux grandes questions</vt:lpstr>
      <vt:lpstr>Exemple de « What »</vt:lpstr>
      <vt:lpstr>Exemple  </vt:lpstr>
      <vt:lpstr>Exemple  </vt:lpstr>
      <vt:lpstr>Sciences de l’implémentation</vt:lpstr>
      <vt:lpstr>Objectifs</vt:lpstr>
      <vt:lpstr>Prérequis</vt:lpstr>
      <vt:lpstr>Plusieurs cadres théoriques utilisables</vt:lpstr>
      <vt:lpstr>Présentation PowerPoint</vt:lpstr>
      <vt:lpstr>Présentation PowerPoint</vt:lpstr>
      <vt:lpstr>Plusieurs échelles d’obstacles et facilitateurs</vt:lpstr>
      <vt:lpstr>Présentation PowerPoint</vt:lpstr>
      <vt:lpstr>Présentation PowerPoint</vt:lpstr>
      <vt:lpstr>Présentation PowerPoint</vt:lpstr>
      <vt:lpstr>Présentation PowerPoint</vt:lpstr>
      <vt:lpstr>Comment les identifier ?</vt:lpstr>
      <vt:lpstr>Comment les identifier ?</vt:lpstr>
      <vt:lpstr>Comment les identifier ?</vt:lpstr>
      <vt:lpstr>1. Mettre en place des entretiens individuels</vt:lpstr>
      <vt:lpstr>Sélection des participants</vt:lpstr>
      <vt:lpstr>Sélection des participants</vt:lpstr>
      <vt:lpstr>Présentation PowerPoint</vt:lpstr>
      <vt:lpstr>Présentation PowerPoint</vt:lpstr>
      <vt:lpstr>Créer un guide d’entretien</vt:lpstr>
      <vt:lpstr>Présentation PowerPoint</vt:lpstr>
      <vt:lpstr>Créer un guide d’entretien : exemple</vt:lpstr>
      <vt:lpstr>Créer un guide d’entretien (prescripteur)</vt:lpstr>
      <vt:lpstr>Créer un guide d’entretien : conseils</vt:lpstr>
      <vt:lpstr>Conduire et analyser les entretiens</vt:lpstr>
      <vt:lpstr>2. Faire un sondage</vt:lpstr>
      <vt:lpstr>Exemple de sondage concernant les outils électroniques d’aide à la prescription antibiotique au DIU d’antibiothérapie de Bobo</vt:lpstr>
      <vt:lpstr>Présentation PowerPoint</vt:lpstr>
      <vt:lpstr>Présentation PowerPoint</vt:lpstr>
      <vt:lpstr>Pour le projet sur les carbapénèmes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Deux grandes questions</vt:lpstr>
      <vt:lpstr>Intérêt scientifique</vt:lpstr>
      <vt:lpstr>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Nathan Peiffer-Smadja</dc:creator>
  <cp:lastModifiedBy>Christele Cheneau</cp:lastModifiedBy>
  <cp:revision>4</cp:revision>
  <dcterms:created xsi:type="dcterms:W3CDTF">2022-03-12T12:54:18Z</dcterms:created>
  <dcterms:modified xsi:type="dcterms:W3CDTF">2022-11-25T13:35:01Z</dcterms:modified>
</cp:coreProperties>
</file>