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2" r:id="rId4"/>
    <p:sldId id="259" r:id="rId5"/>
    <p:sldId id="258" r:id="rId6"/>
    <p:sldId id="302" r:id="rId7"/>
    <p:sldId id="283" r:id="rId8"/>
    <p:sldId id="284" r:id="rId9"/>
    <p:sldId id="285" r:id="rId10"/>
    <p:sldId id="286" r:id="rId11"/>
    <p:sldId id="287" r:id="rId12"/>
    <p:sldId id="288" r:id="rId13"/>
    <p:sldId id="279" r:id="rId14"/>
    <p:sldId id="261" r:id="rId15"/>
    <p:sldId id="263" r:id="rId16"/>
    <p:sldId id="264" r:id="rId17"/>
    <p:sldId id="265" r:id="rId18"/>
    <p:sldId id="301" r:id="rId19"/>
    <p:sldId id="266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80" r:id="rId33"/>
    <p:sldId id="267" r:id="rId34"/>
    <p:sldId id="268" r:id="rId35"/>
    <p:sldId id="269" r:id="rId36"/>
    <p:sldId id="271" r:id="rId37"/>
    <p:sldId id="272" r:id="rId38"/>
    <p:sldId id="273" r:id="rId39"/>
    <p:sldId id="274" r:id="rId40"/>
    <p:sldId id="281" r:id="rId41"/>
    <p:sldId id="260" r:id="rId42"/>
    <p:sldId id="282" r:id="rId43"/>
    <p:sldId id="275" r:id="rId44"/>
    <p:sldId id="276" r:id="rId45"/>
    <p:sldId id="278" r:id="rId46"/>
    <p:sldId id="277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NNET Eric" initials="B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23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07T15:41:26.416" idx="1">
    <p:pos x="10" y="10"/>
    <p:text>80% des antibio en ville en volume =&gt; nécessité de la participation d'un MG dans la coordination des actions
20% dans ES en vooolume mais nature des antibiotiques différents (cf antibiotiques critiques)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1AF70-4DB4-4FD3-833F-049E81F73C4B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0CF4E-9E09-40AC-8964-F8E9DF791F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72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A846-53CB-4CE5-889E-311FC6379CB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09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86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0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60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8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51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60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9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95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16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2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FBE6-CF0F-43C9-A47D-6D785FACBC20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AC69-AA16-4930-B6C6-C38AB0882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74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err="1"/>
              <a:t>CRAtb</a:t>
            </a:r>
            <a:r>
              <a:rPr lang="fr-FR" b="1" dirty="0"/>
              <a:t>, EMA et RA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Moyens humains et missions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488832" cy="17526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Eric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Bonnet Infectiologue </a:t>
            </a: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Philippe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Serayet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Médecin Généraliste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Coordonnateurs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CRAtb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Occitanie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843361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3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6496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208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3332212"/>
            <a:ext cx="8208911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610075"/>
            <a:ext cx="820891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229200"/>
            <a:ext cx="820891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2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 3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1143" y="1196752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8" y="1196752"/>
            <a:ext cx="82010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8" y="2377827"/>
            <a:ext cx="79057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" y="3009131"/>
            <a:ext cx="8201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6080906" y="3532366"/>
            <a:ext cx="36004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444208" y="35323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 pas que…</a:t>
            </a:r>
            <a:endParaRPr lang="fr-F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0" y="3983335"/>
            <a:ext cx="822047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5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Axe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1" y="908720"/>
            <a:ext cx="8208911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07927"/>
            <a:ext cx="70770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81" y="3098502"/>
            <a:ext cx="6984776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698577"/>
            <a:ext cx="6984776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" y="4301678"/>
            <a:ext cx="82010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6660232" y="4869160"/>
            <a:ext cx="288032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932984" y="4690266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Antibiogrammes ciblés, TROD</a:t>
            </a:r>
            <a:endParaRPr lang="fr-FR" sz="16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1" y="5248622"/>
            <a:ext cx="8208911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" y="5856684"/>
            <a:ext cx="8201025" cy="10013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660232" y="6165304"/>
            <a:ext cx="1546325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5EFFE9-F25B-4C6D-B155-BC3D0204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879" y="1273629"/>
            <a:ext cx="6955971" cy="751115"/>
          </a:xfrm>
        </p:spPr>
        <p:txBody>
          <a:bodyPr anchor="b">
            <a:normAutofit/>
          </a:bodyPr>
          <a:lstStyle/>
          <a:p>
            <a:r>
              <a:rPr lang="fr-FR" sz="3900" dirty="0" smtClean="0">
                <a:solidFill>
                  <a:schemeClr val="tx2"/>
                </a:solidFill>
              </a:rPr>
              <a:t>Objectifs de formation </a:t>
            </a:r>
            <a:endParaRPr lang="fr-FR" sz="3900" dirty="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5A81428-2A36-467A-8C62-193E846A3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272" y="2188029"/>
            <a:ext cx="6955971" cy="3094264"/>
          </a:xfrm>
        </p:spPr>
        <p:txBody>
          <a:bodyPr>
            <a:normAutofit/>
          </a:bodyPr>
          <a:lstStyle/>
          <a:p>
            <a:r>
              <a:rPr lang="fr-FR" sz="2100" dirty="0">
                <a:solidFill>
                  <a:schemeClr val="tx2"/>
                </a:solidFill>
              </a:rPr>
              <a:t>Proposer des formations adaptées au terrain que ce soit en établissement de santé ou sur les territoires.</a:t>
            </a:r>
          </a:p>
          <a:p>
            <a:endParaRPr lang="fr-FR" sz="2100" dirty="0">
              <a:solidFill>
                <a:schemeClr val="tx2"/>
              </a:solidFill>
            </a:endParaRPr>
          </a:p>
          <a:p>
            <a:r>
              <a:rPr lang="fr-FR" sz="2100" dirty="0">
                <a:solidFill>
                  <a:schemeClr val="tx2"/>
                </a:solidFill>
              </a:rPr>
              <a:t>S’appuyer sur les recommandations en intégrant dans la formation un échange sur les contraintes liées à l’expérience du médecin, aux attentes du patient et à l’environnement.</a:t>
            </a:r>
          </a:p>
          <a:p>
            <a:endParaRPr lang="fr-FR" sz="2100" dirty="0">
              <a:solidFill>
                <a:schemeClr val="tx2"/>
              </a:solidFill>
            </a:endParaRPr>
          </a:p>
          <a:p>
            <a:r>
              <a:rPr lang="fr-FR" sz="2100" dirty="0">
                <a:solidFill>
                  <a:schemeClr val="tx2"/>
                </a:solidFill>
              </a:rPr>
              <a:t>Organiser des formations en petits groupes, participatives</a:t>
            </a:r>
          </a:p>
          <a:p>
            <a:endParaRPr lang="fr-FR" sz="2100" dirty="0">
              <a:solidFill>
                <a:schemeClr val="tx2"/>
              </a:solidFill>
            </a:endParaRPr>
          </a:p>
          <a:p>
            <a:endParaRPr lang="fr-FR" sz="4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7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Schéma de l’organisation régionale et locale en matière de prévention de l’</a:t>
            </a:r>
            <a:r>
              <a:rPr lang="fr-FR" dirty="0" err="1"/>
              <a:t>antibiorésistance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399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6012160" y="2492896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72200" y="4203551"/>
            <a:ext cx="504056" cy="27582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084168" y="4735413"/>
            <a:ext cx="1008112" cy="2880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652120" y="3284984"/>
            <a:ext cx="11521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7092280" y="1772816"/>
            <a:ext cx="1584176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71600" y="19795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7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3925"/>
            <a:ext cx="66294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 rot="1110573">
            <a:off x="2263621" y="2754405"/>
            <a:ext cx="673341" cy="2082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2619609" y="3284984"/>
            <a:ext cx="914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 rot="334439">
            <a:off x="3852647" y="2895060"/>
            <a:ext cx="502019" cy="2082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21446394">
            <a:off x="5292631" y="2873383"/>
            <a:ext cx="600721" cy="2108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843808" y="4653136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RA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4595" y="4677122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RA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4658419"/>
            <a:ext cx="36004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RA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2678" y="4730427"/>
            <a:ext cx="315226" cy="14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RA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048" y="4730427"/>
            <a:ext cx="315226" cy="14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RA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3560" y="4678610"/>
            <a:ext cx="315226" cy="14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RA</a:t>
            </a:r>
            <a:endParaRPr lang="fr-FR" sz="800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339752" y="3429000"/>
            <a:ext cx="279857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339752" y="3429000"/>
            <a:ext cx="279857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3923928" y="3429000"/>
            <a:ext cx="107720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3923928" y="3429000"/>
            <a:ext cx="107720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5436096" y="3429000"/>
            <a:ext cx="72008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67544" y="1628800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67544" y="2276872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67544" y="3068960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87624" y="5517232"/>
            <a:ext cx="1836204" cy="415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0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5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33" y="947737"/>
            <a:ext cx="6762750" cy="4962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35696" y="4293096"/>
            <a:ext cx="45365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923928" y="3861048"/>
            <a:ext cx="43204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355976" y="3872081"/>
            <a:ext cx="1152128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Dr Eric Bonnet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652120" y="3861048"/>
            <a:ext cx="36004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012161" y="3933056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Dr Philippe </a:t>
            </a:r>
            <a:r>
              <a:rPr lang="fr-FR" sz="1200" dirty="0" err="1"/>
              <a:t>Serayet</a:t>
            </a:r>
            <a:endParaRPr lang="fr-FR" sz="12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076056" y="4401108"/>
            <a:ext cx="1656185" cy="36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732241" y="4293096"/>
            <a:ext cx="1944215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1 ETP </a:t>
            </a:r>
            <a:r>
              <a:rPr lang="fr-FR" sz="1200" dirty="0" err="1"/>
              <a:t>Infectio</a:t>
            </a:r>
            <a:r>
              <a:rPr lang="fr-FR" sz="1200" dirty="0"/>
              <a:t> + ¼ ETP MG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347864" y="4869160"/>
            <a:ext cx="576064" cy="57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923928" y="4787860"/>
            <a:ext cx="720080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0,6  ETP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1979712" y="5064859"/>
            <a:ext cx="16561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Connecteur droit 9216"/>
          <p:cNvCxnSpPr/>
          <p:nvPr/>
        </p:nvCxnSpPr>
        <p:spPr>
          <a:xfrm>
            <a:off x="9324528" y="45091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03648" y="5614392"/>
            <a:ext cx="6408712" cy="19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Financement = FIR </a:t>
            </a:r>
            <a:r>
              <a:rPr lang="fr-FR" dirty="0"/>
              <a:t>FIR</a:t>
            </a:r>
          </a:p>
        </p:txBody>
      </p:sp>
    </p:spTree>
    <p:extLst>
      <p:ext uri="{BB962C8B-B14F-4D97-AF65-F5344CB8AC3E}">
        <p14:creationId xmlns:p14="http://schemas.microsoft.com/office/powerpoint/2010/main" val="8689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1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847725"/>
            <a:ext cx="68865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5661248"/>
            <a:ext cx="648072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Financement = FIR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96" y="4221088"/>
            <a:ext cx="597666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0, 2 ETP d’Infectiologie +  0,2 ETP de MG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7864" y="5301208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835696" y="4581128"/>
            <a:ext cx="59766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0,5 ETP pour [Pharmacien et/ou Microbiologiste et/ou Infirmier formé </a:t>
            </a:r>
            <a:r>
              <a:rPr lang="fr-FR">
                <a:solidFill>
                  <a:schemeClr val="tx1"/>
                </a:solidFill>
              </a:rPr>
              <a:t>à </a:t>
            </a:r>
            <a:r>
              <a:rPr lang="fr-FR" smtClean="0">
                <a:solidFill>
                  <a:schemeClr val="tx1"/>
                </a:solidFill>
              </a:rPr>
              <a:t>l’infectiologie].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5157192"/>
            <a:ext cx="597666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0,2 </a:t>
            </a:r>
            <a:r>
              <a:rPr lang="fr-FR" dirty="0">
                <a:solidFill>
                  <a:schemeClr val="tx1"/>
                </a:solidFill>
              </a:rPr>
              <a:t>ETP de Secrétariat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672" y="4221088"/>
            <a:ext cx="21602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0138"/>
            <a:ext cx="9143999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000250"/>
            <a:ext cx="49053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Référent en antibiothérapie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fr-FR" sz="1800" dirty="0"/>
              <a:t>Le RA doit être praticien </a:t>
            </a:r>
            <a:r>
              <a:rPr lang="fr-FR" sz="1800" dirty="0" smtClean="0"/>
              <a:t>d’un </a:t>
            </a:r>
            <a:r>
              <a:rPr lang="fr-FR" sz="1800" dirty="0"/>
              <a:t>établissement de santé</a:t>
            </a:r>
            <a:r>
              <a:rPr lang="fr-FR" sz="1800" strike="sngStrike" dirty="0"/>
              <a:t> </a:t>
            </a:r>
            <a:r>
              <a:rPr lang="fr-FR" sz="1800" dirty="0"/>
              <a:t>: médecin clinicien, biologiste ou pharmacien avec une formation au bon usage des antibiotiques ((</a:t>
            </a:r>
            <a:r>
              <a:rPr lang="fr-FR" sz="1800" b="1" dirty="0"/>
              <a:t>DU/DIU</a:t>
            </a:r>
            <a:r>
              <a:rPr lang="fr-FR" sz="1800" dirty="0"/>
              <a:t> [Diplôme universitaire/interuniversitaire] </a:t>
            </a:r>
            <a:r>
              <a:rPr lang="fr-FR" sz="1800" b="1" dirty="0"/>
              <a:t>en Antibiothérapie</a:t>
            </a:r>
            <a:r>
              <a:rPr lang="fr-FR" sz="1800" dirty="0"/>
              <a:t>, </a:t>
            </a:r>
            <a:r>
              <a:rPr lang="fr-FR" sz="1800" b="1" dirty="0"/>
              <a:t>Formation agréée à la conduite d’un programme de bon usage des antibiotiques</a:t>
            </a:r>
            <a:r>
              <a:rPr lang="fr-FR" sz="1800" dirty="0"/>
              <a:t>, </a:t>
            </a:r>
            <a:r>
              <a:rPr lang="fr-FR" sz="1800" b="1" dirty="0"/>
              <a:t>DES/C</a:t>
            </a:r>
            <a:r>
              <a:rPr lang="fr-FR" sz="1800" dirty="0"/>
              <a:t> [diplôme d’études spécialisées/ complémentaires] </a:t>
            </a:r>
            <a:r>
              <a:rPr lang="fr-FR" sz="1800" b="1" dirty="0"/>
              <a:t>de Maladies Infectieuses et Tropicales</a:t>
            </a:r>
            <a:r>
              <a:rPr lang="fr-FR" sz="1800" dirty="0" smtClean="0"/>
              <a:t>).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Ces compétences doivent être entretenues annuellement (congrès, réunions professionnelles en lien avec l’antibiothérapie telles que la RICAI, les JNI, l’ECCMID).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Le temps dédié nécessaire à l’exercice de RA est de </a:t>
            </a:r>
            <a:r>
              <a:rPr lang="fr-FR" sz="1800" b="1" dirty="0"/>
              <a:t>0,3 ETP/400 lits</a:t>
            </a:r>
            <a:r>
              <a:rPr lang="fr-FR" sz="1800" dirty="0"/>
              <a:t> MCO* et 0,1 ETP pour 400 lits de </a:t>
            </a:r>
            <a:r>
              <a:rPr lang="fr-FR" sz="1800" dirty="0" smtClean="0"/>
              <a:t>SSR/SLD/PSY.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 Missions stratégiques et missions cliniques</a:t>
            </a:r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741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700807"/>
            <a:ext cx="756084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19872" y="2420888"/>
            <a:ext cx="3960440" cy="9541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92% en médecine de ville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(15% = ordonnance hospitalière)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(environ 10% = chirurgien dentistes)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50518"/>
            <a:ext cx="417646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7452319" y="4092754"/>
            <a:ext cx="859936" cy="1704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452320" y="2258219"/>
            <a:ext cx="166349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Mais, effet COVID =&gt; recours aux soins de ville très modifié en 2020 </a:t>
            </a:r>
          </a:p>
          <a:p>
            <a:r>
              <a:rPr lang="fr-FR" sz="1400" dirty="0" smtClean="0"/>
              <a:t>=&gt; augmentation de la consommation d’antibiotiques à large  spectre en ES.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19872" y="4725144"/>
            <a:ext cx="388843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Environ la moitié des antibiothérapies sont inutiles ou inappropriées, dans les trois secteurs de </a:t>
            </a:r>
            <a:r>
              <a:rPr lang="fr-FR" dirty="0" smtClean="0">
                <a:solidFill>
                  <a:schemeClr val="bg1"/>
                </a:solidFill>
              </a:rPr>
              <a:t>soins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979"/>
            <a:ext cx="9036496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5" y="110329"/>
            <a:ext cx="16859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17232"/>
            <a:ext cx="6984776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1124744"/>
            <a:ext cx="9144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" y="4509120"/>
            <a:ext cx="9144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980728"/>
            <a:ext cx="475252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95536" y="4509120"/>
            <a:ext cx="51845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8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87129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88640"/>
            <a:ext cx="72675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24944"/>
            <a:ext cx="71818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5" y="3789040"/>
            <a:ext cx="724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2973"/>
            <a:ext cx="7162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92" y="1844824"/>
            <a:ext cx="71818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92" y="4653136"/>
            <a:ext cx="7229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2" y="5517232"/>
            <a:ext cx="7191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96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0310"/>
            <a:ext cx="7820025" cy="204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4151734"/>
            <a:ext cx="72199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0257"/>
            <a:ext cx="543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90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57175"/>
            <a:ext cx="74199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54" y="3926723"/>
            <a:ext cx="69246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8" y="4869160"/>
            <a:ext cx="75247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41" y="3438525"/>
            <a:ext cx="69723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501317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61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2" y="1412776"/>
            <a:ext cx="7581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81" y="2636912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81" y="3356992"/>
            <a:ext cx="7000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6" y="4077072"/>
            <a:ext cx="6791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4" y="4869160"/>
            <a:ext cx="7286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9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2" y="1340768"/>
            <a:ext cx="73818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99" y="2629669"/>
            <a:ext cx="73247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95" y="3284984"/>
            <a:ext cx="7277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3933056"/>
            <a:ext cx="7267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3" y="4581128"/>
            <a:ext cx="7400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1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89" y="476672"/>
            <a:ext cx="6972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89" y="1076889"/>
            <a:ext cx="6858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6890"/>
            <a:ext cx="7115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57450"/>
            <a:ext cx="6743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58" y="3052763"/>
            <a:ext cx="69532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703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0" y="4797152"/>
            <a:ext cx="72580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890046"/>
            <a:ext cx="8784976" cy="9233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tilisation d’une ordonnance dédiée à la prescription d’antibiotiques sur laquelle figureraient de nouvelles mentions (</a:t>
            </a:r>
            <a:r>
              <a:rPr lang="fr-FR" dirty="0" smtClean="0">
                <a:solidFill>
                  <a:srgbClr val="FF0000"/>
                </a:solidFill>
              </a:rPr>
              <a:t>dont l’indication</a:t>
            </a:r>
            <a:r>
              <a:rPr lang="fr-FR" dirty="0" smtClean="0"/>
              <a:t>, le respect des référentiels, l’usage de TROD, des messages de santé publique…)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779119" y="5661248"/>
            <a:ext cx="4409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220072" y="5661248"/>
            <a:ext cx="0" cy="2287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3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1437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67" y="1195665"/>
            <a:ext cx="70770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605633"/>
            <a:ext cx="76390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32" y="5373216"/>
            <a:ext cx="72771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16" y="5993408"/>
            <a:ext cx="71723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533525"/>
            <a:ext cx="68103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3255268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ORL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3429000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VRB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2708920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IU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3645024"/>
            <a:ext cx="288032" cy="86409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IPTM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83" y="260648"/>
            <a:ext cx="7096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83" y="1052736"/>
            <a:ext cx="7258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2" y="2425452"/>
            <a:ext cx="68770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23" y="3573016"/>
            <a:ext cx="76676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2" y="6165304"/>
            <a:ext cx="7515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8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6" y="404664"/>
            <a:ext cx="7667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01" y="3152775"/>
            <a:ext cx="7315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23" y="4725144"/>
            <a:ext cx="7400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89" y="3806730"/>
            <a:ext cx="72771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37212"/>
            <a:ext cx="71151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6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818494-F497-4FB3-825E-2120C5BF5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167492"/>
            <a:ext cx="7056784" cy="696331"/>
          </a:xfrm>
        </p:spPr>
        <p:txBody>
          <a:bodyPr>
            <a:normAutofit/>
          </a:bodyPr>
          <a:lstStyle/>
          <a:p>
            <a:r>
              <a:rPr lang="fr-FR" sz="3900" dirty="0">
                <a:solidFill>
                  <a:schemeClr val="tx2"/>
                </a:solidFill>
              </a:rPr>
              <a:t>Sur les </a:t>
            </a:r>
            <a:r>
              <a:rPr lang="fr-FR" sz="3900" dirty="0" smtClean="0">
                <a:solidFill>
                  <a:schemeClr val="tx2"/>
                </a:solidFill>
              </a:rPr>
              <a:t>territoires (rôle des CPTS)</a:t>
            </a:r>
            <a:endParaRPr lang="fr-FR" sz="3900" dirty="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56B4038-E40B-4BF9-8F05-BDAA2286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436717" cy="3472561"/>
          </a:xfrm>
        </p:spPr>
        <p:txBody>
          <a:bodyPr>
            <a:noAutofit/>
          </a:bodyPr>
          <a:lstStyle/>
          <a:p>
            <a:r>
              <a:rPr lang="fr-FR" sz="2100" b="1" dirty="0">
                <a:solidFill>
                  <a:schemeClr val="tx2"/>
                </a:solidFill>
              </a:rPr>
              <a:t>Formation </a:t>
            </a:r>
            <a:r>
              <a:rPr lang="fr-FR" sz="2100" b="1" dirty="0" smtClean="0">
                <a:solidFill>
                  <a:schemeClr val="tx2"/>
                </a:solidFill>
              </a:rPr>
              <a:t>de </a:t>
            </a:r>
            <a:r>
              <a:rPr lang="fr-FR" sz="2100" b="1" dirty="0">
                <a:solidFill>
                  <a:schemeClr val="tx2"/>
                </a:solidFill>
              </a:rPr>
              <a:t>référents </a:t>
            </a:r>
            <a:r>
              <a:rPr lang="fr-FR" sz="2100" b="1" dirty="0" smtClean="0">
                <a:solidFill>
                  <a:schemeClr val="tx2"/>
                </a:solidFill>
              </a:rPr>
              <a:t>en « </a:t>
            </a:r>
            <a:r>
              <a:rPr lang="fr-FR" sz="2100" b="1" dirty="0" err="1" smtClean="0">
                <a:solidFill>
                  <a:schemeClr val="tx2"/>
                </a:solidFill>
              </a:rPr>
              <a:t>antibiorésistance</a:t>
            </a:r>
            <a:r>
              <a:rPr lang="fr-FR" sz="2100" dirty="0" smtClean="0">
                <a:solidFill>
                  <a:schemeClr val="tx2"/>
                </a:solidFill>
              </a:rPr>
              <a:t> » </a:t>
            </a:r>
            <a:endParaRPr lang="fr-FR" sz="2100" dirty="0">
              <a:solidFill>
                <a:schemeClr val="tx2"/>
              </a:solidFill>
            </a:endParaRPr>
          </a:p>
          <a:p>
            <a:r>
              <a:rPr lang="fr-FR" sz="2100" dirty="0">
                <a:solidFill>
                  <a:schemeClr val="tx2"/>
                </a:solidFill>
              </a:rPr>
              <a:t> - appropriation des outils pédagogiques pour faciliter l’échange.</a:t>
            </a:r>
          </a:p>
          <a:p>
            <a:r>
              <a:rPr lang="fr-FR" sz="2100" dirty="0">
                <a:solidFill>
                  <a:schemeClr val="tx2"/>
                </a:solidFill>
              </a:rPr>
              <a:t>-pluriprofessionnel : toutes les personnes sensibilisées par la thématique les </a:t>
            </a:r>
            <a:r>
              <a:rPr lang="fr-FR" sz="2100" dirty="0" smtClean="0">
                <a:solidFill>
                  <a:schemeClr val="tx2"/>
                </a:solidFill>
              </a:rPr>
              <a:t>bienvenues (MG, médecins d’autres spécialités, pharmaciens, infirmiers, sages-femmes, vétérinaires,….)!</a:t>
            </a:r>
            <a:endParaRPr lang="fr-FR" sz="2100" dirty="0">
              <a:solidFill>
                <a:schemeClr val="tx2"/>
              </a:solidFill>
            </a:endParaRPr>
          </a:p>
          <a:p>
            <a:r>
              <a:rPr lang="fr-FR" sz="2100" dirty="0">
                <a:solidFill>
                  <a:schemeClr val="tx2"/>
                </a:solidFill>
              </a:rPr>
              <a:t>-s’appuyer sur les membres du réseau grive (déjà formés)</a:t>
            </a:r>
          </a:p>
          <a:p>
            <a:r>
              <a:rPr lang="fr-FR" sz="2100" dirty="0">
                <a:solidFill>
                  <a:schemeClr val="tx2"/>
                </a:solidFill>
              </a:rPr>
              <a:t>-former </a:t>
            </a:r>
            <a:r>
              <a:rPr lang="fr-FR" sz="2100" b="1" dirty="0">
                <a:solidFill>
                  <a:schemeClr val="tx2"/>
                </a:solidFill>
              </a:rPr>
              <a:t>1 à 2 référents par CPTS</a:t>
            </a:r>
          </a:p>
          <a:p>
            <a:r>
              <a:rPr lang="fr-FR" sz="2100" dirty="0" smtClean="0">
                <a:solidFill>
                  <a:schemeClr val="tx2"/>
                </a:solidFill>
              </a:rPr>
              <a:t>En sachant que chaque EMA a un référent MG (0,2 ETP pour le moment) qui peut jouer le rôle de coordonnateur </a:t>
            </a:r>
            <a:r>
              <a:rPr lang="fr-FR" sz="2100" dirty="0">
                <a:solidFill>
                  <a:schemeClr val="tx2"/>
                </a:solidFill>
              </a:rPr>
              <a:t>des référents sur les CPTS</a:t>
            </a:r>
          </a:p>
        </p:txBody>
      </p:sp>
    </p:spTree>
    <p:extLst>
      <p:ext uri="{BB962C8B-B14F-4D97-AF65-F5344CB8AC3E}">
        <p14:creationId xmlns:p14="http://schemas.microsoft.com/office/powerpoint/2010/main" val="269357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fr-FR" dirty="0"/>
              <a:t>Situation en Occitanie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fr-FR" dirty="0"/>
              <a:t>Occitanie</a:t>
            </a:r>
          </a:p>
          <a:p>
            <a:pPr lvl="1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région de France en superficie (72720 Km²)</a:t>
            </a:r>
          </a:p>
          <a:p>
            <a:pPr lvl="1"/>
            <a:r>
              <a:rPr lang="fr-FR" dirty="0"/>
              <a:t>13 départements, 14 GHT</a:t>
            </a:r>
          </a:p>
          <a:p>
            <a:pPr lvl="1"/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région la plus peuplée (6 millions d’habitants)</a:t>
            </a:r>
          </a:p>
          <a:p>
            <a:pPr lvl="1"/>
            <a:r>
              <a:rPr lang="fr-FR" dirty="0"/>
              <a:t>11% de la population a plus de 75 ans (environ 650000 personnes)</a:t>
            </a:r>
          </a:p>
          <a:p>
            <a:pPr lvl="1"/>
            <a:r>
              <a:rPr lang="fr-FR" dirty="0"/>
              <a:t>179 établissements de santé (en 2019) dont 3 CHU, plus de 800 EHPAD, plus de 6000 MG (104 pour 100000 habitants)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832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9450"/>
            <a:ext cx="7416824" cy="516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0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générales des </a:t>
            </a:r>
            <a:r>
              <a:rPr lang="fr-FR" dirty="0" err="1" smtClean="0"/>
              <a:t>CRAtb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/>
              <a:t>Proposer, faciliter et coordonn</a:t>
            </a:r>
            <a:r>
              <a:rPr lang="fr-FR" dirty="0"/>
              <a:t>er la mise en place d’actions promouvant le BUA, ce qui, </a:t>
            </a:r>
            <a:r>
              <a:rPr lang="fr-FR" b="1" dirty="0"/>
              <a:t>en synergie avec les </a:t>
            </a:r>
            <a:r>
              <a:rPr lang="fr-FR" b="1" dirty="0" smtClean="0"/>
              <a:t>actions de </a:t>
            </a:r>
            <a:r>
              <a:rPr lang="fr-FR" b="1" dirty="0"/>
              <a:t>prévention et contrôle de l’infection (PCI)</a:t>
            </a:r>
            <a:r>
              <a:rPr lang="fr-FR" dirty="0"/>
              <a:t> doit permettre de maîtriser l’</a:t>
            </a:r>
            <a:r>
              <a:rPr lang="fr-FR" dirty="0" err="1"/>
              <a:t>antibio-résistance</a:t>
            </a:r>
            <a:r>
              <a:rPr lang="fr-FR" dirty="0"/>
              <a:t>.  </a:t>
            </a:r>
          </a:p>
          <a:p>
            <a:r>
              <a:rPr lang="fr-FR" dirty="0"/>
              <a:t>Les missions générales des </a:t>
            </a:r>
            <a:r>
              <a:rPr lang="fr-FR" dirty="0" err="1"/>
              <a:t>CRAtb</a:t>
            </a:r>
            <a:r>
              <a:rPr lang="fr-FR" dirty="0"/>
              <a:t> sont </a:t>
            </a:r>
            <a:r>
              <a:rPr lang="fr-FR" b="1" dirty="0"/>
              <a:t>l’expertise et appui aux professionnels de santé</a:t>
            </a:r>
            <a:r>
              <a:rPr lang="fr-FR" dirty="0"/>
              <a:t>, et la </a:t>
            </a:r>
            <a:r>
              <a:rPr lang="fr-FR" b="1" dirty="0"/>
              <a:t>coordination ou animation de réseaux de professionnels de santé en charge du BUA</a:t>
            </a:r>
            <a:r>
              <a:rPr lang="fr-FR" dirty="0"/>
              <a:t>. Ces missions figurent dans la fiche réflexe 2 de l’annexe de l’Instruction N°DGS/mission/</a:t>
            </a:r>
            <a:r>
              <a:rPr lang="fr-FR" dirty="0" err="1"/>
              <a:t>antibiorésistance</a:t>
            </a:r>
            <a:r>
              <a:rPr lang="fr-FR" dirty="0"/>
              <a:t>/DGOS/PF2/DGCS/SPA/2020/79</a:t>
            </a:r>
          </a:p>
        </p:txBody>
      </p:sp>
    </p:spTree>
    <p:extLst>
      <p:ext uri="{BB962C8B-B14F-4D97-AF65-F5344CB8AC3E}">
        <p14:creationId xmlns:p14="http://schemas.microsoft.com/office/powerpoint/2010/main" val="36077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32656"/>
            <a:ext cx="9108504" cy="5793507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fr-FR" b="1" dirty="0">
                <a:solidFill>
                  <a:srgbClr val="00B050"/>
                </a:solidFill>
              </a:rPr>
              <a:t>Consolider les équipes déjà en place </a:t>
            </a:r>
            <a:r>
              <a:rPr lang="fr-FR" dirty="0">
                <a:solidFill>
                  <a:srgbClr val="00B050"/>
                </a:solidFill>
              </a:rPr>
              <a:t>(EMI </a:t>
            </a:r>
            <a:r>
              <a:rPr lang="fr-FR" dirty="0">
                <a:solidFill>
                  <a:srgbClr val="00B050"/>
                </a:solidFill>
                <a:sym typeface="Wingdings" pitchFamily="2" charset="2"/>
              </a:rPr>
              <a:t> EMA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) </a:t>
            </a:r>
            <a:r>
              <a:rPr lang="fr-FR" dirty="0" smtClean="0">
                <a:solidFill>
                  <a:srgbClr val="92D050"/>
                </a:solidFill>
                <a:sym typeface="Wingdings" pitchFamily="2" charset="2"/>
              </a:rPr>
              <a:t> en cours</a:t>
            </a:r>
            <a:endParaRPr lang="fr-FR" dirty="0">
              <a:solidFill>
                <a:srgbClr val="92D050"/>
              </a:solidFill>
            </a:endParaRPr>
          </a:p>
          <a:p>
            <a:pPr lvl="1"/>
            <a:r>
              <a:rPr lang="fr-FR" dirty="0"/>
              <a:t>Identifier les GHT ayant un déficit d’expertise en antibiothérapie et les problématiques régionales de mésusage des antibiotiques</a:t>
            </a:r>
            <a:r>
              <a:rPr lang="fr-FR" sz="1050" dirty="0"/>
              <a:t> </a:t>
            </a:r>
            <a:endParaRPr lang="fr-FR" sz="1600" dirty="0"/>
          </a:p>
          <a:p>
            <a:pPr lvl="1"/>
            <a:r>
              <a:rPr lang="fr-FR" b="1" dirty="0">
                <a:solidFill>
                  <a:srgbClr val="00B050"/>
                </a:solidFill>
              </a:rPr>
              <a:t>Faciliter la mise en place du réseau des généralistes formés à l’antibiothérapie, des référents en antibiothérapie et des EMA</a:t>
            </a:r>
            <a:r>
              <a:rPr lang="fr-FR" dirty="0"/>
              <a:t>, et participer à l’animation de ces réseaux.</a:t>
            </a:r>
            <a:endParaRPr lang="fr-FR" sz="1600" dirty="0"/>
          </a:p>
          <a:p>
            <a:pPr lvl="1"/>
            <a:r>
              <a:rPr lang="fr-FR" dirty="0"/>
              <a:t>Contribuer à l’information et à la </a:t>
            </a:r>
            <a:r>
              <a:rPr lang="fr-FR" b="1" dirty="0">
                <a:solidFill>
                  <a:srgbClr val="00B050"/>
                </a:solidFill>
              </a:rPr>
              <a:t>formation</a:t>
            </a:r>
            <a:r>
              <a:rPr lang="fr-FR" dirty="0"/>
              <a:t>, initiale et </a:t>
            </a:r>
            <a:r>
              <a:rPr lang="fr-FR" b="1" dirty="0">
                <a:solidFill>
                  <a:srgbClr val="00B050"/>
                </a:solidFill>
              </a:rPr>
              <a:t>continue des professionnels de santé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en privilégiant la médecine de </a:t>
            </a:r>
            <a:r>
              <a:rPr lang="fr-FR" b="1" dirty="0">
                <a:solidFill>
                  <a:srgbClr val="00B050"/>
                </a:solidFill>
              </a:rPr>
              <a:t>ville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et les </a:t>
            </a:r>
            <a:r>
              <a:rPr lang="fr-FR" b="1" dirty="0" smtClean="0">
                <a:solidFill>
                  <a:srgbClr val="00B050"/>
                </a:solidFill>
              </a:rPr>
              <a:t>EHPAD.</a:t>
            </a:r>
          </a:p>
          <a:p>
            <a:pPr lvl="2"/>
            <a:r>
              <a:rPr lang="fr-FR" b="1" dirty="0" smtClean="0">
                <a:solidFill>
                  <a:srgbClr val="00B050"/>
                </a:solidFill>
              </a:rPr>
              <a:t>Formation spécifique adaptée à l’HAD, incluant (entre autres), la prévention et la prise en charge des infections sur dispositif </a:t>
            </a:r>
            <a:r>
              <a:rPr lang="fr-FR" b="1" dirty="0" err="1" smtClean="0">
                <a:solidFill>
                  <a:srgbClr val="00B050"/>
                </a:solidFill>
              </a:rPr>
              <a:t>intra-veineux</a:t>
            </a:r>
            <a:r>
              <a:rPr lang="fr-FR" b="1" dirty="0" smtClean="0">
                <a:solidFill>
                  <a:srgbClr val="00B050"/>
                </a:solidFill>
              </a:rPr>
              <a:t>.</a:t>
            </a:r>
            <a:endParaRPr lang="fr-FR" b="1" dirty="0">
              <a:solidFill>
                <a:srgbClr val="00B050"/>
              </a:solidFill>
            </a:endParaRPr>
          </a:p>
          <a:p>
            <a:pPr lvl="1"/>
            <a:r>
              <a:rPr lang="fr-FR" dirty="0"/>
              <a:t>Inciter au respect des indications de l’antibiothérapie : pas d’antibiotiques si infection virale* ou si traitement alternatif (drainage d’abcès…) possible.</a:t>
            </a:r>
            <a:r>
              <a:rPr lang="fr-FR" sz="1600" dirty="0"/>
              <a:t> *utilisation si possible d’outils biologiques adaptés (TROD</a:t>
            </a:r>
            <a:r>
              <a:rPr lang="fr-FR" sz="1400" dirty="0"/>
              <a:t>).</a:t>
            </a:r>
            <a:endParaRPr lang="fr-FR" sz="1050" dirty="0"/>
          </a:p>
          <a:p>
            <a:pPr lvl="1"/>
            <a:r>
              <a:rPr lang="fr-FR" dirty="0"/>
              <a:t>Rappeler les règles de prise en charge des infections courantes (infections urinaires, respiratoires, cutanées)</a:t>
            </a:r>
            <a:endParaRPr lang="fr-FR" sz="16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79512" y="2708920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2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r-FR" dirty="0"/>
              <a:t>Aider à la diffusion et à une meilleure assimilation des recommandations (HAS, SPILF,…), notamment celles sur les durées d’antibiothérapie</a:t>
            </a:r>
          </a:p>
          <a:p>
            <a:pPr lvl="1"/>
            <a:r>
              <a:rPr lang="fr-FR" b="1" dirty="0">
                <a:solidFill>
                  <a:srgbClr val="00B050"/>
                </a:solidFill>
              </a:rPr>
              <a:t>Collaborer avec l’assurance mala</a:t>
            </a:r>
            <a:r>
              <a:rPr lang="fr-FR" dirty="0">
                <a:solidFill>
                  <a:srgbClr val="00B050"/>
                </a:solidFill>
              </a:rPr>
              <a:t>die </a:t>
            </a:r>
            <a:r>
              <a:rPr lang="fr-FR" dirty="0"/>
              <a:t>pour améliorer la prescription des antibiotiques en ville</a:t>
            </a:r>
            <a:endParaRPr lang="fr-FR" sz="2400" dirty="0"/>
          </a:p>
          <a:p>
            <a:pPr lvl="1"/>
            <a:r>
              <a:rPr lang="fr-FR" dirty="0"/>
              <a:t>Faciliter le partenariat entre les différents acteurs, réseaux et structures (en particulier les établissements sanitaires et établissements médico-sociaux) pouvant participer au bon usage des antibiotiques et veiller au respect du ratio nombre d’ETP infectiologues-référents en antibiothérapie/nombre de lits.</a:t>
            </a:r>
            <a:endParaRPr lang="fr-FR" sz="2400" dirty="0"/>
          </a:p>
          <a:p>
            <a:pPr lvl="1"/>
            <a:r>
              <a:rPr lang="fr-FR" b="1" dirty="0">
                <a:solidFill>
                  <a:srgbClr val="00B050"/>
                </a:solidFill>
              </a:rPr>
              <a:t>Aider au développement régional de la télé-expertise en infectiologie</a:t>
            </a:r>
            <a:endParaRPr lang="fr-FR" sz="2400" b="1" dirty="0">
              <a:solidFill>
                <a:srgbClr val="00B050"/>
              </a:solidFill>
            </a:endParaRPr>
          </a:p>
          <a:p>
            <a:pPr lvl="1"/>
            <a:r>
              <a:rPr lang="fr-FR" dirty="0"/>
              <a:t>Participer et veiller au maintien des manifestations telles que la Journée des Référents en Antibiothérapie permettant des échanges, des partages d’expérience et, à terme, l’élaboration de  propositions communes visant à améliorer le Bon Usage des Antibiotiques.</a:t>
            </a:r>
            <a:endParaRPr lang="fr-FR" sz="2400" dirty="0"/>
          </a:p>
          <a:p>
            <a:pPr lvl="1"/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95536" y="3933056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r-FR" dirty="0"/>
              <a:t>Favoriser la création et la mise en place de nouvelles actions et de travaux de recherche pour le BUA.</a:t>
            </a:r>
            <a:endParaRPr lang="fr-FR" sz="1600" dirty="0"/>
          </a:p>
          <a:p>
            <a:pPr lvl="1"/>
            <a:r>
              <a:rPr lang="fr-FR" b="1" dirty="0">
                <a:solidFill>
                  <a:srgbClr val="00B050"/>
                </a:solidFill>
              </a:rPr>
              <a:t>Participer au groupe technique régional sur l’antibiothérapie et travailler en lien avec le référent  de l’ARS dans la lutte contre l’</a:t>
            </a:r>
            <a:r>
              <a:rPr lang="fr-FR" b="1" dirty="0" err="1">
                <a:solidFill>
                  <a:srgbClr val="00B050"/>
                </a:solidFill>
              </a:rPr>
              <a:t>antibiorésistance</a:t>
            </a:r>
            <a:r>
              <a:rPr lang="fr-FR" b="1" dirty="0">
                <a:solidFill>
                  <a:srgbClr val="00B050"/>
                </a:solidFill>
              </a:rPr>
              <a:t> et la prévention des infections associées aux soins.</a:t>
            </a:r>
            <a:endParaRPr lang="fr-FR" sz="1600" b="1" dirty="0">
              <a:solidFill>
                <a:srgbClr val="00B050"/>
              </a:solidFill>
            </a:endParaRPr>
          </a:p>
          <a:p>
            <a:pPr lvl="1"/>
            <a:r>
              <a:rPr lang="fr-FR" dirty="0"/>
              <a:t>Proposer des outils de surveillance du BUA, en ville, dans les EMS et les ES.</a:t>
            </a:r>
            <a:endParaRPr lang="fr-FR" sz="1600" dirty="0"/>
          </a:p>
          <a:p>
            <a:pPr lvl="1"/>
            <a:r>
              <a:rPr lang="fr-FR" b="1" dirty="0">
                <a:solidFill>
                  <a:srgbClr val="00B050"/>
                </a:solidFill>
              </a:rPr>
              <a:t>Mutualiser les moyens et échanger avec les autres acteurs participant à la mise en place d’actions pour la maitrise de l’</a:t>
            </a:r>
            <a:r>
              <a:rPr lang="fr-FR" b="1" dirty="0" err="1">
                <a:solidFill>
                  <a:srgbClr val="00B050"/>
                </a:solidFill>
              </a:rPr>
              <a:t>antibiorésistance</a:t>
            </a:r>
            <a:r>
              <a:rPr lang="fr-FR" b="1" dirty="0">
                <a:solidFill>
                  <a:srgbClr val="00B050"/>
                </a:solidFill>
              </a:rPr>
              <a:t> </a:t>
            </a:r>
            <a:r>
              <a:rPr lang="fr-FR" dirty="0"/>
              <a:t>: EMH, CPIAS de la même région, </a:t>
            </a:r>
            <a:r>
              <a:rPr lang="fr-FR" dirty="0" err="1"/>
              <a:t>CRAtb</a:t>
            </a:r>
            <a:r>
              <a:rPr lang="fr-FR" dirty="0"/>
              <a:t> et ARS des autres régions</a:t>
            </a:r>
            <a:r>
              <a:rPr lang="fr-FR" sz="2000" dirty="0"/>
              <a:t>).</a:t>
            </a:r>
            <a:endParaRPr lang="fr-FR" sz="1600" dirty="0"/>
          </a:p>
          <a:p>
            <a:pPr lvl="1"/>
            <a:r>
              <a:rPr lang="fr-FR" b="1" dirty="0">
                <a:solidFill>
                  <a:srgbClr val="00B050"/>
                </a:solidFill>
              </a:rPr>
              <a:t>Sensibiliser d’avantage les usagers </a:t>
            </a:r>
            <a:r>
              <a:rPr lang="fr-FR" dirty="0"/>
              <a:t>sur la nécessité d’une utilisation raisonnée des antibiotiques avec notamment un respect de leurs </a:t>
            </a:r>
            <a:r>
              <a:rPr lang="fr-FR" dirty="0" smtClean="0"/>
              <a:t>indications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renforcer les actions de formation (des enseignants,  des étudiants du service sanitaire) et d’informations dans les établissements scolaires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fr-FR" dirty="0"/>
              <a:t>Veiller au suivi des différentes actions </a:t>
            </a:r>
            <a:r>
              <a:rPr lang="fr-FR" dirty="0" smtClean="0"/>
              <a:t>proposées</a:t>
            </a:r>
            <a:r>
              <a:rPr lang="fr-FR" sz="2000" dirty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197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</a:t>
            </a:r>
            <a:r>
              <a:rPr lang="fr-FR" dirty="0" smtClean="0"/>
              <a:t>prioritaires (2022)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Consolidation des équipes en place (EMI) pour en faire des EMA</a:t>
            </a:r>
          </a:p>
          <a:p>
            <a:pPr lvl="1"/>
            <a:r>
              <a:rPr lang="fr-FR" dirty="0"/>
              <a:t>SMIT des CHU de Montpellier, Nîmes, Toulouse</a:t>
            </a:r>
          </a:p>
          <a:p>
            <a:pPr lvl="1"/>
            <a:r>
              <a:rPr lang="fr-FR" dirty="0"/>
              <a:t>SMIT des CH de Rodez et Perpignan</a:t>
            </a:r>
          </a:p>
          <a:p>
            <a:r>
              <a:rPr lang="fr-FR" dirty="0"/>
              <a:t>Formation de </a:t>
            </a:r>
            <a:r>
              <a:rPr lang="fr-FR" dirty="0" smtClean="0"/>
              <a:t>MG et tout professionnel de santé (PS) motivés </a:t>
            </a:r>
            <a:r>
              <a:rPr lang="fr-FR" dirty="0"/>
              <a:t>au bon usage des </a:t>
            </a:r>
            <a:r>
              <a:rPr lang="fr-FR" dirty="0" smtClean="0"/>
              <a:t>antibiotiques :  idéalement un MG par EMA (= MG référent en ATB), puis un ou 2 PS par CPTS)</a:t>
            </a:r>
            <a:endParaRPr lang="fr-FR" dirty="0"/>
          </a:p>
          <a:p>
            <a:r>
              <a:rPr lang="fr-FR" dirty="0"/>
              <a:t>Développer les actions en direction des EHPAD (formation des médecins</a:t>
            </a:r>
            <a:r>
              <a:rPr lang="fr-FR" dirty="0" smtClean="0"/>
              <a:t>++, des IDE, travail en synergie avec les équipes d’hygiène)</a:t>
            </a:r>
            <a:endParaRPr lang="fr-FR" dirty="0"/>
          </a:p>
          <a:p>
            <a:r>
              <a:rPr lang="fr-FR" dirty="0"/>
              <a:t>Mettre en place des actions en direction des </a:t>
            </a:r>
            <a:r>
              <a:rPr lang="fr-FR" dirty="0" smtClean="0"/>
              <a:t>écoliers, des collégiens des lycéens et des usagers adultes</a:t>
            </a:r>
            <a:endParaRPr lang="fr-FR" dirty="0"/>
          </a:p>
          <a:p>
            <a:r>
              <a:rPr lang="fr-FR" dirty="0"/>
              <a:t>Développer la </a:t>
            </a:r>
            <a:r>
              <a:rPr lang="fr-FR" dirty="0" smtClean="0"/>
              <a:t>télé-expertise, le </a:t>
            </a:r>
            <a:r>
              <a:rPr lang="fr-FR" dirty="0"/>
              <a:t>e-learning (DPC</a:t>
            </a:r>
            <a:r>
              <a:rPr lang="fr-FR" dirty="0" smtClean="0"/>
              <a:t>), les </a:t>
            </a:r>
            <a:r>
              <a:rPr lang="fr-FR" dirty="0" err="1" smtClean="0"/>
              <a:t>webinars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6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8" y="188639"/>
            <a:ext cx="9020012" cy="61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2419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3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072A79-4C99-4011-92F1-882183BF7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632847" cy="2074997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Sur les territoires- Les CPTS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03A375E-11F2-42D6-BED2-D2D54FD8D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9" y="2767693"/>
            <a:ext cx="8294915" cy="2710543"/>
          </a:xfrm>
        </p:spPr>
        <p:txBody>
          <a:bodyPr>
            <a:normAutofit/>
          </a:bodyPr>
          <a:lstStyle/>
          <a:p>
            <a:r>
              <a:rPr lang="fr-FR" sz="2100" dirty="0">
                <a:solidFill>
                  <a:schemeClr val="tx2"/>
                </a:solidFill>
              </a:rPr>
              <a:t>Référents EMA-MG financé par </a:t>
            </a:r>
            <a:r>
              <a:rPr lang="fr-FR" sz="2100" dirty="0" err="1" smtClean="0">
                <a:solidFill>
                  <a:schemeClr val="tx2"/>
                </a:solidFill>
              </a:rPr>
              <a:t>CRAtb</a:t>
            </a:r>
            <a:r>
              <a:rPr lang="fr-FR" sz="2100" dirty="0" smtClean="0">
                <a:solidFill>
                  <a:schemeClr val="tx2"/>
                </a:solidFill>
              </a:rPr>
              <a:t> (0,2 ETP)</a:t>
            </a:r>
            <a:endParaRPr lang="fr-FR" sz="2100" dirty="0">
              <a:solidFill>
                <a:schemeClr val="tx2"/>
              </a:solidFill>
            </a:endParaRPr>
          </a:p>
          <a:p>
            <a:r>
              <a:rPr lang="fr-FR" sz="2100" dirty="0">
                <a:solidFill>
                  <a:schemeClr val="tx2"/>
                </a:solidFill>
              </a:rPr>
              <a:t>Référents </a:t>
            </a:r>
            <a:r>
              <a:rPr lang="fr-FR" sz="2100" dirty="0" err="1">
                <a:solidFill>
                  <a:schemeClr val="tx2"/>
                </a:solidFill>
              </a:rPr>
              <a:t>Atb</a:t>
            </a:r>
            <a:r>
              <a:rPr lang="fr-FR" sz="2100" dirty="0">
                <a:solidFill>
                  <a:schemeClr val="tx2"/>
                </a:solidFill>
              </a:rPr>
              <a:t> financés par les CPTS</a:t>
            </a:r>
          </a:p>
          <a:p>
            <a:endParaRPr lang="fr-FR" sz="2100" dirty="0">
              <a:solidFill>
                <a:schemeClr val="tx2"/>
              </a:solidFill>
            </a:endParaRPr>
          </a:p>
          <a:p>
            <a:r>
              <a:rPr lang="fr-FR" sz="2100" dirty="0">
                <a:solidFill>
                  <a:schemeClr val="tx2"/>
                </a:solidFill>
              </a:rPr>
              <a:t>Sensibiliser les CPTS à l’intégration de la thématique Antibiorésistance dans  la mission socle prévention et/ou mission complémentaire formation des professionnels de santé</a:t>
            </a:r>
          </a:p>
        </p:txBody>
      </p:sp>
    </p:spTree>
    <p:extLst>
      <p:ext uri="{BB962C8B-B14F-4D97-AF65-F5344CB8AC3E}">
        <p14:creationId xmlns:p14="http://schemas.microsoft.com/office/powerpoint/2010/main" val="4204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541DAD-FCE2-4201-8EAF-21A4ACF8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7" y="3407077"/>
            <a:ext cx="7980566" cy="581884"/>
          </a:xfrm>
        </p:spPr>
        <p:txBody>
          <a:bodyPr anchor="b">
            <a:normAutofit/>
          </a:bodyPr>
          <a:lstStyle/>
          <a:p>
            <a:endParaRPr lang="fr-FR" sz="3000">
              <a:solidFill>
                <a:schemeClr val="tx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E0CA017-CEE0-4FFA-AA1D-34123DCAB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591" y="3985897"/>
            <a:ext cx="6872818" cy="337835"/>
          </a:xfrm>
        </p:spPr>
        <p:txBody>
          <a:bodyPr anchor="ctr">
            <a:normAutofit/>
          </a:bodyPr>
          <a:lstStyle/>
          <a:p>
            <a:endParaRPr lang="fr-FR" sz="1500">
              <a:solidFill>
                <a:schemeClr val="tx2"/>
              </a:solidFill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CD8F498A-3C5F-4848-ABEC-A0099A40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" y="837951"/>
            <a:ext cx="9143314" cy="5111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3356992"/>
            <a:ext cx="46805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5652120" y="3486150"/>
            <a:ext cx="2160240" cy="14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31757" y="3342134"/>
            <a:ext cx="122413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CPIAS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652120" y="3501008"/>
            <a:ext cx="14401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600" y="4149080"/>
            <a:ext cx="48965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796136" y="3502149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Prévention des infections</a:t>
            </a:r>
            <a:endParaRPr lang="fr-FR" sz="1000" dirty="0"/>
          </a:p>
        </p:txBody>
      </p:sp>
      <p:sp>
        <p:nvSpPr>
          <p:cNvPr id="15" name="Rectangle 14"/>
          <p:cNvSpPr/>
          <p:nvPr/>
        </p:nvSpPr>
        <p:spPr>
          <a:xfrm>
            <a:off x="7812360" y="4221088"/>
            <a:ext cx="122413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CRAtb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887541" y="4330241"/>
            <a:ext cx="1944216" cy="14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5868144" y="4350432"/>
            <a:ext cx="14401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012160" y="4365104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Antibiothérapie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3006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BDB5C4-D746-407D-A2DE-11FA56888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8243841-032E-45CB-8481-82E443216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B896661-21DF-4128-BA11-5F7EFDE52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1"/>
            <a:ext cx="9217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fr-FR" dirty="0"/>
              <a:t>Indicateurs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6096" y="1268760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268760"/>
            <a:ext cx="2952328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83568" y="2492896"/>
            <a:ext cx="1080120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68" y="3068960"/>
            <a:ext cx="180020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91880" y="3068960"/>
            <a:ext cx="21602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3568" y="3356992"/>
            <a:ext cx="259228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91880" y="3356992"/>
            <a:ext cx="216024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3568" y="4293096"/>
            <a:ext cx="2304256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91880" y="4293096"/>
            <a:ext cx="144016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83568" y="5157192"/>
            <a:ext cx="2736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Existence d’indicateurs spécifiques/EHPAD</a:t>
            </a:r>
            <a:endParaRPr lang="fr-FR" sz="900" dirty="0"/>
          </a:p>
        </p:txBody>
      </p:sp>
      <p:sp>
        <p:nvSpPr>
          <p:cNvPr id="15" name="Rectangle 14"/>
          <p:cNvSpPr/>
          <p:nvPr/>
        </p:nvSpPr>
        <p:spPr>
          <a:xfrm>
            <a:off x="683568" y="4869160"/>
            <a:ext cx="2736304" cy="490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491880" y="4984576"/>
            <a:ext cx="144016" cy="259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83568" y="5733256"/>
            <a:ext cx="273630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83568" y="6309320"/>
            <a:ext cx="216024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11560" y="6597352"/>
            <a:ext cx="806489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err="1" smtClean="0">
                <a:solidFill>
                  <a:schemeClr val="tx1"/>
                </a:solidFill>
              </a:rPr>
              <a:t>Nbre</a:t>
            </a:r>
            <a:r>
              <a:rPr lang="fr-FR" sz="1200" dirty="0" smtClean="0">
                <a:solidFill>
                  <a:schemeClr val="tx1"/>
                </a:solidFill>
              </a:rPr>
              <a:t> d’</a:t>
            </a:r>
            <a:r>
              <a:rPr lang="fr-FR" sz="1200" dirty="0" err="1" smtClean="0">
                <a:solidFill>
                  <a:schemeClr val="tx1"/>
                </a:solidFill>
              </a:rPr>
              <a:t>intervent</a:t>
            </a:r>
            <a:r>
              <a:rPr lang="fr-FR" sz="1200" baseline="30000" dirty="0" err="1" smtClean="0">
                <a:solidFill>
                  <a:schemeClr val="tx1"/>
                </a:solidFill>
              </a:rPr>
              <a:t>os</a:t>
            </a:r>
            <a:r>
              <a:rPr lang="fr-FR" sz="1200" dirty="0" smtClean="0">
                <a:solidFill>
                  <a:schemeClr val="tx1"/>
                </a:solidFill>
              </a:rPr>
              <a:t> du SSES dans E. scolaires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19" idx="3"/>
          </p:cNvCxnSpPr>
          <p:nvPr/>
        </p:nvCxnSpPr>
        <p:spPr>
          <a:xfrm>
            <a:off x="8676456" y="67053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419872" y="6597352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5436096" y="6597352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8" name="Connecteur droit 12287"/>
          <p:cNvCxnSpPr/>
          <p:nvPr/>
        </p:nvCxnSpPr>
        <p:spPr>
          <a:xfrm>
            <a:off x="7308304" y="6525344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9" name="Rectangle 12288"/>
          <p:cNvSpPr/>
          <p:nvPr/>
        </p:nvSpPr>
        <p:spPr>
          <a:xfrm>
            <a:off x="677144" y="6597352"/>
            <a:ext cx="2742728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9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22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1880" y="285293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491880" y="328498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3923928" y="3654316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491880" y="364502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547664" y="1412776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483768" y="1700808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339752" y="2132856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339752" y="2564904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91880" y="1124744"/>
            <a:ext cx="1872208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403648" y="4797152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3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théorie à la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Budgets </a:t>
            </a:r>
            <a:r>
              <a:rPr lang="fr-FR" dirty="0" smtClean="0"/>
              <a:t>différents </a:t>
            </a:r>
            <a:r>
              <a:rPr lang="fr-FR" dirty="0"/>
              <a:t>selon les régions basés sur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La taille des régions (superficie, population)</a:t>
            </a:r>
            <a:endParaRPr lang="fr-FR" dirty="0"/>
          </a:p>
          <a:p>
            <a:pPr lvl="1"/>
            <a:r>
              <a:rPr lang="fr-FR" dirty="0"/>
              <a:t>Priorité des ARS</a:t>
            </a:r>
          </a:p>
          <a:p>
            <a:pPr lvl="1"/>
            <a:r>
              <a:rPr lang="fr-FR" dirty="0"/>
              <a:t>Fluidité des échanges entre </a:t>
            </a:r>
            <a:r>
              <a:rPr lang="fr-FR" dirty="0" smtClean="0"/>
              <a:t>les divers protagonistes</a:t>
            </a:r>
            <a:endParaRPr lang="fr-FR" dirty="0"/>
          </a:p>
          <a:p>
            <a:r>
              <a:rPr lang="fr-FR" dirty="0" smtClean="0"/>
              <a:t>Démographie </a:t>
            </a:r>
            <a:r>
              <a:rPr lang="fr-FR" dirty="0"/>
              <a:t>des infectiologues : peu ou pas d’infectiologues disponibles actuellement. </a:t>
            </a:r>
          </a:p>
          <a:p>
            <a:r>
              <a:rPr lang="fr-FR" dirty="0"/>
              <a:t>Recrutement de MG </a:t>
            </a:r>
            <a:r>
              <a:rPr lang="fr-FR" dirty="0" smtClean="0"/>
              <a:t>(ou autres PS) motivés </a:t>
            </a:r>
            <a:r>
              <a:rPr lang="fr-FR" dirty="0"/>
              <a:t>: </a:t>
            </a:r>
            <a:r>
              <a:rPr lang="fr-FR" dirty="0" err="1"/>
              <a:t>cf</a:t>
            </a:r>
            <a:r>
              <a:rPr lang="fr-FR" dirty="0"/>
              <a:t> échec de l’extension GRIVE en Occitanie-Ouest (Midi-Pyrénées)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3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Intérêt de la </a:t>
            </a:r>
            <a:r>
              <a:rPr lang="fr-FR" dirty="0" smtClean="0"/>
              <a:t>pluridisciplinarité dans les actions de BUA </a:t>
            </a:r>
            <a:r>
              <a:rPr lang="fr-FR" dirty="0"/>
              <a:t>: infectiologues, MG, pharmaciens, microbiologistes, infirmiers spécialisés</a:t>
            </a:r>
          </a:p>
          <a:p>
            <a:r>
              <a:rPr lang="fr-FR" dirty="0"/>
              <a:t>Nécessité de connexions-échanges réguliers entre </a:t>
            </a:r>
            <a:r>
              <a:rPr lang="fr-FR" dirty="0" err="1"/>
              <a:t>CRAtb</a:t>
            </a:r>
            <a:r>
              <a:rPr lang="fr-FR" dirty="0"/>
              <a:t> et     </a:t>
            </a:r>
            <a:r>
              <a:rPr lang="fr-FR" sz="2400" dirty="0"/>
              <a:t>ARS</a:t>
            </a:r>
          </a:p>
          <a:p>
            <a:pPr marL="0" indent="0">
              <a:buNone/>
            </a:pPr>
            <a:r>
              <a:rPr lang="fr-FR" sz="2400" dirty="0"/>
              <a:t>			 </a:t>
            </a:r>
            <a:r>
              <a:rPr lang="fr-FR" sz="2400" dirty="0" smtClean="0"/>
              <a:t>      CPIAS</a:t>
            </a:r>
          </a:p>
          <a:p>
            <a:pPr marL="0" indent="0">
              <a:buNone/>
            </a:pPr>
            <a:r>
              <a:rPr lang="fr-FR" sz="2400" dirty="0" smtClean="0"/>
              <a:t>			       URPS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		       EMA</a:t>
            </a:r>
          </a:p>
          <a:p>
            <a:pPr marL="0" indent="0">
              <a:buNone/>
            </a:pPr>
            <a:r>
              <a:rPr lang="fr-FR" sz="2400" dirty="0"/>
              <a:t>			       RA </a:t>
            </a:r>
          </a:p>
          <a:p>
            <a:pPr marL="0" indent="0">
              <a:buNone/>
            </a:pPr>
            <a:r>
              <a:rPr lang="fr-FR" sz="2400" dirty="0"/>
              <a:t>			       MG (</a:t>
            </a:r>
            <a:r>
              <a:rPr lang="fr-FR" sz="2400" dirty="0" smtClean="0"/>
              <a:t>CPTS, </a:t>
            </a:r>
            <a:r>
              <a:rPr lang="fr-FR" sz="2400" dirty="0" err="1" smtClean="0"/>
              <a:t>Méd</a:t>
            </a:r>
            <a:r>
              <a:rPr lang="fr-FR" sz="2400" dirty="0" smtClean="0"/>
              <a:t> </a:t>
            </a:r>
            <a:r>
              <a:rPr lang="fr-FR" sz="2400" dirty="0" err="1" smtClean="0"/>
              <a:t>co</a:t>
            </a:r>
            <a:r>
              <a:rPr lang="fr-FR" sz="2400" dirty="0" smtClean="0"/>
              <a:t> EHPAD)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		       Autres </a:t>
            </a:r>
            <a:r>
              <a:rPr lang="fr-FR" sz="2400" dirty="0" err="1"/>
              <a:t>CRAtb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		       </a:t>
            </a:r>
            <a:r>
              <a:rPr lang="fr-FR" sz="2400" dirty="0" smtClean="0"/>
              <a:t>Assurance Maladie</a:t>
            </a:r>
            <a:endParaRPr lang="fr-FR" sz="2400" dirty="0"/>
          </a:p>
        </p:txBody>
      </p:sp>
      <p:sp>
        <p:nvSpPr>
          <p:cNvPr id="4" name="Accolade ouvrante 3"/>
          <p:cNvSpPr/>
          <p:nvPr/>
        </p:nvSpPr>
        <p:spPr>
          <a:xfrm>
            <a:off x="3419872" y="2996952"/>
            <a:ext cx="405759" cy="3744416"/>
          </a:xfrm>
          <a:prstGeom prst="leftBrace">
            <a:avLst>
              <a:gd name="adj1" fmla="val 7560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825630" y="6333281"/>
            <a:ext cx="434676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FNEHAD, </a:t>
            </a:r>
            <a:r>
              <a:rPr lang="fr-FR" dirty="0" err="1" smtClean="0">
                <a:solidFill>
                  <a:schemeClr val="tx1"/>
                </a:solidFill>
              </a:rPr>
              <a:t>Plate-formes</a:t>
            </a:r>
            <a:r>
              <a:rPr lang="fr-FR" dirty="0" smtClean="0">
                <a:solidFill>
                  <a:schemeClr val="tx1"/>
                </a:solidFill>
              </a:rPr>
              <a:t> gériatrie,…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81050"/>
            <a:ext cx="76962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 flipV="1">
            <a:off x="1619672" y="2297460"/>
            <a:ext cx="108012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8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885825"/>
            <a:ext cx="34671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2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STRATÉGIE NATIONALE 2022-2025 DE PRÉVENTION DES INFECTIONS ET DE L’ANTIBIORÉSISTANCE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562225"/>
            <a:ext cx="75628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3717032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3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4" y="3022104"/>
            <a:ext cx="7581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202" y="2996952"/>
            <a:ext cx="7581900" cy="1104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860032" y="3022104"/>
            <a:ext cx="2880320" cy="334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06524" y="3861048"/>
            <a:ext cx="1965276" cy="2408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4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6496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4" y="3479701"/>
            <a:ext cx="8724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4005064"/>
            <a:ext cx="3240360" cy="350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879</Words>
  <Application>Microsoft Office PowerPoint</Application>
  <PresentationFormat>Affichage à l'écran (4:3)</PresentationFormat>
  <Paragraphs>131</Paragraphs>
  <Slides>46</Slides>
  <Notes>1</Notes>
  <HiddenSlides>24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CRAtb, EMA et RA Moyens humains et missions</vt:lpstr>
      <vt:lpstr>Contexte</vt:lpstr>
      <vt:lpstr>Présentation PowerPoint</vt:lpstr>
      <vt:lpstr>Présentation PowerPoint</vt:lpstr>
      <vt:lpstr>Présentation PowerPoint</vt:lpstr>
      <vt:lpstr>Présentation PowerPoint</vt:lpstr>
      <vt:lpstr>STRATÉGIE NATIONALE 2022-2025 DE PRÉVENTION DES INFECTIONS ET DE L’ANTIBIORÉSISTANCE</vt:lpstr>
      <vt:lpstr>Présentation PowerPoint</vt:lpstr>
      <vt:lpstr>Axe 2</vt:lpstr>
      <vt:lpstr>Axe 2</vt:lpstr>
      <vt:lpstr>Axe 3</vt:lpstr>
      <vt:lpstr>Axe 3</vt:lpstr>
      <vt:lpstr>Objectifs de formation </vt:lpstr>
      <vt:lpstr>Schéma de l’organisation régionale et locale en matière de prévention de l’antibiorésistance</vt:lpstr>
      <vt:lpstr>Présentation PowerPoint</vt:lpstr>
      <vt:lpstr>Présentation PowerPoint</vt:lpstr>
      <vt:lpstr>Présentation PowerPoint</vt:lpstr>
      <vt:lpstr>Présentation PowerPoint</vt:lpstr>
      <vt:lpstr>Référent en antibiothérapie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 les territoires (rôle des CPTS)</vt:lpstr>
      <vt:lpstr>Situation en Occitanie</vt:lpstr>
      <vt:lpstr>Présentation PowerPoint</vt:lpstr>
      <vt:lpstr>Missions générales des CRAtb</vt:lpstr>
      <vt:lpstr>Présentation PowerPoint</vt:lpstr>
      <vt:lpstr>Présentation PowerPoint</vt:lpstr>
      <vt:lpstr>Présentation PowerPoint</vt:lpstr>
      <vt:lpstr>Objectifs prioritaires (2022)</vt:lpstr>
      <vt:lpstr>Sur les territoires- Les CPTS</vt:lpstr>
      <vt:lpstr>Présentation PowerPoint</vt:lpstr>
      <vt:lpstr>Présentation PowerPoint</vt:lpstr>
      <vt:lpstr>Indicateurs</vt:lpstr>
      <vt:lpstr>Présentation PowerPoint</vt:lpstr>
      <vt:lpstr>De la théorie à la pratique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CRAtb, EMA et RA Moyens humains et missions</dc:title>
  <dc:creator>BONNET Eric</dc:creator>
  <cp:lastModifiedBy>BONNET Eric</cp:lastModifiedBy>
  <cp:revision>83</cp:revision>
  <dcterms:created xsi:type="dcterms:W3CDTF">2022-02-03T14:36:47Z</dcterms:created>
  <dcterms:modified xsi:type="dcterms:W3CDTF">2022-11-25T00:29:33Z</dcterms:modified>
</cp:coreProperties>
</file>