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509" r:id="rId3"/>
    <p:sldId id="510" r:id="rId4"/>
    <p:sldId id="511" r:id="rId5"/>
    <p:sldId id="512" r:id="rId6"/>
    <p:sldId id="513" r:id="rId7"/>
    <p:sldId id="514" r:id="rId8"/>
    <p:sldId id="434" r:id="rId9"/>
    <p:sldId id="433" r:id="rId10"/>
    <p:sldId id="431" r:id="rId11"/>
    <p:sldId id="432" r:id="rId12"/>
    <p:sldId id="437" r:id="rId13"/>
    <p:sldId id="435" r:id="rId14"/>
    <p:sldId id="324" r:id="rId15"/>
    <p:sldId id="325" r:id="rId16"/>
    <p:sldId id="326" r:id="rId17"/>
    <p:sldId id="416" r:id="rId18"/>
    <p:sldId id="438" r:id="rId19"/>
    <p:sldId id="502" r:id="rId20"/>
    <p:sldId id="338" r:id="rId21"/>
    <p:sldId id="273" r:id="rId22"/>
    <p:sldId id="272" r:id="rId23"/>
    <p:sldId id="347" r:id="rId24"/>
    <p:sldId id="360" r:id="rId25"/>
    <p:sldId id="424" r:id="rId26"/>
    <p:sldId id="425" r:id="rId27"/>
    <p:sldId id="363" r:id="rId28"/>
    <p:sldId id="279" r:id="rId29"/>
    <p:sldId id="364" r:id="rId30"/>
    <p:sldId id="366" r:id="rId31"/>
    <p:sldId id="367" r:id="rId32"/>
    <p:sldId id="369" r:id="rId33"/>
    <p:sldId id="374" r:id="rId34"/>
    <p:sldId id="503" r:id="rId35"/>
    <p:sldId id="377" r:id="rId36"/>
    <p:sldId id="384" r:id="rId37"/>
    <p:sldId id="426" r:id="rId38"/>
    <p:sldId id="427" r:id="rId39"/>
    <p:sldId id="380" r:id="rId40"/>
    <p:sldId id="381" r:id="rId41"/>
    <p:sldId id="382" r:id="rId42"/>
    <p:sldId id="383" r:id="rId43"/>
    <p:sldId id="385" r:id="rId44"/>
    <p:sldId id="391" r:id="rId45"/>
    <p:sldId id="393" r:id="rId46"/>
    <p:sldId id="409" r:id="rId47"/>
    <p:sldId id="396" r:id="rId48"/>
    <p:sldId id="399" r:id="rId49"/>
    <p:sldId id="400" r:id="rId50"/>
    <p:sldId id="402" r:id="rId51"/>
    <p:sldId id="406" r:id="rId52"/>
    <p:sldId id="407" r:id="rId53"/>
    <p:sldId id="339" r:id="rId54"/>
    <p:sldId id="415" r:id="rId55"/>
    <p:sldId id="376" r:id="rId56"/>
    <p:sldId id="506" r:id="rId57"/>
    <p:sldId id="475" r:id="rId58"/>
    <p:sldId id="515" r:id="rId5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9817"/>
    <a:srgbClr val="FFA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4" autoAdjust="0"/>
    <p:restoredTop sz="94660"/>
  </p:normalViewPr>
  <p:slideViewPr>
    <p:cSldViewPr snapToGrid="0" snapToObjects="1">
      <p:cViewPr varScale="1">
        <p:scale>
          <a:sx n="110" d="100"/>
          <a:sy n="110" d="100"/>
        </p:scale>
        <p:origin x="15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D3D6B-2B56-49D2-BA70-1903C928CE1D}" type="datetimeFigureOut">
              <a:rPr lang="fr-CH" smtClean="0"/>
              <a:pPr/>
              <a:t>27.11.19</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FD6EA-29A9-4742-9D27-FEE68AE14727}" type="slidenum">
              <a:rPr lang="fr-CH" smtClean="0"/>
              <a:pPr/>
              <a:t>‹N°›</a:t>
            </a:fld>
            <a:endParaRPr lang="fr-CH"/>
          </a:p>
        </p:txBody>
      </p:sp>
    </p:spTree>
    <p:extLst>
      <p:ext uri="{BB962C8B-B14F-4D97-AF65-F5344CB8AC3E}">
        <p14:creationId xmlns:p14="http://schemas.microsoft.com/office/powerpoint/2010/main" val="305424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A13C5D5-E343-42E8-87EB-467282AEBAD0}" type="slidenum">
              <a:rPr lang="fr-FR"/>
              <a:pPr/>
              <a:t>2</a:t>
            </a:fld>
            <a:endParaRPr 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3991" y="4344358"/>
            <a:ext cx="5030018" cy="4114587"/>
          </a:xfrm>
          <a:noFill/>
          <a:ln/>
        </p:spPr>
        <p:txBody>
          <a:bodyPr/>
          <a:lstStyle/>
          <a:p>
            <a:pPr eaLnBrk="1" hangingPunct="1"/>
            <a:endParaRPr lang="de-CH">
              <a:latin typeface="Arial" charset="0"/>
              <a:ea typeface="ＭＳ Ｐゴシック" pitchFamily="-106" charset="-128"/>
            </a:endParaRPr>
          </a:p>
        </p:txBody>
      </p:sp>
    </p:spTree>
    <p:extLst>
      <p:ext uri="{BB962C8B-B14F-4D97-AF65-F5344CB8AC3E}">
        <p14:creationId xmlns:p14="http://schemas.microsoft.com/office/powerpoint/2010/main" val="131232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984220B-0161-423B-B45E-0174DA13F7C8}" type="slidenum">
              <a:rPr lang="fr-FR"/>
              <a:pPr/>
              <a:t>3</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3991" y="4344358"/>
            <a:ext cx="5030018" cy="4114587"/>
          </a:xfrm>
          <a:noFill/>
          <a:ln/>
        </p:spPr>
        <p:txBody>
          <a:bodyPr/>
          <a:lstStyle/>
          <a:p>
            <a:pPr eaLnBrk="1" hangingPunct="1"/>
            <a:endParaRPr lang="de-CH">
              <a:latin typeface="Arial" charset="0"/>
              <a:ea typeface="ＭＳ Ｐゴシック" pitchFamily="-106" charset="-128"/>
            </a:endParaRPr>
          </a:p>
        </p:txBody>
      </p:sp>
    </p:spTree>
    <p:extLst>
      <p:ext uri="{BB962C8B-B14F-4D97-AF65-F5344CB8AC3E}">
        <p14:creationId xmlns:p14="http://schemas.microsoft.com/office/powerpoint/2010/main" val="355285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8D61397-0BDD-1044-9C13-9E0FCE05597B}" type="slidenum">
              <a:rPr lang="de-DE" smtClean="0"/>
              <a:pPr/>
              <a:t>54</a:t>
            </a:fld>
            <a:endParaRPr lang="de-DE"/>
          </a:p>
        </p:txBody>
      </p:sp>
    </p:spTree>
    <p:extLst>
      <p:ext uri="{BB962C8B-B14F-4D97-AF65-F5344CB8AC3E}">
        <p14:creationId xmlns:p14="http://schemas.microsoft.com/office/powerpoint/2010/main" val="89523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pPr/>
              <a:t>27.11.19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pPr/>
              <a:t>27.11.19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pPr/>
              <a:t>27.11.19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4899E6CC-6106-6F4F-934A-AB87831A1202}" type="datetimeFigureOut">
              <a:rPr lang="de-DE" smtClean="0"/>
              <a:pPr/>
              <a:t>27.11.19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fld id="{4899E6CC-6106-6F4F-934A-AB87831A1202}" type="datetimeFigureOut">
              <a:rPr lang="de-DE" smtClean="0"/>
              <a:pPr/>
              <a:t>27.11.19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p:txBody>
          <a:bodyPr/>
          <a:lstStyle/>
          <a:p>
            <a:fld id="{4899E6CC-6106-6F4F-934A-AB87831A1202}" type="datetimeFigureOut">
              <a:rPr lang="de-DE" smtClean="0"/>
              <a:pPr/>
              <a:t>27.11.19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p:txBody>
          <a:bodyPr/>
          <a:lstStyle/>
          <a:p>
            <a:fld id="{4899E6CC-6106-6F4F-934A-AB87831A1202}" type="datetimeFigureOut">
              <a:rPr lang="de-DE" smtClean="0"/>
              <a:pPr/>
              <a:t>27.11.19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p:txBody>
          <a:bodyPr/>
          <a:lstStyle/>
          <a:p>
            <a:fld id="{4899E6CC-6106-6F4F-934A-AB87831A1202}" type="datetimeFigureOut">
              <a:rPr lang="de-DE" smtClean="0"/>
              <a:pPr/>
              <a:t>27.11.19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99E6CC-6106-6F4F-934A-AB87831A1202}" type="datetimeFigureOut">
              <a:rPr lang="de-DE" smtClean="0"/>
              <a:pPr/>
              <a:t>27.11.19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4899E6CC-6106-6F4F-934A-AB87831A1202}" type="datetimeFigureOut">
              <a:rPr lang="de-DE" smtClean="0"/>
              <a:pPr/>
              <a:t>27.11.19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4899E6CC-6106-6F4F-934A-AB87831A1202}" type="datetimeFigureOut">
              <a:rPr lang="de-DE" smtClean="0"/>
              <a:pPr/>
              <a:t>27.11.19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503F10-1381-1445-B09D-6D89530560D5}" type="slidenum">
              <a:rPr lang="de-DE" smtClean="0"/>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9E6CC-6106-6F4F-934A-AB87831A1202}" type="datetimeFigureOut">
              <a:rPr lang="de-DE" smtClean="0"/>
              <a:pPr/>
              <a:t>27.11.19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03F10-1381-1445-B09D-6D89530560D5}" type="slidenum">
              <a:rPr lang="de-DE" smtClean="0"/>
              <a:pPr/>
              <a:t>‹N°›</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7420536" cy="2800767"/>
          </a:xfrm>
          <a:prstGeom prst="rect">
            <a:avLst/>
          </a:prstGeom>
          <a:noFill/>
        </p:spPr>
        <p:txBody>
          <a:bodyPr wrap="square" rtlCol="0">
            <a:spAutoFit/>
          </a:bodyPr>
          <a:lstStyle/>
          <a:p>
            <a:r>
              <a:rPr lang="fr-FR" dirty="0"/>
              <a:t>Cours d’Implémentation, Paris – 28-29 Novembre 2019</a:t>
            </a:r>
          </a:p>
          <a:p>
            <a:endParaRPr lang="fr-FR" b="1" dirty="0"/>
          </a:p>
          <a:p>
            <a:r>
              <a:rPr lang="fr-FR" sz="12000" b="1" dirty="0">
                <a:solidFill>
                  <a:schemeClr val="accent5">
                    <a:lumMod val="75000"/>
                  </a:schemeClr>
                </a:solidFill>
              </a:rPr>
              <a:t>CFIR</a:t>
            </a:r>
          </a:p>
          <a:p>
            <a:r>
              <a:rPr lang="fr-FR" sz="2000" b="1" dirty="0" err="1"/>
              <a:t>Consolidated</a:t>
            </a:r>
            <a:r>
              <a:rPr lang="fr-FR" sz="2000" b="1" dirty="0"/>
              <a:t> Framework for </a:t>
            </a:r>
            <a:r>
              <a:rPr lang="fr-FR" sz="2000" b="1" dirty="0" err="1"/>
              <a:t>Implementation</a:t>
            </a:r>
            <a:r>
              <a:rPr lang="fr-FR" sz="2000" b="1" dirty="0"/>
              <a:t> Research</a:t>
            </a:r>
          </a:p>
        </p:txBody>
      </p:sp>
      <p:sp>
        <p:nvSpPr>
          <p:cNvPr id="3" name="Rectangle 2"/>
          <p:cNvSpPr/>
          <p:nvPr/>
        </p:nvSpPr>
        <p:spPr>
          <a:xfrm>
            <a:off x="1073831" y="6128485"/>
            <a:ext cx="4180095" cy="307777"/>
          </a:xfrm>
          <a:prstGeom prst="rect">
            <a:avLst/>
          </a:prstGeom>
        </p:spPr>
        <p:txBody>
          <a:bodyPr wrap="square">
            <a:spAutoFit/>
          </a:bodyPr>
          <a:lstStyle/>
          <a:p>
            <a:r>
              <a:rPr lang="en-GB" sz="1400" dirty="0"/>
              <a:t>Damschroder LJ </a:t>
            </a:r>
            <a:r>
              <a:rPr lang="de-DE" sz="1400" i="1" dirty="0" err="1"/>
              <a:t>Implementation</a:t>
            </a:r>
            <a:r>
              <a:rPr lang="de-DE" sz="1400" i="1" dirty="0"/>
              <a:t> </a:t>
            </a:r>
            <a:r>
              <a:rPr lang="de-DE" sz="1400" i="1" dirty="0" err="1"/>
              <a:t>Sci</a:t>
            </a:r>
            <a:r>
              <a:rPr lang="de-DE" sz="1400" i="1" dirty="0"/>
              <a:t> </a:t>
            </a:r>
            <a:r>
              <a:rPr lang="de-DE" sz="1400" dirty="0"/>
              <a:t>2009;4: 50</a:t>
            </a:r>
            <a:endParaRPr lang="en-GB" sz="1400" dirty="0"/>
          </a:p>
        </p:txBody>
      </p:sp>
      <p:pic>
        <p:nvPicPr>
          <p:cNvPr id="5" name="Picture 287" descr="http://4.bp.blogspot.com/_pVbwhpVQqSo/S7zEiCDtkWI/AAAAAAAADWo/DBTYTq55Fjg/s1600/ICL_logo.jpg"/>
          <p:cNvPicPr>
            <a:picLocks noChangeAspect="1" noChangeArrowheads="1"/>
          </p:cNvPicPr>
          <p:nvPr/>
        </p:nvPicPr>
        <p:blipFill>
          <a:blip r:embed="rId2" cstate="print"/>
          <a:srcRect/>
          <a:stretch>
            <a:fillRect/>
          </a:stretch>
        </p:blipFill>
        <p:spPr bwMode="auto">
          <a:xfrm>
            <a:off x="6872156" y="5261504"/>
            <a:ext cx="1606713" cy="552797"/>
          </a:xfrm>
          <a:prstGeom prst="rect">
            <a:avLst/>
          </a:prstGeom>
          <a:noFill/>
        </p:spPr>
      </p:pic>
      <p:pic>
        <p:nvPicPr>
          <p:cNvPr id="6" name="Image 1" descr="cid:image001.png@01D088A3.C3A32480"/>
          <p:cNvPicPr>
            <a:picLocks noChangeAspect="1" noChangeArrowheads="1"/>
          </p:cNvPicPr>
          <p:nvPr/>
        </p:nvPicPr>
        <p:blipFill>
          <a:blip r:embed="rId3" cstate="print"/>
          <a:srcRect/>
          <a:stretch>
            <a:fillRect/>
          </a:stretch>
        </p:blipFill>
        <p:spPr bwMode="auto">
          <a:xfrm>
            <a:off x="6872157" y="4721224"/>
            <a:ext cx="1763843" cy="408612"/>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6871028" y="5839701"/>
            <a:ext cx="1595141" cy="58820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be 9"/>
          <p:cNvSpPr/>
          <p:nvPr/>
        </p:nvSpPr>
        <p:spPr>
          <a:xfrm>
            <a:off x="2946400" y="1563052"/>
            <a:ext cx="3352800" cy="3086100"/>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 name="Freeform 10"/>
          <p:cNvSpPr/>
          <p:nvPr/>
        </p:nvSpPr>
        <p:spPr>
          <a:xfrm>
            <a:off x="1727200" y="1994852"/>
            <a:ext cx="1041400" cy="609600"/>
          </a:xfrm>
          <a:custGeom>
            <a:avLst/>
            <a:gdLst>
              <a:gd name="connsiteX0" fmla="*/ 0 w 1041400"/>
              <a:gd name="connsiteY0" fmla="*/ 0 h 609600"/>
              <a:gd name="connsiteX1" fmla="*/ 190500 w 1041400"/>
              <a:gd name="connsiteY1" fmla="*/ 279400 h 609600"/>
              <a:gd name="connsiteX2" fmla="*/ 533400 w 1041400"/>
              <a:gd name="connsiteY2" fmla="*/ 533400 h 609600"/>
              <a:gd name="connsiteX3" fmla="*/ 1041400 w 10414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1041400" h="609600">
                <a:moveTo>
                  <a:pt x="0" y="0"/>
                </a:moveTo>
                <a:cubicBezTo>
                  <a:pt x="50800" y="95250"/>
                  <a:pt x="101600" y="190500"/>
                  <a:pt x="190500" y="279400"/>
                </a:cubicBezTo>
                <a:cubicBezTo>
                  <a:pt x="279400" y="368300"/>
                  <a:pt x="391583" y="478367"/>
                  <a:pt x="533400" y="533400"/>
                </a:cubicBezTo>
                <a:cubicBezTo>
                  <a:pt x="675217" y="588433"/>
                  <a:pt x="858308" y="599016"/>
                  <a:pt x="1041400" y="6096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reeform 11"/>
          <p:cNvSpPr/>
          <p:nvPr/>
        </p:nvSpPr>
        <p:spPr>
          <a:xfrm>
            <a:off x="1765300" y="3745202"/>
            <a:ext cx="1003300" cy="598025"/>
          </a:xfrm>
          <a:custGeom>
            <a:avLst/>
            <a:gdLst>
              <a:gd name="connsiteX0" fmla="*/ 0 w 1003300"/>
              <a:gd name="connsiteY0" fmla="*/ 598025 h 598025"/>
              <a:gd name="connsiteX1" fmla="*/ 203200 w 1003300"/>
              <a:gd name="connsiteY1" fmla="*/ 217025 h 598025"/>
              <a:gd name="connsiteX2" fmla="*/ 406400 w 1003300"/>
              <a:gd name="connsiteY2" fmla="*/ 39225 h 598025"/>
              <a:gd name="connsiteX3" fmla="*/ 711200 w 1003300"/>
              <a:gd name="connsiteY3" fmla="*/ 1125 h 598025"/>
              <a:gd name="connsiteX4" fmla="*/ 1003300 w 1003300"/>
              <a:gd name="connsiteY4" fmla="*/ 13825 h 59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598025">
                <a:moveTo>
                  <a:pt x="0" y="598025"/>
                </a:moveTo>
                <a:cubicBezTo>
                  <a:pt x="67733" y="454091"/>
                  <a:pt x="135467" y="310158"/>
                  <a:pt x="203200" y="217025"/>
                </a:cubicBezTo>
                <a:cubicBezTo>
                  <a:pt x="270933" y="123892"/>
                  <a:pt x="321733" y="75208"/>
                  <a:pt x="406400" y="39225"/>
                </a:cubicBezTo>
                <a:cubicBezTo>
                  <a:pt x="491067" y="3242"/>
                  <a:pt x="611717" y="5358"/>
                  <a:pt x="711200" y="1125"/>
                </a:cubicBezTo>
                <a:cubicBezTo>
                  <a:pt x="810683" y="-3108"/>
                  <a:pt x="906991" y="5358"/>
                  <a:pt x="1003300" y="13825"/>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reeform 12"/>
          <p:cNvSpPr/>
          <p:nvPr/>
        </p:nvSpPr>
        <p:spPr>
          <a:xfrm>
            <a:off x="1529739" y="3351308"/>
            <a:ext cx="1238861" cy="205644"/>
          </a:xfrm>
          <a:custGeom>
            <a:avLst/>
            <a:gdLst>
              <a:gd name="connsiteX0" fmla="*/ 0 w 1238861"/>
              <a:gd name="connsiteY0" fmla="*/ 205644 h 205644"/>
              <a:gd name="connsiteX1" fmla="*/ 469900 w 1238861"/>
              <a:gd name="connsiteY1" fmla="*/ 27844 h 205644"/>
              <a:gd name="connsiteX2" fmla="*/ 1143000 w 1238861"/>
              <a:gd name="connsiteY2" fmla="*/ 2444 h 205644"/>
              <a:gd name="connsiteX3" fmla="*/ 1219200 w 1238861"/>
              <a:gd name="connsiteY3" fmla="*/ 2444 h 205644"/>
            </a:gdLst>
            <a:ahLst/>
            <a:cxnLst>
              <a:cxn ang="0">
                <a:pos x="connsiteX0" y="connsiteY0"/>
              </a:cxn>
              <a:cxn ang="0">
                <a:pos x="connsiteX1" y="connsiteY1"/>
              </a:cxn>
              <a:cxn ang="0">
                <a:pos x="connsiteX2" y="connsiteY2"/>
              </a:cxn>
              <a:cxn ang="0">
                <a:pos x="connsiteX3" y="connsiteY3"/>
              </a:cxn>
            </a:cxnLst>
            <a:rect l="l" t="t" r="r" b="b"/>
            <a:pathLst>
              <a:path w="1238861" h="205644">
                <a:moveTo>
                  <a:pt x="0" y="205644"/>
                </a:moveTo>
                <a:cubicBezTo>
                  <a:pt x="139700" y="133677"/>
                  <a:pt x="279400" y="61711"/>
                  <a:pt x="469900" y="27844"/>
                </a:cubicBezTo>
                <a:cubicBezTo>
                  <a:pt x="660400" y="-6023"/>
                  <a:pt x="1018117" y="6677"/>
                  <a:pt x="1143000" y="2444"/>
                </a:cubicBezTo>
                <a:cubicBezTo>
                  <a:pt x="1267883" y="-1789"/>
                  <a:pt x="1243541" y="327"/>
                  <a:pt x="1219200" y="2444"/>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Freeform 13"/>
          <p:cNvSpPr/>
          <p:nvPr/>
        </p:nvSpPr>
        <p:spPr>
          <a:xfrm>
            <a:off x="1549400" y="2655252"/>
            <a:ext cx="1231900" cy="342900"/>
          </a:xfrm>
          <a:custGeom>
            <a:avLst/>
            <a:gdLst>
              <a:gd name="connsiteX0" fmla="*/ 0 w 1231900"/>
              <a:gd name="connsiteY0" fmla="*/ 0 h 342900"/>
              <a:gd name="connsiteX1" fmla="*/ 508000 w 1231900"/>
              <a:gd name="connsiteY1" fmla="*/ 279400 h 342900"/>
              <a:gd name="connsiteX2" fmla="*/ 1231900 w 1231900"/>
              <a:gd name="connsiteY2" fmla="*/ 342900 h 342900"/>
            </a:gdLst>
            <a:ahLst/>
            <a:cxnLst>
              <a:cxn ang="0">
                <a:pos x="connsiteX0" y="connsiteY0"/>
              </a:cxn>
              <a:cxn ang="0">
                <a:pos x="connsiteX1" y="connsiteY1"/>
              </a:cxn>
              <a:cxn ang="0">
                <a:pos x="connsiteX2" y="connsiteY2"/>
              </a:cxn>
            </a:cxnLst>
            <a:rect l="l" t="t" r="r" b="b"/>
            <a:pathLst>
              <a:path w="1231900" h="342900">
                <a:moveTo>
                  <a:pt x="0" y="0"/>
                </a:moveTo>
                <a:cubicBezTo>
                  <a:pt x="151342" y="111125"/>
                  <a:pt x="302684" y="222250"/>
                  <a:pt x="508000" y="279400"/>
                </a:cubicBezTo>
                <a:cubicBezTo>
                  <a:pt x="713316" y="336550"/>
                  <a:pt x="972608" y="339725"/>
                  <a:pt x="1231900" y="3429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ght Arrow 14"/>
          <p:cNvSpPr/>
          <p:nvPr/>
        </p:nvSpPr>
        <p:spPr>
          <a:xfrm>
            <a:off x="5969000" y="2348202"/>
            <a:ext cx="1067628" cy="1397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6" name="TextBox 15"/>
          <p:cNvSpPr txBox="1"/>
          <p:nvPr/>
        </p:nvSpPr>
        <p:spPr>
          <a:xfrm>
            <a:off x="7036628" y="2692759"/>
            <a:ext cx="1873398" cy="707886"/>
          </a:xfrm>
          <a:prstGeom prst="rect">
            <a:avLst/>
          </a:prstGeom>
          <a:noFill/>
        </p:spPr>
        <p:txBody>
          <a:bodyPr wrap="none" rtlCol="0">
            <a:spAutoFit/>
          </a:bodyPr>
          <a:lstStyle/>
          <a:p>
            <a:r>
              <a:rPr lang="fr-FR" sz="4000" dirty="0"/>
              <a:t>Résultat</a:t>
            </a:r>
          </a:p>
        </p:txBody>
      </p:sp>
      <p:sp>
        <p:nvSpPr>
          <p:cNvPr id="17" name="TextBox 16"/>
          <p:cNvSpPr txBox="1"/>
          <p:nvPr/>
        </p:nvSpPr>
        <p:spPr>
          <a:xfrm>
            <a:off x="1262972" y="1563052"/>
            <a:ext cx="841885" cy="369332"/>
          </a:xfrm>
          <a:prstGeom prst="rect">
            <a:avLst/>
          </a:prstGeom>
          <a:noFill/>
        </p:spPr>
        <p:txBody>
          <a:bodyPr wrap="none" rtlCol="0">
            <a:spAutoFit/>
          </a:bodyPr>
          <a:lstStyle/>
          <a:p>
            <a:r>
              <a:rPr lang="en-GB"/>
              <a:t>Bundle</a:t>
            </a:r>
          </a:p>
        </p:txBody>
      </p:sp>
      <p:sp>
        <p:nvSpPr>
          <p:cNvPr id="19" name="TextBox 18"/>
          <p:cNvSpPr txBox="1"/>
          <p:nvPr/>
        </p:nvSpPr>
        <p:spPr>
          <a:xfrm>
            <a:off x="513791" y="2299652"/>
            <a:ext cx="1018227" cy="369332"/>
          </a:xfrm>
          <a:prstGeom prst="rect">
            <a:avLst/>
          </a:prstGeom>
          <a:noFill/>
        </p:spPr>
        <p:txBody>
          <a:bodyPr wrap="none" rtlCol="0">
            <a:spAutoFit/>
          </a:bodyPr>
          <a:lstStyle/>
          <a:p>
            <a:r>
              <a:rPr lang="en-GB"/>
              <a:t>Checklist</a:t>
            </a:r>
          </a:p>
        </p:txBody>
      </p:sp>
      <p:sp>
        <p:nvSpPr>
          <p:cNvPr id="20" name="TextBox 19"/>
          <p:cNvSpPr txBox="1"/>
          <p:nvPr/>
        </p:nvSpPr>
        <p:spPr>
          <a:xfrm>
            <a:off x="213481" y="3410901"/>
            <a:ext cx="1316258" cy="369332"/>
          </a:xfrm>
          <a:prstGeom prst="rect">
            <a:avLst/>
          </a:prstGeom>
          <a:noFill/>
        </p:spPr>
        <p:txBody>
          <a:bodyPr wrap="none" rtlCol="0">
            <a:spAutoFit/>
          </a:bodyPr>
          <a:lstStyle/>
          <a:p>
            <a:r>
              <a:rPr lang="fr-FR" dirty="0"/>
              <a:t>Surveillance</a:t>
            </a:r>
          </a:p>
        </p:txBody>
      </p:sp>
      <p:sp>
        <p:nvSpPr>
          <p:cNvPr id="21" name="TextBox 20"/>
          <p:cNvSpPr txBox="1"/>
          <p:nvPr/>
        </p:nvSpPr>
        <p:spPr>
          <a:xfrm>
            <a:off x="1132851" y="4343227"/>
            <a:ext cx="1307089" cy="369332"/>
          </a:xfrm>
          <a:prstGeom prst="rect">
            <a:avLst/>
          </a:prstGeom>
          <a:noFill/>
        </p:spPr>
        <p:txBody>
          <a:bodyPr wrap="none" rtlCol="0">
            <a:spAutoFit/>
          </a:bodyPr>
          <a:lstStyle/>
          <a:p>
            <a:r>
              <a:rPr lang="fr-FR" dirty="0"/>
              <a:t>Technologie</a:t>
            </a:r>
          </a:p>
        </p:txBody>
      </p:sp>
      <p:sp>
        <p:nvSpPr>
          <p:cNvPr id="18" name="ZoneTexte 17"/>
          <p:cNvSpPr txBox="1"/>
          <p:nvPr/>
        </p:nvSpPr>
        <p:spPr>
          <a:xfrm>
            <a:off x="4116020" y="2213322"/>
            <a:ext cx="755335" cy="1569660"/>
          </a:xfrm>
          <a:prstGeom prst="rect">
            <a:avLst/>
          </a:prstGeom>
          <a:noFill/>
        </p:spPr>
        <p:txBody>
          <a:bodyPr wrap="none" rtlCol="0">
            <a:spAutoFit/>
          </a:bodyPr>
          <a:lstStyle/>
          <a:p>
            <a:r>
              <a:rPr lang="fr-CH" sz="9600" b="1" dirty="0">
                <a:solidFill>
                  <a:schemeClr val="bg1"/>
                </a:solidFill>
              </a:rPr>
              <a:t>?</a:t>
            </a:r>
          </a:p>
        </p:txBody>
      </p:sp>
      <p:sp>
        <p:nvSpPr>
          <p:cNvPr id="22" name="ZoneTexte 21">
            <a:extLst>
              <a:ext uri="{FF2B5EF4-FFF2-40B4-BE49-F238E27FC236}">
                <a16:creationId xmlns:a16="http://schemas.microsoft.com/office/drawing/2014/main" id="{97227007-0A99-B846-A3E6-9B7ED907BD73}"/>
              </a:ext>
            </a:extLst>
          </p:cNvPr>
          <p:cNvSpPr txBox="1"/>
          <p:nvPr/>
        </p:nvSpPr>
        <p:spPr>
          <a:xfrm>
            <a:off x="429032" y="5903089"/>
            <a:ext cx="2037737" cy="523220"/>
          </a:xfrm>
          <a:prstGeom prst="rect">
            <a:avLst/>
          </a:prstGeom>
          <a:noFill/>
        </p:spPr>
        <p:txBody>
          <a:bodyPr wrap="none" rtlCol="0">
            <a:spAutoFit/>
          </a:bodyPr>
          <a:lstStyle/>
          <a:p>
            <a:pPr algn="ctr"/>
            <a:r>
              <a:rPr lang="fr-FR" sz="2800" b="1" dirty="0">
                <a:solidFill>
                  <a:schemeClr val="bg1">
                    <a:lumMod val="50000"/>
                  </a:schemeClr>
                </a:solidFill>
              </a:rPr>
              <a:t>Intervention</a:t>
            </a:r>
          </a:p>
        </p:txBody>
      </p:sp>
      <p:sp>
        <p:nvSpPr>
          <p:cNvPr id="23" name="ZoneTexte 22">
            <a:extLst>
              <a:ext uri="{FF2B5EF4-FFF2-40B4-BE49-F238E27FC236}">
                <a16:creationId xmlns:a16="http://schemas.microsoft.com/office/drawing/2014/main" id="{6A742D56-8F2D-974D-A630-B313BC8946F4}"/>
              </a:ext>
            </a:extLst>
          </p:cNvPr>
          <p:cNvSpPr txBox="1"/>
          <p:nvPr/>
        </p:nvSpPr>
        <p:spPr>
          <a:xfrm>
            <a:off x="6932241" y="5903089"/>
            <a:ext cx="1553567" cy="523220"/>
          </a:xfrm>
          <a:prstGeom prst="rect">
            <a:avLst/>
          </a:prstGeom>
          <a:noFill/>
        </p:spPr>
        <p:txBody>
          <a:bodyPr wrap="none" rtlCol="0">
            <a:spAutoFit/>
          </a:bodyPr>
          <a:lstStyle/>
          <a:p>
            <a:pPr algn="ctr"/>
            <a:r>
              <a:rPr lang="fr-FR" sz="2800" b="1" dirty="0" err="1">
                <a:solidFill>
                  <a:schemeClr val="bg1">
                    <a:lumMod val="50000"/>
                  </a:schemeClr>
                </a:solidFill>
              </a:rPr>
              <a:t>Outcome</a:t>
            </a:r>
            <a:endParaRPr lang="fr-FR" sz="2800" b="1" dirty="0">
              <a:solidFill>
                <a:schemeClr val="bg1">
                  <a:lumMod val="50000"/>
                </a:schemeClr>
              </a:solidFill>
            </a:endParaRPr>
          </a:p>
        </p:txBody>
      </p:sp>
      <p:sp>
        <p:nvSpPr>
          <p:cNvPr id="24" name="ZoneTexte 23">
            <a:extLst>
              <a:ext uri="{FF2B5EF4-FFF2-40B4-BE49-F238E27FC236}">
                <a16:creationId xmlns:a16="http://schemas.microsoft.com/office/drawing/2014/main" id="{AAC9FAE2-04CE-794B-92CF-A28C8E1D42B2}"/>
              </a:ext>
            </a:extLst>
          </p:cNvPr>
          <p:cNvSpPr txBox="1"/>
          <p:nvPr/>
        </p:nvSpPr>
        <p:spPr>
          <a:xfrm>
            <a:off x="3273621" y="5903089"/>
            <a:ext cx="2756909" cy="523220"/>
          </a:xfrm>
          <a:prstGeom prst="rect">
            <a:avLst/>
          </a:prstGeom>
          <a:noFill/>
        </p:spPr>
        <p:txBody>
          <a:bodyPr wrap="none" rtlCol="0">
            <a:spAutoFit/>
          </a:bodyPr>
          <a:lstStyle/>
          <a:p>
            <a:pPr algn="ctr"/>
            <a:r>
              <a:rPr lang="fr-FR" sz="2800" b="1" dirty="0">
                <a:solidFill>
                  <a:schemeClr val="bg1">
                    <a:lumMod val="50000"/>
                  </a:schemeClr>
                </a:solidFill>
              </a:rPr>
              <a:t>Implémentation?</a:t>
            </a:r>
          </a:p>
        </p:txBody>
      </p:sp>
    </p:spTree>
    <p:extLst>
      <p:ext uri="{BB962C8B-B14F-4D97-AF65-F5344CB8AC3E}">
        <p14:creationId xmlns:p14="http://schemas.microsoft.com/office/powerpoint/2010/main" val="155258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727200" y="1998285"/>
            <a:ext cx="1041400" cy="609600"/>
          </a:xfrm>
          <a:custGeom>
            <a:avLst/>
            <a:gdLst>
              <a:gd name="connsiteX0" fmla="*/ 0 w 1041400"/>
              <a:gd name="connsiteY0" fmla="*/ 0 h 609600"/>
              <a:gd name="connsiteX1" fmla="*/ 190500 w 1041400"/>
              <a:gd name="connsiteY1" fmla="*/ 279400 h 609600"/>
              <a:gd name="connsiteX2" fmla="*/ 533400 w 1041400"/>
              <a:gd name="connsiteY2" fmla="*/ 533400 h 609600"/>
              <a:gd name="connsiteX3" fmla="*/ 1041400 w 10414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1041400" h="609600">
                <a:moveTo>
                  <a:pt x="0" y="0"/>
                </a:moveTo>
                <a:cubicBezTo>
                  <a:pt x="50800" y="95250"/>
                  <a:pt x="101600" y="190500"/>
                  <a:pt x="190500" y="279400"/>
                </a:cubicBezTo>
                <a:cubicBezTo>
                  <a:pt x="279400" y="368300"/>
                  <a:pt x="391583" y="478367"/>
                  <a:pt x="533400" y="533400"/>
                </a:cubicBezTo>
                <a:cubicBezTo>
                  <a:pt x="675217" y="588433"/>
                  <a:pt x="858308" y="599016"/>
                  <a:pt x="1041400" y="6096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p:cNvSpPr/>
          <p:nvPr/>
        </p:nvSpPr>
        <p:spPr>
          <a:xfrm>
            <a:off x="1765300" y="3748635"/>
            <a:ext cx="1003300" cy="598025"/>
          </a:xfrm>
          <a:custGeom>
            <a:avLst/>
            <a:gdLst>
              <a:gd name="connsiteX0" fmla="*/ 0 w 1003300"/>
              <a:gd name="connsiteY0" fmla="*/ 598025 h 598025"/>
              <a:gd name="connsiteX1" fmla="*/ 203200 w 1003300"/>
              <a:gd name="connsiteY1" fmla="*/ 217025 h 598025"/>
              <a:gd name="connsiteX2" fmla="*/ 406400 w 1003300"/>
              <a:gd name="connsiteY2" fmla="*/ 39225 h 598025"/>
              <a:gd name="connsiteX3" fmla="*/ 711200 w 1003300"/>
              <a:gd name="connsiteY3" fmla="*/ 1125 h 598025"/>
              <a:gd name="connsiteX4" fmla="*/ 1003300 w 1003300"/>
              <a:gd name="connsiteY4" fmla="*/ 13825 h 59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598025">
                <a:moveTo>
                  <a:pt x="0" y="598025"/>
                </a:moveTo>
                <a:cubicBezTo>
                  <a:pt x="67733" y="454091"/>
                  <a:pt x="135467" y="310158"/>
                  <a:pt x="203200" y="217025"/>
                </a:cubicBezTo>
                <a:cubicBezTo>
                  <a:pt x="270933" y="123892"/>
                  <a:pt x="321733" y="75208"/>
                  <a:pt x="406400" y="39225"/>
                </a:cubicBezTo>
                <a:cubicBezTo>
                  <a:pt x="491067" y="3242"/>
                  <a:pt x="611717" y="5358"/>
                  <a:pt x="711200" y="1125"/>
                </a:cubicBezTo>
                <a:cubicBezTo>
                  <a:pt x="810683" y="-3108"/>
                  <a:pt x="906991" y="5358"/>
                  <a:pt x="1003300" y="13825"/>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reeform 12"/>
          <p:cNvSpPr/>
          <p:nvPr/>
        </p:nvSpPr>
        <p:spPr>
          <a:xfrm>
            <a:off x="1529739" y="3354741"/>
            <a:ext cx="1238861" cy="205644"/>
          </a:xfrm>
          <a:custGeom>
            <a:avLst/>
            <a:gdLst>
              <a:gd name="connsiteX0" fmla="*/ 0 w 1238861"/>
              <a:gd name="connsiteY0" fmla="*/ 205644 h 205644"/>
              <a:gd name="connsiteX1" fmla="*/ 469900 w 1238861"/>
              <a:gd name="connsiteY1" fmla="*/ 27844 h 205644"/>
              <a:gd name="connsiteX2" fmla="*/ 1143000 w 1238861"/>
              <a:gd name="connsiteY2" fmla="*/ 2444 h 205644"/>
              <a:gd name="connsiteX3" fmla="*/ 1219200 w 1238861"/>
              <a:gd name="connsiteY3" fmla="*/ 2444 h 205644"/>
            </a:gdLst>
            <a:ahLst/>
            <a:cxnLst>
              <a:cxn ang="0">
                <a:pos x="connsiteX0" y="connsiteY0"/>
              </a:cxn>
              <a:cxn ang="0">
                <a:pos x="connsiteX1" y="connsiteY1"/>
              </a:cxn>
              <a:cxn ang="0">
                <a:pos x="connsiteX2" y="connsiteY2"/>
              </a:cxn>
              <a:cxn ang="0">
                <a:pos x="connsiteX3" y="connsiteY3"/>
              </a:cxn>
            </a:cxnLst>
            <a:rect l="l" t="t" r="r" b="b"/>
            <a:pathLst>
              <a:path w="1238861" h="205644">
                <a:moveTo>
                  <a:pt x="0" y="205644"/>
                </a:moveTo>
                <a:cubicBezTo>
                  <a:pt x="139700" y="133677"/>
                  <a:pt x="279400" y="61711"/>
                  <a:pt x="469900" y="27844"/>
                </a:cubicBezTo>
                <a:cubicBezTo>
                  <a:pt x="660400" y="-6023"/>
                  <a:pt x="1018117" y="6677"/>
                  <a:pt x="1143000" y="2444"/>
                </a:cubicBezTo>
                <a:cubicBezTo>
                  <a:pt x="1267883" y="-1789"/>
                  <a:pt x="1243541" y="327"/>
                  <a:pt x="1219200" y="2444"/>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eform 13"/>
          <p:cNvSpPr/>
          <p:nvPr/>
        </p:nvSpPr>
        <p:spPr>
          <a:xfrm>
            <a:off x="1549400" y="2658685"/>
            <a:ext cx="1231900" cy="342900"/>
          </a:xfrm>
          <a:custGeom>
            <a:avLst/>
            <a:gdLst>
              <a:gd name="connsiteX0" fmla="*/ 0 w 1231900"/>
              <a:gd name="connsiteY0" fmla="*/ 0 h 342900"/>
              <a:gd name="connsiteX1" fmla="*/ 508000 w 1231900"/>
              <a:gd name="connsiteY1" fmla="*/ 279400 h 342900"/>
              <a:gd name="connsiteX2" fmla="*/ 1231900 w 1231900"/>
              <a:gd name="connsiteY2" fmla="*/ 342900 h 342900"/>
            </a:gdLst>
            <a:ahLst/>
            <a:cxnLst>
              <a:cxn ang="0">
                <a:pos x="connsiteX0" y="connsiteY0"/>
              </a:cxn>
              <a:cxn ang="0">
                <a:pos x="connsiteX1" y="connsiteY1"/>
              </a:cxn>
              <a:cxn ang="0">
                <a:pos x="connsiteX2" y="connsiteY2"/>
              </a:cxn>
            </a:cxnLst>
            <a:rect l="l" t="t" r="r" b="b"/>
            <a:pathLst>
              <a:path w="1231900" h="342900">
                <a:moveTo>
                  <a:pt x="0" y="0"/>
                </a:moveTo>
                <a:cubicBezTo>
                  <a:pt x="151342" y="111125"/>
                  <a:pt x="302684" y="222250"/>
                  <a:pt x="508000" y="279400"/>
                </a:cubicBezTo>
                <a:cubicBezTo>
                  <a:pt x="713316" y="336550"/>
                  <a:pt x="972608" y="339725"/>
                  <a:pt x="1231900" y="3429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1262972" y="1566485"/>
            <a:ext cx="843501" cy="369332"/>
          </a:xfrm>
          <a:prstGeom prst="rect">
            <a:avLst/>
          </a:prstGeom>
          <a:noFill/>
        </p:spPr>
        <p:txBody>
          <a:bodyPr wrap="none" rtlCol="0">
            <a:spAutoFit/>
          </a:bodyPr>
          <a:lstStyle/>
          <a:p>
            <a:r>
              <a:rPr lang="de-DE" dirty="0"/>
              <a:t>Bundle</a:t>
            </a:r>
          </a:p>
        </p:txBody>
      </p:sp>
      <p:sp>
        <p:nvSpPr>
          <p:cNvPr id="19" name="TextBox 18"/>
          <p:cNvSpPr txBox="1"/>
          <p:nvPr/>
        </p:nvSpPr>
        <p:spPr>
          <a:xfrm>
            <a:off x="513791" y="2303085"/>
            <a:ext cx="1017266" cy="369332"/>
          </a:xfrm>
          <a:prstGeom prst="rect">
            <a:avLst/>
          </a:prstGeom>
          <a:noFill/>
        </p:spPr>
        <p:txBody>
          <a:bodyPr wrap="none" rtlCol="0">
            <a:spAutoFit/>
          </a:bodyPr>
          <a:lstStyle/>
          <a:p>
            <a:r>
              <a:rPr lang="de-DE" dirty="0"/>
              <a:t>Checklist</a:t>
            </a:r>
          </a:p>
        </p:txBody>
      </p:sp>
      <p:sp>
        <p:nvSpPr>
          <p:cNvPr id="20" name="TextBox 19"/>
          <p:cNvSpPr txBox="1"/>
          <p:nvPr/>
        </p:nvSpPr>
        <p:spPr>
          <a:xfrm>
            <a:off x="213481" y="3414334"/>
            <a:ext cx="1316258" cy="369332"/>
          </a:xfrm>
          <a:prstGeom prst="rect">
            <a:avLst/>
          </a:prstGeom>
          <a:noFill/>
        </p:spPr>
        <p:txBody>
          <a:bodyPr wrap="none" rtlCol="0">
            <a:spAutoFit/>
          </a:bodyPr>
          <a:lstStyle/>
          <a:p>
            <a:r>
              <a:rPr lang="fr-FR" dirty="0"/>
              <a:t>Surveillance</a:t>
            </a:r>
          </a:p>
        </p:txBody>
      </p:sp>
      <p:sp>
        <p:nvSpPr>
          <p:cNvPr id="23" name="TextBox 22"/>
          <p:cNvSpPr txBox="1"/>
          <p:nvPr/>
        </p:nvSpPr>
        <p:spPr>
          <a:xfrm>
            <a:off x="7036628" y="2688877"/>
            <a:ext cx="1873398" cy="707886"/>
          </a:xfrm>
          <a:prstGeom prst="rect">
            <a:avLst/>
          </a:prstGeom>
          <a:noFill/>
        </p:spPr>
        <p:txBody>
          <a:bodyPr wrap="none" rtlCol="0">
            <a:spAutoFit/>
          </a:bodyPr>
          <a:lstStyle/>
          <a:p>
            <a:r>
              <a:rPr lang="fr-FR" sz="4000" dirty="0"/>
              <a:t>Résultat</a:t>
            </a:r>
          </a:p>
        </p:txBody>
      </p:sp>
      <p:sp>
        <p:nvSpPr>
          <p:cNvPr id="24" name="Cloud 23"/>
          <p:cNvSpPr/>
          <p:nvPr/>
        </p:nvSpPr>
        <p:spPr>
          <a:xfrm>
            <a:off x="3073400" y="1751151"/>
            <a:ext cx="2844800" cy="256496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t>Comment</a:t>
            </a:r>
          </a:p>
        </p:txBody>
      </p:sp>
      <p:sp>
        <p:nvSpPr>
          <p:cNvPr id="25" name="Cube 24"/>
          <p:cNvSpPr/>
          <p:nvPr/>
        </p:nvSpPr>
        <p:spPr>
          <a:xfrm>
            <a:off x="2946400" y="1566485"/>
            <a:ext cx="3352800" cy="3086100"/>
          </a:xfrm>
          <a:prstGeom prst="cub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ight Arrow 25"/>
          <p:cNvSpPr/>
          <p:nvPr/>
        </p:nvSpPr>
        <p:spPr>
          <a:xfrm>
            <a:off x="5969000" y="2351635"/>
            <a:ext cx="1067628" cy="1397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6" name="TextBox 20"/>
          <p:cNvSpPr txBox="1"/>
          <p:nvPr/>
        </p:nvSpPr>
        <p:spPr>
          <a:xfrm>
            <a:off x="1132851" y="4343227"/>
            <a:ext cx="1307089" cy="369332"/>
          </a:xfrm>
          <a:prstGeom prst="rect">
            <a:avLst/>
          </a:prstGeom>
          <a:noFill/>
        </p:spPr>
        <p:txBody>
          <a:bodyPr wrap="none" rtlCol="0">
            <a:spAutoFit/>
          </a:bodyPr>
          <a:lstStyle/>
          <a:p>
            <a:r>
              <a:rPr lang="fr-FR" dirty="0"/>
              <a:t>Technologie</a:t>
            </a:r>
          </a:p>
        </p:txBody>
      </p:sp>
      <p:sp>
        <p:nvSpPr>
          <p:cNvPr id="15" name="ZoneTexte 14">
            <a:extLst>
              <a:ext uri="{FF2B5EF4-FFF2-40B4-BE49-F238E27FC236}">
                <a16:creationId xmlns:a16="http://schemas.microsoft.com/office/drawing/2014/main" id="{97649FD2-C515-AC4D-8E24-A00C9197018B}"/>
              </a:ext>
            </a:extLst>
          </p:cNvPr>
          <p:cNvSpPr txBox="1"/>
          <p:nvPr/>
        </p:nvSpPr>
        <p:spPr>
          <a:xfrm>
            <a:off x="429032" y="5903089"/>
            <a:ext cx="2037737" cy="523220"/>
          </a:xfrm>
          <a:prstGeom prst="rect">
            <a:avLst/>
          </a:prstGeom>
          <a:noFill/>
        </p:spPr>
        <p:txBody>
          <a:bodyPr wrap="none" rtlCol="0">
            <a:spAutoFit/>
          </a:bodyPr>
          <a:lstStyle/>
          <a:p>
            <a:pPr algn="ctr"/>
            <a:r>
              <a:rPr lang="fr-FR" sz="2800" b="1" dirty="0">
                <a:solidFill>
                  <a:schemeClr val="bg1">
                    <a:lumMod val="50000"/>
                  </a:schemeClr>
                </a:solidFill>
              </a:rPr>
              <a:t>Intervention</a:t>
            </a:r>
          </a:p>
        </p:txBody>
      </p:sp>
      <p:sp>
        <p:nvSpPr>
          <p:cNvPr id="18" name="ZoneTexte 17">
            <a:extLst>
              <a:ext uri="{FF2B5EF4-FFF2-40B4-BE49-F238E27FC236}">
                <a16:creationId xmlns:a16="http://schemas.microsoft.com/office/drawing/2014/main" id="{800296B9-E959-F446-95FB-38B3DAC73E44}"/>
              </a:ext>
            </a:extLst>
          </p:cNvPr>
          <p:cNvSpPr txBox="1"/>
          <p:nvPr/>
        </p:nvSpPr>
        <p:spPr>
          <a:xfrm>
            <a:off x="6932241" y="5903089"/>
            <a:ext cx="1553567" cy="523220"/>
          </a:xfrm>
          <a:prstGeom prst="rect">
            <a:avLst/>
          </a:prstGeom>
          <a:noFill/>
        </p:spPr>
        <p:txBody>
          <a:bodyPr wrap="none" rtlCol="0">
            <a:spAutoFit/>
          </a:bodyPr>
          <a:lstStyle/>
          <a:p>
            <a:pPr algn="ctr"/>
            <a:r>
              <a:rPr lang="fr-FR" sz="2800" b="1" dirty="0" err="1">
                <a:solidFill>
                  <a:schemeClr val="bg1">
                    <a:lumMod val="50000"/>
                  </a:schemeClr>
                </a:solidFill>
              </a:rPr>
              <a:t>Outcome</a:t>
            </a:r>
            <a:endParaRPr lang="fr-FR" sz="2800" b="1" dirty="0">
              <a:solidFill>
                <a:schemeClr val="bg1">
                  <a:lumMod val="50000"/>
                </a:schemeClr>
              </a:solidFill>
            </a:endParaRPr>
          </a:p>
        </p:txBody>
      </p:sp>
      <p:sp>
        <p:nvSpPr>
          <p:cNvPr id="21" name="ZoneTexte 20">
            <a:extLst>
              <a:ext uri="{FF2B5EF4-FFF2-40B4-BE49-F238E27FC236}">
                <a16:creationId xmlns:a16="http://schemas.microsoft.com/office/drawing/2014/main" id="{B325FD5C-FE52-CA4C-B8AD-2F9C42570D1D}"/>
              </a:ext>
            </a:extLst>
          </p:cNvPr>
          <p:cNvSpPr txBox="1"/>
          <p:nvPr/>
        </p:nvSpPr>
        <p:spPr>
          <a:xfrm>
            <a:off x="3298468" y="5903089"/>
            <a:ext cx="2707216" cy="523220"/>
          </a:xfrm>
          <a:prstGeom prst="rect">
            <a:avLst/>
          </a:prstGeom>
          <a:noFill/>
        </p:spPr>
        <p:txBody>
          <a:bodyPr wrap="none" rtlCol="0">
            <a:spAutoFit/>
          </a:bodyPr>
          <a:lstStyle/>
          <a:p>
            <a:pPr algn="ctr"/>
            <a:r>
              <a:rPr lang="fr-FR" sz="2800" b="1" dirty="0">
                <a:solidFill>
                  <a:schemeClr val="bg1">
                    <a:lumMod val="50000"/>
                  </a:schemeClr>
                </a:solidFill>
              </a:rPr>
              <a:t>Implémentation!</a:t>
            </a:r>
          </a:p>
        </p:txBody>
      </p:sp>
    </p:spTree>
    <p:extLst>
      <p:ext uri="{BB962C8B-B14F-4D97-AF65-F5344CB8AC3E}">
        <p14:creationId xmlns:p14="http://schemas.microsoft.com/office/powerpoint/2010/main" val="31595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5E148A-F4F2-7449-8D0D-5D246B3ED2FE}"/>
              </a:ext>
            </a:extLst>
          </p:cNvPr>
          <p:cNvSpPr/>
          <p:nvPr/>
        </p:nvSpPr>
        <p:spPr>
          <a:xfrm>
            <a:off x="897037" y="945487"/>
            <a:ext cx="7749251" cy="1569660"/>
          </a:xfrm>
          <a:prstGeom prst="rect">
            <a:avLst/>
          </a:prstGeom>
        </p:spPr>
        <p:txBody>
          <a:bodyPr wrap="square">
            <a:spAutoFit/>
          </a:bodyPr>
          <a:lstStyle/>
          <a:p>
            <a:pPr>
              <a:spcAft>
                <a:spcPts val="800"/>
              </a:spcAft>
            </a:pPr>
            <a:r>
              <a:rPr lang="fr-FR" sz="2400" dirty="0">
                <a:latin typeface="Arial" panose="020B0604020202020204" pitchFamily="34" charset="0"/>
                <a:ea typeface="Calibri" panose="020F0502020204030204" pitchFamily="34" charset="0"/>
                <a:cs typeface="Times New Roman" panose="02020603050405020304" pitchFamily="18" charset="0"/>
              </a:rPr>
              <a:t>Aujourd’hui, le défi principal pour les spécialistes en prévention et contrôle de l’infection n’est pas une manque d’évidence scientifique mais une manque de compétence comment l’implémenter au quotidien</a:t>
            </a:r>
          </a:p>
        </p:txBody>
      </p:sp>
      <p:sp>
        <p:nvSpPr>
          <p:cNvPr id="3" name="Rectangle 2">
            <a:extLst>
              <a:ext uri="{FF2B5EF4-FFF2-40B4-BE49-F238E27FC236}">
                <a16:creationId xmlns:a16="http://schemas.microsoft.com/office/drawing/2014/main" id="{AC267E5F-9C24-6C46-9BCA-87FF2CA037A3}"/>
              </a:ext>
            </a:extLst>
          </p:cNvPr>
          <p:cNvSpPr/>
          <p:nvPr/>
        </p:nvSpPr>
        <p:spPr>
          <a:xfrm>
            <a:off x="2905246" y="3407259"/>
            <a:ext cx="5492187" cy="1938992"/>
          </a:xfrm>
          <a:prstGeom prst="rect">
            <a:avLst/>
          </a:prstGeom>
        </p:spPr>
        <p:txBody>
          <a:bodyPr wrap="square">
            <a:spAutoFit/>
          </a:bodyPr>
          <a:lstStyle/>
          <a:p>
            <a:pPr algn="r"/>
            <a:r>
              <a:rPr lang="fr-FR" sz="2400" dirty="0">
                <a:solidFill>
                  <a:srgbClr val="000000"/>
                </a:solidFill>
                <a:latin typeface="Arial" panose="020B0604020202020204" pitchFamily="34" charset="0"/>
                <a:ea typeface="Calibri" panose="020F0502020204030204" pitchFamily="34" charset="0"/>
              </a:rPr>
              <a:t>Au cœur de la science de l’implémentation se trouve la notion que l’évidence scientifique en soi ne suffit pas à promouvoir un changement dans une organisation</a:t>
            </a:r>
          </a:p>
        </p:txBody>
      </p:sp>
      <p:sp>
        <p:nvSpPr>
          <p:cNvPr id="4" name="Rectangle 3">
            <a:extLst>
              <a:ext uri="{FF2B5EF4-FFF2-40B4-BE49-F238E27FC236}">
                <a16:creationId xmlns:a16="http://schemas.microsoft.com/office/drawing/2014/main" id="{2E42B4C0-95BF-A74F-B5CB-A183438228D6}"/>
              </a:ext>
            </a:extLst>
          </p:cNvPr>
          <p:cNvSpPr/>
          <p:nvPr/>
        </p:nvSpPr>
        <p:spPr>
          <a:xfrm>
            <a:off x="3825433" y="6065364"/>
            <a:ext cx="4572000" cy="307777"/>
          </a:xfrm>
          <a:prstGeom prst="rect">
            <a:avLst/>
          </a:prstGeom>
        </p:spPr>
        <p:txBody>
          <a:bodyPr>
            <a:spAutoFit/>
          </a:bodyPr>
          <a:lstStyle/>
          <a:p>
            <a:pPr algn="r"/>
            <a:r>
              <a:rPr lang="en-GB" sz="1400" dirty="0">
                <a:ea typeface="Calibri" panose="020F0502020204030204" pitchFamily="34" charset="0"/>
              </a:rPr>
              <a:t>May C </a:t>
            </a:r>
            <a:r>
              <a:rPr lang="en-GB" sz="1400" i="1" dirty="0" err="1">
                <a:ea typeface="Calibri" panose="020F0502020204030204" pitchFamily="34" charset="0"/>
              </a:rPr>
              <a:t>Soc</a:t>
            </a:r>
            <a:r>
              <a:rPr lang="en-GB" sz="1400" i="1" dirty="0">
                <a:ea typeface="Calibri" panose="020F0502020204030204" pitchFamily="34" charset="0"/>
              </a:rPr>
              <a:t> Sci Med </a:t>
            </a:r>
            <a:r>
              <a:rPr lang="en-GB" sz="1400" dirty="0">
                <a:ea typeface="Calibri" panose="020F0502020204030204" pitchFamily="34" charset="0"/>
              </a:rPr>
              <a:t>2013; 78: 26</a:t>
            </a:r>
            <a:r>
              <a:rPr lang="fr-CH" sz="1400" dirty="0"/>
              <a:t> </a:t>
            </a:r>
            <a:endParaRPr lang="fr-FR" sz="1400" dirty="0"/>
          </a:p>
        </p:txBody>
      </p:sp>
    </p:spTree>
    <p:extLst>
      <p:ext uri="{BB962C8B-B14F-4D97-AF65-F5344CB8AC3E}">
        <p14:creationId xmlns:p14="http://schemas.microsoft.com/office/powerpoint/2010/main" val="110443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54893" y="2827207"/>
            <a:ext cx="8143932" cy="786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 typeface="Arial" pitchFamily="34" charset="0"/>
              <a:buNone/>
              <a:tabLst/>
              <a:defRPr/>
            </a:pPr>
            <a:r>
              <a:rPr lang="fr-FR" sz="3600" b="1" kern="0" dirty="0">
                <a:solidFill>
                  <a:srgbClr val="000000"/>
                </a:solidFill>
                <a:ea typeface="ＭＳ Ｐゴシック" pitchFamily="-108" charset="-128"/>
                <a:cs typeface="ＭＳ Ｐゴシック" pitchFamily="-107" charset="-128"/>
              </a:rPr>
              <a:t>…c’est où le « CFIR » peut nous aider…</a:t>
            </a:r>
            <a:endParaRPr kumimoji="0" lang="fr-FR" sz="3600" b="1" i="1" u="none" strike="noStrike" kern="0" cap="none" spc="0" normalizeH="0" baseline="0" dirty="0">
              <a:ln>
                <a:noFill/>
              </a:ln>
              <a:solidFill>
                <a:srgbClr val="000000"/>
              </a:solidFill>
              <a:effectLst/>
              <a:uLnTx/>
              <a:uFillTx/>
              <a:ea typeface="ＭＳ Ｐゴシック" pitchFamily="-108" charset="-128"/>
              <a:cs typeface="ＭＳ Ｐゴシック" pitchFamily="-107" charset="-128"/>
            </a:endParaRPr>
          </a:p>
        </p:txBody>
      </p:sp>
      <p:sp>
        <p:nvSpPr>
          <p:cNvPr id="3" name="Rectangle 2">
            <a:extLst>
              <a:ext uri="{FF2B5EF4-FFF2-40B4-BE49-F238E27FC236}">
                <a16:creationId xmlns:a16="http://schemas.microsoft.com/office/drawing/2014/main" id="{1C9AE386-4E38-ED42-8768-F3E5D1E02E2D}"/>
              </a:ext>
            </a:extLst>
          </p:cNvPr>
          <p:cNvSpPr/>
          <p:nvPr/>
        </p:nvSpPr>
        <p:spPr>
          <a:xfrm>
            <a:off x="2569579" y="4564246"/>
            <a:ext cx="5631084" cy="1077218"/>
          </a:xfrm>
          <a:prstGeom prst="rect">
            <a:avLst/>
          </a:prstGeom>
        </p:spPr>
        <p:txBody>
          <a:bodyPr wrap="square">
            <a:spAutoFit/>
          </a:bodyPr>
          <a:lstStyle/>
          <a:p>
            <a:pPr algn="r"/>
            <a:r>
              <a:rPr lang="fr-FR" sz="3200" b="1" dirty="0" err="1">
                <a:solidFill>
                  <a:schemeClr val="accent5">
                    <a:lumMod val="75000"/>
                  </a:schemeClr>
                </a:solidFill>
              </a:rPr>
              <a:t>C</a:t>
            </a:r>
            <a:r>
              <a:rPr lang="fr-FR" sz="3200" b="1" dirty="0" err="1"/>
              <a:t>onsolidated</a:t>
            </a:r>
            <a:r>
              <a:rPr lang="fr-FR" sz="3200" b="1" dirty="0"/>
              <a:t> </a:t>
            </a:r>
            <a:r>
              <a:rPr lang="fr-FR" sz="3200" b="1" dirty="0">
                <a:solidFill>
                  <a:schemeClr val="accent5">
                    <a:lumMod val="75000"/>
                  </a:schemeClr>
                </a:solidFill>
              </a:rPr>
              <a:t>F</a:t>
            </a:r>
            <a:r>
              <a:rPr lang="fr-FR" sz="3200" b="1" dirty="0"/>
              <a:t>ramework for </a:t>
            </a:r>
            <a:r>
              <a:rPr lang="fr-FR" sz="3200" b="1" dirty="0" err="1">
                <a:solidFill>
                  <a:schemeClr val="accent5">
                    <a:lumMod val="75000"/>
                  </a:schemeClr>
                </a:solidFill>
              </a:rPr>
              <a:t>I</a:t>
            </a:r>
            <a:r>
              <a:rPr lang="fr-FR" sz="3200" b="1" dirty="0" err="1"/>
              <a:t>mplementation</a:t>
            </a:r>
            <a:r>
              <a:rPr lang="fr-FR" sz="3200" b="1" dirty="0"/>
              <a:t> </a:t>
            </a:r>
            <a:r>
              <a:rPr lang="fr-FR" sz="3200" b="1" dirty="0" err="1">
                <a:solidFill>
                  <a:schemeClr val="accent5">
                    <a:lumMod val="75000"/>
                  </a:schemeClr>
                </a:solidFill>
              </a:rPr>
              <a:t>R</a:t>
            </a:r>
            <a:r>
              <a:rPr lang="fr-FR" sz="3200" b="1" dirty="0" err="1"/>
              <a:t>esearch</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srcRect/>
          <a:stretch>
            <a:fillRect/>
          </a:stretch>
        </p:blipFill>
        <p:spPr bwMode="auto">
          <a:xfrm>
            <a:off x="279305" y="1275905"/>
            <a:ext cx="8569273" cy="5319375"/>
          </a:xfrm>
          <a:prstGeom prst="rect">
            <a:avLst/>
          </a:prstGeom>
          <a:noFill/>
          <a:ln w="9525">
            <a:noFill/>
            <a:miter lim="800000"/>
            <a:headEnd/>
            <a:tailEnd/>
          </a:ln>
          <a:effectLst/>
        </p:spPr>
      </p:pic>
      <p:sp>
        <p:nvSpPr>
          <p:cNvPr id="4" name="ZoneTexte 3"/>
          <p:cNvSpPr txBox="1"/>
          <p:nvPr/>
        </p:nvSpPr>
        <p:spPr>
          <a:xfrm>
            <a:off x="194897" y="386862"/>
            <a:ext cx="7852919" cy="523220"/>
          </a:xfrm>
          <a:prstGeom prst="rect">
            <a:avLst/>
          </a:prstGeom>
          <a:noFill/>
        </p:spPr>
        <p:txBody>
          <a:bodyPr wrap="none" rtlCol="0">
            <a:spAutoFit/>
          </a:bodyPr>
          <a:lstStyle/>
          <a:p>
            <a:r>
              <a:rPr lang="fr-FR" sz="2800" b="1" dirty="0"/>
              <a:t>Revue systématique des théories d’implémentation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srcRect/>
          <a:stretch>
            <a:fillRect/>
          </a:stretch>
        </p:blipFill>
        <p:spPr bwMode="auto">
          <a:xfrm>
            <a:off x="244800" y="382414"/>
            <a:ext cx="8540802" cy="521524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239202" y="407593"/>
            <a:ext cx="8576496" cy="37279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srcRect/>
          <a:stretch>
            <a:fillRect/>
          </a:stretch>
        </p:blipFill>
        <p:spPr bwMode="auto">
          <a:xfrm>
            <a:off x="149463" y="115750"/>
            <a:ext cx="6418991" cy="6435521"/>
          </a:xfrm>
          <a:prstGeom prst="rect">
            <a:avLst/>
          </a:prstGeom>
          <a:noFill/>
          <a:ln w="9525">
            <a:noFill/>
            <a:miter lim="800000"/>
            <a:headEnd/>
            <a:tailEnd/>
          </a:ln>
          <a:effectLst/>
        </p:spPr>
      </p:pic>
      <p:sp>
        <p:nvSpPr>
          <p:cNvPr id="2" name="ZoneTexte 1">
            <a:extLst>
              <a:ext uri="{FF2B5EF4-FFF2-40B4-BE49-F238E27FC236}">
                <a16:creationId xmlns:a16="http://schemas.microsoft.com/office/drawing/2014/main" id="{59BFB4DB-085A-264F-9FC8-A0E1F5F60A67}"/>
              </a:ext>
            </a:extLst>
          </p:cNvPr>
          <p:cNvSpPr txBox="1"/>
          <p:nvPr/>
        </p:nvSpPr>
        <p:spPr>
          <a:xfrm>
            <a:off x="2789499" y="3379808"/>
            <a:ext cx="3026278" cy="707886"/>
          </a:xfrm>
          <a:prstGeom prst="rect">
            <a:avLst/>
          </a:prstGeom>
          <a:solidFill>
            <a:schemeClr val="bg1">
              <a:alpha val="67000"/>
            </a:schemeClr>
          </a:solidFill>
        </p:spPr>
        <p:txBody>
          <a:bodyPr wrap="none" rtlCol="0">
            <a:spAutoFit/>
          </a:bodyPr>
          <a:lstStyle/>
          <a:p>
            <a:r>
              <a:rPr lang="fr-FR" sz="4000" b="1" dirty="0" err="1"/>
              <a:t>Méta-théorie</a:t>
            </a:r>
            <a:endParaRPr lang="fr-FR"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D302B05-20A9-C24B-A418-17F1A5C067DA}"/>
              </a:ext>
            </a:extLst>
          </p:cNvPr>
          <p:cNvPicPr>
            <a:picLocks noChangeAspect="1"/>
          </p:cNvPicPr>
          <p:nvPr/>
        </p:nvPicPr>
        <p:blipFill>
          <a:blip r:embed="rId2"/>
          <a:stretch>
            <a:fillRect/>
          </a:stretch>
        </p:blipFill>
        <p:spPr>
          <a:xfrm>
            <a:off x="1058119" y="2517735"/>
            <a:ext cx="5636708" cy="4340265"/>
          </a:xfrm>
          <a:prstGeom prst="rect">
            <a:avLst/>
          </a:prstGeom>
        </p:spPr>
      </p:pic>
      <p:sp>
        <p:nvSpPr>
          <p:cNvPr id="3" name="ZoneTexte 2">
            <a:extLst>
              <a:ext uri="{FF2B5EF4-FFF2-40B4-BE49-F238E27FC236}">
                <a16:creationId xmlns:a16="http://schemas.microsoft.com/office/drawing/2014/main" id="{F493595D-1CE0-0547-A9A4-908256E364AD}"/>
              </a:ext>
            </a:extLst>
          </p:cNvPr>
          <p:cNvSpPr txBox="1"/>
          <p:nvPr/>
        </p:nvSpPr>
        <p:spPr>
          <a:xfrm>
            <a:off x="3372368" y="1296364"/>
            <a:ext cx="4801379" cy="461665"/>
          </a:xfrm>
          <a:prstGeom prst="rect">
            <a:avLst/>
          </a:prstGeom>
          <a:noFill/>
        </p:spPr>
        <p:txBody>
          <a:bodyPr wrap="none" rtlCol="0">
            <a:spAutoFit/>
          </a:bodyPr>
          <a:lstStyle/>
          <a:p>
            <a:pPr algn="r"/>
            <a:r>
              <a:rPr lang="fr-FR" sz="2400" dirty="0"/>
              <a:t>Orientation pour les non-sociologues</a:t>
            </a:r>
          </a:p>
        </p:txBody>
      </p:sp>
    </p:spTree>
    <p:extLst>
      <p:ext uri="{BB962C8B-B14F-4D97-AF65-F5344CB8AC3E}">
        <p14:creationId xmlns:p14="http://schemas.microsoft.com/office/powerpoint/2010/main" val="225961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a:extLst>
              <a:ext uri="{FF2B5EF4-FFF2-40B4-BE49-F238E27FC236}">
                <a16:creationId xmlns:a16="http://schemas.microsoft.com/office/drawing/2014/main" id="{AD926066-15A1-2549-A69F-538462504AB1}"/>
              </a:ext>
            </a:extLst>
          </p:cNvPr>
          <p:cNvSpPr/>
          <p:nvPr/>
        </p:nvSpPr>
        <p:spPr>
          <a:xfrm>
            <a:off x="509286" y="625028"/>
            <a:ext cx="8229600" cy="5717894"/>
          </a:xfrm>
          <a:prstGeom prst="roundRect">
            <a:avLst/>
          </a:prstGeom>
          <a:gradFill flip="none" rotWithShape="1">
            <a:gsLst>
              <a:gs pos="82929">
                <a:srgbClr val="C6B9D5"/>
              </a:gs>
              <a:gs pos="82859">
                <a:srgbClr val="C6B9D5"/>
              </a:gs>
              <a:gs pos="82718">
                <a:srgbClr val="C6B9D5"/>
              </a:gs>
              <a:gs pos="82437">
                <a:srgbClr val="C6B9D5"/>
              </a:gs>
              <a:gs pos="81875">
                <a:srgbClr val="C6B9D5"/>
              </a:gs>
              <a:gs pos="80750">
                <a:srgbClr val="C6B9D5"/>
              </a:gs>
              <a:gs pos="78500">
                <a:srgbClr val="C6B9D5"/>
              </a:gs>
              <a:gs pos="74000">
                <a:schemeClr val="accent4">
                  <a:lumMod val="45000"/>
                  <a:lumOff val="55000"/>
                </a:schemeClr>
              </a:gs>
              <a:gs pos="83000">
                <a:schemeClr val="accent4">
                  <a:lumMod val="45000"/>
                  <a:lumOff val="55000"/>
                </a:schemeClr>
              </a:gs>
              <a:gs pos="100000">
                <a:schemeClr val="accent4">
                  <a:lumMod val="0"/>
                  <a:lumOff val="100000"/>
                </a:schemeClr>
              </a:gs>
            </a:gsLst>
            <a:path path="shape">
              <a:fillToRect l="50000" t="50000" r="50000" b="50000"/>
            </a:path>
            <a:tileRect/>
          </a:gradFill>
          <a:ln w="60325">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fr-FR" sz="3200" b="1"/>
              <a:t>Milieu extérieur</a:t>
            </a:r>
          </a:p>
        </p:txBody>
      </p:sp>
      <p:sp>
        <p:nvSpPr>
          <p:cNvPr id="17" name="Forme libre 16">
            <a:extLst>
              <a:ext uri="{FF2B5EF4-FFF2-40B4-BE49-F238E27FC236}">
                <a16:creationId xmlns:a16="http://schemas.microsoft.com/office/drawing/2014/main" id="{C569516B-6D11-2644-B4AE-E06C0F837DD2}"/>
              </a:ext>
            </a:extLst>
          </p:cNvPr>
          <p:cNvSpPr/>
          <p:nvPr/>
        </p:nvSpPr>
        <p:spPr>
          <a:xfrm>
            <a:off x="1635487" y="2424887"/>
            <a:ext cx="1236134" cy="1811867"/>
          </a:xfrm>
          <a:custGeom>
            <a:avLst/>
            <a:gdLst>
              <a:gd name="connsiteX0" fmla="*/ 0 w 1236134"/>
              <a:gd name="connsiteY0" fmla="*/ 0 h 1811867"/>
              <a:gd name="connsiteX1" fmla="*/ 16934 w 1236134"/>
              <a:gd name="connsiteY1" fmla="*/ 1811867 h 1811867"/>
              <a:gd name="connsiteX2" fmla="*/ 812800 w 1236134"/>
              <a:gd name="connsiteY2" fmla="*/ 1811867 h 1811867"/>
              <a:gd name="connsiteX3" fmla="*/ 812800 w 1236134"/>
              <a:gd name="connsiteY3" fmla="*/ 1329267 h 1811867"/>
              <a:gd name="connsiteX4" fmla="*/ 1236134 w 1236134"/>
              <a:gd name="connsiteY4" fmla="*/ 973667 h 1811867"/>
              <a:gd name="connsiteX5" fmla="*/ 804334 w 1236134"/>
              <a:gd name="connsiteY5" fmla="*/ 694267 h 1811867"/>
              <a:gd name="connsiteX6" fmla="*/ 804334 w 1236134"/>
              <a:gd name="connsiteY6" fmla="*/ 465667 h 1811867"/>
              <a:gd name="connsiteX7" fmla="*/ 1049867 w 1236134"/>
              <a:gd name="connsiteY7" fmla="*/ 347133 h 1811867"/>
              <a:gd name="connsiteX8" fmla="*/ 829734 w 1236134"/>
              <a:gd name="connsiteY8" fmla="*/ 220133 h 1811867"/>
              <a:gd name="connsiteX9" fmla="*/ 829734 w 1236134"/>
              <a:gd name="connsiteY9" fmla="*/ 0 h 1811867"/>
              <a:gd name="connsiteX10" fmla="*/ 0 w 1236134"/>
              <a:gd name="connsiteY10" fmla="*/ 0 h 1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6134" h="1811867">
                <a:moveTo>
                  <a:pt x="0" y="0"/>
                </a:moveTo>
                <a:lnTo>
                  <a:pt x="16934" y="1811867"/>
                </a:lnTo>
                <a:lnTo>
                  <a:pt x="812800" y="1811867"/>
                </a:lnTo>
                <a:lnTo>
                  <a:pt x="812800" y="1329267"/>
                </a:lnTo>
                <a:lnTo>
                  <a:pt x="1236134" y="973667"/>
                </a:lnTo>
                <a:lnTo>
                  <a:pt x="804334" y="694267"/>
                </a:lnTo>
                <a:lnTo>
                  <a:pt x="804334" y="465667"/>
                </a:lnTo>
                <a:lnTo>
                  <a:pt x="1049867" y="347133"/>
                </a:lnTo>
                <a:lnTo>
                  <a:pt x="829734" y="220133"/>
                </a:lnTo>
                <a:lnTo>
                  <a:pt x="829734" y="0"/>
                </a:lnTo>
                <a:lnTo>
                  <a:pt x="0" y="0"/>
                </a:lnTo>
                <a:close/>
              </a:path>
            </a:pathLst>
          </a:cu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FR" b="1" dirty="0"/>
              <a:t>Intervention</a:t>
            </a:r>
          </a:p>
          <a:p>
            <a:pPr algn="ctr"/>
            <a:r>
              <a:rPr lang="fr-FR" sz="1600" dirty="0"/>
              <a:t>(non-adaptée)</a:t>
            </a:r>
          </a:p>
        </p:txBody>
      </p:sp>
      <p:sp>
        <p:nvSpPr>
          <p:cNvPr id="18" name="Forme libre 17">
            <a:extLst>
              <a:ext uri="{FF2B5EF4-FFF2-40B4-BE49-F238E27FC236}">
                <a16:creationId xmlns:a16="http://schemas.microsoft.com/office/drawing/2014/main" id="{62A0FF1A-D6DF-FB41-8BF4-36F9F4FCDA20}"/>
              </a:ext>
            </a:extLst>
          </p:cNvPr>
          <p:cNvSpPr/>
          <p:nvPr/>
        </p:nvSpPr>
        <p:spPr>
          <a:xfrm>
            <a:off x="2465221" y="1967687"/>
            <a:ext cx="4072466" cy="2777067"/>
          </a:xfrm>
          <a:custGeom>
            <a:avLst/>
            <a:gdLst>
              <a:gd name="connsiteX0" fmla="*/ 0 w 4072466"/>
              <a:gd name="connsiteY0" fmla="*/ 0 h 2777067"/>
              <a:gd name="connsiteX1" fmla="*/ 25400 w 4072466"/>
              <a:gd name="connsiteY1" fmla="*/ 660400 h 2777067"/>
              <a:gd name="connsiteX2" fmla="*/ 321733 w 4072466"/>
              <a:gd name="connsiteY2" fmla="*/ 660400 h 2777067"/>
              <a:gd name="connsiteX3" fmla="*/ 321733 w 4072466"/>
              <a:gd name="connsiteY3" fmla="*/ 965200 h 2777067"/>
              <a:gd name="connsiteX4" fmla="*/ 8466 w 4072466"/>
              <a:gd name="connsiteY4" fmla="*/ 965200 h 2777067"/>
              <a:gd name="connsiteX5" fmla="*/ 8466 w 4072466"/>
              <a:gd name="connsiteY5" fmla="*/ 1109133 h 2777067"/>
              <a:gd name="connsiteX6" fmla="*/ 482600 w 4072466"/>
              <a:gd name="connsiteY6" fmla="*/ 1109133 h 2777067"/>
              <a:gd name="connsiteX7" fmla="*/ 491066 w 4072466"/>
              <a:gd name="connsiteY7" fmla="*/ 1871133 h 2777067"/>
              <a:gd name="connsiteX8" fmla="*/ 16933 w 4072466"/>
              <a:gd name="connsiteY8" fmla="*/ 1879600 h 2777067"/>
              <a:gd name="connsiteX9" fmla="*/ 16933 w 4072466"/>
              <a:gd name="connsiteY9" fmla="*/ 2768600 h 2777067"/>
              <a:gd name="connsiteX10" fmla="*/ 4072466 w 4072466"/>
              <a:gd name="connsiteY10" fmla="*/ 2777067 h 2777067"/>
              <a:gd name="connsiteX11" fmla="*/ 4064000 w 4072466"/>
              <a:gd name="connsiteY11" fmla="*/ 1989667 h 2777067"/>
              <a:gd name="connsiteX12" fmla="*/ 3666066 w 4072466"/>
              <a:gd name="connsiteY12" fmla="*/ 1989667 h 2777067"/>
              <a:gd name="connsiteX13" fmla="*/ 3657600 w 4072466"/>
              <a:gd name="connsiteY13" fmla="*/ 1312333 h 2777067"/>
              <a:gd name="connsiteX14" fmla="*/ 4072466 w 4072466"/>
              <a:gd name="connsiteY14" fmla="*/ 1312333 h 2777067"/>
              <a:gd name="connsiteX15" fmla="*/ 4072466 w 4072466"/>
              <a:gd name="connsiteY15" fmla="*/ 1100667 h 2777067"/>
              <a:gd name="connsiteX16" fmla="*/ 3801533 w 4072466"/>
              <a:gd name="connsiteY16" fmla="*/ 1100667 h 2777067"/>
              <a:gd name="connsiteX17" fmla="*/ 3793066 w 4072466"/>
              <a:gd name="connsiteY17" fmla="*/ 778933 h 2777067"/>
              <a:gd name="connsiteX18" fmla="*/ 4072466 w 4072466"/>
              <a:gd name="connsiteY18" fmla="*/ 778933 h 2777067"/>
              <a:gd name="connsiteX19" fmla="*/ 4064000 w 4072466"/>
              <a:gd name="connsiteY19" fmla="*/ 33867 h 2777067"/>
              <a:gd name="connsiteX20" fmla="*/ 0 w 4072466"/>
              <a:gd name="connsiteY20" fmla="*/ 0 h 277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466" h="2777067">
                <a:moveTo>
                  <a:pt x="0" y="0"/>
                </a:moveTo>
                <a:lnTo>
                  <a:pt x="25400" y="660400"/>
                </a:lnTo>
                <a:lnTo>
                  <a:pt x="321733" y="660400"/>
                </a:lnTo>
                <a:lnTo>
                  <a:pt x="321733" y="965200"/>
                </a:lnTo>
                <a:lnTo>
                  <a:pt x="8466" y="965200"/>
                </a:lnTo>
                <a:lnTo>
                  <a:pt x="8466" y="1109133"/>
                </a:lnTo>
                <a:lnTo>
                  <a:pt x="482600" y="1109133"/>
                </a:lnTo>
                <a:lnTo>
                  <a:pt x="491066" y="1871133"/>
                </a:lnTo>
                <a:lnTo>
                  <a:pt x="16933" y="1879600"/>
                </a:lnTo>
                <a:lnTo>
                  <a:pt x="16933" y="2768600"/>
                </a:lnTo>
                <a:lnTo>
                  <a:pt x="4072466" y="2777067"/>
                </a:lnTo>
                <a:lnTo>
                  <a:pt x="4064000" y="1989667"/>
                </a:lnTo>
                <a:lnTo>
                  <a:pt x="3666066" y="1989667"/>
                </a:lnTo>
                <a:lnTo>
                  <a:pt x="3657600" y="1312333"/>
                </a:lnTo>
                <a:lnTo>
                  <a:pt x="4072466" y="1312333"/>
                </a:lnTo>
                <a:lnTo>
                  <a:pt x="4072466" y="1100667"/>
                </a:lnTo>
                <a:lnTo>
                  <a:pt x="3801533" y="1100667"/>
                </a:lnTo>
                <a:lnTo>
                  <a:pt x="3793066" y="778933"/>
                </a:lnTo>
                <a:lnTo>
                  <a:pt x="4072466" y="778933"/>
                </a:lnTo>
                <a:lnTo>
                  <a:pt x="4064000" y="33867"/>
                </a:lnTo>
                <a:lnTo>
                  <a:pt x="0" y="0"/>
                </a:lnTo>
                <a:close/>
              </a:path>
            </a:pathLst>
          </a:cu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r"/>
            <a:r>
              <a:rPr lang="fr-FR" sz="2400" b="1" dirty="0"/>
              <a:t>Milieu intérieur</a:t>
            </a:r>
          </a:p>
        </p:txBody>
      </p:sp>
      <p:sp>
        <p:nvSpPr>
          <p:cNvPr id="19" name="Forme libre 18">
            <a:extLst>
              <a:ext uri="{FF2B5EF4-FFF2-40B4-BE49-F238E27FC236}">
                <a16:creationId xmlns:a16="http://schemas.microsoft.com/office/drawing/2014/main" id="{6FAAC010-6A7F-D947-B4EA-E0B9AA4FEF87}"/>
              </a:ext>
            </a:extLst>
          </p:cNvPr>
          <p:cNvSpPr/>
          <p:nvPr/>
        </p:nvSpPr>
        <p:spPr>
          <a:xfrm>
            <a:off x="6131287" y="2424887"/>
            <a:ext cx="1202267" cy="1828800"/>
          </a:xfrm>
          <a:custGeom>
            <a:avLst/>
            <a:gdLst>
              <a:gd name="connsiteX0" fmla="*/ 406400 w 1202267"/>
              <a:gd name="connsiteY0" fmla="*/ 0 h 1828800"/>
              <a:gd name="connsiteX1" fmla="*/ 414867 w 1202267"/>
              <a:gd name="connsiteY1" fmla="*/ 338667 h 1828800"/>
              <a:gd name="connsiteX2" fmla="*/ 135467 w 1202267"/>
              <a:gd name="connsiteY2" fmla="*/ 330200 h 1828800"/>
              <a:gd name="connsiteX3" fmla="*/ 143934 w 1202267"/>
              <a:gd name="connsiteY3" fmla="*/ 643467 h 1828800"/>
              <a:gd name="connsiteX4" fmla="*/ 406400 w 1202267"/>
              <a:gd name="connsiteY4" fmla="*/ 651933 h 1828800"/>
              <a:gd name="connsiteX5" fmla="*/ 406400 w 1202267"/>
              <a:gd name="connsiteY5" fmla="*/ 872067 h 1828800"/>
              <a:gd name="connsiteX6" fmla="*/ 0 w 1202267"/>
              <a:gd name="connsiteY6" fmla="*/ 863600 h 1828800"/>
              <a:gd name="connsiteX7" fmla="*/ 0 w 1202267"/>
              <a:gd name="connsiteY7" fmla="*/ 1532467 h 1828800"/>
              <a:gd name="connsiteX8" fmla="*/ 406400 w 1202267"/>
              <a:gd name="connsiteY8" fmla="*/ 1532467 h 1828800"/>
              <a:gd name="connsiteX9" fmla="*/ 414867 w 1202267"/>
              <a:gd name="connsiteY9" fmla="*/ 1828800 h 1828800"/>
              <a:gd name="connsiteX10" fmla="*/ 1202267 w 1202267"/>
              <a:gd name="connsiteY10" fmla="*/ 1828800 h 1828800"/>
              <a:gd name="connsiteX11" fmla="*/ 1168400 w 1202267"/>
              <a:gd name="connsiteY11" fmla="*/ 16933 h 1828800"/>
              <a:gd name="connsiteX12" fmla="*/ 406400 w 1202267"/>
              <a:gd name="connsiteY1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2267" h="1828800">
                <a:moveTo>
                  <a:pt x="406400" y="0"/>
                </a:moveTo>
                <a:lnTo>
                  <a:pt x="414867" y="338667"/>
                </a:lnTo>
                <a:lnTo>
                  <a:pt x="135467" y="330200"/>
                </a:lnTo>
                <a:lnTo>
                  <a:pt x="143934" y="643467"/>
                </a:lnTo>
                <a:lnTo>
                  <a:pt x="406400" y="651933"/>
                </a:lnTo>
                <a:lnTo>
                  <a:pt x="406400" y="872067"/>
                </a:lnTo>
                <a:lnTo>
                  <a:pt x="0" y="863600"/>
                </a:lnTo>
                <a:lnTo>
                  <a:pt x="0" y="1532467"/>
                </a:lnTo>
                <a:lnTo>
                  <a:pt x="406400" y="1532467"/>
                </a:lnTo>
                <a:lnTo>
                  <a:pt x="414867" y="1828800"/>
                </a:lnTo>
                <a:lnTo>
                  <a:pt x="1202267" y="1828800"/>
                </a:lnTo>
                <a:lnTo>
                  <a:pt x="1168400" y="16933"/>
                </a:lnTo>
                <a:lnTo>
                  <a:pt x="406400" y="0"/>
                </a:lnTo>
                <a:close/>
              </a:path>
            </a:pathLst>
          </a:cu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vert="vert" rtlCol="0" anchor="t"/>
          <a:lstStyle/>
          <a:p>
            <a:pPr algn="ctr"/>
            <a:r>
              <a:rPr lang="fr-FR" b="1" dirty="0"/>
              <a:t>Intervention</a:t>
            </a:r>
          </a:p>
          <a:p>
            <a:pPr algn="ctr"/>
            <a:r>
              <a:rPr lang="fr-FR" sz="1600" dirty="0"/>
              <a:t>(adaptée)</a:t>
            </a:r>
          </a:p>
        </p:txBody>
      </p:sp>
      <p:sp>
        <p:nvSpPr>
          <p:cNvPr id="20" name="Flèche vers la droite 19">
            <a:extLst>
              <a:ext uri="{FF2B5EF4-FFF2-40B4-BE49-F238E27FC236}">
                <a16:creationId xmlns:a16="http://schemas.microsoft.com/office/drawing/2014/main" id="{4F6E2DB7-9350-A941-91D0-438475A8141E}"/>
              </a:ext>
            </a:extLst>
          </p:cNvPr>
          <p:cNvSpPr/>
          <p:nvPr/>
        </p:nvSpPr>
        <p:spPr>
          <a:xfrm>
            <a:off x="1635487" y="4364400"/>
            <a:ext cx="6189134" cy="1318771"/>
          </a:xfrm>
          <a:prstGeom prst="right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Processus d’implémentation</a:t>
            </a:r>
          </a:p>
        </p:txBody>
      </p:sp>
      <p:pic>
        <p:nvPicPr>
          <p:cNvPr id="22" name="Bild 10">
            <a:extLst>
              <a:ext uri="{FF2B5EF4-FFF2-40B4-BE49-F238E27FC236}">
                <a16:creationId xmlns:a16="http://schemas.microsoft.com/office/drawing/2014/main" id="{6E85495B-C464-3C4D-BC69-64BE5FA170FA}"/>
              </a:ext>
            </a:extLst>
          </p:cNvPr>
          <p:cNvPicPr>
            <a:picLocks noChangeAspect="1"/>
          </p:cNvPicPr>
          <p:nvPr/>
        </p:nvPicPr>
        <p:blipFill>
          <a:blip r:embed="rId2" cstate="print">
            <a:duotone>
              <a:schemeClr val="accent4">
                <a:shade val="45000"/>
                <a:satMod val="135000"/>
              </a:schemeClr>
              <a:prstClr val="white"/>
            </a:duotone>
          </a:blip>
          <a:stretch>
            <a:fillRect/>
          </a:stretch>
        </p:blipFill>
        <p:spPr>
          <a:xfrm>
            <a:off x="4002571" y="3003151"/>
            <a:ext cx="871742" cy="927969"/>
          </a:xfrm>
          <a:prstGeom prst="rect">
            <a:avLst/>
          </a:prstGeom>
        </p:spPr>
      </p:pic>
      <p:pic>
        <p:nvPicPr>
          <p:cNvPr id="23" name="Bild 11">
            <a:extLst>
              <a:ext uri="{FF2B5EF4-FFF2-40B4-BE49-F238E27FC236}">
                <a16:creationId xmlns:a16="http://schemas.microsoft.com/office/drawing/2014/main" id="{58F59883-95F1-3148-99C9-C3667BEE75C5}"/>
              </a:ext>
            </a:extLst>
          </p:cNvPr>
          <p:cNvPicPr>
            <a:picLocks noChangeAspect="1"/>
          </p:cNvPicPr>
          <p:nvPr/>
        </p:nvPicPr>
        <p:blipFill>
          <a:blip r:embed="rId2" cstate="print">
            <a:duotone>
              <a:schemeClr val="accent4">
                <a:shade val="45000"/>
                <a:satMod val="135000"/>
              </a:schemeClr>
              <a:prstClr val="white"/>
            </a:duotone>
          </a:blip>
          <a:stretch>
            <a:fillRect/>
          </a:stretch>
        </p:blipFill>
        <p:spPr>
          <a:xfrm>
            <a:off x="3719100" y="3003151"/>
            <a:ext cx="871742" cy="927969"/>
          </a:xfrm>
          <a:prstGeom prst="rect">
            <a:avLst/>
          </a:prstGeom>
        </p:spPr>
      </p:pic>
      <p:pic>
        <p:nvPicPr>
          <p:cNvPr id="24" name="Bild 12">
            <a:extLst>
              <a:ext uri="{FF2B5EF4-FFF2-40B4-BE49-F238E27FC236}">
                <a16:creationId xmlns:a16="http://schemas.microsoft.com/office/drawing/2014/main" id="{FB0990CD-F5DE-6C4F-946C-54162B0B1457}"/>
              </a:ext>
            </a:extLst>
          </p:cNvPr>
          <p:cNvPicPr>
            <a:picLocks noChangeAspect="1"/>
          </p:cNvPicPr>
          <p:nvPr/>
        </p:nvPicPr>
        <p:blipFill>
          <a:blip r:embed="rId2" cstate="print">
            <a:duotone>
              <a:schemeClr val="accent4">
                <a:shade val="45000"/>
                <a:satMod val="135000"/>
              </a:schemeClr>
              <a:prstClr val="white"/>
            </a:duotone>
          </a:blip>
          <a:stretch>
            <a:fillRect/>
          </a:stretch>
        </p:blipFill>
        <p:spPr>
          <a:xfrm>
            <a:off x="4307371" y="2951347"/>
            <a:ext cx="871742" cy="927969"/>
          </a:xfrm>
          <a:prstGeom prst="rect">
            <a:avLst/>
          </a:prstGeom>
          <a:noFill/>
          <a:ln>
            <a:noFill/>
          </a:ln>
        </p:spPr>
      </p:pic>
      <p:sp>
        <p:nvSpPr>
          <p:cNvPr id="25" name="ZoneTexte 24">
            <a:extLst>
              <a:ext uri="{FF2B5EF4-FFF2-40B4-BE49-F238E27FC236}">
                <a16:creationId xmlns:a16="http://schemas.microsoft.com/office/drawing/2014/main" id="{2686236E-29A8-AA40-A965-612386A59155}"/>
              </a:ext>
            </a:extLst>
          </p:cNvPr>
          <p:cNvSpPr txBox="1"/>
          <p:nvPr/>
        </p:nvSpPr>
        <p:spPr>
          <a:xfrm>
            <a:off x="3984300" y="2588051"/>
            <a:ext cx="1051891" cy="369332"/>
          </a:xfrm>
          <a:prstGeom prst="rect">
            <a:avLst/>
          </a:prstGeom>
          <a:noFill/>
        </p:spPr>
        <p:txBody>
          <a:bodyPr wrap="none" rtlCol="0">
            <a:spAutoFit/>
          </a:bodyPr>
          <a:lstStyle/>
          <a:p>
            <a:r>
              <a:rPr lang="fr-FR" b="1" dirty="0"/>
              <a:t>Individus</a:t>
            </a:r>
          </a:p>
        </p:txBody>
      </p:sp>
      <p:sp>
        <p:nvSpPr>
          <p:cNvPr id="26" name="Text Box 14">
            <a:extLst>
              <a:ext uri="{FF2B5EF4-FFF2-40B4-BE49-F238E27FC236}">
                <a16:creationId xmlns:a16="http://schemas.microsoft.com/office/drawing/2014/main" id="{7F53D6D5-C2F1-ED40-9797-748C07425073}"/>
              </a:ext>
            </a:extLst>
          </p:cNvPr>
          <p:cNvSpPr txBox="1">
            <a:spLocks noChangeArrowheads="1"/>
          </p:cNvSpPr>
          <p:nvPr/>
        </p:nvSpPr>
        <p:spPr bwMode="auto">
          <a:xfrm>
            <a:off x="5346084" y="6322948"/>
            <a:ext cx="3540713" cy="307777"/>
          </a:xfrm>
          <a:prstGeom prst="rect">
            <a:avLst/>
          </a:prstGeom>
          <a:noFill/>
          <a:ln w="9525">
            <a:noFill/>
            <a:miter lim="800000"/>
            <a:headEnd/>
            <a:tailEnd/>
          </a:ln>
        </p:spPr>
        <p:txBody>
          <a:bodyPr wrap="none">
            <a:spAutoFit/>
          </a:bodyPr>
          <a:lstStyle/>
          <a:p>
            <a:pPr algn="r"/>
            <a:r>
              <a:rPr lang="de-DE" sz="1400" dirty="0" err="1"/>
              <a:t>Damschroder</a:t>
            </a:r>
            <a:r>
              <a:rPr lang="de-DE" sz="1400" dirty="0"/>
              <a:t> L </a:t>
            </a:r>
            <a:r>
              <a:rPr lang="de-DE" sz="1400" i="1" dirty="0"/>
              <a:t>Implementation </a:t>
            </a:r>
            <a:r>
              <a:rPr lang="de-DE" sz="1400" i="1" dirty="0" err="1"/>
              <a:t>Sci</a:t>
            </a:r>
            <a:r>
              <a:rPr lang="de-DE" sz="1400" i="1" dirty="0"/>
              <a:t> </a:t>
            </a:r>
            <a:r>
              <a:rPr lang="de-DE" sz="1400" dirty="0"/>
              <a:t>2009;4:50</a:t>
            </a:r>
          </a:p>
        </p:txBody>
      </p:sp>
    </p:spTree>
    <p:extLst>
      <p:ext uri="{BB962C8B-B14F-4D97-AF65-F5344CB8AC3E}">
        <p14:creationId xmlns:p14="http://schemas.microsoft.com/office/powerpoint/2010/main" val="122194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3"/>
          <a:srcRect/>
          <a:stretch>
            <a:fillRect/>
          </a:stretch>
        </p:blipFill>
        <p:spPr bwMode="auto">
          <a:xfrm>
            <a:off x="758238" y="778479"/>
            <a:ext cx="7524750" cy="1666875"/>
          </a:xfrm>
          <a:prstGeom prst="rect">
            <a:avLst/>
          </a:prstGeom>
          <a:noFill/>
          <a:ln w="9525">
            <a:solidFill>
              <a:srgbClr val="000000"/>
            </a:solidFill>
            <a:miter lim="800000"/>
            <a:headEnd/>
            <a:tailEnd/>
          </a:ln>
          <a:effectLst>
            <a:outerShdw blurRad="63500" dist="107763" dir="2700000" algn="ctr" rotWithShape="0">
              <a:schemeClr val="bg2">
                <a:alpha val="50000"/>
              </a:schemeClr>
            </a:outerShdw>
          </a:effectLst>
        </p:spPr>
      </p:pic>
      <p:sp>
        <p:nvSpPr>
          <p:cNvPr id="49155" name="Rectangle 3"/>
          <p:cNvSpPr>
            <a:spLocks noGrp="1" noChangeArrowheads="1"/>
          </p:cNvSpPr>
          <p:nvPr>
            <p:ph type="subTitle" idx="1"/>
          </p:nvPr>
        </p:nvSpPr>
        <p:spPr>
          <a:xfrm>
            <a:off x="698500" y="3734256"/>
            <a:ext cx="7588250" cy="2787650"/>
          </a:xfrm>
        </p:spPr>
        <p:txBody>
          <a:bodyPr/>
          <a:lstStyle/>
          <a:p>
            <a:pPr marL="533400" indent="-533400" algn="l" eaLnBrk="1" hangingPunct="1">
              <a:lnSpc>
                <a:spcPct val="70000"/>
              </a:lnSpc>
            </a:pPr>
            <a:r>
              <a:rPr lang="fr-FR" sz="2200" dirty="0">
                <a:solidFill>
                  <a:srgbClr val="000000"/>
                </a:solidFill>
                <a:ea typeface="ＭＳ Ｐゴシック" pitchFamily="-106" charset="-128"/>
              </a:rPr>
              <a:t>Hygiène des mains</a:t>
            </a:r>
          </a:p>
          <a:p>
            <a:pPr marL="533400" indent="-533400" algn="l" eaLnBrk="1" hangingPunct="1">
              <a:lnSpc>
                <a:spcPct val="70000"/>
              </a:lnSpc>
            </a:pPr>
            <a:r>
              <a:rPr lang="fr-FR" sz="2200" dirty="0">
                <a:solidFill>
                  <a:srgbClr val="000000"/>
                </a:solidFill>
                <a:ea typeface="ＭＳ Ｐゴシック" pitchFamily="-106" charset="-128"/>
              </a:rPr>
              <a:t>Précautions maximales de stérilité*</a:t>
            </a:r>
          </a:p>
          <a:p>
            <a:pPr marL="533400" indent="-533400" algn="l" eaLnBrk="1" hangingPunct="1">
              <a:lnSpc>
                <a:spcPct val="70000"/>
              </a:lnSpc>
            </a:pPr>
            <a:r>
              <a:rPr lang="fr-FR" sz="2200" dirty="0">
                <a:solidFill>
                  <a:srgbClr val="000000"/>
                </a:solidFill>
                <a:ea typeface="ＭＳ Ｐゴシック" pitchFamily="-106" charset="-128"/>
              </a:rPr>
              <a:t>Désinfection avec de la </a:t>
            </a:r>
            <a:r>
              <a:rPr lang="fr-FR" sz="2200" dirty="0" err="1">
                <a:solidFill>
                  <a:srgbClr val="000000"/>
                </a:solidFill>
                <a:ea typeface="ＭＳ Ｐゴシック" pitchFamily="-106" charset="-128"/>
              </a:rPr>
              <a:t>chlorhexidine</a:t>
            </a:r>
            <a:endParaRPr lang="fr-FR" sz="2200" dirty="0">
              <a:solidFill>
                <a:srgbClr val="000000"/>
              </a:solidFill>
              <a:ea typeface="ＭＳ Ｐゴシック" pitchFamily="-106" charset="-128"/>
            </a:endParaRPr>
          </a:p>
          <a:p>
            <a:pPr marL="533400" indent="-533400" algn="l" eaLnBrk="1" hangingPunct="1">
              <a:lnSpc>
                <a:spcPct val="70000"/>
              </a:lnSpc>
            </a:pPr>
            <a:r>
              <a:rPr lang="fr-FR" sz="2200" dirty="0">
                <a:solidFill>
                  <a:srgbClr val="000000"/>
                </a:solidFill>
                <a:ea typeface="ＭＳ Ｐゴシック" pitchFamily="-106" charset="-128"/>
              </a:rPr>
              <a:t>Éviter l’accès fémoral</a:t>
            </a:r>
          </a:p>
          <a:p>
            <a:pPr marL="533400" indent="-533400" algn="l" eaLnBrk="1" hangingPunct="1">
              <a:lnSpc>
                <a:spcPct val="70000"/>
              </a:lnSpc>
            </a:pPr>
            <a:r>
              <a:rPr lang="fr-FR" sz="2200" dirty="0">
                <a:solidFill>
                  <a:srgbClr val="000000"/>
                </a:solidFill>
                <a:ea typeface="ＭＳ Ｐゴシック" pitchFamily="-106" charset="-128"/>
              </a:rPr>
              <a:t>Enlever le cathéter si plus nécessaire</a:t>
            </a:r>
          </a:p>
          <a:p>
            <a:pPr marL="533400" indent="-533400" algn="l" eaLnBrk="1" hangingPunct="1">
              <a:lnSpc>
                <a:spcPct val="70000"/>
              </a:lnSpc>
            </a:pPr>
            <a:endParaRPr lang="fr-FR" sz="2200" dirty="0">
              <a:solidFill>
                <a:srgbClr val="000000"/>
              </a:solidFill>
              <a:ea typeface="ＭＳ Ｐゴシック" pitchFamily="-106" charset="-128"/>
            </a:endParaRPr>
          </a:p>
          <a:p>
            <a:pPr marL="533400" indent="-533400" algn="l" eaLnBrk="1" hangingPunct="1">
              <a:lnSpc>
                <a:spcPct val="70000"/>
              </a:lnSpc>
            </a:pPr>
            <a:r>
              <a:rPr lang="fr-FR" sz="1100" dirty="0">
                <a:solidFill>
                  <a:srgbClr val="000000"/>
                </a:solidFill>
                <a:ea typeface="ＭＳ Ｐゴシック" pitchFamily="-106" charset="-128"/>
              </a:rPr>
              <a:t>*masque, bonnet, blouse stérile, champs stériles, gants stériles</a:t>
            </a:r>
          </a:p>
        </p:txBody>
      </p:sp>
      <p:sp>
        <p:nvSpPr>
          <p:cNvPr id="49156" name="Rectangle 17"/>
          <p:cNvSpPr>
            <a:spLocks noChangeArrowheads="1"/>
          </p:cNvSpPr>
          <p:nvPr/>
        </p:nvSpPr>
        <p:spPr bwMode="auto">
          <a:xfrm>
            <a:off x="5348708" y="6192838"/>
            <a:ext cx="3390480" cy="307777"/>
          </a:xfrm>
          <a:prstGeom prst="rect">
            <a:avLst/>
          </a:prstGeom>
          <a:noFill/>
          <a:ln w="9525">
            <a:noFill/>
            <a:miter lim="800000"/>
            <a:headEnd/>
            <a:tailEnd/>
          </a:ln>
        </p:spPr>
        <p:txBody>
          <a:bodyPr wrap="none">
            <a:spAutoFit/>
          </a:bodyPr>
          <a:lstStyle/>
          <a:p>
            <a:pPr algn="r"/>
            <a:r>
              <a:rPr lang="de-DE" sz="1400" dirty="0" err="1"/>
              <a:t>Pronovost</a:t>
            </a:r>
            <a:r>
              <a:rPr lang="de-DE" sz="1400" dirty="0"/>
              <a:t> P </a:t>
            </a:r>
            <a:r>
              <a:rPr lang="de-DE" sz="1400" i="1" dirty="0"/>
              <a:t>New Engl J Med</a:t>
            </a:r>
            <a:r>
              <a:rPr lang="de-DE" sz="1400" dirty="0"/>
              <a:t> 2006;355:2725</a:t>
            </a:r>
          </a:p>
        </p:txBody>
      </p:sp>
      <p:sp>
        <p:nvSpPr>
          <p:cNvPr id="5" name="Abgerundetes Rechteck 4"/>
          <p:cNvSpPr/>
          <p:nvPr/>
        </p:nvSpPr>
        <p:spPr>
          <a:xfrm>
            <a:off x="584332" y="3534490"/>
            <a:ext cx="5751891" cy="2409226"/>
          </a:xfrm>
          <a:prstGeom prst="roundRect">
            <a:avLst/>
          </a:prstGeom>
          <a:noFill/>
          <a:ln w="508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accent5">
                  <a:lumMod val="75000"/>
                </a:schemeClr>
              </a:solidFill>
            </a:endParaRPr>
          </a:p>
        </p:txBody>
      </p:sp>
      <p:sp>
        <p:nvSpPr>
          <p:cNvPr id="6" name="Textfeld 5"/>
          <p:cNvSpPr txBox="1"/>
          <p:nvPr/>
        </p:nvSpPr>
        <p:spPr>
          <a:xfrm>
            <a:off x="6621640" y="4202909"/>
            <a:ext cx="1712711" cy="830997"/>
          </a:xfrm>
          <a:prstGeom prst="rect">
            <a:avLst/>
          </a:prstGeom>
          <a:noFill/>
          <a:ln>
            <a:solidFill>
              <a:schemeClr val="accent5">
                <a:lumMod val="75000"/>
              </a:schemeClr>
            </a:solidFill>
          </a:ln>
        </p:spPr>
        <p:txBody>
          <a:bodyPr wrap="square" rtlCol="0">
            <a:spAutoFit/>
          </a:bodyPr>
          <a:lstStyle/>
          <a:p>
            <a:r>
              <a:rPr lang="fr-FR" sz="2400" b="1" dirty="0">
                <a:solidFill>
                  <a:schemeClr val="accent5">
                    <a:lumMod val="75000"/>
                  </a:schemeClr>
                </a:solidFill>
              </a:rPr>
              <a:t>« Bundle » d‘insertion</a:t>
            </a:r>
          </a:p>
        </p:txBody>
      </p:sp>
      <p:sp>
        <p:nvSpPr>
          <p:cNvPr id="7" name="ZoneTexte 6"/>
          <p:cNvSpPr txBox="1"/>
          <p:nvPr/>
        </p:nvSpPr>
        <p:spPr>
          <a:xfrm>
            <a:off x="758238" y="2643775"/>
            <a:ext cx="6418066" cy="646331"/>
          </a:xfrm>
          <a:prstGeom prst="rect">
            <a:avLst/>
          </a:prstGeom>
          <a:noFill/>
        </p:spPr>
        <p:txBody>
          <a:bodyPr wrap="square" rtlCol="0">
            <a:spAutoFit/>
          </a:bodyPr>
          <a:lstStyle/>
          <a:p>
            <a:r>
              <a:rPr lang="fr-FR" dirty="0"/>
              <a:t>Programme de prévention des bactériémies associées aux cathéters veineux centraux dans tout l’état de Michigan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5493363" cy="2585323"/>
          </a:xfrm>
          <a:prstGeom prst="rect">
            <a:avLst/>
          </a:prstGeom>
          <a:noFill/>
        </p:spPr>
        <p:txBody>
          <a:bodyPr wrap="none" rtlCol="0">
            <a:spAutoFit/>
          </a:bodyPr>
          <a:lstStyle/>
          <a:p>
            <a:endParaRPr lang="fr-FR" b="1" dirty="0"/>
          </a:p>
          <a:p>
            <a:endParaRPr lang="fr-FR" sz="7200" b="1" dirty="0">
              <a:solidFill>
                <a:schemeClr val="accent1">
                  <a:lumMod val="75000"/>
                </a:schemeClr>
              </a:solidFill>
            </a:endParaRPr>
          </a:p>
          <a:p>
            <a:r>
              <a:rPr lang="fr-FR" sz="7200" b="1" dirty="0">
                <a:solidFill>
                  <a:schemeClr val="accent6"/>
                </a:solidFill>
              </a:rPr>
              <a:t>L’intervention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Source</a:t>
            </a:r>
            <a:r>
              <a:rPr lang="en-GB" sz="3200" b="1" dirty="0"/>
              <a:t> </a:t>
            </a:r>
            <a:r>
              <a:rPr lang="fr-FR" sz="3200" b="1" dirty="0"/>
              <a:t>de l’intervention</a:t>
            </a:r>
          </a:p>
        </p:txBody>
      </p:sp>
      <p:sp>
        <p:nvSpPr>
          <p:cNvPr id="10" name="Textfeld 9"/>
          <p:cNvSpPr txBox="1"/>
          <p:nvPr/>
        </p:nvSpPr>
        <p:spPr>
          <a:xfrm>
            <a:off x="1058333" y="1657049"/>
            <a:ext cx="6625002" cy="1200329"/>
          </a:xfrm>
          <a:prstGeom prst="rect">
            <a:avLst/>
          </a:prstGeom>
          <a:noFill/>
        </p:spPr>
        <p:txBody>
          <a:bodyPr wrap="square" rtlCol="0">
            <a:spAutoFit/>
          </a:bodyPr>
          <a:lstStyle/>
          <a:p>
            <a:r>
              <a:rPr lang="fr-FR" sz="2400" b="1" dirty="0">
                <a:solidFill>
                  <a:schemeClr val="accent6"/>
                </a:solidFill>
              </a:rPr>
              <a:t>Perception</a:t>
            </a:r>
            <a:r>
              <a:rPr lang="fr-FR" sz="2400" dirty="0">
                <a:solidFill>
                  <a:srgbClr val="C00000"/>
                </a:solidFill>
              </a:rPr>
              <a:t> </a:t>
            </a:r>
            <a:r>
              <a:rPr lang="fr-FR" sz="2400" dirty="0"/>
              <a:t>des collaborateurs d’où vient le projet d’intervention et s’il a été développé à l’intérieur ou à l’extérieur…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707036" y="995794"/>
            <a:ext cx="8039256" cy="5145955"/>
          </a:xfrm>
          <a:prstGeom prst="roundRect">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sz="4800" dirty="0"/>
              <a:t>Milieu extérieur</a:t>
            </a:r>
          </a:p>
        </p:txBody>
      </p:sp>
      <p:sp>
        <p:nvSpPr>
          <p:cNvPr id="18" name="Abgerundetes Rechteck 17"/>
          <p:cNvSpPr/>
          <p:nvPr/>
        </p:nvSpPr>
        <p:spPr>
          <a:xfrm>
            <a:off x="1351152" y="4048608"/>
            <a:ext cx="6581886" cy="1514943"/>
          </a:xfrm>
          <a:prstGeom prst="roundRect">
            <a:avLst/>
          </a:prstGeom>
          <a:solidFill>
            <a:srgbClr val="FFA12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r"/>
            <a:r>
              <a:rPr lang="fr-FR" sz="2800" dirty="0"/>
              <a:t>Milieu intérieur</a:t>
            </a:r>
          </a:p>
        </p:txBody>
      </p:sp>
      <p:sp>
        <p:nvSpPr>
          <p:cNvPr id="19" name="Freihandform 18"/>
          <p:cNvSpPr/>
          <p:nvPr/>
        </p:nvSpPr>
        <p:spPr>
          <a:xfrm>
            <a:off x="3677953" y="4382451"/>
            <a:ext cx="1823272" cy="1181100"/>
          </a:xfrm>
          <a:custGeom>
            <a:avLst/>
            <a:gdLst>
              <a:gd name="connsiteX0" fmla="*/ 0 w 1600200"/>
              <a:gd name="connsiteY0" fmla="*/ 1181100 h 1181100"/>
              <a:gd name="connsiteX1" fmla="*/ 12700 w 1600200"/>
              <a:gd name="connsiteY1" fmla="*/ 0 h 1181100"/>
              <a:gd name="connsiteX2" fmla="*/ 76200 w 1600200"/>
              <a:gd name="connsiteY2" fmla="*/ 939800 h 1181100"/>
              <a:gd name="connsiteX3" fmla="*/ 139700 w 1600200"/>
              <a:gd name="connsiteY3" fmla="*/ 419100 h 1181100"/>
              <a:gd name="connsiteX4" fmla="*/ 177800 w 1600200"/>
              <a:gd name="connsiteY4" fmla="*/ 812800 h 1181100"/>
              <a:gd name="connsiteX5" fmla="*/ 228600 w 1600200"/>
              <a:gd name="connsiteY5" fmla="*/ 266700 h 1181100"/>
              <a:gd name="connsiteX6" fmla="*/ 266700 w 1600200"/>
              <a:gd name="connsiteY6" fmla="*/ 622300 h 1181100"/>
              <a:gd name="connsiteX7" fmla="*/ 368300 w 1600200"/>
              <a:gd name="connsiteY7" fmla="*/ 114300 h 1181100"/>
              <a:gd name="connsiteX8" fmla="*/ 419100 w 1600200"/>
              <a:gd name="connsiteY8" fmla="*/ 800100 h 1181100"/>
              <a:gd name="connsiteX9" fmla="*/ 469900 w 1600200"/>
              <a:gd name="connsiteY9" fmla="*/ 254000 h 1181100"/>
              <a:gd name="connsiteX10" fmla="*/ 571500 w 1600200"/>
              <a:gd name="connsiteY10" fmla="*/ 812800 h 1181100"/>
              <a:gd name="connsiteX11" fmla="*/ 622300 w 1600200"/>
              <a:gd name="connsiteY11" fmla="*/ 254000 h 1181100"/>
              <a:gd name="connsiteX12" fmla="*/ 685800 w 1600200"/>
              <a:gd name="connsiteY12" fmla="*/ 647700 h 1181100"/>
              <a:gd name="connsiteX13" fmla="*/ 762000 w 1600200"/>
              <a:gd name="connsiteY13" fmla="*/ 38100 h 1181100"/>
              <a:gd name="connsiteX14" fmla="*/ 825500 w 1600200"/>
              <a:gd name="connsiteY14" fmla="*/ 584200 h 1181100"/>
              <a:gd name="connsiteX15" fmla="*/ 889000 w 1600200"/>
              <a:gd name="connsiteY15" fmla="*/ 127000 h 1181100"/>
              <a:gd name="connsiteX16" fmla="*/ 977900 w 1600200"/>
              <a:gd name="connsiteY16" fmla="*/ 647700 h 1181100"/>
              <a:gd name="connsiteX17" fmla="*/ 1041400 w 1600200"/>
              <a:gd name="connsiteY17" fmla="*/ 101600 h 1181100"/>
              <a:gd name="connsiteX18" fmla="*/ 1104900 w 1600200"/>
              <a:gd name="connsiteY18" fmla="*/ 736600 h 1181100"/>
              <a:gd name="connsiteX19" fmla="*/ 1181100 w 1600200"/>
              <a:gd name="connsiteY19" fmla="*/ 38100 h 1181100"/>
              <a:gd name="connsiteX20" fmla="*/ 1219200 w 1600200"/>
              <a:gd name="connsiteY20" fmla="*/ 673100 h 1181100"/>
              <a:gd name="connsiteX21" fmla="*/ 1282700 w 1600200"/>
              <a:gd name="connsiteY21" fmla="*/ 101600 h 1181100"/>
              <a:gd name="connsiteX22" fmla="*/ 1346200 w 1600200"/>
              <a:gd name="connsiteY22" fmla="*/ 698500 h 1181100"/>
              <a:gd name="connsiteX23" fmla="*/ 1435100 w 1600200"/>
              <a:gd name="connsiteY23" fmla="*/ 101600 h 1181100"/>
              <a:gd name="connsiteX24" fmla="*/ 1485900 w 1600200"/>
              <a:gd name="connsiteY24" fmla="*/ 711200 h 1181100"/>
              <a:gd name="connsiteX25" fmla="*/ 1587500 w 1600200"/>
              <a:gd name="connsiteY25" fmla="*/ 88900 h 1181100"/>
              <a:gd name="connsiteX26" fmla="*/ 1600200 w 1600200"/>
              <a:gd name="connsiteY26" fmla="*/ 1168400 h 1181100"/>
              <a:gd name="connsiteX27" fmla="*/ 0 w 1600200"/>
              <a:gd name="connsiteY27"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00200" h="1181100">
                <a:moveTo>
                  <a:pt x="0" y="1181100"/>
                </a:moveTo>
                <a:lnTo>
                  <a:pt x="12700" y="0"/>
                </a:lnTo>
                <a:lnTo>
                  <a:pt x="76200" y="939800"/>
                </a:lnTo>
                <a:lnTo>
                  <a:pt x="139700" y="419100"/>
                </a:lnTo>
                <a:lnTo>
                  <a:pt x="177800" y="812800"/>
                </a:lnTo>
                <a:lnTo>
                  <a:pt x="228600" y="266700"/>
                </a:lnTo>
                <a:lnTo>
                  <a:pt x="266700" y="622300"/>
                </a:lnTo>
                <a:lnTo>
                  <a:pt x="368300" y="114300"/>
                </a:lnTo>
                <a:lnTo>
                  <a:pt x="419100" y="800100"/>
                </a:lnTo>
                <a:lnTo>
                  <a:pt x="469900" y="254000"/>
                </a:lnTo>
                <a:lnTo>
                  <a:pt x="571500" y="812800"/>
                </a:lnTo>
                <a:lnTo>
                  <a:pt x="622300" y="254000"/>
                </a:lnTo>
                <a:lnTo>
                  <a:pt x="685800" y="647700"/>
                </a:lnTo>
                <a:lnTo>
                  <a:pt x="762000" y="38100"/>
                </a:lnTo>
                <a:lnTo>
                  <a:pt x="825500" y="584200"/>
                </a:lnTo>
                <a:lnTo>
                  <a:pt x="889000" y="127000"/>
                </a:lnTo>
                <a:lnTo>
                  <a:pt x="977900" y="647700"/>
                </a:lnTo>
                <a:lnTo>
                  <a:pt x="1041400" y="101600"/>
                </a:lnTo>
                <a:lnTo>
                  <a:pt x="1104900" y="736600"/>
                </a:lnTo>
                <a:lnTo>
                  <a:pt x="1181100" y="38100"/>
                </a:lnTo>
                <a:lnTo>
                  <a:pt x="1219200" y="673100"/>
                </a:lnTo>
                <a:lnTo>
                  <a:pt x="1282700" y="101600"/>
                </a:lnTo>
                <a:lnTo>
                  <a:pt x="1346200" y="698500"/>
                </a:lnTo>
                <a:lnTo>
                  <a:pt x="1435100" y="101600"/>
                </a:lnTo>
                <a:lnTo>
                  <a:pt x="1485900" y="711200"/>
                </a:lnTo>
                <a:lnTo>
                  <a:pt x="1587500" y="88900"/>
                </a:lnTo>
                <a:lnTo>
                  <a:pt x="1600200" y="1168400"/>
                </a:lnTo>
                <a:lnTo>
                  <a:pt x="0" y="1181100"/>
                </a:lnTo>
                <a:close/>
              </a:path>
            </a:pathLst>
          </a:cu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GB" dirty="0"/>
              <a:t>Grass Roots</a:t>
            </a:r>
          </a:p>
        </p:txBody>
      </p:sp>
      <p:cxnSp>
        <p:nvCxnSpPr>
          <p:cNvPr id="16" name="Connecteur droit 15"/>
          <p:cNvCxnSpPr/>
          <p:nvPr/>
        </p:nvCxnSpPr>
        <p:spPr>
          <a:xfrm rot="5400000">
            <a:off x="2535496" y="4368141"/>
            <a:ext cx="391663" cy="2"/>
          </a:xfrm>
          <a:prstGeom prst="line">
            <a:avLst/>
          </a:prstGeom>
        </p:spPr>
        <p:style>
          <a:lnRef idx="2">
            <a:schemeClr val="accent1"/>
          </a:lnRef>
          <a:fillRef idx="0">
            <a:schemeClr val="accent1"/>
          </a:fillRef>
          <a:effectRef idx="1">
            <a:schemeClr val="accent1"/>
          </a:effectRef>
          <a:fontRef idx="minor">
            <a:schemeClr val="tx1"/>
          </a:fontRef>
        </p:style>
      </p:cxnSp>
      <p:sp>
        <p:nvSpPr>
          <p:cNvPr id="20" name="Wolke 22"/>
          <p:cNvSpPr/>
          <p:nvPr/>
        </p:nvSpPr>
        <p:spPr>
          <a:xfrm>
            <a:off x="1351152" y="2438698"/>
            <a:ext cx="3611033" cy="194375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Organisations de confiance: CDC, ECDC, OMS, Joint commission</a:t>
            </a:r>
          </a:p>
        </p:txBody>
      </p:sp>
      <p:sp>
        <p:nvSpPr>
          <p:cNvPr id="21" name="Rectangle à coins arrondis 20"/>
          <p:cNvSpPr/>
          <p:nvPr/>
        </p:nvSpPr>
        <p:spPr>
          <a:xfrm>
            <a:off x="1556951" y="4563975"/>
            <a:ext cx="2372498" cy="39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Contrôle de l’infection</a:t>
            </a:r>
          </a:p>
        </p:txBody>
      </p:sp>
      <p:sp>
        <p:nvSpPr>
          <p:cNvPr id="25" name="Freihandform 9"/>
          <p:cNvSpPr/>
          <p:nvPr/>
        </p:nvSpPr>
        <p:spPr>
          <a:xfrm>
            <a:off x="5132173" y="380010"/>
            <a:ext cx="2208682" cy="3883918"/>
          </a:xfrm>
          <a:custGeom>
            <a:avLst/>
            <a:gdLst>
              <a:gd name="connsiteX0" fmla="*/ 457200 w 1845734"/>
              <a:gd name="connsiteY0" fmla="*/ 84667 h 3268134"/>
              <a:gd name="connsiteX1" fmla="*/ 1845734 w 1845734"/>
              <a:gd name="connsiteY1" fmla="*/ 0 h 3268134"/>
              <a:gd name="connsiteX2" fmla="*/ 948267 w 1845734"/>
              <a:gd name="connsiteY2" fmla="*/ 1388534 h 3268134"/>
              <a:gd name="connsiteX3" fmla="*/ 1710267 w 1845734"/>
              <a:gd name="connsiteY3" fmla="*/ 1219200 h 3268134"/>
              <a:gd name="connsiteX4" fmla="*/ 0 w 1845734"/>
              <a:gd name="connsiteY4" fmla="*/ 3268134 h 3268134"/>
              <a:gd name="connsiteX5" fmla="*/ 660400 w 1845734"/>
              <a:gd name="connsiteY5" fmla="*/ 1710267 h 3268134"/>
              <a:gd name="connsiteX6" fmla="*/ 101600 w 1845734"/>
              <a:gd name="connsiteY6" fmla="*/ 1811867 h 3268134"/>
              <a:gd name="connsiteX7" fmla="*/ 457200 w 1845734"/>
              <a:gd name="connsiteY7" fmla="*/ 84667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734" h="3268134">
                <a:moveTo>
                  <a:pt x="457200" y="84667"/>
                </a:moveTo>
                <a:lnTo>
                  <a:pt x="1845734" y="0"/>
                </a:lnTo>
                <a:lnTo>
                  <a:pt x="948267" y="1388534"/>
                </a:lnTo>
                <a:lnTo>
                  <a:pt x="1710267" y="1219200"/>
                </a:lnTo>
                <a:lnTo>
                  <a:pt x="0" y="3268134"/>
                </a:lnTo>
                <a:lnTo>
                  <a:pt x="660400" y="1710267"/>
                </a:lnTo>
                <a:lnTo>
                  <a:pt x="101600" y="1811867"/>
                </a:lnTo>
                <a:lnTo>
                  <a:pt x="457200" y="84667"/>
                </a:lnTo>
                <a:close/>
              </a:path>
            </a:pathLst>
          </a:cu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600" dirty="0">
                <a:solidFill>
                  <a:srgbClr val="800000"/>
                </a:solidFill>
              </a:rPr>
              <a:t>   </a:t>
            </a:r>
            <a:r>
              <a:rPr lang="fr-FR" sz="1600" b="1" dirty="0">
                <a:solidFill>
                  <a:srgbClr val="800000"/>
                </a:solidFill>
              </a:rPr>
              <a:t>Gouvernement</a:t>
            </a:r>
          </a:p>
          <a:p>
            <a:pPr algn="ctr"/>
            <a:endParaRPr lang="de-DE" sz="1600" dirty="0">
              <a:solidFill>
                <a:srgbClr val="800000"/>
              </a:solidFill>
            </a:endParaRPr>
          </a:p>
        </p:txBody>
      </p:sp>
      <p:sp>
        <p:nvSpPr>
          <p:cNvPr id="26" name="Rectangle à coins arrondis 25"/>
          <p:cNvSpPr/>
          <p:nvPr/>
        </p:nvSpPr>
        <p:spPr>
          <a:xfrm>
            <a:off x="5749562" y="4172310"/>
            <a:ext cx="1591293" cy="39166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Évidence, force, qualité</a:t>
            </a:r>
          </a:p>
        </p:txBody>
      </p:sp>
      <p:sp>
        <p:nvSpPr>
          <p:cNvPr id="5" name="Rechteck 4"/>
          <p:cNvSpPr/>
          <p:nvPr/>
        </p:nvSpPr>
        <p:spPr>
          <a:xfrm>
            <a:off x="5141877" y="3405084"/>
            <a:ext cx="1414785" cy="22874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bg1"/>
                </a:solidFill>
              </a:rPr>
              <a:t>New Engl J Med</a:t>
            </a:r>
          </a:p>
        </p:txBody>
      </p:sp>
      <p:sp>
        <p:nvSpPr>
          <p:cNvPr id="6" name="Rechteck 5"/>
          <p:cNvSpPr/>
          <p:nvPr/>
        </p:nvSpPr>
        <p:spPr>
          <a:xfrm>
            <a:off x="7106558" y="3391352"/>
            <a:ext cx="1517181" cy="22977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bg1"/>
                </a:solidFill>
              </a:rPr>
              <a:t>J Hosp Infect</a:t>
            </a:r>
          </a:p>
        </p:txBody>
      </p:sp>
      <p:sp>
        <p:nvSpPr>
          <p:cNvPr id="10" name="Textfeld 9"/>
          <p:cNvSpPr txBox="1"/>
          <p:nvPr/>
        </p:nvSpPr>
        <p:spPr>
          <a:xfrm>
            <a:off x="1058334" y="1657049"/>
            <a:ext cx="7565406" cy="1200329"/>
          </a:xfrm>
          <a:prstGeom prst="rect">
            <a:avLst/>
          </a:prstGeom>
          <a:noFill/>
        </p:spPr>
        <p:txBody>
          <a:bodyPr wrap="square" rtlCol="0">
            <a:spAutoFit/>
          </a:bodyPr>
          <a:lstStyle/>
          <a:p>
            <a:r>
              <a:rPr lang="fr-FR" sz="2400" dirty="0"/>
              <a:t>Le plus nombreux les sources et le plus on les fait confiance, le plus une innovation est perçue solide ou de haute qualité - et le plus probable est son implémentation</a:t>
            </a:r>
          </a:p>
        </p:txBody>
      </p:sp>
      <p:sp>
        <p:nvSpPr>
          <p:cNvPr id="11" name="Rechteck 10"/>
          <p:cNvSpPr/>
          <p:nvPr/>
        </p:nvSpPr>
        <p:spPr>
          <a:xfrm>
            <a:off x="5141877" y="3754592"/>
            <a:ext cx="1414785" cy="22874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ECDC</a:t>
            </a:r>
          </a:p>
        </p:txBody>
      </p:sp>
      <p:sp>
        <p:nvSpPr>
          <p:cNvPr id="12" name="Rechteck 11"/>
          <p:cNvSpPr/>
          <p:nvPr/>
        </p:nvSpPr>
        <p:spPr>
          <a:xfrm>
            <a:off x="7106558" y="3753560"/>
            <a:ext cx="1517181" cy="22977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bg1"/>
                </a:solidFill>
              </a:rPr>
              <a:t>Société nationale</a:t>
            </a:r>
          </a:p>
        </p:txBody>
      </p:sp>
      <p:sp>
        <p:nvSpPr>
          <p:cNvPr id="13" name="Oval 12"/>
          <p:cNvSpPr/>
          <p:nvPr/>
        </p:nvSpPr>
        <p:spPr>
          <a:xfrm>
            <a:off x="2893454" y="3853115"/>
            <a:ext cx="1727750" cy="1636757"/>
          </a:xfrm>
          <a:prstGeom prst="ellipse">
            <a:avLst/>
          </a:prstGeom>
          <a:solidFill>
            <a:schemeClr val="accent1">
              <a:lumMod val="60000"/>
              <a:lumOff val="40000"/>
            </a:schemeClr>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Evidence, force, qualité</a:t>
            </a:r>
          </a:p>
        </p:txBody>
      </p:sp>
      <p:sp>
        <p:nvSpPr>
          <p:cNvPr id="14" name="Oval 13"/>
          <p:cNvSpPr/>
          <p:nvPr/>
        </p:nvSpPr>
        <p:spPr>
          <a:xfrm>
            <a:off x="3686983" y="3117554"/>
            <a:ext cx="1283139" cy="1243935"/>
          </a:xfrm>
          <a:prstGeom prst="ellipse">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chemeClr val="tx1"/>
                </a:solidFill>
              </a:rPr>
              <a:t>Source*</a:t>
            </a:r>
          </a:p>
        </p:txBody>
      </p:sp>
      <p:sp>
        <p:nvSpPr>
          <p:cNvPr id="16" name="Oval 15"/>
          <p:cNvSpPr/>
          <p:nvPr/>
        </p:nvSpPr>
        <p:spPr>
          <a:xfrm>
            <a:off x="1787611" y="4671493"/>
            <a:ext cx="1705242" cy="1648137"/>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2">
                    <a:lumMod val="25000"/>
                  </a:schemeClr>
                </a:solidFill>
              </a:rPr>
              <a:t>Collègues</a:t>
            </a:r>
          </a:p>
        </p:txBody>
      </p:sp>
      <p:sp>
        <p:nvSpPr>
          <p:cNvPr id="17" name="Halber Rahmen 16"/>
          <p:cNvSpPr/>
          <p:nvPr/>
        </p:nvSpPr>
        <p:spPr>
          <a:xfrm rot="7944703">
            <a:off x="6493005" y="3496212"/>
            <a:ext cx="422565" cy="395511"/>
          </a:xfrm>
          <a:prstGeom prst="halfFram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a:solidFill>
                <a:schemeClr val="bg1"/>
              </a:solidFill>
            </a:endParaRPr>
          </a:p>
        </p:txBody>
      </p:sp>
      <p:sp>
        <p:nvSpPr>
          <p:cNvPr id="19" name="Rectangle 18"/>
          <p:cNvSpPr/>
          <p:nvPr/>
        </p:nvSpPr>
        <p:spPr>
          <a:xfrm>
            <a:off x="4970122" y="6127668"/>
            <a:ext cx="4047518" cy="369332"/>
          </a:xfrm>
          <a:prstGeom prst="rect">
            <a:avLst/>
          </a:prstGeom>
        </p:spPr>
        <p:txBody>
          <a:bodyPr wrap="none">
            <a:spAutoFit/>
          </a:bodyPr>
          <a:lstStyle/>
          <a:p>
            <a:r>
              <a:rPr lang="fr-FR" dirty="0"/>
              <a:t>*Médecins ≠ Infirmiers ≠ Administrateurs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Avantage relatif</a:t>
            </a:r>
          </a:p>
        </p:txBody>
      </p:sp>
      <p:sp>
        <p:nvSpPr>
          <p:cNvPr id="10" name="Textfeld 9"/>
          <p:cNvSpPr txBox="1"/>
          <p:nvPr/>
        </p:nvSpPr>
        <p:spPr>
          <a:xfrm>
            <a:off x="1058333" y="1673584"/>
            <a:ext cx="7476067" cy="2308324"/>
          </a:xfrm>
          <a:prstGeom prst="rect">
            <a:avLst/>
          </a:prstGeom>
          <a:noFill/>
        </p:spPr>
        <p:txBody>
          <a:bodyPr wrap="square" rtlCol="0">
            <a:spAutoFit/>
          </a:bodyPr>
          <a:lstStyle/>
          <a:p>
            <a:r>
              <a:rPr lang="fr-FR" sz="2400" dirty="0"/>
              <a:t>Le plus une intervention est perçue de rajouter de valeur à la situation présente par les collaborateurs, le plus probable est son implémentation</a:t>
            </a:r>
          </a:p>
          <a:p>
            <a:endParaRPr lang="fr-FR" sz="2400" dirty="0"/>
          </a:p>
          <a:p>
            <a:r>
              <a:rPr lang="fr-FR" sz="2400" b="1" dirty="0">
                <a:solidFill>
                  <a:srgbClr val="7030A0"/>
                </a:solidFill>
              </a:rPr>
              <a:t>Une évidence solide ne garanti pas la perception d’un avantage relatif d’une intervention!</a:t>
            </a:r>
          </a:p>
        </p:txBody>
      </p:sp>
    </p:spTree>
    <p:extLst>
      <p:ext uri="{BB962C8B-B14F-4D97-AF65-F5344CB8AC3E}">
        <p14:creationId xmlns:p14="http://schemas.microsoft.com/office/powerpoint/2010/main" val="17114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Adaptabilité</a:t>
            </a:r>
          </a:p>
        </p:txBody>
      </p:sp>
      <p:sp>
        <p:nvSpPr>
          <p:cNvPr id="14" name="Freihandform 13"/>
          <p:cNvSpPr/>
          <p:nvPr/>
        </p:nvSpPr>
        <p:spPr>
          <a:xfrm>
            <a:off x="1215159" y="5449887"/>
            <a:ext cx="2597150" cy="641350"/>
          </a:xfrm>
          <a:custGeom>
            <a:avLst/>
            <a:gdLst>
              <a:gd name="connsiteX0" fmla="*/ 0 w 2597150"/>
              <a:gd name="connsiteY0" fmla="*/ 6350 h 641350"/>
              <a:gd name="connsiteX1" fmla="*/ 0 w 2597150"/>
              <a:gd name="connsiteY1" fmla="*/ 641350 h 641350"/>
              <a:gd name="connsiteX2" fmla="*/ 2597150 w 2597150"/>
              <a:gd name="connsiteY2" fmla="*/ 641350 h 641350"/>
              <a:gd name="connsiteX3" fmla="*/ 2597150 w 2597150"/>
              <a:gd name="connsiteY3" fmla="*/ 6350 h 641350"/>
              <a:gd name="connsiteX4" fmla="*/ 1949450 w 2597150"/>
              <a:gd name="connsiteY4" fmla="*/ 6350 h 641350"/>
              <a:gd name="connsiteX5" fmla="*/ 1949450 w 2597150"/>
              <a:gd name="connsiteY5" fmla="*/ 285750 h 641350"/>
              <a:gd name="connsiteX6" fmla="*/ 1866900 w 2597150"/>
              <a:gd name="connsiteY6" fmla="*/ 285750 h 641350"/>
              <a:gd name="connsiteX7" fmla="*/ 1873250 w 2597150"/>
              <a:gd name="connsiteY7" fmla="*/ 406400 h 641350"/>
              <a:gd name="connsiteX8" fmla="*/ 1536700 w 2597150"/>
              <a:gd name="connsiteY8" fmla="*/ 400050 h 641350"/>
              <a:gd name="connsiteX9" fmla="*/ 1530350 w 2597150"/>
              <a:gd name="connsiteY9" fmla="*/ 279400 h 641350"/>
              <a:gd name="connsiteX10" fmla="*/ 1193800 w 2597150"/>
              <a:gd name="connsiteY10" fmla="*/ 285750 h 641350"/>
              <a:gd name="connsiteX11" fmla="*/ 1193800 w 2597150"/>
              <a:gd name="connsiteY11" fmla="*/ 400050 h 641350"/>
              <a:gd name="connsiteX12" fmla="*/ 1047750 w 2597150"/>
              <a:gd name="connsiteY12" fmla="*/ 406400 h 641350"/>
              <a:gd name="connsiteX13" fmla="*/ 1047750 w 2597150"/>
              <a:gd name="connsiteY13" fmla="*/ 177800 h 641350"/>
              <a:gd name="connsiteX14" fmla="*/ 895350 w 2597150"/>
              <a:gd name="connsiteY14" fmla="*/ 190500 h 641350"/>
              <a:gd name="connsiteX15" fmla="*/ 895350 w 2597150"/>
              <a:gd name="connsiteY15" fmla="*/ 406400 h 641350"/>
              <a:gd name="connsiteX16" fmla="*/ 749300 w 2597150"/>
              <a:gd name="connsiteY16" fmla="*/ 400050 h 641350"/>
              <a:gd name="connsiteX17" fmla="*/ 749300 w 2597150"/>
              <a:gd name="connsiteY17" fmla="*/ 0 h 641350"/>
              <a:gd name="connsiteX18" fmla="*/ 0 w 2597150"/>
              <a:gd name="connsiteY18" fmla="*/ 6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7150" h="641350">
                <a:moveTo>
                  <a:pt x="0" y="6350"/>
                </a:moveTo>
                <a:lnTo>
                  <a:pt x="0" y="641350"/>
                </a:lnTo>
                <a:lnTo>
                  <a:pt x="2597150" y="641350"/>
                </a:lnTo>
                <a:lnTo>
                  <a:pt x="2597150" y="6350"/>
                </a:lnTo>
                <a:lnTo>
                  <a:pt x="1949450" y="6350"/>
                </a:lnTo>
                <a:lnTo>
                  <a:pt x="1949450" y="285750"/>
                </a:lnTo>
                <a:lnTo>
                  <a:pt x="1866900" y="285750"/>
                </a:lnTo>
                <a:lnTo>
                  <a:pt x="1873250" y="406400"/>
                </a:lnTo>
                <a:lnTo>
                  <a:pt x="1536700" y="400050"/>
                </a:lnTo>
                <a:lnTo>
                  <a:pt x="1530350" y="279400"/>
                </a:lnTo>
                <a:lnTo>
                  <a:pt x="1193800" y="285750"/>
                </a:lnTo>
                <a:lnTo>
                  <a:pt x="1193800" y="400050"/>
                </a:lnTo>
                <a:lnTo>
                  <a:pt x="1047750" y="406400"/>
                </a:lnTo>
                <a:lnTo>
                  <a:pt x="1047750" y="177800"/>
                </a:lnTo>
                <a:lnTo>
                  <a:pt x="895350" y="190500"/>
                </a:lnTo>
                <a:lnTo>
                  <a:pt x="895350" y="406400"/>
                </a:lnTo>
                <a:lnTo>
                  <a:pt x="749300" y="400050"/>
                </a:lnTo>
                <a:lnTo>
                  <a:pt x="749300" y="0"/>
                </a:lnTo>
                <a:lnTo>
                  <a:pt x="0" y="6350"/>
                </a:lnTo>
                <a:close/>
              </a:path>
            </a:pathLst>
          </a:cu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5" name="Freihandform 14"/>
          <p:cNvSpPr/>
          <p:nvPr/>
        </p:nvSpPr>
        <p:spPr>
          <a:xfrm>
            <a:off x="1964459" y="4514849"/>
            <a:ext cx="1190625" cy="765175"/>
          </a:xfrm>
          <a:custGeom>
            <a:avLst/>
            <a:gdLst>
              <a:gd name="connsiteX0" fmla="*/ 0 w 1190625"/>
              <a:gd name="connsiteY0" fmla="*/ 749300 h 765175"/>
              <a:gd name="connsiteX1" fmla="*/ 3175 w 1190625"/>
              <a:gd name="connsiteY1" fmla="*/ 0 h 765175"/>
              <a:gd name="connsiteX2" fmla="*/ 1190625 w 1190625"/>
              <a:gd name="connsiteY2" fmla="*/ 9525 h 765175"/>
              <a:gd name="connsiteX3" fmla="*/ 1190625 w 1190625"/>
              <a:gd name="connsiteY3" fmla="*/ 638175 h 765175"/>
              <a:gd name="connsiteX4" fmla="*/ 1108075 w 1190625"/>
              <a:gd name="connsiteY4" fmla="*/ 641350 h 765175"/>
              <a:gd name="connsiteX5" fmla="*/ 1114425 w 1190625"/>
              <a:gd name="connsiteY5" fmla="*/ 758825 h 765175"/>
              <a:gd name="connsiteX6" fmla="*/ 800100 w 1190625"/>
              <a:gd name="connsiteY6" fmla="*/ 752475 h 765175"/>
              <a:gd name="connsiteX7" fmla="*/ 790575 w 1190625"/>
              <a:gd name="connsiteY7" fmla="*/ 625475 h 765175"/>
              <a:gd name="connsiteX8" fmla="*/ 431800 w 1190625"/>
              <a:gd name="connsiteY8" fmla="*/ 635000 h 765175"/>
              <a:gd name="connsiteX9" fmla="*/ 434975 w 1190625"/>
              <a:gd name="connsiteY9" fmla="*/ 758825 h 765175"/>
              <a:gd name="connsiteX10" fmla="*/ 304800 w 1190625"/>
              <a:gd name="connsiteY10" fmla="*/ 765175 h 765175"/>
              <a:gd name="connsiteX11" fmla="*/ 301625 w 1190625"/>
              <a:gd name="connsiteY11" fmla="*/ 530225 h 765175"/>
              <a:gd name="connsiteX12" fmla="*/ 142875 w 1190625"/>
              <a:gd name="connsiteY12" fmla="*/ 546100 h 765175"/>
              <a:gd name="connsiteX13" fmla="*/ 139700 w 1190625"/>
              <a:gd name="connsiteY13" fmla="*/ 765175 h 765175"/>
              <a:gd name="connsiteX14" fmla="*/ 0 w 1190625"/>
              <a:gd name="connsiteY14" fmla="*/ 74930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5" h="765175">
                <a:moveTo>
                  <a:pt x="0" y="749300"/>
                </a:moveTo>
                <a:cubicBezTo>
                  <a:pt x="1058" y="499533"/>
                  <a:pt x="2117" y="249767"/>
                  <a:pt x="3175" y="0"/>
                </a:cubicBezTo>
                <a:lnTo>
                  <a:pt x="1190625" y="9525"/>
                </a:lnTo>
                <a:lnTo>
                  <a:pt x="1190625" y="638175"/>
                </a:lnTo>
                <a:lnTo>
                  <a:pt x="1108075" y="641350"/>
                </a:lnTo>
                <a:lnTo>
                  <a:pt x="1114425" y="758825"/>
                </a:lnTo>
                <a:lnTo>
                  <a:pt x="800100" y="752475"/>
                </a:lnTo>
                <a:lnTo>
                  <a:pt x="790575" y="625475"/>
                </a:lnTo>
                <a:lnTo>
                  <a:pt x="431800" y="635000"/>
                </a:lnTo>
                <a:cubicBezTo>
                  <a:pt x="432858" y="676275"/>
                  <a:pt x="434975" y="758825"/>
                  <a:pt x="434975" y="758825"/>
                </a:cubicBezTo>
                <a:lnTo>
                  <a:pt x="304800" y="765175"/>
                </a:lnTo>
                <a:cubicBezTo>
                  <a:pt x="303742" y="686858"/>
                  <a:pt x="302683" y="608542"/>
                  <a:pt x="301625" y="530225"/>
                </a:cubicBezTo>
                <a:lnTo>
                  <a:pt x="142875" y="546100"/>
                </a:lnTo>
                <a:cubicBezTo>
                  <a:pt x="141817" y="619125"/>
                  <a:pt x="140758" y="692150"/>
                  <a:pt x="139700" y="765175"/>
                </a:cubicBezTo>
                <a:lnTo>
                  <a:pt x="0" y="749300"/>
                </a:lnTo>
                <a:close/>
              </a:path>
            </a:pathLst>
          </a:cu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Freihandform 16"/>
          <p:cNvSpPr/>
          <p:nvPr/>
        </p:nvSpPr>
        <p:spPr>
          <a:xfrm>
            <a:off x="4780746" y="5449887"/>
            <a:ext cx="2597150" cy="641350"/>
          </a:xfrm>
          <a:custGeom>
            <a:avLst/>
            <a:gdLst>
              <a:gd name="connsiteX0" fmla="*/ 0 w 2597150"/>
              <a:gd name="connsiteY0" fmla="*/ 6350 h 641350"/>
              <a:gd name="connsiteX1" fmla="*/ 0 w 2597150"/>
              <a:gd name="connsiteY1" fmla="*/ 641350 h 641350"/>
              <a:gd name="connsiteX2" fmla="*/ 2597150 w 2597150"/>
              <a:gd name="connsiteY2" fmla="*/ 641350 h 641350"/>
              <a:gd name="connsiteX3" fmla="*/ 2597150 w 2597150"/>
              <a:gd name="connsiteY3" fmla="*/ 6350 h 641350"/>
              <a:gd name="connsiteX4" fmla="*/ 1949450 w 2597150"/>
              <a:gd name="connsiteY4" fmla="*/ 6350 h 641350"/>
              <a:gd name="connsiteX5" fmla="*/ 1949450 w 2597150"/>
              <a:gd name="connsiteY5" fmla="*/ 285750 h 641350"/>
              <a:gd name="connsiteX6" fmla="*/ 1866900 w 2597150"/>
              <a:gd name="connsiteY6" fmla="*/ 285750 h 641350"/>
              <a:gd name="connsiteX7" fmla="*/ 1873250 w 2597150"/>
              <a:gd name="connsiteY7" fmla="*/ 406400 h 641350"/>
              <a:gd name="connsiteX8" fmla="*/ 1536700 w 2597150"/>
              <a:gd name="connsiteY8" fmla="*/ 400050 h 641350"/>
              <a:gd name="connsiteX9" fmla="*/ 1530350 w 2597150"/>
              <a:gd name="connsiteY9" fmla="*/ 279400 h 641350"/>
              <a:gd name="connsiteX10" fmla="*/ 1193800 w 2597150"/>
              <a:gd name="connsiteY10" fmla="*/ 285750 h 641350"/>
              <a:gd name="connsiteX11" fmla="*/ 1193800 w 2597150"/>
              <a:gd name="connsiteY11" fmla="*/ 400050 h 641350"/>
              <a:gd name="connsiteX12" fmla="*/ 1047750 w 2597150"/>
              <a:gd name="connsiteY12" fmla="*/ 406400 h 641350"/>
              <a:gd name="connsiteX13" fmla="*/ 1047750 w 2597150"/>
              <a:gd name="connsiteY13" fmla="*/ 177800 h 641350"/>
              <a:gd name="connsiteX14" fmla="*/ 895350 w 2597150"/>
              <a:gd name="connsiteY14" fmla="*/ 190500 h 641350"/>
              <a:gd name="connsiteX15" fmla="*/ 895350 w 2597150"/>
              <a:gd name="connsiteY15" fmla="*/ 406400 h 641350"/>
              <a:gd name="connsiteX16" fmla="*/ 749300 w 2597150"/>
              <a:gd name="connsiteY16" fmla="*/ 400050 h 641350"/>
              <a:gd name="connsiteX17" fmla="*/ 749300 w 2597150"/>
              <a:gd name="connsiteY17" fmla="*/ 0 h 641350"/>
              <a:gd name="connsiteX18" fmla="*/ 0 w 2597150"/>
              <a:gd name="connsiteY18" fmla="*/ 6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7150" h="641350">
                <a:moveTo>
                  <a:pt x="0" y="6350"/>
                </a:moveTo>
                <a:lnTo>
                  <a:pt x="0" y="641350"/>
                </a:lnTo>
                <a:lnTo>
                  <a:pt x="2597150" y="641350"/>
                </a:lnTo>
                <a:lnTo>
                  <a:pt x="2597150" y="6350"/>
                </a:lnTo>
                <a:lnTo>
                  <a:pt x="1949450" y="6350"/>
                </a:lnTo>
                <a:lnTo>
                  <a:pt x="1949450" y="285750"/>
                </a:lnTo>
                <a:lnTo>
                  <a:pt x="1866900" y="285750"/>
                </a:lnTo>
                <a:lnTo>
                  <a:pt x="1873250" y="406400"/>
                </a:lnTo>
                <a:lnTo>
                  <a:pt x="1536700" y="400050"/>
                </a:lnTo>
                <a:lnTo>
                  <a:pt x="1530350" y="279400"/>
                </a:lnTo>
                <a:lnTo>
                  <a:pt x="1193800" y="285750"/>
                </a:lnTo>
                <a:lnTo>
                  <a:pt x="1193800" y="400050"/>
                </a:lnTo>
                <a:lnTo>
                  <a:pt x="1047750" y="406400"/>
                </a:lnTo>
                <a:lnTo>
                  <a:pt x="1047750" y="177800"/>
                </a:lnTo>
                <a:lnTo>
                  <a:pt x="895350" y="190500"/>
                </a:lnTo>
                <a:lnTo>
                  <a:pt x="895350" y="406400"/>
                </a:lnTo>
                <a:lnTo>
                  <a:pt x="749300" y="400050"/>
                </a:lnTo>
                <a:lnTo>
                  <a:pt x="749300" y="0"/>
                </a:lnTo>
                <a:lnTo>
                  <a:pt x="0" y="6350"/>
                </a:lnTo>
                <a:close/>
              </a:path>
            </a:pathLst>
          </a:cu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20" name="Freihandform 19"/>
          <p:cNvSpPr/>
          <p:nvPr/>
        </p:nvSpPr>
        <p:spPr>
          <a:xfrm>
            <a:off x="5570263" y="4833937"/>
            <a:ext cx="1126066" cy="918633"/>
          </a:xfrm>
          <a:custGeom>
            <a:avLst/>
            <a:gdLst>
              <a:gd name="connsiteX0" fmla="*/ 0 w 1126066"/>
              <a:gd name="connsiteY0" fmla="*/ 0 h 918633"/>
              <a:gd name="connsiteX1" fmla="*/ 21166 w 1126066"/>
              <a:gd name="connsiteY1" fmla="*/ 918633 h 918633"/>
              <a:gd name="connsiteX2" fmla="*/ 165100 w 1126066"/>
              <a:gd name="connsiteY2" fmla="*/ 309033 h 918633"/>
              <a:gd name="connsiteX3" fmla="*/ 232833 w 1126066"/>
              <a:gd name="connsiteY3" fmla="*/ 677333 h 918633"/>
              <a:gd name="connsiteX4" fmla="*/ 359833 w 1126066"/>
              <a:gd name="connsiteY4" fmla="*/ 385233 h 918633"/>
              <a:gd name="connsiteX5" fmla="*/ 452966 w 1126066"/>
              <a:gd name="connsiteY5" fmla="*/ 605367 h 918633"/>
              <a:gd name="connsiteX6" fmla="*/ 647700 w 1126066"/>
              <a:gd name="connsiteY6" fmla="*/ 334433 h 918633"/>
              <a:gd name="connsiteX7" fmla="*/ 931333 w 1126066"/>
              <a:gd name="connsiteY7" fmla="*/ 905933 h 918633"/>
              <a:gd name="connsiteX8" fmla="*/ 1028700 w 1126066"/>
              <a:gd name="connsiteY8" fmla="*/ 537633 h 918633"/>
              <a:gd name="connsiteX9" fmla="*/ 1126066 w 1126066"/>
              <a:gd name="connsiteY9" fmla="*/ 770467 h 918633"/>
              <a:gd name="connsiteX10" fmla="*/ 1126066 w 1126066"/>
              <a:gd name="connsiteY10" fmla="*/ 309033 h 918633"/>
              <a:gd name="connsiteX11" fmla="*/ 1121833 w 1126066"/>
              <a:gd name="connsiteY11" fmla="*/ 122767 h 918633"/>
              <a:gd name="connsiteX12" fmla="*/ 0 w 1126066"/>
              <a:gd name="connsiteY12" fmla="*/ 0 h 91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6066" h="918633">
                <a:moveTo>
                  <a:pt x="0" y="0"/>
                </a:moveTo>
                <a:lnTo>
                  <a:pt x="21166" y="918633"/>
                </a:lnTo>
                <a:lnTo>
                  <a:pt x="165100" y="309033"/>
                </a:lnTo>
                <a:lnTo>
                  <a:pt x="232833" y="677333"/>
                </a:lnTo>
                <a:lnTo>
                  <a:pt x="359833" y="385233"/>
                </a:lnTo>
                <a:lnTo>
                  <a:pt x="452966" y="605367"/>
                </a:lnTo>
                <a:lnTo>
                  <a:pt x="647700" y="334433"/>
                </a:lnTo>
                <a:lnTo>
                  <a:pt x="931333" y="905933"/>
                </a:lnTo>
                <a:lnTo>
                  <a:pt x="1028700" y="537633"/>
                </a:lnTo>
                <a:lnTo>
                  <a:pt x="1126066" y="770467"/>
                </a:lnTo>
                <a:lnTo>
                  <a:pt x="1126066" y="309033"/>
                </a:lnTo>
                <a:lnTo>
                  <a:pt x="1121833" y="122767"/>
                </a:lnTo>
                <a:lnTo>
                  <a:pt x="0" y="0"/>
                </a:lnTo>
                <a:close/>
              </a:path>
            </a:pathLst>
          </a:cu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Datenträger mit direktem Zugriff 20"/>
          <p:cNvSpPr/>
          <p:nvPr/>
        </p:nvSpPr>
        <p:spPr>
          <a:xfrm rot="7414703">
            <a:off x="5915395" y="3921628"/>
            <a:ext cx="1234873" cy="677772"/>
          </a:xfrm>
          <a:prstGeom prst="flowChartMagneticDrum">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Zylinder 22"/>
          <p:cNvSpPr/>
          <p:nvPr/>
        </p:nvSpPr>
        <p:spPr>
          <a:xfrm rot="7093184">
            <a:off x="7388840" y="3842893"/>
            <a:ext cx="330784" cy="1769747"/>
          </a:xfrm>
          <a:prstGeom prst="can">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Freihandform 28"/>
          <p:cNvSpPr/>
          <p:nvPr/>
        </p:nvSpPr>
        <p:spPr>
          <a:xfrm rot="949030">
            <a:off x="7156659" y="2705591"/>
            <a:ext cx="711200" cy="973666"/>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0" name="Freihandform 29"/>
          <p:cNvSpPr/>
          <p:nvPr/>
        </p:nvSpPr>
        <p:spPr>
          <a:xfrm rot="1312800">
            <a:off x="7342884" y="2878983"/>
            <a:ext cx="835025" cy="1160839"/>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1" name="Freihandform 30"/>
          <p:cNvSpPr/>
          <p:nvPr/>
        </p:nvSpPr>
        <p:spPr>
          <a:xfrm rot="421880">
            <a:off x="6801058" y="2545144"/>
            <a:ext cx="711200" cy="973666"/>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2" name="Freihandform 31"/>
          <p:cNvSpPr/>
          <p:nvPr/>
        </p:nvSpPr>
        <p:spPr>
          <a:xfrm rot="1653782">
            <a:off x="7861711" y="3916027"/>
            <a:ext cx="418848" cy="671441"/>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3" name="Freihandform 32"/>
          <p:cNvSpPr/>
          <p:nvPr/>
        </p:nvSpPr>
        <p:spPr>
          <a:xfrm>
            <a:off x="5612596" y="4884737"/>
            <a:ext cx="1016000" cy="482600"/>
          </a:xfrm>
          <a:custGeom>
            <a:avLst/>
            <a:gdLst>
              <a:gd name="connsiteX0" fmla="*/ 0 w 1016000"/>
              <a:gd name="connsiteY0" fmla="*/ 0 h 482600"/>
              <a:gd name="connsiteX1" fmla="*/ 1016000 w 1016000"/>
              <a:gd name="connsiteY1" fmla="*/ 101600 h 482600"/>
              <a:gd name="connsiteX2" fmla="*/ 1016000 w 1016000"/>
              <a:gd name="connsiteY2" fmla="*/ 419100 h 482600"/>
              <a:gd name="connsiteX3" fmla="*/ 927100 w 1016000"/>
              <a:gd name="connsiteY3" fmla="*/ 266700 h 482600"/>
              <a:gd name="connsiteX4" fmla="*/ 863600 w 1016000"/>
              <a:gd name="connsiteY4" fmla="*/ 482600 h 482600"/>
              <a:gd name="connsiteX5" fmla="*/ 660400 w 1016000"/>
              <a:gd name="connsiteY5" fmla="*/ 165100 h 482600"/>
              <a:gd name="connsiteX6" fmla="*/ 482600 w 1016000"/>
              <a:gd name="connsiteY6" fmla="*/ 177800 h 482600"/>
              <a:gd name="connsiteX7" fmla="*/ 355600 w 1016000"/>
              <a:gd name="connsiteY7" fmla="*/ 279400 h 482600"/>
              <a:gd name="connsiteX8" fmla="*/ 228600 w 1016000"/>
              <a:gd name="connsiteY8" fmla="*/ 152400 h 482600"/>
              <a:gd name="connsiteX9" fmla="*/ 12700 w 1016000"/>
              <a:gd name="connsiteY9" fmla="*/ 177800 h 482600"/>
              <a:gd name="connsiteX10" fmla="*/ 0 w 1016000"/>
              <a:gd name="connsiteY10"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0" h="482600">
                <a:moveTo>
                  <a:pt x="0" y="0"/>
                </a:moveTo>
                <a:lnTo>
                  <a:pt x="1016000" y="101600"/>
                </a:lnTo>
                <a:lnTo>
                  <a:pt x="1016000" y="419100"/>
                </a:lnTo>
                <a:lnTo>
                  <a:pt x="927100" y="266700"/>
                </a:lnTo>
                <a:lnTo>
                  <a:pt x="863600" y="482600"/>
                </a:lnTo>
                <a:lnTo>
                  <a:pt x="660400" y="165100"/>
                </a:lnTo>
                <a:lnTo>
                  <a:pt x="482600" y="177800"/>
                </a:lnTo>
                <a:lnTo>
                  <a:pt x="355600" y="279400"/>
                </a:lnTo>
                <a:lnTo>
                  <a:pt x="228600" y="152400"/>
                </a:lnTo>
                <a:lnTo>
                  <a:pt x="12700" y="177800"/>
                </a:lnTo>
                <a:lnTo>
                  <a:pt x="0" y="0"/>
                </a:lnTo>
                <a:close/>
              </a:path>
            </a:pathLst>
          </a:cu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Freihandform 33"/>
          <p:cNvSpPr/>
          <p:nvPr/>
        </p:nvSpPr>
        <p:spPr>
          <a:xfrm>
            <a:off x="2062884" y="4618037"/>
            <a:ext cx="1016000" cy="482600"/>
          </a:xfrm>
          <a:custGeom>
            <a:avLst/>
            <a:gdLst>
              <a:gd name="connsiteX0" fmla="*/ 0 w 1016000"/>
              <a:gd name="connsiteY0" fmla="*/ 0 h 482600"/>
              <a:gd name="connsiteX1" fmla="*/ 1016000 w 1016000"/>
              <a:gd name="connsiteY1" fmla="*/ 101600 h 482600"/>
              <a:gd name="connsiteX2" fmla="*/ 1016000 w 1016000"/>
              <a:gd name="connsiteY2" fmla="*/ 419100 h 482600"/>
              <a:gd name="connsiteX3" fmla="*/ 927100 w 1016000"/>
              <a:gd name="connsiteY3" fmla="*/ 266700 h 482600"/>
              <a:gd name="connsiteX4" fmla="*/ 863600 w 1016000"/>
              <a:gd name="connsiteY4" fmla="*/ 482600 h 482600"/>
              <a:gd name="connsiteX5" fmla="*/ 660400 w 1016000"/>
              <a:gd name="connsiteY5" fmla="*/ 165100 h 482600"/>
              <a:gd name="connsiteX6" fmla="*/ 482600 w 1016000"/>
              <a:gd name="connsiteY6" fmla="*/ 177800 h 482600"/>
              <a:gd name="connsiteX7" fmla="*/ 355600 w 1016000"/>
              <a:gd name="connsiteY7" fmla="*/ 279400 h 482600"/>
              <a:gd name="connsiteX8" fmla="*/ 228600 w 1016000"/>
              <a:gd name="connsiteY8" fmla="*/ 152400 h 482600"/>
              <a:gd name="connsiteX9" fmla="*/ 12700 w 1016000"/>
              <a:gd name="connsiteY9" fmla="*/ 177800 h 482600"/>
              <a:gd name="connsiteX10" fmla="*/ 0 w 1016000"/>
              <a:gd name="connsiteY10"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0" h="482600">
                <a:moveTo>
                  <a:pt x="0" y="0"/>
                </a:moveTo>
                <a:lnTo>
                  <a:pt x="1016000" y="101600"/>
                </a:lnTo>
                <a:lnTo>
                  <a:pt x="1016000" y="419100"/>
                </a:lnTo>
                <a:lnTo>
                  <a:pt x="927100" y="266700"/>
                </a:lnTo>
                <a:lnTo>
                  <a:pt x="863600" y="482600"/>
                </a:lnTo>
                <a:lnTo>
                  <a:pt x="660400" y="165100"/>
                </a:lnTo>
                <a:lnTo>
                  <a:pt x="482600" y="177800"/>
                </a:lnTo>
                <a:lnTo>
                  <a:pt x="355600" y="279400"/>
                </a:lnTo>
                <a:lnTo>
                  <a:pt x="228600" y="152400"/>
                </a:lnTo>
                <a:lnTo>
                  <a:pt x="12700" y="177800"/>
                </a:lnTo>
                <a:lnTo>
                  <a:pt x="0" y="0"/>
                </a:lnTo>
                <a:close/>
              </a:path>
            </a:pathLst>
          </a:custGeom>
          <a:solidFill>
            <a:schemeClr val="accent6"/>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p:cNvSpPr txBox="1"/>
          <p:nvPr/>
        </p:nvSpPr>
        <p:spPr>
          <a:xfrm>
            <a:off x="1058333" y="1547360"/>
            <a:ext cx="7451353" cy="1754326"/>
          </a:xfrm>
          <a:prstGeom prst="rect">
            <a:avLst/>
          </a:prstGeom>
          <a:noFill/>
        </p:spPr>
        <p:txBody>
          <a:bodyPr wrap="square" rtlCol="0">
            <a:spAutoFit/>
          </a:bodyPr>
          <a:lstStyle/>
          <a:p>
            <a:r>
              <a:rPr lang="fr-FR" sz="2400" b="1" dirty="0">
                <a:solidFill>
                  <a:schemeClr val="accent1">
                    <a:lumMod val="75000"/>
                  </a:schemeClr>
                </a:solidFill>
              </a:rPr>
              <a:t>Noyau fixe – périphérie adaptative (emballage)</a:t>
            </a:r>
          </a:p>
          <a:p>
            <a:r>
              <a:rPr lang="fr-FR" sz="2400" b="1" dirty="0">
                <a:solidFill>
                  <a:schemeClr val="accent1">
                    <a:lumMod val="75000"/>
                  </a:schemeClr>
                </a:solidFill>
              </a:rPr>
              <a:t>(One size dose </a:t>
            </a:r>
            <a:r>
              <a:rPr lang="fr-FR" sz="2400" b="1" i="1" dirty="0">
                <a:solidFill>
                  <a:schemeClr val="accent1">
                    <a:lumMod val="75000"/>
                  </a:schemeClr>
                </a:solidFill>
              </a:rPr>
              <a:t>NOT</a:t>
            </a:r>
            <a:r>
              <a:rPr lang="fr-FR" sz="2400" b="1" dirty="0">
                <a:solidFill>
                  <a:schemeClr val="accent1">
                    <a:lumMod val="75000"/>
                  </a:schemeClr>
                </a:solidFill>
              </a:rPr>
              <a:t> fit all)</a:t>
            </a:r>
          </a:p>
          <a:p>
            <a:endParaRPr lang="fr-FR" sz="2400" dirty="0"/>
          </a:p>
          <a:p>
            <a:pPr>
              <a:buFontTx/>
              <a:buChar char="-"/>
            </a:pPr>
            <a:r>
              <a:rPr lang="fr-FR" dirty="0"/>
              <a:t> Solution hydro-alcoolique au point des soins : flacons ou distributeurs?</a:t>
            </a:r>
          </a:p>
          <a:p>
            <a:pPr marL="84138" indent="-84138">
              <a:buFontTx/>
              <a:buChar char="-"/>
            </a:pPr>
            <a:r>
              <a:rPr lang="fr-FR" dirty="0"/>
              <a:t> Antibioprophylaxie préopératoire : chirurgien ou anesthésiste?</a:t>
            </a:r>
          </a:p>
        </p:txBody>
      </p:sp>
    </p:spTree>
    <p:extLst>
      <p:ext uri="{BB962C8B-B14F-4D97-AF65-F5344CB8AC3E}">
        <p14:creationId xmlns:p14="http://schemas.microsoft.com/office/powerpoint/2010/main" val="285417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ihandform 13"/>
          <p:cNvSpPr/>
          <p:nvPr/>
        </p:nvSpPr>
        <p:spPr>
          <a:xfrm>
            <a:off x="1215159" y="5449887"/>
            <a:ext cx="2597150" cy="641350"/>
          </a:xfrm>
          <a:custGeom>
            <a:avLst/>
            <a:gdLst>
              <a:gd name="connsiteX0" fmla="*/ 0 w 2597150"/>
              <a:gd name="connsiteY0" fmla="*/ 6350 h 641350"/>
              <a:gd name="connsiteX1" fmla="*/ 0 w 2597150"/>
              <a:gd name="connsiteY1" fmla="*/ 641350 h 641350"/>
              <a:gd name="connsiteX2" fmla="*/ 2597150 w 2597150"/>
              <a:gd name="connsiteY2" fmla="*/ 641350 h 641350"/>
              <a:gd name="connsiteX3" fmla="*/ 2597150 w 2597150"/>
              <a:gd name="connsiteY3" fmla="*/ 6350 h 641350"/>
              <a:gd name="connsiteX4" fmla="*/ 1949450 w 2597150"/>
              <a:gd name="connsiteY4" fmla="*/ 6350 h 641350"/>
              <a:gd name="connsiteX5" fmla="*/ 1949450 w 2597150"/>
              <a:gd name="connsiteY5" fmla="*/ 285750 h 641350"/>
              <a:gd name="connsiteX6" fmla="*/ 1866900 w 2597150"/>
              <a:gd name="connsiteY6" fmla="*/ 285750 h 641350"/>
              <a:gd name="connsiteX7" fmla="*/ 1873250 w 2597150"/>
              <a:gd name="connsiteY7" fmla="*/ 406400 h 641350"/>
              <a:gd name="connsiteX8" fmla="*/ 1536700 w 2597150"/>
              <a:gd name="connsiteY8" fmla="*/ 400050 h 641350"/>
              <a:gd name="connsiteX9" fmla="*/ 1530350 w 2597150"/>
              <a:gd name="connsiteY9" fmla="*/ 279400 h 641350"/>
              <a:gd name="connsiteX10" fmla="*/ 1193800 w 2597150"/>
              <a:gd name="connsiteY10" fmla="*/ 285750 h 641350"/>
              <a:gd name="connsiteX11" fmla="*/ 1193800 w 2597150"/>
              <a:gd name="connsiteY11" fmla="*/ 400050 h 641350"/>
              <a:gd name="connsiteX12" fmla="*/ 1047750 w 2597150"/>
              <a:gd name="connsiteY12" fmla="*/ 406400 h 641350"/>
              <a:gd name="connsiteX13" fmla="*/ 1047750 w 2597150"/>
              <a:gd name="connsiteY13" fmla="*/ 177800 h 641350"/>
              <a:gd name="connsiteX14" fmla="*/ 895350 w 2597150"/>
              <a:gd name="connsiteY14" fmla="*/ 190500 h 641350"/>
              <a:gd name="connsiteX15" fmla="*/ 895350 w 2597150"/>
              <a:gd name="connsiteY15" fmla="*/ 406400 h 641350"/>
              <a:gd name="connsiteX16" fmla="*/ 749300 w 2597150"/>
              <a:gd name="connsiteY16" fmla="*/ 400050 h 641350"/>
              <a:gd name="connsiteX17" fmla="*/ 749300 w 2597150"/>
              <a:gd name="connsiteY17" fmla="*/ 0 h 641350"/>
              <a:gd name="connsiteX18" fmla="*/ 0 w 2597150"/>
              <a:gd name="connsiteY18" fmla="*/ 6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7150" h="641350">
                <a:moveTo>
                  <a:pt x="0" y="6350"/>
                </a:moveTo>
                <a:lnTo>
                  <a:pt x="0" y="641350"/>
                </a:lnTo>
                <a:lnTo>
                  <a:pt x="2597150" y="641350"/>
                </a:lnTo>
                <a:lnTo>
                  <a:pt x="2597150" y="6350"/>
                </a:lnTo>
                <a:lnTo>
                  <a:pt x="1949450" y="6350"/>
                </a:lnTo>
                <a:lnTo>
                  <a:pt x="1949450" y="285750"/>
                </a:lnTo>
                <a:lnTo>
                  <a:pt x="1866900" y="285750"/>
                </a:lnTo>
                <a:lnTo>
                  <a:pt x="1873250" y="406400"/>
                </a:lnTo>
                <a:lnTo>
                  <a:pt x="1536700" y="400050"/>
                </a:lnTo>
                <a:lnTo>
                  <a:pt x="1530350" y="279400"/>
                </a:lnTo>
                <a:lnTo>
                  <a:pt x="1193800" y="285750"/>
                </a:lnTo>
                <a:lnTo>
                  <a:pt x="1193800" y="400050"/>
                </a:lnTo>
                <a:lnTo>
                  <a:pt x="1047750" y="406400"/>
                </a:lnTo>
                <a:lnTo>
                  <a:pt x="1047750" y="177800"/>
                </a:lnTo>
                <a:lnTo>
                  <a:pt x="895350" y="190500"/>
                </a:lnTo>
                <a:lnTo>
                  <a:pt x="895350" y="406400"/>
                </a:lnTo>
                <a:lnTo>
                  <a:pt x="749300" y="400050"/>
                </a:lnTo>
                <a:lnTo>
                  <a:pt x="749300" y="0"/>
                </a:lnTo>
                <a:lnTo>
                  <a:pt x="0" y="6350"/>
                </a:lnTo>
                <a:close/>
              </a:path>
            </a:pathLst>
          </a:cu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5" name="Freihandform 14"/>
          <p:cNvSpPr/>
          <p:nvPr/>
        </p:nvSpPr>
        <p:spPr>
          <a:xfrm>
            <a:off x="1964459" y="5049224"/>
            <a:ext cx="1190625" cy="765175"/>
          </a:xfrm>
          <a:custGeom>
            <a:avLst/>
            <a:gdLst>
              <a:gd name="connsiteX0" fmla="*/ 0 w 1190625"/>
              <a:gd name="connsiteY0" fmla="*/ 749300 h 765175"/>
              <a:gd name="connsiteX1" fmla="*/ 3175 w 1190625"/>
              <a:gd name="connsiteY1" fmla="*/ 0 h 765175"/>
              <a:gd name="connsiteX2" fmla="*/ 1190625 w 1190625"/>
              <a:gd name="connsiteY2" fmla="*/ 9525 h 765175"/>
              <a:gd name="connsiteX3" fmla="*/ 1190625 w 1190625"/>
              <a:gd name="connsiteY3" fmla="*/ 638175 h 765175"/>
              <a:gd name="connsiteX4" fmla="*/ 1108075 w 1190625"/>
              <a:gd name="connsiteY4" fmla="*/ 641350 h 765175"/>
              <a:gd name="connsiteX5" fmla="*/ 1114425 w 1190625"/>
              <a:gd name="connsiteY5" fmla="*/ 758825 h 765175"/>
              <a:gd name="connsiteX6" fmla="*/ 800100 w 1190625"/>
              <a:gd name="connsiteY6" fmla="*/ 752475 h 765175"/>
              <a:gd name="connsiteX7" fmla="*/ 790575 w 1190625"/>
              <a:gd name="connsiteY7" fmla="*/ 625475 h 765175"/>
              <a:gd name="connsiteX8" fmla="*/ 431800 w 1190625"/>
              <a:gd name="connsiteY8" fmla="*/ 635000 h 765175"/>
              <a:gd name="connsiteX9" fmla="*/ 434975 w 1190625"/>
              <a:gd name="connsiteY9" fmla="*/ 758825 h 765175"/>
              <a:gd name="connsiteX10" fmla="*/ 304800 w 1190625"/>
              <a:gd name="connsiteY10" fmla="*/ 765175 h 765175"/>
              <a:gd name="connsiteX11" fmla="*/ 301625 w 1190625"/>
              <a:gd name="connsiteY11" fmla="*/ 530225 h 765175"/>
              <a:gd name="connsiteX12" fmla="*/ 142875 w 1190625"/>
              <a:gd name="connsiteY12" fmla="*/ 546100 h 765175"/>
              <a:gd name="connsiteX13" fmla="*/ 139700 w 1190625"/>
              <a:gd name="connsiteY13" fmla="*/ 765175 h 765175"/>
              <a:gd name="connsiteX14" fmla="*/ 0 w 1190625"/>
              <a:gd name="connsiteY14" fmla="*/ 74930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5" h="765175">
                <a:moveTo>
                  <a:pt x="0" y="749300"/>
                </a:moveTo>
                <a:cubicBezTo>
                  <a:pt x="1058" y="499533"/>
                  <a:pt x="2117" y="249767"/>
                  <a:pt x="3175" y="0"/>
                </a:cubicBezTo>
                <a:lnTo>
                  <a:pt x="1190625" y="9525"/>
                </a:lnTo>
                <a:lnTo>
                  <a:pt x="1190625" y="638175"/>
                </a:lnTo>
                <a:lnTo>
                  <a:pt x="1108075" y="641350"/>
                </a:lnTo>
                <a:lnTo>
                  <a:pt x="1114425" y="758825"/>
                </a:lnTo>
                <a:lnTo>
                  <a:pt x="800100" y="752475"/>
                </a:lnTo>
                <a:lnTo>
                  <a:pt x="790575" y="625475"/>
                </a:lnTo>
                <a:lnTo>
                  <a:pt x="431800" y="635000"/>
                </a:lnTo>
                <a:cubicBezTo>
                  <a:pt x="432858" y="676275"/>
                  <a:pt x="434975" y="758825"/>
                  <a:pt x="434975" y="758825"/>
                </a:cubicBezTo>
                <a:lnTo>
                  <a:pt x="304800" y="765175"/>
                </a:lnTo>
                <a:cubicBezTo>
                  <a:pt x="303742" y="686858"/>
                  <a:pt x="302683" y="608542"/>
                  <a:pt x="301625" y="530225"/>
                </a:cubicBezTo>
                <a:lnTo>
                  <a:pt x="142875" y="546100"/>
                </a:lnTo>
                <a:cubicBezTo>
                  <a:pt x="141817" y="619125"/>
                  <a:pt x="140758" y="692150"/>
                  <a:pt x="139700" y="765175"/>
                </a:cubicBezTo>
                <a:lnTo>
                  <a:pt x="0" y="749300"/>
                </a:lnTo>
                <a:close/>
              </a:path>
            </a:pathLst>
          </a:cu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Freihandform 33"/>
          <p:cNvSpPr/>
          <p:nvPr/>
        </p:nvSpPr>
        <p:spPr>
          <a:xfrm>
            <a:off x="2062884" y="5152412"/>
            <a:ext cx="1016000" cy="482600"/>
          </a:xfrm>
          <a:custGeom>
            <a:avLst/>
            <a:gdLst>
              <a:gd name="connsiteX0" fmla="*/ 0 w 1016000"/>
              <a:gd name="connsiteY0" fmla="*/ 0 h 482600"/>
              <a:gd name="connsiteX1" fmla="*/ 1016000 w 1016000"/>
              <a:gd name="connsiteY1" fmla="*/ 101600 h 482600"/>
              <a:gd name="connsiteX2" fmla="*/ 1016000 w 1016000"/>
              <a:gd name="connsiteY2" fmla="*/ 419100 h 482600"/>
              <a:gd name="connsiteX3" fmla="*/ 927100 w 1016000"/>
              <a:gd name="connsiteY3" fmla="*/ 266700 h 482600"/>
              <a:gd name="connsiteX4" fmla="*/ 863600 w 1016000"/>
              <a:gd name="connsiteY4" fmla="*/ 482600 h 482600"/>
              <a:gd name="connsiteX5" fmla="*/ 660400 w 1016000"/>
              <a:gd name="connsiteY5" fmla="*/ 165100 h 482600"/>
              <a:gd name="connsiteX6" fmla="*/ 482600 w 1016000"/>
              <a:gd name="connsiteY6" fmla="*/ 177800 h 482600"/>
              <a:gd name="connsiteX7" fmla="*/ 355600 w 1016000"/>
              <a:gd name="connsiteY7" fmla="*/ 279400 h 482600"/>
              <a:gd name="connsiteX8" fmla="*/ 228600 w 1016000"/>
              <a:gd name="connsiteY8" fmla="*/ 152400 h 482600"/>
              <a:gd name="connsiteX9" fmla="*/ 12700 w 1016000"/>
              <a:gd name="connsiteY9" fmla="*/ 177800 h 482600"/>
              <a:gd name="connsiteX10" fmla="*/ 0 w 1016000"/>
              <a:gd name="connsiteY10"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000" h="482600">
                <a:moveTo>
                  <a:pt x="0" y="0"/>
                </a:moveTo>
                <a:lnTo>
                  <a:pt x="1016000" y="101600"/>
                </a:lnTo>
                <a:lnTo>
                  <a:pt x="1016000" y="419100"/>
                </a:lnTo>
                <a:lnTo>
                  <a:pt x="927100" y="266700"/>
                </a:lnTo>
                <a:lnTo>
                  <a:pt x="863600" y="482600"/>
                </a:lnTo>
                <a:lnTo>
                  <a:pt x="660400" y="165100"/>
                </a:lnTo>
                <a:lnTo>
                  <a:pt x="482600" y="177800"/>
                </a:lnTo>
                <a:lnTo>
                  <a:pt x="355600" y="279400"/>
                </a:lnTo>
                <a:lnTo>
                  <a:pt x="228600" y="152400"/>
                </a:lnTo>
                <a:lnTo>
                  <a:pt x="12700" y="177800"/>
                </a:lnTo>
                <a:lnTo>
                  <a:pt x="0" y="0"/>
                </a:lnTo>
                <a:close/>
              </a:path>
            </a:pathLst>
          </a:cu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3"/>
          <p:cNvSpPr txBox="1"/>
          <p:nvPr/>
        </p:nvSpPr>
        <p:spPr>
          <a:xfrm>
            <a:off x="1058333" y="855141"/>
            <a:ext cx="6455689" cy="584775"/>
          </a:xfrm>
          <a:prstGeom prst="rect">
            <a:avLst/>
          </a:prstGeom>
          <a:noFill/>
        </p:spPr>
        <p:txBody>
          <a:bodyPr wrap="square" rtlCol="0">
            <a:spAutoFit/>
          </a:bodyPr>
          <a:lstStyle/>
          <a:p>
            <a:r>
              <a:rPr lang="fr-FR" sz="3200" b="1" dirty="0"/>
              <a:t>Adaptabilité</a:t>
            </a:r>
          </a:p>
        </p:txBody>
      </p:sp>
      <p:sp>
        <p:nvSpPr>
          <p:cNvPr id="27" name="Textfeld 15"/>
          <p:cNvSpPr txBox="1"/>
          <p:nvPr/>
        </p:nvSpPr>
        <p:spPr>
          <a:xfrm>
            <a:off x="1058333" y="1547360"/>
            <a:ext cx="7451353" cy="1754326"/>
          </a:xfrm>
          <a:prstGeom prst="rect">
            <a:avLst/>
          </a:prstGeom>
          <a:noFill/>
        </p:spPr>
        <p:txBody>
          <a:bodyPr wrap="square" rtlCol="0">
            <a:spAutoFit/>
          </a:bodyPr>
          <a:lstStyle/>
          <a:p>
            <a:r>
              <a:rPr lang="fr-FR" sz="2400" b="1" dirty="0">
                <a:solidFill>
                  <a:schemeClr val="accent1">
                    <a:lumMod val="75000"/>
                  </a:schemeClr>
                </a:solidFill>
              </a:rPr>
              <a:t>Noyau fixe – périphérie adaptative (emballage)</a:t>
            </a:r>
          </a:p>
          <a:p>
            <a:r>
              <a:rPr lang="fr-FR" sz="2400" b="1" dirty="0">
                <a:solidFill>
                  <a:schemeClr val="accent1">
                    <a:lumMod val="75000"/>
                  </a:schemeClr>
                </a:solidFill>
              </a:rPr>
              <a:t>(One size dose </a:t>
            </a:r>
            <a:r>
              <a:rPr lang="fr-FR" sz="2400" b="1" i="1" dirty="0">
                <a:solidFill>
                  <a:schemeClr val="accent1">
                    <a:lumMod val="75000"/>
                  </a:schemeClr>
                </a:solidFill>
              </a:rPr>
              <a:t>NOT</a:t>
            </a:r>
            <a:r>
              <a:rPr lang="fr-FR" sz="2400" b="1" dirty="0">
                <a:solidFill>
                  <a:schemeClr val="accent1">
                    <a:lumMod val="75000"/>
                  </a:schemeClr>
                </a:solidFill>
              </a:rPr>
              <a:t> fit all)</a:t>
            </a:r>
          </a:p>
          <a:p>
            <a:endParaRPr lang="fr-FR" sz="2400" dirty="0"/>
          </a:p>
          <a:p>
            <a:pPr>
              <a:buFontTx/>
              <a:buChar char="-"/>
            </a:pPr>
            <a:r>
              <a:rPr lang="fr-FR" dirty="0"/>
              <a:t> Solution hydro-alcoolique au point des soins : flacons ou distributeurs?</a:t>
            </a:r>
          </a:p>
          <a:p>
            <a:pPr marL="84138" indent="-84138">
              <a:buFontTx/>
              <a:buChar char="-"/>
            </a:pPr>
            <a:r>
              <a:rPr lang="fr-FR" dirty="0"/>
              <a:t> Antibioprophylaxie préopératoire : chirurgien ou anesthésiste?</a:t>
            </a:r>
          </a:p>
        </p:txBody>
      </p:sp>
      <p:sp>
        <p:nvSpPr>
          <p:cNvPr id="28" name="Datenträger mit direktem Zugriff 20"/>
          <p:cNvSpPr/>
          <p:nvPr/>
        </p:nvSpPr>
        <p:spPr>
          <a:xfrm rot="6885614">
            <a:off x="5739388" y="4483809"/>
            <a:ext cx="1234873" cy="677772"/>
          </a:xfrm>
          <a:prstGeom prst="flowChartMagneticDrum">
            <a:avLst/>
          </a:prstGeom>
          <a:solidFill>
            <a:schemeClr val="bg2">
              <a:lumMod val="5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Zylinder 22"/>
          <p:cNvSpPr/>
          <p:nvPr/>
        </p:nvSpPr>
        <p:spPr>
          <a:xfrm rot="6691673">
            <a:off x="7226992" y="4231639"/>
            <a:ext cx="330784" cy="1769747"/>
          </a:xfrm>
          <a:prstGeom prst="can">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Freihandform 28"/>
          <p:cNvSpPr/>
          <p:nvPr/>
        </p:nvSpPr>
        <p:spPr>
          <a:xfrm rot="950849">
            <a:off x="6957445" y="3043121"/>
            <a:ext cx="163882" cy="1162214"/>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3" name="Freihandform 29"/>
          <p:cNvSpPr/>
          <p:nvPr/>
        </p:nvSpPr>
        <p:spPr>
          <a:xfrm rot="1314619">
            <a:off x="7136577" y="3326128"/>
            <a:ext cx="319404" cy="1216735"/>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5" name="Freihandform 30"/>
          <p:cNvSpPr/>
          <p:nvPr/>
        </p:nvSpPr>
        <p:spPr>
          <a:xfrm rot="423699">
            <a:off x="6588663" y="2770190"/>
            <a:ext cx="252315" cy="1318948"/>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6" name="Freihandform 31"/>
          <p:cNvSpPr/>
          <p:nvPr/>
        </p:nvSpPr>
        <p:spPr>
          <a:xfrm rot="1655601">
            <a:off x="7721793" y="4124588"/>
            <a:ext cx="102883" cy="1005953"/>
          </a:xfrm>
          <a:custGeom>
            <a:avLst/>
            <a:gdLst>
              <a:gd name="connsiteX0" fmla="*/ 0 w 711200"/>
              <a:gd name="connsiteY0" fmla="*/ 973666 h 973666"/>
              <a:gd name="connsiteX1" fmla="*/ 42333 w 711200"/>
              <a:gd name="connsiteY1" fmla="*/ 812800 h 973666"/>
              <a:gd name="connsiteX2" fmla="*/ 397933 w 711200"/>
              <a:gd name="connsiteY2" fmla="*/ 262466 h 973666"/>
              <a:gd name="connsiteX3" fmla="*/ 524933 w 711200"/>
              <a:gd name="connsiteY3" fmla="*/ 118533 h 973666"/>
              <a:gd name="connsiteX4" fmla="*/ 651933 w 711200"/>
              <a:gd name="connsiteY4" fmla="*/ 8466 h 973666"/>
              <a:gd name="connsiteX5" fmla="*/ 685800 w 711200"/>
              <a:gd name="connsiteY5" fmla="*/ 0 h 973666"/>
              <a:gd name="connsiteX6" fmla="*/ 711200 w 711200"/>
              <a:gd name="connsiteY6" fmla="*/ 33866 h 9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973666">
                <a:moveTo>
                  <a:pt x="0" y="973666"/>
                </a:moveTo>
                <a:cubicBezTo>
                  <a:pt x="14111" y="920044"/>
                  <a:pt x="20002" y="863552"/>
                  <a:pt x="42333" y="812800"/>
                </a:cubicBezTo>
                <a:cubicBezTo>
                  <a:pt x="133622" y="605325"/>
                  <a:pt x="258356" y="440427"/>
                  <a:pt x="397933" y="262466"/>
                </a:cubicBezTo>
                <a:cubicBezTo>
                  <a:pt x="437420" y="212120"/>
                  <a:pt x="481612" y="165621"/>
                  <a:pt x="524933" y="118533"/>
                </a:cubicBezTo>
                <a:cubicBezTo>
                  <a:pt x="561238" y="79071"/>
                  <a:pt x="603634" y="34811"/>
                  <a:pt x="651933" y="8466"/>
                </a:cubicBezTo>
                <a:cubicBezTo>
                  <a:pt x="662149" y="2894"/>
                  <a:pt x="674511" y="2822"/>
                  <a:pt x="685800" y="0"/>
                </a:cubicBezTo>
                <a:lnTo>
                  <a:pt x="711200"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7" name="Freihandform 16"/>
          <p:cNvSpPr/>
          <p:nvPr/>
        </p:nvSpPr>
        <p:spPr>
          <a:xfrm>
            <a:off x="4780746" y="5449887"/>
            <a:ext cx="2597150" cy="641350"/>
          </a:xfrm>
          <a:custGeom>
            <a:avLst/>
            <a:gdLst>
              <a:gd name="connsiteX0" fmla="*/ 0 w 2597150"/>
              <a:gd name="connsiteY0" fmla="*/ 6350 h 641350"/>
              <a:gd name="connsiteX1" fmla="*/ 0 w 2597150"/>
              <a:gd name="connsiteY1" fmla="*/ 641350 h 641350"/>
              <a:gd name="connsiteX2" fmla="*/ 2597150 w 2597150"/>
              <a:gd name="connsiteY2" fmla="*/ 641350 h 641350"/>
              <a:gd name="connsiteX3" fmla="*/ 2597150 w 2597150"/>
              <a:gd name="connsiteY3" fmla="*/ 6350 h 641350"/>
              <a:gd name="connsiteX4" fmla="*/ 1949450 w 2597150"/>
              <a:gd name="connsiteY4" fmla="*/ 6350 h 641350"/>
              <a:gd name="connsiteX5" fmla="*/ 1949450 w 2597150"/>
              <a:gd name="connsiteY5" fmla="*/ 285750 h 641350"/>
              <a:gd name="connsiteX6" fmla="*/ 1866900 w 2597150"/>
              <a:gd name="connsiteY6" fmla="*/ 285750 h 641350"/>
              <a:gd name="connsiteX7" fmla="*/ 1873250 w 2597150"/>
              <a:gd name="connsiteY7" fmla="*/ 406400 h 641350"/>
              <a:gd name="connsiteX8" fmla="*/ 1536700 w 2597150"/>
              <a:gd name="connsiteY8" fmla="*/ 400050 h 641350"/>
              <a:gd name="connsiteX9" fmla="*/ 1530350 w 2597150"/>
              <a:gd name="connsiteY9" fmla="*/ 279400 h 641350"/>
              <a:gd name="connsiteX10" fmla="*/ 1193800 w 2597150"/>
              <a:gd name="connsiteY10" fmla="*/ 285750 h 641350"/>
              <a:gd name="connsiteX11" fmla="*/ 1193800 w 2597150"/>
              <a:gd name="connsiteY11" fmla="*/ 400050 h 641350"/>
              <a:gd name="connsiteX12" fmla="*/ 1047750 w 2597150"/>
              <a:gd name="connsiteY12" fmla="*/ 406400 h 641350"/>
              <a:gd name="connsiteX13" fmla="*/ 1047750 w 2597150"/>
              <a:gd name="connsiteY13" fmla="*/ 177800 h 641350"/>
              <a:gd name="connsiteX14" fmla="*/ 895350 w 2597150"/>
              <a:gd name="connsiteY14" fmla="*/ 190500 h 641350"/>
              <a:gd name="connsiteX15" fmla="*/ 895350 w 2597150"/>
              <a:gd name="connsiteY15" fmla="*/ 406400 h 641350"/>
              <a:gd name="connsiteX16" fmla="*/ 749300 w 2597150"/>
              <a:gd name="connsiteY16" fmla="*/ 400050 h 641350"/>
              <a:gd name="connsiteX17" fmla="*/ 749300 w 2597150"/>
              <a:gd name="connsiteY17" fmla="*/ 0 h 641350"/>
              <a:gd name="connsiteX18" fmla="*/ 0 w 2597150"/>
              <a:gd name="connsiteY18" fmla="*/ 6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7150" h="641350">
                <a:moveTo>
                  <a:pt x="0" y="6350"/>
                </a:moveTo>
                <a:lnTo>
                  <a:pt x="0" y="641350"/>
                </a:lnTo>
                <a:lnTo>
                  <a:pt x="2597150" y="641350"/>
                </a:lnTo>
                <a:lnTo>
                  <a:pt x="2597150" y="6350"/>
                </a:lnTo>
                <a:lnTo>
                  <a:pt x="1949450" y="6350"/>
                </a:lnTo>
                <a:lnTo>
                  <a:pt x="1949450" y="285750"/>
                </a:lnTo>
                <a:lnTo>
                  <a:pt x="1866900" y="285750"/>
                </a:lnTo>
                <a:lnTo>
                  <a:pt x="1873250" y="406400"/>
                </a:lnTo>
                <a:lnTo>
                  <a:pt x="1536700" y="400050"/>
                </a:lnTo>
                <a:lnTo>
                  <a:pt x="1530350" y="279400"/>
                </a:lnTo>
                <a:lnTo>
                  <a:pt x="1193800" y="285750"/>
                </a:lnTo>
                <a:lnTo>
                  <a:pt x="1193800" y="400050"/>
                </a:lnTo>
                <a:lnTo>
                  <a:pt x="1047750" y="406400"/>
                </a:lnTo>
                <a:lnTo>
                  <a:pt x="1047750" y="177800"/>
                </a:lnTo>
                <a:lnTo>
                  <a:pt x="895350" y="190500"/>
                </a:lnTo>
                <a:lnTo>
                  <a:pt x="895350" y="406400"/>
                </a:lnTo>
                <a:lnTo>
                  <a:pt x="749300" y="400050"/>
                </a:lnTo>
                <a:lnTo>
                  <a:pt x="749300" y="0"/>
                </a:lnTo>
                <a:lnTo>
                  <a:pt x="0" y="6350"/>
                </a:lnTo>
                <a:close/>
              </a:path>
            </a:pathLst>
          </a:custGeom>
          <a:ln w="38100">
            <a:solidFill>
              <a:srgbClr val="C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38" name="Forme libre 37"/>
          <p:cNvSpPr/>
          <p:nvPr/>
        </p:nvSpPr>
        <p:spPr>
          <a:xfrm rot="1100008">
            <a:off x="5646750" y="4922857"/>
            <a:ext cx="496614" cy="961696"/>
          </a:xfrm>
          <a:custGeom>
            <a:avLst/>
            <a:gdLst>
              <a:gd name="connsiteX0" fmla="*/ 0 w 496614"/>
              <a:gd name="connsiteY0" fmla="*/ 0 h 961696"/>
              <a:gd name="connsiteX1" fmla="*/ 47296 w 496614"/>
              <a:gd name="connsiteY1" fmla="*/ 961696 h 961696"/>
              <a:gd name="connsiteX2" fmla="*/ 173421 w 496614"/>
              <a:gd name="connsiteY2" fmla="*/ 417786 h 961696"/>
              <a:gd name="connsiteX3" fmla="*/ 244365 w 496614"/>
              <a:gd name="connsiteY3" fmla="*/ 709448 h 961696"/>
              <a:gd name="connsiteX4" fmla="*/ 378372 w 496614"/>
              <a:gd name="connsiteY4" fmla="*/ 441434 h 961696"/>
              <a:gd name="connsiteX5" fmla="*/ 465083 w 496614"/>
              <a:gd name="connsiteY5" fmla="*/ 646386 h 961696"/>
              <a:gd name="connsiteX6" fmla="*/ 496614 w 496614"/>
              <a:gd name="connsiteY6" fmla="*/ 63062 h 961696"/>
              <a:gd name="connsiteX7" fmla="*/ 0 w 496614"/>
              <a:gd name="connsiteY7" fmla="*/ 0 h 96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14" h="961696">
                <a:moveTo>
                  <a:pt x="0" y="0"/>
                </a:moveTo>
                <a:lnTo>
                  <a:pt x="47296" y="961696"/>
                </a:lnTo>
                <a:lnTo>
                  <a:pt x="173421" y="417786"/>
                </a:lnTo>
                <a:lnTo>
                  <a:pt x="244365" y="709448"/>
                </a:lnTo>
                <a:lnTo>
                  <a:pt x="378372" y="441434"/>
                </a:lnTo>
                <a:lnTo>
                  <a:pt x="465083" y="646386"/>
                </a:lnTo>
                <a:lnTo>
                  <a:pt x="496614" y="63062"/>
                </a:lnTo>
                <a:lnTo>
                  <a:pt x="0" y="0"/>
                </a:lnTo>
                <a:close/>
              </a:path>
            </a:pathLst>
          </a:custGeom>
          <a:gradFill>
            <a:gsLst>
              <a:gs pos="0">
                <a:schemeClr val="tx2">
                  <a:lumMod val="20000"/>
                  <a:lumOff val="80000"/>
                </a:schemeClr>
              </a:gs>
              <a:gs pos="0">
                <a:schemeClr val="tx2">
                  <a:lumMod val="56000"/>
                  <a:lumOff val="44000"/>
                </a:schemeClr>
              </a:gs>
              <a:gs pos="88000">
                <a:schemeClr val="accent1">
                  <a:lumMod val="45000"/>
                  <a:lumOff val="55000"/>
                </a:schemeClr>
              </a:gs>
              <a:gs pos="100000">
                <a:schemeClr val="accent1">
                  <a:lumMod val="30000"/>
                  <a:lumOff val="70000"/>
                </a:schemeClr>
              </a:gs>
            </a:gsLst>
            <a:lin ang="16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9" name="Forme libre 38"/>
          <p:cNvSpPr/>
          <p:nvPr/>
        </p:nvSpPr>
        <p:spPr>
          <a:xfrm rot="19721765">
            <a:off x="6425438" y="5305242"/>
            <a:ext cx="685800" cy="890751"/>
          </a:xfrm>
          <a:custGeom>
            <a:avLst/>
            <a:gdLst>
              <a:gd name="connsiteX0" fmla="*/ 23648 w 685800"/>
              <a:gd name="connsiteY0" fmla="*/ 0 h 890751"/>
              <a:gd name="connsiteX1" fmla="*/ 0 w 685800"/>
              <a:gd name="connsiteY1" fmla="*/ 575441 h 890751"/>
              <a:gd name="connsiteX2" fmla="*/ 181303 w 685800"/>
              <a:gd name="connsiteY2" fmla="*/ 331075 h 890751"/>
              <a:gd name="connsiteX3" fmla="*/ 488731 w 685800"/>
              <a:gd name="connsiteY3" fmla="*/ 890751 h 890751"/>
              <a:gd name="connsiteX4" fmla="*/ 567558 w 685800"/>
              <a:gd name="connsiteY4" fmla="*/ 480848 h 890751"/>
              <a:gd name="connsiteX5" fmla="*/ 677917 w 685800"/>
              <a:gd name="connsiteY5" fmla="*/ 740979 h 890751"/>
              <a:gd name="connsiteX6" fmla="*/ 685800 w 685800"/>
              <a:gd name="connsiteY6" fmla="*/ 70944 h 890751"/>
              <a:gd name="connsiteX7" fmla="*/ 23648 w 685800"/>
              <a:gd name="connsiteY7" fmla="*/ 0 h 8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890751">
                <a:moveTo>
                  <a:pt x="23648" y="0"/>
                </a:moveTo>
                <a:lnTo>
                  <a:pt x="0" y="575441"/>
                </a:lnTo>
                <a:lnTo>
                  <a:pt x="181303" y="331075"/>
                </a:lnTo>
                <a:lnTo>
                  <a:pt x="488731" y="890751"/>
                </a:lnTo>
                <a:lnTo>
                  <a:pt x="567558" y="480848"/>
                </a:lnTo>
                <a:lnTo>
                  <a:pt x="677917" y="740979"/>
                </a:lnTo>
                <a:cubicBezTo>
                  <a:pt x="680545" y="517634"/>
                  <a:pt x="683172" y="294289"/>
                  <a:pt x="685800" y="70944"/>
                </a:cubicBezTo>
                <a:lnTo>
                  <a:pt x="23648" y="0"/>
                </a:lnTo>
                <a:close/>
              </a:path>
            </a:pathLst>
          </a:custGeom>
          <a:gradFill>
            <a:gsLst>
              <a:gs pos="0">
                <a:schemeClr val="tx2">
                  <a:lumMod val="20000"/>
                  <a:lumOff val="80000"/>
                </a:schemeClr>
              </a:gs>
              <a:gs pos="0">
                <a:schemeClr val="tx2">
                  <a:lumMod val="56000"/>
                  <a:lumOff val="44000"/>
                </a:schemeClr>
              </a:gs>
              <a:gs pos="88000">
                <a:schemeClr val="accent1">
                  <a:lumMod val="45000"/>
                  <a:lumOff val="55000"/>
                </a:schemeClr>
              </a:gs>
              <a:gs pos="100000">
                <a:schemeClr val="accent1">
                  <a:lumMod val="30000"/>
                  <a:lumOff val="70000"/>
                </a:schemeClr>
              </a:gs>
            </a:gsLst>
            <a:lin ang="16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0" name="Forme libre 39"/>
          <p:cNvSpPr/>
          <p:nvPr/>
        </p:nvSpPr>
        <p:spPr>
          <a:xfrm rot="1047620">
            <a:off x="5814316" y="4997326"/>
            <a:ext cx="385538" cy="299545"/>
          </a:xfrm>
          <a:custGeom>
            <a:avLst/>
            <a:gdLst>
              <a:gd name="connsiteX0" fmla="*/ 0 w 449318"/>
              <a:gd name="connsiteY0" fmla="*/ 0 h 299545"/>
              <a:gd name="connsiteX1" fmla="*/ 23649 w 449318"/>
              <a:gd name="connsiteY1" fmla="*/ 204952 h 299545"/>
              <a:gd name="connsiteX2" fmla="*/ 236483 w 449318"/>
              <a:gd name="connsiteY2" fmla="*/ 173421 h 299545"/>
              <a:gd name="connsiteX3" fmla="*/ 346842 w 449318"/>
              <a:gd name="connsiteY3" fmla="*/ 299545 h 299545"/>
              <a:gd name="connsiteX4" fmla="*/ 441435 w 449318"/>
              <a:gd name="connsiteY4" fmla="*/ 228600 h 299545"/>
              <a:gd name="connsiteX5" fmla="*/ 449318 w 449318"/>
              <a:gd name="connsiteY5" fmla="*/ 63062 h 299545"/>
              <a:gd name="connsiteX6" fmla="*/ 0 w 449318"/>
              <a:gd name="connsiteY6" fmla="*/ 0 h 29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18" h="299545">
                <a:moveTo>
                  <a:pt x="0" y="0"/>
                </a:moveTo>
                <a:lnTo>
                  <a:pt x="23649" y="204952"/>
                </a:lnTo>
                <a:lnTo>
                  <a:pt x="236483" y="173421"/>
                </a:lnTo>
                <a:lnTo>
                  <a:pt x="346842" y="299545"/>
                </a:lnTo>
                <a:lnTo>
                  <a:pt x="441435" y="228600"/>
                </a:lnTo>
                <a:lnTo>
                  <a:pt x="449318" y="63062"/>
                </a:lnTo>
                <a:lnTo>
                  <a:pt x="0" y="0"/>
                </a:lnTo>
                <a:close/>
              </a:path>
            </a:pathLst>
          </a:cu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1" name="Forme libre 40"/>
          <p:cNvSpPr/>
          <p:nvPr/>
        </p:nvSpPr>
        <p:spPr>
          <a:xfrm rot="19815694">
            <a:off x="6591529" y="5366624"/>
            <a:ext cx="370490" cy="402021"/>
          </a:xfrm>
          <a:custGeom>
            <a:avLst/>
            <a:gdLst>
              <a:gd name="connsiteX0" fmla="*/ 0 w 370490"/>
              <a:gd name="connsiteY0" fmla="*/ 86711 h 402021"/>
              <a:gd name="connsiteX1" fmla="*/ 0 w 370490"/>
              <a:gd name="connsiteY1" fmla="*/ 0 h 402021"/>
              <a:gd name="connsiteX2" fmla="*/ 370490 w 370490"/>
              <a:gd name="connsiteY2" fmla="*/ 31531 h 402021"/>
              <a:gd name="connsiteX3" fmla="*/ 362607 w 370490"/>
              <a:gd name="connsiteY3" fmla="*/ 370490 h 402021"/>
              <a:gd name="connsiteX4" fmla="*/ 291662 w 370490"/>
              <a:gd name="connsiteY4" fmla="*/ 189186 h 402021"/>
              <a:gd name="connsiteX5" fmla="*/ 220717 w 370490"/>
              <a:gd name="connsiteY5" fmla="*/ 402021 h 402021"/>
              <a:gd name="connsiteX6" fmla="*/ 0 w 370490"/>
              <a:gd name="connsiteY6" fmla="*/ 86711 h 40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490" h="402021">
                <a:moveTo>
                  <a:pt x="0" y="86711"/>
                </a:moveTo>
                <a:lnTo>
                  <a:pt x="0" y="0"/>
                </a:lnTo>
                <a:lnTo>
                  <a:pt x="370490" y="31531"/>
                </a:lnTo>
                <a:lnTo>
                  <a:pt x="362607" y="370490"/>
                </a:lnTo>
                <a:lnTo>
                  <a:pt x="291662" y="189186"/>
                </a:lnTo>
                <a:lnTo>
                  <a:pt x="220717" y="402021"/>
                </a:lnTo>
                <a:lnTo>
                  <a:pt x="0" y="86711"/>
                </a:lnTo>
                <a:close/>
              </a:path>
            </a:pathLst>
          </a:cu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1">
            <a:extLst>
              <a:ext uri="{FF2B5EF4-FFF2-40B4-BE49-F238E27FC236}">
                <a16:creationId xmlns:a16="http://schemas.microsoft.com/office/drawing/2014/main" id="{5DA96D1C-BD47-BE47-8495-3777F1BF2D74}"/>
              </a:ext>
            </a:extLst>
          </p:cNvPr>
          <p:cNvSpPr/>
          <p:nvPr/>
        </p:nvSpPr>
        <p:spPr>
          <a:xfrm>
            <a:off x="1058333" y="3539861"/>
            <a:ext cx="6613128" cy="707886"/>
          </a:xfrm>
          <a:prstGeom prst="rect">
            <a:avLst/>
          </a:prstGeom>
        </p:spPr>
        <p:txBody>
          <a:bodyPr wrap="square">
            <a:spAutoFit/>
          </a:bodyPr>
          <a:lstStyle/>
          <a:p>
            <a:r>
              <a:rPr lang="fr-FR" sz="2000" dirty="0"/>
              <a:t>Un projet doit être adapté à l’organisation du travail – et la simplifier plutôt que la compliquer </a:t>
            </a:r>
          </a:p>
        </p:txBody>
      </p:sp>
    </p:spTree>
    <p:extLst>
      <p:ext uri="{BB962C8B-B14F-4D97-AF65-F5344CB8AC3E}">
        <p14:creationId xmlns:p14="http://schemas.microsoft.com/office/powerpoint/2010/main" val="217100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Complexité</a:t>
            </a:r>
          </a:p>
        </p:txBody>
      </p:sp>
      <p:sp>
        <p:nvSpPr>
          <p:cNvPr id="10" name="Textfeld 9"/>
          <p:cNvSpPr txBox="1"/>
          <p:nvPr/>
        </p:nvSpPr>
        <p:spPr>
          <a:xfrm>
            <a:off x="1058333" y="1673584"/>
            <a:ext cx="7254393" cy="2862322"/>
          </a:xfrm>
          <a:prstGeom prst="rect">
            <a:avLst/>
          </a:prstGeom>
          <a:noFill/>
        </p:spPr>
        <p:txBody>
          <a:bodyPr wrap="square" rtlCol="0">
            <a:spAutoFit/>
          </a:bodyPr>
          <a:lstStyle/>
          <a:p>
            <a:r>
              <a:rPr lang="fr-FR" sz="2000" dirty="0"/>
              <a:t>Un projet perçu « complexe » par les collaborateurs rend son implémentation plus difficile</a:t>
            </a:r>
          </a:p>
          <a:p>
            <a:endParaRPr lang="fr-FR" sz="2000" dirty="0"/>
          </a:p>
          <a:p>
            <a:r>
              <a:rPr lang="fr-FR" sz="2000" dirty="0"/>
              <a:t>L’implémentation d’une</a:t>
            </a:r>
            <a:r>
              <a:rPr lang="fr-FR" sz="2000" b="1" dirty="0"/>
              <a:t> intervention technique </a:t>
            </a:r>
            <a:r>
              <a:rPr lang="fr-FR" sz="2000" dirty="0"/>
              <a:t>est plus simple qu’une </a:t>
            </a:r>
            <a:r>
              <a:rPr lang="fr-FR" sz="2000" b="1" dirty="0"/>
              <a:t>intervention visant un changement de pratique</a:t>
            </a:r>
            <a:endParaRPr lang="fr-FR" sz="2000" dirty="0"/>
          </a:p>
          <a:p>
            <a:endParaRPr lang="fr-FR" sz="2000" dirty="0"/>
          </a:p>
          <a:p>
            <a:r>
              <a:rPr lang="fr-FR" sz="2000" b="1" dirty="0"/>
              <a:t>La complexité peut être un atout favorable si le changement de pratique est fondamental</a:t>
            </a:r>
            <a:r>
              <a:rPr lang="fr-FR" sz="2000" dirty="0"/>
              <a:t> (mais implémenté en étapes)</a:t>
            </a:r>
          </a:p>
          <a:p>
            <a:endParaRPr lang="fr-FR" sz="2000" dirty="0"/>
          </a:p>
        </p:txBody>
      </p:sp>
      <p:sp>
        <p:nvSpPr>
          <p:cNvPr id="7" name="Rectangle 17"/>
          <p:cNvSpPr>
            <a:spLocks noChangeArrowheads="1"/>
          </p:cNvSpPr>
          <p:nvPr/>
        </p:nvSpPr>
        <p:spPr bwMode="auto">
          <a:xfrm>
            <a:off x="1058333" y="5764213"/>
            <a:ext cx="3390480" cy="738664"/>
          </a:xfrm>
          <a:prstGeom prst="rect">
            <a:avLst/>
          </a:prstGeom>
          <a:noFill/>
          <a:ln w="9525">
            <a:noFill/>
            <a:miter lim="800000"/>
            <a:headEnd/>
            <a:tailEnd/>
          </a:ln>
        </p:spPr>
        <p:txBody>
          <a:bodyPr wrap="none">
            <a:spAutoFit/>
          </a:bodyPr>
          <a:lstStyle/>
          <a:p>
            <a:r>
              <a:rPr lang="de-DE" sz="1400" dirty="0" err="1"/>
              <a:t>Pronovost</a:t>
            </a:r>
            <a:r>
              <a:rPr lang="de-DE" sz="1400" dirty="0"/>
              <a:t> P </a:t>
            </a:r>
            <a:r>
              <a:rPr lang="de-DE" sz="1400" i="1" dirty="0"/>
              <a:t>New Engl J </a:t>
            </a:r>
            <a:r>
              <a:rPr lang="de-DE" sz="1400" i="1" dirty="0" err="1"/>
              <a:t>Med</a:t>
            </a:r>
            <a:r>
              <a:rPr lang="de-DE" sz="1400" dirty="0"/>
              <a:t> 2006;355:2725</a:t>
            </a:r>
          </a:p>
          <a:p>
            <a:r>
              <a:rPr lang="de-DE" sz="1400" dirty="0" err="1"/>
              <a:t>Bion</a:t>
            </a:r>
            <a:r>
              <a:rPr lang="de-DE" sz="1400" dirty="0"/>
              <a:t> J </a:t>
            </a:r>
            <a:r>
              <a:rPr lang="de-DE" sz="1400" i="1" dirty="0"/>
              <a:t>BMJ Qual </a:t>
            </a:r>
            <a:r>
              <a:rPr lang="de-DE" sz="1400" i="1" dirty="0" err="1"/>
              <a:t>Saf</a:t>
            </a:r>
            <a:r>
              <a:rPr lang="de-DE" sz="1400" i="1" dirty="0"/>
              <a:t> </a:t>
            </a:r>
            <a:r>
              <a:rPr lang="de-DE" sz="1400" dirty="0"/>
              <a:t>2013;22:110</a:t>
            </a:r>
          </a:p>
          <a:p>
            <a:r>
              <a:rPr lang="de-DE" sz="1400" dirty="0" err="1"/>
              <a:t>Timsit</a:t>
            </a:r>
            <a:r>
              <a:rPr lang="de-DE" sz="1400" dirty="0"/>
              <a:t> JF </a:t>
            </a:r>
            <a:r>
              <a:rPr lang="de-DE" sz="1400" i="1" dirty="0"/>
              <a:t>JAMA </a:t>
            </a:r>
            <a:r>
              <a:rPr lang="de-DE" sz="1400" dirty="0"/>
              <a:t>2009;301:1231 </a:t>
            </a:r>
          </a:p>
        </p:txBody>
      </p:sp>
    </p:spTree>
    <p:extLst>
      <p:ext uri="{BB962C8B-B14F-4D97-AF65-F5344CB8AC3E}">
        <p14:creationId xmlns:p14="http://schemas.microsoft.com/office/powerpoint/2010/main" val="707013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solidFill>
                  <a:schemeClr val="accent1">
                    <a:lumMod val="60000"/>
                    <a:lumOff val="40000"/>
                  </a:schemeClr>
                </a:solidFill>
              </a:rPr>
              <a:t>Coûts</a:t>
            </a:r>
          </a:p>
        </p:txBody>
      </p:sp>
      <p:sp>
        <p:nvSpPr>
          <p:cNvPr id="10" name="Textfeld 9"/>
          <p:cNvSpPr txBox="1"/>
          <p:nvPr/>
        </p:nvSpPr>
        <p:spPr>
          <a:xfrm>
            <a:off x="1058333" y="1656651"/>
            <a:ext cx="7278145" cy="3046988"/>
          </a:xfrm>
          <a:prstGeom prst="rect">
            <a:avLst/>
          </a:prstGeom>
          <a:noFill/>
        </p:spPr>
        <p:txBody>
          <a:bodyPr wrap="square" rtlCol="0">
            <a:spAutoFit/>
          </a:bodyPr>
          <a:lstStyle/>
          <a:p>
            <a:r>
              <a:rPr lang="fr-FR" sz="2400" dirty="0">
                <a:solidFill>
                  <a:schemeClr val="accent1">
                    <a:lumMod val="60000"/>
                    <a:lumOff val="40000"/>
                  </a:schemeClr>
                </a:solidFill>
              </a:rPr>
              <a:t>En général les coûts sont négativement associés avec l’implémentation</a:t>
            </a:r>
          </a:p>
          <a:p>
            <a:endParaRPr lang="fr-FR" sz="2400" dirty="0">
              <a:solidFill>
                <a:schemeClr val="accent1">
                  <a:lumMod val="60000"/>
                  <a:lumOff val="40000"/>
                </a:schemeClr>
              </a:solidFill>
            </a:endParaRPr>
          </a:p>
          <a:p>
            <a:r>
              <a:rPr lang="fr-FR" sz="2400" b="1" dirty="0">
                <a:solidFill>
                  <a:schemeClr val="accent1">
                    <a:lumMod val="60000"/>
                    <a:lumOff val="40000"/>
                  </a:schemeClr>
                </a:solidFill>
              </a:rPr>
              <a:t>Par contre : </a:t>
            </a:r>
            <a:r>
              <a:rPr lang="fr-FR" sz="2400" dirty="0">
                <a:solidFill>
                  <a:schemeClr val="accent1">
                    <a:lumMod val="60000"/>
                    <a:lumOff val="40000"/>
                  </a:schemeClr>
                </a:solidFill>
              </a:rPr>
              <a:t>ce qui ne coûte rien – ne vaut rien !</a:t>
            </a:r>
          </a:p>
          <a:p>
            <a:endParaRPr lang="fr-FR" sz="2400" dirty="0">
              <a:solidFill>
                <a:schemeClr val="accent1">
                  <a:lumMod val="60000"/>
                  <a:lumOff val="40000"/>
                </a:schemeClr>
              </a:solidFill>
            </a:endParaRPr>
          </a:p>
          <a:p>
            <a:r>
              <a:rPr lang="fr-FR" sz="2400" dirty="0">
                <a:solidFill>
                  <a:schemeClr val="accent1">
                    <a:lumMod val="60000"/>
                    <a:lumOff val="40000"/>
                  </a:schemeClr>
                </a:solidFill>
              </a:rPr>
              <a:t>Une allocation irréaliste des ressources (matériel, temps, salaires) provoque toujours un échec d’implémentation…</a:t>
            </a:r>
          </a:p>
          <a:p>
            <a:pPr algn="r"/>
            <a:r>
              <a:rPr lang="fr-FR" sz="2400" dirty="0">
                <a:solidFill>
                  <a:schemeClr val="accent1">
                    <a:lumMod val="60000"/>
                    <a:lumOff val="40000"/>
                  </a:schemeClr>
                </a:solidFill>
              </a:rPr>
              <a:t>…et c’est un erreur fréquent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2" y="1227666"/>
            <a:ext cx="7230535" cy="3262432"/>
          </a:xfrm>
          <a:prstGeom prst="rect">
            <a:avLst/>
          </a:prstGeom>
          <a:noFill/>
        </p:spPr>
        <p:txBody>
          <a:bodyPr wrap="square" rtlCol="0">
            <a:spAutoFit/>
          </a:bodyPr>
          <a:lstStyle/>
          <a:p>
            <a:endParaRPr lang="fr-FR" b="1" dirty="0"/>
          </a:p>
          <a:p>
            <a:endParaRPr lang="fr-FR" sz="4400" b="1" dirty="0">
              <a:solidFill>
                <a:schemeClr val="accent4">
                  <a:lumMod val="75000"/>
                </a:schemeClr>
              </a:solidFill>
            </a:endParaRPr>
          </a:p>
          <a:p>
            <a:r>
              <a:rPr lang="fr-FR" sz="7200" b="1" dirty="0">
                <a:solidFill>
                  <a:srgbClr val="4B9817"/>
                </a:solidFill>
              </a:rPr>
              <a:t>Processus d’implémentation</a:t>
            </a:r>
          </a:p>
        </p:txBody>
      </p:sp>
    </p:spTree>
    <p:extLst>
      <p:ext uri="{BB962C8B-B14F-4D97-AF65-F5344CB8AC3E}">
        <p14:creationId xmlns:p14="http://schemas.microsoft.com/office/powerpoint/2010/main" val="183636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3"/>
          <a:srcRect/>
          <a:stretch>
            <a:fillRect/>
          </a:stretch>
        </p:blipFill>
        <p:spPr bwMode="auto">
          <a:xfrm>
            <a:off x="209550" y="1662113"/>
            <a:ext cx="8794750" cy="3957637"/>
          </a:xfrm>
          <a:prstGeom prst="rect">
            <a:avLst/>
          </a:prstGeom>
          <a:noFill/>
          <a:ln w="9525">
            <a:solidFill>
              <a:srgbClr val="000000"/>
            </a:solidFill>
            <a:miter lim="800000"/>
            <a:headEnd/>
            <a:tailEnd/>
          </a:ln>
          <a:effectLst>
            <a:outerShdw blurRad="63500" dist="107763" dir="2700000" algn="ctr" rotWithShape="0">
              <a:schemeClr val="bg2">
                <a:alpha val="50000"/>
              </a:schemeClr>
            </a:outerShdw>
          </a:effectLst>
        </p:spPr>
      </p:pic>
      <p:sp>
        <p:nvSpPr>
          <p:cNvPr id="51203" name="Rectangle 3"/>
          <p:cNvSpPr>
            <a:spLocks noChangeArrowheads="1"/>
          </p:cNvSpPr>
          <p:nvPr/>
        </p:nvSpPr>
        <p:spPr bwMode="auto">
          <a:xfrm>
            <a:off x="3348038" y="2536825"/>
            <a:ext cx="1079500" cy="3311525"/>
          </a:xfrm>
          <a:prstGeom prst="rect">
            <a:avLst/>
          </a:prstGeom>
          <a:noFill/>
          <a:ln w="28575">
            <a:solidFill>
              <a:schemeClr val="accent5">
                <a:lumMod val="75000"/>
              </a:schemeClr>
            </a:solidFill>
            <a:miter lim="800000"/>
            <a:headEnd/>
            <a:tailEnd/>
          </a:ln>
        </p:spPr>
        <p:txBody>
          <a:bodyPr wrap="none" anchor="ctr"/>
          <a:lstStyle/>
          <a:p>
            <a:pPr algn="ctr"/>
            <a:endParaRPr lang="de-DE" sz="1800"/>
          </a:p>
        </p:txBody>
      </p:sp>
      <p:sp>
        <p:nvSpPr>
          <p:cNvPr id="51204" name="Line 4"/>
          <p:cNvSpPr>
            <a:spLocks noChangeShapeType="1"/>
          </p:cNvSpPr>
          <p:nvPr/>
        </p:nvSpPr>
        <p:spPr bwMode="auto">
          <a:xfrm>
            <a:off x="2916238" y="4076700"/>
            <a:ext cx="287337" cy="0"/>
          </a:xfrm>
          <a:prstGeom prst="line">
            <a:avLst/>
          </a:prstGeom>
          <a:noFill/>
          <a:ln w="12700">
            <a:solidFill>
              <a:schemeClr val="tx2"/>
            </a:solidFill>
            <a:round/>
            <a:headEnd/>
            <a:tailEnd type="triangle" w="med" len="med"/>
          </a:ln>
        </p:spPr>
        <p:txBody>
          <a:bodyPr/>
          <a:lstStyle/>
          <a:p>
            <a:endParaRPr lang="fr-CH"/>
          </a:p>
        </p:txBody>
      </p:sp>
      <p:sp>
        <p:nvSpPr>
          <p:cNvPr id="51205" name="Line 5"/>
          <p:cNvSpPr>
            <a:spLocks noChangeShapeType="1"/>
          </p:cNvSpPr>
          <p:nvPr/>
        </p:nvSpPr>
        <p:spPr bwMode="auto">
          <a:xfrm>
            <a:off x="2916238" y="4365625"/>
            <a:ext cx="287337" cy="0"/>
          </a:xfrm>
          <a:prstGeom prst="line">
            <a:avLst/>
          </a:prstGeom>
          <a:noFill/>
          <a:ln w="12700">
            <a:solidFill>
              <a:schemeClr val="tx2"/>
            </a:solidFill>
            <a:round/>
            <a:headEnd/>
            <a:tailEnd type="triangle" w="med" len="med"/>
          </a:ln>
        </p:spPr>
        <p:txBody>
          <a:bodyPr/>
          <a:lstStyle/>
          <a:p>
            <a:endParaRPr lang="fr-CH"/>
          </a:p>
        </p:txBody>
      </p:sp>
      <p:sp>
        <p:nvSpPr>
          <p:cNvPr id="51206" name="Line 6"/>
          <p:cNvSpPr>
            <a:spLocks noChangeShapeType="1"/>
          </p:cNvSpPr>
          <p:nvPr/>
        </p:nvSpPr>
        <p:spPr bwMode="auto">
          <a:xfrm>
            <a:off x="2916238" y="4606925"/>
            <a:ext cx="287337" cy="0"/>
          </a:xfrm>
          <a:prstGeom prst="line">
            <a:avLst/>
          </a:prstGeom>
          <a:noFill/>
          <a:ln w="12700">
            <a:solidFill>
              <a:schemeClr val="tx2"/>
            </a:solidFill>
            <a:round/>
            <a:headEnd/>
            <a:tailEnd type="triangle" w="med" len="med"/>
          </a:ln>
        </p:spPr>
        <p:txBody>
          <a:bodyPr/>
          <a:lstStyle/>
          <a:p>
            <a:endParaRPr lang="fr-CH"/>
          </a:p>
        </p:txBody>
      </p:sp>
      <p:sp>
        <p:nvSpPr>
          <p:cNvPr id="51207" name="Line 7"/>
          <p:cNvSpPr>
            <a:spLocks noChangeShapeType="1"/>
          </p:cNvSpPr>
          <p:nvPr/>
        </p:nvSpPr>
        <p:spPr bwMode="auto">
          <a:xfrm>
            <a:off x="2916238" y="4868863"/>
            <a:ext cx="287337" cy="0"/>
          </a:xfrm>
          <a:prstGeom prst="line">
            <a:avLst/>
          </a:prstGeom>
          <a:noFill/>
          <a:ln w="12700">
            <a:solidFill>
              <a:schemeClr val="tx2"/>
            </a:solidFill>
            <a:round/>
            <a:headEnd/>
            <a:tailEnd type="triangle" w="med" len="med"/>
          </a:ln>
        </p:spPr>
        <p:txBody>
          <a:bodyPr/>
          <a:lstStyle/>
          <a:p>
            <a:endParaRPr lang="fr-CH"/>
          </a:p>
        </p:txBody>
      </p:sp>
      <p:sp>
        <p:nvSpPr>
          <p:cNvPr id="51208" name="Line 8"/>
          <p:cNvSpPr>
            <a:spLocks noChangeShapeType="1"/>
          </p:cNvSpPr>
          <p:nvPr/>
        </p:nvSpPr>
        <p:spPr bwMode="auto">
          <a:xfrm>
            <a:off x="2916238" y="5084763"/>
            <a:ext cx="287337" cy="0"/>
          </a:xfrm>
          <a:prstGeom prst="line">
            <a:avLst/>
          </a:prstGeom>
          <a:noFill/>
          <a:ln w="12700">
            <a:solidFill>
              <a:schemeClr val="tx2"/>
            </a:solidFill>
            <a:round/>
            <a:headEnd/>
            <a:tailEnd type="triangle" w="med" len="med"/>
          </a:ln>
        </p:spPr>
        <p:txBody>
          <a:bodyPr/>
          <a:lstStyle/>
          <a:p>
            <a:endParaRPr lang="fr-CH"/>
          </a:p>
        </p:txBody>
      </p:sp>
      <p:sp>
        <p:nvSpPr>
          <p:cNvPr id="51209" name="Line 9"/>
          <p:cNvSpPr>
            <a:spLocks noChangeShapeType="1"/>
          </p:cNvSpPr>
          <p:nvPr/>
        </p:nvSpPr>
        <p:spPr bwMode="auto">
          <a:xfrm>
            <a:off x="2916238" y="5373688"/>
            <a:ext cx="287337" cy="0"/>
          </a:xfrm>
          <a:prstGeom prst="line">
            <a:avLst/>
          </a:prstGeom>
          <a:noFill/>
          <a:ln w="12700">
            <a:solidFill>
              <a:schemeClr val="tx2"/>
            </a:solidFill>
            <a:round/>
            <a:headEnd/>
            <a:tailEnd type="triangle" w="med" len="med"/>
          </a:ln>
        </p:spPr>
        <p:txBody>
          <a:bodyPr/>
          <a:lstStyle/>
          <a:p>
            <a:endParaRPr lang="fr-CH"/>
          </a:p>
        </p:txBody>
      </p:sp>
      <p:sp>
        <p:nvSpPr>
          <p:cNvPr id="51210" name="Text Box 10"/>
          <p:cNvSpPr txBox="1">
            <a:spLocks noChangeArrowheads="1"/>
          </p:cNvSpPr>
          <p:nvPr/>
        </p:nvSpPr>
        <p:spPr bwMode="auto">
          <a:xfrm rot="-5400000">
            <a:off x="2919413" y="1215122"/>
            <a:ext cx="1933575" cy="646331"/>
          </a:xfrm>
          <a:prstGeom prst="rect">
            <a:avLst/>
          </a:prstGeom>
          <a:solidFill>
            <a:schemeClr val="bg1"/>
          </a:solidFill>
          <a:ln w="9525">
            <a:solidFill>
              <a:schemeClr val="tx1"/>
            </a:solidFill>
            <a:miter lim="800000"/>
            <a:headEnd/>
            <a:tailEnd/>
          </a:ln>
        </p:spPr>
        <p:txBody>
          <a:bodyPr>
            <a:spAutoFit/>
          </a:bodyPr>
          <a:lstStyle/>
          <a:p>
            <a:pPr algn="ctr" eaLnBrk="0" hangingPunct="0"/>
            <a:r>
              <a:rPr lang="fr-FR" dirty="0"/>
              <a:t>Médiane par 1000 </a:t>
            </a:r>
          </a:p>
          <a:p>
            <a:pPr algn="ctr" eaLnBrk="0" hangingPunct="0"/>
            <a:r>
              <a:rPr lang="fr-FR" dirty="0"/>
              <a:t>jours-cathéter</a:t>
            </a:r>
          </a:p>
        </p:txBody>
      </p:sp>
      <p:sp>
        <p:nvSpPr>
          <p:cNvPr id="51211" name="AutoShape 11"/>
          <p:cNvSpPr>
            <a:spLocks noChangeArrowheads="1"/>
          </p:cNvSpPr>
          <p:nvPr/>
        </p:nvSpPr>
        <p:spPr bwMode="auto">
          <a:xfrm>
            <a:off x="4673600" y="2925763"/>
            <a:ext cx="4184650" cy="410104"/>
          </a:xfrm>
          <a:prstGeom prst="wedgeRectCallout">
            <a:avLst>
              <a:gd name="adj1" fmla="val -59516"/>
              <a:gd name="adj2" fmla="val 21625"/>
            </a:avLst>
          </a:prstGeom>
          <a:solidFill>
            <a:schemeClr val="bg1"/>
          </a:solidFill>
          <a:ln w="9525">
            <a:solidFill>
              <a:schemeClr val="tx1"/>
            </a:solidFill>
            <a:miter lim="800000"/>
            <a:headEnd/>
            <a:tailEnd/>
          </a:ln>
        </p:spPr>
        <p:txBody>
          <a:bodyPr/>
          <a:lstStyle/>
          <a:p>
            <a:pPr algn="ctr" eaLnBrk="0" hangingPunct="0"/>
            <a:r>
              <a:rPr lang="fr-FR" dirty="0"/>
              <a:t>Moyenne par 1000 jours-cathéter : 7.7</a:t>
            </a:r>
            <a:r>
              <a:rPr lang="fr-FR" dirty="0">
                <a:latin typeface="Times New Roman" pitchFamily="-106" charset="0"/>
              </a:rPr>
              <a:t> </a:t>
            </a:r>
          </a:p>
        </p:txBody>
      </p:sp>
      <p:sp>
        <p:nvSpPr>
          <p:cNvPr id="15" name="Rectangle 17"/>
          <p:cNvSpPr>
            <a:spLocks noChangeArrowheads="1"/>
          </p:cNvSpPr>
          <p:nvPr/>
        </p:nvSpPr>
        <p:spPr bwMode="auto">
          <a:xfrm>
            <a:off x="5348708" y="6192838"/>
            <a:ext cx="3390480" cy="307777"/>
          </a:xfrm>
          <a:prstGeom prst="rect">
            <a:avLst/>
          </a:prstGeom>
          <a:noFill/>
          <a:ln w="9525">
            <a:noFill/>
            <a:miter lim="800000"/>
            <a:headEnd/>
            <a:tailEnd/>
          </a:ln>
        </p:spPr>
        <p:txBody>
          <a:bodyPr wrap="none">
            <a:spAutoFit/>
          </a:bodyPr>
          <a:lstStyle/>
          <a:p>
            <a:pPr algn="r"/>
            <a:r>
              <a:rPr lang="de-DE" sz="1400" dirty="0" err="1"/>
              <a:t>Pronovost</a:t>
            </a:r>
            <a:r>
              <a:rPr lang="de-DE" sz="1400" dirty="0"/>
              <a:t> P </a:t>
            </a:r>
            <a:r>
              <a:rPr lang="de-DE" sz="1400" i="1" dirty="0"/>
              <a:t>New Engl J Med</a:t>
            </a:r>
            <a:r>
              <a:rPr lang="de-DE" sz="1400" dirty="0"/>
              <a:t> 2006;355:2725</a:t>
            </a:r>
          </a:p>
        </p:txBody>
      </p:sp>
      <p:sp>
        <p:nvSpPr>
          <p:cNvPr id="14" name="AutoShape 11"/>
          <p:cNvSpPr>
            <a:spLocks noChangeArrowheads="1"/>
          </p:cNvSpPr>
          <p:nvPr/>
        </p:nvSpPr>
        <p:spPr bwMode="auto">
          <a:xfrm>
            <a:off x="4673600" y="5066507"/>
            <a:ext cx="4184650" cy="410104"/>
          </a:xfrm>
          <a:prstGeom prst="wedgeRectCallout">
            <a:avLst>
              <a:gd name="adj1" fmla="val -59516"/>
              <a:gd name="adj2" fmla="val 21625"/>
            </a:avLst>
          </a:prstGeom>
          <a:solidFill>
            <a:schemeClr val="bg1"/>
          </a:solidFill>
          <a:ln w="9525">
            <a:solidFill>
              <a:schemeClr val="tx1"/>
            </a:solidFill>
            <a:miter lim="800000"/>
            <a:headEnd/>
            <a:tailEnd/>
          </a:ln>
        </p:spPr>
        <p:txBody>
          <a:bodyPr/>
          <a:lstStyle/>
          <a:p>
            <a:pPr algn="ctr" eaLnBrk="0" hangingPunct="0"/>
            <a:r>
              <a:rPr lang="fr-FR" dirty="0"/>
              <a:t>Moyenne par 1000 jours-cathéter : 1.3</a:t>
            </a:r>
            <a:r>
              <a:rPr lang="fr-FR" dirty="0">
                <a:latin typeface="Times New Roman" pitchFamily="-106"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3" y="1070660"/>
            <a:ext cx="7361271" cy="1569660"/>
          </a:xfrm>
          <a:prstGeom prst="rect">
            <a:avLst/>
          </a:prstGeom>
          <a:noFill/>
        </p:spPr>
        <p:txBody>
          <a:bodyPr wrap="square" rtlCol="0">
            <a:spAutoFit/>
          </a:bodyPr>
          <a:lstStyle/>
          <a:p>
            <a:r>
              <a:rPr lang="fr-FR" sz="2400" dirty="0"/>
              <a:t>Quatre activités différentes : </a:t>
            </a:r>
          </a:p>
          <a:p>
            <a:r>
              <a:rPr lang="fr-FR" sz="2400" b="1" dirty="0">
                <a:solidFill>
                  <a:srgbClr val="4B9817"/>
                </a:solidFill>
              </a:rPr>
              <a:t>planifier</a:t>
            </a:r>
            <a:r>
              <a:rPr lang="fr-FR" sz="2400" dirty="0"/>
              <a:t>, </a:t>
            </a:r>
            <a:r>
              <a:rPr lang="fr-FR" sz="2400" b="1" dirty="0">
                <a:solidFill>
                  <a:srgbClr val="4B9817"/>
                </a:solidFill>
              </a:rPr>
              <a:t>engager</a:t>
            </a:r>
            <a:r>
              <a:rPr lang="fr-FR" sz="2400" dirty="0"/>
              <a:t>, </a:t>
            </a:r>
            <a:r>
              <a:rPr lang="fr-FR" sz="2400" b="1" dirty="0">
                <a:solidFill>
                  <a:srgbClr val="4B9817"/>
                </a:solidFill>
              </a:rPr>
              <a:t>exécuter</a:t>
            </a:r>
            <a:r>
              <a:rPr lang="fr-FR" sz="2400" dirty="0"/>
              <a:t>, </a:t>
            </a:r>
            <a:r>
              <a:rPr lang="fr-FR" sz="2400" b="1" dirty="0">
                <a:solidFill>
                  <a:srgbClr val="4B9817"/>
                </a:solidFill>
              </a:rPr>
              <a:t>évaluer</a:t>
            </a:r>
            <a:endParaRPr lang="fr-FR" sz="2400" dirty="0">
              <a:solidFill>
                <a:srgbClr val="4B9817"/>
              </a:solidFill>
            </a:endParaRPr>
          </a:p>
          <a:p>
            <a:endParaRPr lang="fr-FR" sz="2400" dirty="0"/>
          </a:p>
          <a:p>
            <a:r>
              <a:rPr lang="fr-FR" sz="2400" dirty="0"/>
              <a:t>Les activités ne sont pas forcément séquentielles</a:t>
            </a:r>
          </a:p>
        </p:txBody>
      </p:sp>
      <p:sp>
        <p:nvSpPr>
          <p:cNvPr id="5" name="Rectangle 4"/>
          <p:cNvSpPr/>
          <p:nvPr/>
        </p:nvSpPr>
        <p:spPr>
          <a:xfrm>
            <a:off x="1104633" y="3383420"/>
            <a:ext cx="6928199" cy="983848"/>
          </a:xfrm>
          <a:prstGeom prst="rect">
            <a:avLst/>
          </a:prstGeom>
          <a:gradFill flip="none" rotWithShape="1">
            <a:gsLst>
              <a:gs pos="0">
                <a:srgbClr val="4B9817">
                  <a:tint val="66000"/>
                  <a:satMod val="160000"/>
                </a:srgbClr>
              </a:gs>
              <a:gs pos="50000">
                <a:srgbClr val="4B9817">
                  <a:tint val="44500"/>
                  <a:satMod val="160000"/>
                </a:srgbClr>
              </a:gs>
              <a:gs pos="100000">
                <a:srgbClr val="4B9817">
                  <a:tint val="23500"/>
                  <a:satMod val="160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solidFill>
                  <a:schemeClr val="tx1"/>
                </a:solidFill>
              </a:rPr>
              <a:t>Laisser passer                                                               </a:t>
            </a:r>
            <a:r>
              <a:rPr lang="fr-FR" sz="2000" b="1" dirty="0"/>
              <a:t>Faire passer</a:t>
            </a:r>
          </a:p>
        </p:txBody>
      </p:sp>
      <p:sp>
        <p:nvSpPr>
          <p:cNvPr id="6" name="Rectangle 5"/>
          <p:cNvSpPr/>
          <p:nvPr/>
        </p:nvSpPr>
        <p:spPr>
          <a:xfrm>
            <a:off x="1128136" y="6234545"/>
            <a:ext cx="2918619" cy="307777"/>
          </a:xfrm>
          <a:prstGeom prst="rect">
            <a:avLst/>
          </a:prstGeom>
        </p:spPr>
        <p:txBody>
          <a:bodyPr wrap="none">
            <a:spAutoFit/>
          </a:bodyPr>
          <a:lstStyle/>
          <a:p>
            <a:r>
              <a:rPr lang="en-GB" sz="1400" dirty="0"/>
              <a:t>Greenhalgh T </a:t>
            </a:r>
            <a:r>
              <a:rPr lang="fr-CH" sz="1400" i="1" dirty="0" err="1"/>
              <a:t>Milbank</a:t>
            </a:r>
            <a:r>
              <a:rPr lang="fr-CH" sz="1400" i="1" dirty="0"/>
              <a:t> Q </a:t>
            </a:r>
            <a:r>
              <a:rPr lang="en-GB" sz="1400" dirty="0"/>
              <a:t>2004;</a:t>
            </a:r>
            <a:r>
              <a:rPr lang="fr-CH" sz="1400" dirty="0"/>
              <a:t>82:581</a:t>
            </a:r>
            <a:endParaRPr lang="en-GB" sz="1400" dirty="0"/>
          </a:p>
        </p:txBody>
      </p:sp>
      <p:sp>
        <p:nvSpPr>
          <p:cNvPr id="2" name="TextBox 1"/>
          <p:cNvSpPr txBox="1"/>
          <p:nvPr/>
        </p:nvSpPr>
        <p:spPr>
          <a:xfrm>
            <a:off x="3562593" y="3681355"/>
            <a:ext cx="1816925" cy="400110"/>
          </a:xfrm>
          <a:prstGeom prst="rect">
            <a:avLst/>
          </a:prstGeom>
          <a:noFill/>
        </p:spPr>
        <p:txBody>
          <a:bodyPr wrap="square" rtlCol="0">
            <a:spAutoFit/>
          </a:bodyPr>
          <a:lstStyle/>
          <a:p>
            <a:pPr algn="ctr"/>
            <a:r>
              <a:rPr lang="fr-FR" sz="2000" b="1">
                <a:solidFill>
                  <a:srgbClr val="4B9817"/>
                </a:solidFill>
              </a:rPr>
              <a:t>Aider passer</a:t>
            </a:r>
          </a:p>
        </p:txBody>
      </p:sp>
      <p:sp>
        <p:nvSpPr>
          <p:cNvPr id="3" name="TextBox 2"/>
          <p:cNvSpPr txBox="1"/>
          <p:nvPr/>
        </p:nvSpPr>
        <p:spPr>
          <a:xfrm>
            <a:off x="1136311" y="4572502"/>
            <a:ext cx="1486241" cy="307777"/>
          </a:xfrm>
          <a:prstGeom prst="rect">
            <a:avLst/>
          </a:prstGeom>
          <a:noFill/>
        </p:spPr>
        <p:txBody>
          <a:bodyPr wrap="none" rtlCol="0">
            <a:spAutoFit/>
          </a:bodyPr>
          <a:lstStyle/>
          <a:p>
            <a:pPr algn="ctr"/>
            <a:r>
              <a:rPr lang="fr-FR" sz="1400" dirty="0"/>
              <a:t>naturel/émergent</a:t>
            </a:r>
          </a:p>
        </p:txBody>
      </p:sp>
      <p:sp>
        <p:nvSpPr>
          <p:cNvPr id="8" name="TextBox 7"/>
          <p:cNvSpPr txBox="1"/>
          <p:nvPr/>
        </p:nvSpPr>
        <p:spPr>
          <a:xfrm>
            <a:off x="3316771" y="4558652"/>
            <a:ext cx="595035" cy="307777"/>
          </a:xfrm>
          <a:prstGeom prst="rect">
            <a:avLst/>
          </a:prstGeom>
          <a:noFill/>
        </p:spPr>
        <p:txBody>
          <a:bodyPr wrap="none" rtlCol="0">
            <a:spAutoFit/>
          </a:bodyPr>
          <a:lstStyle/>
          <a:p>
            <a:pPr algn="ctr"/>
            <a:r>
              <a:rPr lang="fr-FR" sz="1400" dirty="0"/>
              <a:t>social</a:t>
            </a:r>
          </a:p>
        </p:txBody>
      </p:sp>
      <p:sp>
        <p:nvSpPr>
          <p:cNvPr id="9" name="TextBox 8"/>
          <p:cNvSpPr txBox="1"/>
          <p:nvPr/>
        </p:nvSpPr>
        <p:spPr>
          <a:xfrm>
            <a:off x="4987385" y="4556677"/>
            <a:ext cx="918521" cy="307777"/>
          </a:xfrm>
          <a:prstGeom prst="rect">
            <a:avLst/>
          </a:prstGeom>
          <a:noFill/>
        </p:spPr>
        <p:txBody>
          <a:bodyPr wrap="none" rtlCol="0">
            <a:spAutoFit/>
          </a:bodyPr>
          <a:lstStyle/>
          <a:p>
            <a:pPr algn="ctr"/>
            <a:r>
              <a:rPr lang="fr-FR" sz="1400" dirty="0"/>
              <a:t>technique</a:t>
            </a:r>
          </a:p>
        </p:txBody>
      </p:sp>
      <p:sp>
        <p:nvSpPr>
          <p:cNvPr id="11" name="TextBox 10"/>
          <p:cNvSpPr txBox="1"/>
          <p:nvPr/>
        </p:nvSpPr>
        <p:spPr>
          <a:xfrm>
            <a:off x="6198918" y="4558652"/>
            <a:ext cx="1833913" cy="307777"/>
          </a:xfrm>
          <a:prstGeom prst="rect">
            <a:avLst/>
          </a:prstGeom>
          <a:noFill/>
        </p:spPr>
        <p:txBody>
          <a:bodyPr wrap="square" rtlCol="0">
            <a:spAutoFit/>
          </a:bodyPr>
          <a:lstStyle/>
          <a:p>
            <a:pPr algn="ctr"/>
            <a:r>
              <a:rPr lang="fr-FR" sz="1400" dirty="0"/>
              <a:t>gestionnaire</a:t>
            </a:r>
          </a:p>
        </p:txBody>
      </p:sp>
    </p:spTree>
    <p:extLst>
      <p:ext uri="{BB962C8B-B14F-4D97-AF65-F5344CB8AC3E}">
        <p14:creationId xmlns:p14="http://schemas.microsoft.com/office/powerpoint/2010/main" val="40927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81592"/>
            <a:ext cx="6455689" cy="584775"/>
          </a:xfrm>
          <a:prstGeom prst="rect">
            <a:avLst/>
          </a:prstGeom>
          <a:noFill/>
        </p:spPr>
        <p:txBody>
          <a:bodyPr wrap="square" rtlCol="0">
            <a:spAutoFit/>
          </a:bodyPr>
          <a:lstStyle/>
          <a:p>
            <a:r>
              <a:rPr lang="fr-FR" sz="3200" b="1" dirty="0"/>
              <a:t>Planifier</a:t>
            </a:r>
          </a:p>
        </p:txBody>
      </p:sp>
      <p:sp>
        <p:nvSpPr>
          <p:cNvPr id="10" name="Textfeld 9"/>
          <p:cNvSpPr txBox="1"/>
          <p:nvPr/>
        </p:nvSpPr>
        <p:spPr>
          <a:xfrm>
            <a:off x="1058333" y="1700035"/>
            <a:ext cx="7147516" cy="2066400"/>
          </a:xfrm>
          <a:prstGeom prst="rect">
            <a:avLst/>
          </a:prstGeom>
          <a:noFill/>
        </p:spPr>
        <p:txBody>
          <a:bodyPr wrap="square" rtlCol="0">
            <a:spAutoFit/>
          </a:bodyPr>
          <a:lstStyle/>
          <a:p>
            <a:pPr marL="342900" indent="-342900">
              <a:buFont typeface="Police système"/>
              <a:buChar char="-"/>
            </a:pPr>
            <a:r>
              <a:rPr lang="fr-FR" sz="2400" dirty="0"/>
              <a:t>Le « sine qua non » dans le processus de l’implémentation</a:t>
            </a:r>
          </a:p>
          <a:p>
            <a:pPr marL="342900" indent="-342900">
              <a:buFont typeface="Police système"/>
              <a:buChar char="-"/>
            </a:pPr>
            <a:r>
              <a:rPr lang="fr-FR" sz="2400" dirty="0"/>
              <a:t>Le planning doit être clair, détaillé et adapté au contexte</a:t>
            </a:r>
          </a:p>
          <a:p>
            <a:pPr marL="342900" indent="-342900">
              <a:lnSpc>
                <a:spcPct val="150000"/>
              </a:lnSpc>
              <a:buFont typeface="Police système"/>
              <a:buChar char="-"/>
            </a:pPr>
            <a:r>
              <a:rPr lang="fr-FR" sz="2400" b="1" dirty="0">
                <a:solidFill>
                  <a:srgbClr val="4B9817"/>
                </a:solidFill>
              </a:rPr>
              <a:t>Planifier prend du temps !</a:t>
            </a:r>
          </a:p>
        </p:txBody>
      </p:sp>
    </p:spTree>
    <p:extLst>
      <p:ext uri="{BB962C8B-B14F-4D97-AF65-F5344CB8AC3E}">
        <p14:creationId xmlns:p14="http://schemas.microsoft.com/office/powerpoint/2010/main" val="210708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81592"/>
            <a:ext cx="6455689" cy="584775"/>
          </a:xfrm>
          <a:prstGeom prst="rect">
            <a:avLst/>
          </a:prstGeom>
          <a:noFill/>
        </p:spPr>
        <p:txBody>
          <a:bodyPr wrap="square" rtlCol="0">
            <a:spAutoFit/>
          </a:bodyPr>
          <a:lstStyle/>
          <a:p>
            <a:r>
              <a:rPr lang="fr-FR" sz="3200" b="1"/>
              <a:t>Engager</a:t>
            </a:r>
          </a:p>
        </p:txBody>
      </p:sp>
      <p:sp>
        <p:nvSpPr>
          <p:cNvPr id="10" name="Textfeld 9"/>
          <p:cNvSpPr txBox="1"/>
          <p:nvPr/>
        </p:nvSpPr>
        <p:spPr>
          <a:xfrm>
            <a:off x="1058333" y="1700035"/>
            <a:ext cx="6955367" cy="3477875"/>
          </a:xfrm>
          <a:prstGeom prst="rect">
            <a:avLst/>
          </a:prstGeom>
          <a:noFill/>
        </p:spPr>
        <p:txBody>
          <a:bodyPr wrap="square" rtlCol="0">
            <a:spAutoFit/>
          </a:bodyPr>
          <a:lstStyle/>
          <a:p>
            <a:r>
              <a:rPr lang="fr-FR" sz="2000" b="1" dirty="0"/>
              <a:t>Avoir « les bonnes personnes aux bons sièges » – </a:t>
            </a:r>
            <a:r>
              <a:rPr lang="fr-FR" sz="2000" dirty="0"/>
              <a:t>Il faut bien choisir les membres du groupe d’étude</a:t>
            </a:r>
            <a:endParaRPr lang="fr-FR" sz="2000" b="1" dirty="0"/>
          </a:p>
          <a:p>
            <a:endParaRPr lang="fr-FR" sz="2000" dirty="0"/>
          </a:p>
          <a:p>
            <a:r>
              <a:rPr lang="fr-FR" sz="2000" dirty="0"/>
              <a:t>Il faut engager de représentants des services ou équipes à former (multidisciplinaire/multi-professionnel)</a:t>
            </a:r>
          </a:p>
          <a:p>
            <a:endParaRPr lang="fr-FR" sz="2000" dirty="0"/>
          </a:p>
          <a:p>
            <a:pPr marL="357188" indent="-357188"/>
            <a:r>
              <a:rPr lang="fr-FR" sz="2000" dirty="0"/>
              <a:t>→ 	identification avec le projet et engagement dans le processus l’implémentation </a:t>
            </a:r>
          </a:p>
          <a:p>
            <a:endParaRPr lang="fr-FR" sz="2000" dirty="0"/>
          </a:p>
          <a:p>
            <a:r>
              <a:rPr lang="fr-FR" sz="2000" dirty="0"/>
              <a:t>Un bon rapport et une bonne collaboration entre les intervenants sont plus importants que les positions formelles</a:t>
            </a:r>
          </a:p>
        </p:txBody>
      </p:sp>
      <p:sp>
        <p:nvSpPr>
          <p:cNvPr id="5" name="Rectangle 17"/>
          <p:cNvSpPr>
            <a:spLocks noChangeArrowheads="1"/>
          </p:cNvSpPr>
          <p:nvPr/>
        </p:nvSpPr>
        <p:spPr bwMode="auto">
          <a:xfrm>
            <a:off x="1070888" y="6097838"/>
            <a:ext cx="3684150" cy="307777"/>
          </a:xfrm>
          <a:prstGeom prst="rect">
            <a:avLst/>
          </a:prstGeom>
          <a:noFill/>
          <a:ln w="9525">
            <a:noFill/>
            <a:miter lim="800000"/>
            <a:headEnd/>
            <a:tailEnd/>
          </a:ln>
        </p:spPr>
        <p:txBody>
          <a:bodyPr wrap="none">
            <a:spAutoFit/>
          </a:bodyPr>
          <a:lstStyle/>
          <a:p>
            <a:r>
              <a:rPr lang="de-DE" sz="1400" dirty="0"/>
              <a:t>Dixon-Woods M </a:t>
            </a:r>
            <a:r>
              <a:rPr lang="de-DE" sz="1400" i="1" dirty="0"/>
              <a:t>Milbank Quarterly </a:t>
            </a:r>
            <a:r>
              <a:rPr lang="de-DE" sz="1400" dirty="0"/>
              <a:t>2011;89:167</a:t>
            </a:r>
          </a:p>
        </p:txBody>
      </p:sp>
    </p:spTree>
    <p:extLst>
      <p:ext uri="{BB962C8B-B14F-4D97-AF65-F5344CB8AC3E}">
        <p14:creationId xmlns:p14="http://schemas.microsoft.com/office/powerpoint/2010/main" val="1495253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78417"/>
            <a:ext cx="6455689" cy="584775"/>
          </a:xfrm>
          <a:prstGeom prst="rect">
            <a:avLst/>
          </a:prstGeom>
          <a:noFill/>
        </p:spPr>
        <p:txBody>
          <a:bodyPr wrap="square" rtlCol="0">
            <a:spAutoFit/>
          </a:bodyPr>
          <a:lstStyle/>
          <a:p>
            <a:r>
              <a:rPr lang="fr-FR" sz="3200" b="1"/>
              <a:t>Executer</a:t>
            </a:r>
          </a:p>
        </p:txBody>
      </p:sp>
      <p:sp>
        <p:nvSpPr>
          <p:cNvPr id="10" name="Textfeld 9"/>
          <p:cNvSpPr txBox="1"/>
          <p:nvPr/>
        </p:nvSpPr>
        <p:spPr>
          <a:xfrm>
            <a:off x="1058334" y="1696860"/>
            <a:ext cx="6557808" cy="2308324"/>
          </a:xfrm>
          <a:prstGeom prst="rect">
            <a:avLst/>
          </a:prstGeom>
          <a:noFill/>
        </p:spPr>
        <p:txBody>
          <a:bodyPr wrap="square" rtlCol="0">
            <a:spAutoFit/>
          </a:bodyPr>
          <a:lstStyle/>
          <a:p>
            <a:r>
              <a:rPr lang="fr-FR" sz="2400" dirty="0"/>
              <a:t>Trois principes généraux :</a:t>
            </a:r>
          </a:p>
          <a:p>
            <a:endParaRPr lang="fr-FR" sz="2400" dirty="0"/>
          </a:p>
          <a:p>
            <a:pPr marL="342900" indent="-342900">
              <a:buFont typeface="Arial" pitchFamily="34" charset="0"/>
              <a:buChar char="•"/>
            </a:pPr>
            <a:r>
              <a:rPr lang="fr-FR" sz="2400" b="1" dirty="0">
                <a:solidFill>
                  <a:srgbClr val="4B9817"/>
                </a:solidFill>
              </a:rPr>
              <a:t>Simulation</a:t>
            </a:r>
          </a:p>
          <a:p>
            <a:pPr marL="342900" indent="-342900">
              <a:buFont typeface="Arial" pitchFamily="34" charset="0"/>
              <a:buChar char="•"/>
            </a:pPr>
            <a:r>
              <a:rPr lang="fr-FR" sz="2400" b="1" dirty="0">
                <a:solidFill>
                  <a:srgbClr val="4B9817"/>
                </a:solidFill>
              </a:rPr>
              <a:t>Projet pilote</a:t>
            </a:r>
          </a:p>
          <a:p>
            <a:pPr marL="342900" indent="-342900">
              <a:buFont typeface="Arial" pitchFamily="34" charset="0"/>
              <a:buChar char="•"/>
            </a:pPr>
            <a:r>
              <a:rPr lang="fr-FR" sz="2400" b="1" dirty="0">
                <a:solidFill>
                  <a:srgbClr val="4B9817"/>
                </a:solidFill>
              </a:rPr>
              <a:t>Répartir une intervention complexe en éléments gérables</a:t>
            </a:r>
          </a:p>
        </p:txBody>
      </p:sp>
    </p:spTree>
    <p:extLst>
      <p:ext uri="{BB962C8B-B14F-4D97-AF65-F5344CB8AC3E}">
        <p14:creationId xmlns:p14="http://schemas.microsoft.com/office/powerpoint/2010/main" val="3086207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55141"/>
            <a:ext cx="6455689" cy="584775"/>
          </a:xfrm>
          <a:prstGeom prst="rect">
            <a:avLst/>
          </a:prstGeom>
          <a:noFill/>
        </p:spPr>
        <p:txBody>
          <a:bodyPr wrap="square" rtlCol="0">
            <a:spAutoFit/>
          </a:bodyPr>
          <a:lstStyle/>
          <a:p>
            <a:r>
              <a:rPr lang="fr-FR" sz="3200" b="1" dirty="0"/>
              <a:t>Évaluer</a:t>
            </a:r>
          </a:p>
        </p:txBody>
      </p:sp>
      <p:pic>
        <p:nvPicPr>
          <p:cNvPr id="16" name="Image 15">
            <a:extLst>
              <a:ext uri="{FF2B5EF4-FFF2-40B4-BE49-F238E27FC236}">
                <a16:creationId xmlns:a16="http://schemas.microsoft.com/office/drawing/2014/main" id="{7BAA3FE9-1820-4041-9550-5023C6974262}"/>
              </a:ext>
            </a:extLst>
          </p:cNvPr>
          <p:cNvPicPr>
            <a:picLocks noChangeAspect="1"/>
          </p:cNvPicPr>
          <p:nvPr/>
        </p:nvPicPr>
        <p:blipFill>
          <a:blip r:embed="rId2">
            <a:clrChange>
              <a:clrFrom>
                <a:srgbClr val="000000">
                  <a:alpha val="0"/>
                </a:srgbClr>
              </a:clrFrom>
              <a:clrTo>
                <a:srgbClr val="000000">
                  <a:alpha val="0"/>
                </a:srgbClr>
              </a:clrTo>
            </a:clrChange>
            <a:alphaModFix/>
          </a:blip>
          <a:stretch>
            <a:fillRect/>
          </a:stretch>
        </p:blipFill>
        <p:spPr>
          <a:xfrm>
            <a:off x="5043840" y="3075708"/>
            <a:ext cx="3765648" cy="3564517"/>
          </a:xfrm>
          <a:prstGeom prst="rect">
            <a:avLst/>
          </a:prstGeom>
          <a:solidFill>
            <a:schemeClr val="accent4">
              <a:lumMod val="20000"/>
              <a:lumOff val="80000"/>
            </a:schemeClr>
          </a:solidFill>
        </p:spPr>
      </p:pic>
      <p:sp>
        <p:nvSpPr>
          <p:cNvPr id="17" name="Textfeld 9">
            <a:extLst>
              <a:ext uri="{FF2B5EF4-FFF2-40B4-BE49-F238E27FC236}">
                <a16:creationId xmlns:a16="http://schemas.microsoft.com/office/drawing/2014/main" id="{7028F79D-D079-5F40-994C-992C0C7B6232}"/>
              </a:ext>
            </a:extLst>
          </p:cNvPr>
          <p:cNvSpPr txBox="1"/>
          <p:nvPr/>
        </p:nvSpPr>
        <p:spPr>
          <a:xfrm>
            <a:off x="1058333" y="1673583"/>
            <a:ext cx="7515651" cy="1569660"/>
          </a:xfrm>
          <a:prstGeom prst="rect">
            <a:avLst/>
          </a:prstGeom>
          <a:solidFill>
            <a:schemeClr val="bg1">
              <a:alpha val="83000"/>
            </a:schemeClr>
          </a:solidFill>
        </p:spPr>
        <p:txBody>
          <a:bodyPr wrap="square" rtlCol="0">
            <a:spAutoFit/>
          </a:bodyPr>
          <a:lstStyle/>
          <a:p>
            <a:r>
              <a:rPr lang="fr-FR" sz="2400" dirty="0"/>
              <a:t>Réflexions (à répétition) </a:t>
            </a:r>
            <a:r>
              <a:rPr lang="fr-FR" sz="2400" b="1" dirty="0"/>
              <a:t>quantitatives</a:t>
            </a:r>
            <a:r>
              <a:rPr lang="fr-FR" sz="2400" dirty="0"/>
              <a:t> (progrès) et </a:t>
            </a:r>
            <a:r>
              <a:rPr lang="fr-FR" sz="2400" b="1" dirty="0"/>
              <a:t>qualitatives</a:t>
            </a:r>
            <a:r>
              <a:rPr lang="fr-FR" sz="2400" dirty="0"/>
              <a:t> (groupe de focalisation) du processus d’implémentation favorisent l’implémentation (débriefings en équipe)</a:t>
            </a:r>
          </a:p>
        </p:txBody>
      </p:sp>
    </p:spTree>
    <p:extLst>
      <p:ext uri="{BB962C8B-B14F-4D97-AF65-F5344CB8AC3E}">
        <p14:creationId xmlns:p14="http://schemas.microsoft.com/office/powerpoint/2010/main" val="1979051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3671198" cy="2585323"/>
          </a:xfrm>
          <a:prstGeom prst="rect">
            <a:avLst/>
          </a:prstGeom>
          <a:noFill/>
        </p:spPr>
        <p:txBody>
          <a:bodyPr wrap="none" rtlCol="0">
            <a:spAutoFit/>
          </a:bodyPr>
          <a:lstStyle/>
          <a:p>
            <a:endParaRPr lang="fr-FR" b="1" dirty="0"/>
          </a:p>
          <a:p>
            <a:endParaRPr lang="fr-FR" sz="7200" b="1" dirty="0">
              <a:solidFill>
                <a:schemeClr val="accent5"/>
              </a:solidFill>
            </a:endParaRPr>
          </a:p>
          <a:p>
            <a:r>
              <a:rPr lang="fr-FR" sz="7200" b="1" dirty="0">
                <a:solidFill>
                  <a:schemeClr val="accent1">
                    <a:lumMod val="75000"/>
                  </a:schemeClr>
                </a:solidFill>
              </a:rPr>
              <a:t>Individus</a:t>
            </a:r>
          </a:p>
        </p:txBody>
      </p:sp>
    </p:spTree>
    <p:extLst>
      <p:ext uri="{BB962C8B-B14F-4D97-AF65-F5344CB8AC3E}">
        <p14:creationId xmlns:p14="http://schemas.microsoft.com/office/powerpoint/2010/main" val="206122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5" y="587375"/>
            <a:ext cx="7437483" cy="3046988"/>
          </a:xfrm>
          <a:prstGeom prst="rect">
            <a:avLst/>
          </a:prstGeom>
          <a:noFill/>
        </p:spPr>
        <p:txBody>
          <a:bodyPr wrap="square" rtlCol="0">
            <a:spAutoFit/>
          </a:bodyPr>
          <a:lstStyle/>
          <a:p>
            <a:r>
              <a:rPr lang="fr-FR" sz="2400" dirty="0">
                <a:solidFill>
                  <a:schemeClr val="tx2"/>
                </a:solidFill>
              </a:rPr>
              <a:t>L’homme n’est pas un receveur d’innovation passif. Plutôt…il cherche l’innovation (ou ce qui est nouveau), expérimente avec elle, l’évalue, trouve (ou ne trouve pas) du sens en elle, développe un sentiment (positif ou négatif) face à elle, la provoque, s’en préoccupe, se plaint d’elle, la contourne, se familiarise avec elle, la transforme, essaie de la remodeler -  souvent en dialogue avec d’autres utilisateurs – </a:t>
            </a:r>
            <a:r>
              <a:rPr lang="fr-FR" sz="2400" i="1" dirty="0" err="1">
                <a:solidFill>
                  <a:schemeClr val="tx2"/>
                </a:solidFill>
              </a:rPr>
              <a:t>Greenhalgh</a:t>
            </a:r>
            <a:r>
              <a:rPr lang="fr-FR" sz="2400" i="1" dirty="0">
                <a:solidFill>
                  <a:schemeClr val="tx2"/>
                </a:solidFill>
              </a:rPr>
              <a:t> </a:t>
            </a:r>
          </a:p>
        </p:txBody>
      </p:sp>
      <p:pic>
        <p:nvPicPr>
          <p:cNvPr id="27650" name="Picture 2" descr="http://us.123rf.com/400wm/400/400/mbongo/mbongo1207/mbongo120700004/14272389-raw-potatoes-in-burlap-sack-isolated-on-white-background.jpg"/>
          <p:cNvPicPr>
            <a:picLocks noChangeAspect="1" noChangeArrowheads="1"/>
          </p:cNvPicPr>
          <p:nvPr/>
        </p:nvPicPr>
        <p:blipFill>
          <a:blip r:embed="rId2"/>
          <a:srcRect/>
          <a:stretch>
            <a:fillRect/>
          </a:stretch>
        </p:blipFill>
        <p:spPr bwMode="auto">
          <a:xfrm>
            <a:off x="4947491" y="3800436"/>
            <a:ext cx="2566531" cy="3057564"/>
          </a:xfrm>
          <a:prstGeom prst="rect">
            <a:avLst/>
          </a:prstGeom>
          <a:noFill/>
        </p:spPr>
      </p:pic>
      <p:sp>
        <p:nvSpPr>
          <p:cNvPr id="6" name="Différent de 5"/>
          <p:cNvSpPr/>
          <p:nvPr/>
        </p:nvSpPr>
        <p:spPr>
          <a:xfrm>
            <a:off x="3923818" y="5000263"/>
            <a:ext cx="1023673" cy="497712"/>
          </a:xfrm>
          <a:prstGeom prst="mathNot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fr-CH">
              <a:solidFill>
                <a:schemeClr val="tx1"/>
              </a:solidFill>
            </a:endParaRPr>
          </a:p>
        </p:txBody>
      </p:sp>
      <p:pic>
        <p:nvPicPr>
          <p:cNvPr id="27654" name="Picture 6" descr="http://www.onlinenursingdegrees.org/images/male-nurse.jpg"/>
          <p:cNvPicPr>
            <a:picLocks noChangeAspect="1" noChangeArrowheads="1"/>
          </p:cNvPicPr>
          <p:nvPr/>
        </p:nvPicPr>
        <p:blipFill>
          <a:blip r:embed="rId3"/>
          <a:srcRect/>
          <a:stretch>
            <a:fillRect/>
          </a:stretch>
        </p:blipFill>
        <p:spPr bwMode="auto">
          <a:xfrm>
            <a:off x="1473955" y="3743292"/>
            <a:ext cx="2078921" cy="3114708"/>
          </a:xfrm>
          <a:prstGeom prst="rect">
            <a:avLst/>
          </a:prstGeom>
          <a:noFill/>
        </p:spPr>
      </p:pic>
    </p:spTree>
    <p:extLst>
      <p:ext uri="{BB962C8B-B14F-4D97-AF65-F5344CB8AC3E}">
        <p14:creationId xmlns:p14="http://schemas.microsoft.com/office/powerpoint/2010/main" val="239686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cstate="print"/>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p:cNvSpPr/>
          <p:nvPr/>
        </p:nvSpPr>
        <p:spPr>
          <a:xfrm>
            <a:off x="2035166" y="1693132"/>
            <a:ext cx="4086613" cy="3142063"/>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fr-FR" sz="3200" b="1">
                <a:solidFill>
                  <a:schemeClr val="tx2"/>
                </a:solidFill>
              </a:rPr>
              <a:t>Organisation</a:t>
            </a:r>
          </a:p>
        </p:txBody>
      </p:sp>
      <p:sp>
        <p:nvSpPr>
          <p:cNvPr id="10" name="Pfeil nach rechts 2"/>
          <p:cNvSpPr/>
          <p:nvPr/>
        </p:nvSpPr>
        <p:spPr>
          <a:xfrm>
            <a:off x="5323987" y="2364146"/>
            <a:ext cx="2905613" cy="1807094"/>
          </a:xfrm>
          <a:prstGeom prst="rightArrow">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fr-FR" sz="3200" b="1">
                <a:solidFill>
                  <a:schemeClr val="tx2"/>
                </a:solidFill>
              </a:rPr>
              <a:t>Performance</a:t>
            </a:r>
          </a:p>
        </p:txBody>
      </p:sp>
      <p:sp>
        <p:nvSpPr>
          <p:cNvPr id="11" name="Oval 3"/>
          <p:cNvSpPr/>
          <p:nvPr/>
        </p:nvSpPr>
        <p:spPr>
          <a:xfrm>
            <a:off x="586128" y="407003"/>
            <a:ext cx="5161180" cy="442819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1"/>
          <a:lstStyle/>
          <a:p>
            <a:pPr algn="ctr"/>
            <a:r>
              <a:rPr lang="fr-FR" b="1">
                <a:solidFill>
                  <a:schemeClr val="tx1"/>
                </a:solidFill>
              </a:rPr>
              <a:t>Société/culture</a:t>
            </a:r>
          </a:p>
        </p:txBody>
      </p:sp>
      <p:sp>
        <p:nvSpPr>
          <p:cNvPr id="12" name="Oval 4"/>
          <p:cNvSpPr/>
          <p:nvPr/>
        </p:nvSpPr>
        <p:spPr>
          <a:xfrm>
            <a:off x="4222732" y="97682"/>
            <a:ext cx="4428520" cy="437935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1"/>
          <a:lstStyle/>
          <a:p>
            <a:pPr algn="ctr"/>
            <a:r>
              <a:rPr lang="fr-FR" b="1" dirty="0">
                <a:solidFill>
                  <a:schemeClr val="tx1"/>
                </a:solidFill>
              </a:rPr>
              <a:t>Économie</a:t>
            </a:r>
          </a:p>
        </p:txBody>
      </p:sp>
      <p:sp>
        <p:nvSpPr>
          <p:cNvPr id="13" name="Oval 5"/>
          <p:cNvSpPr/>
          <p:nvPr/>
        </p:nvSpPr>
        <p:spPr>
          <a:xfrm>
            <a:off x="586128" y="1969895"/>
            <a:ext cx="5161180" cy="4704954"/>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fr-FR" b="1">
                <a:solidFill>
                  <a:schemeClr val="tx1"/>
                </a:solidFill>
              </a:rPr>
              <a:t>Système de santé</a:t>
            </a:r>
          </a:p>
        </p:txBody>
      </p:sp>
      <p:sp>
        <p:nvSpPr>
          <p:cNvPr id="14" name="Oval 6"/>
          <p:cNvSpPr/>
          <p:nvPr/>
        </p:nvSpPr>
        <p:spPr>
          <a:xfrm>
            <a:off x="3581892" y="1969894"/>
            <a:ext cx="5069360" cy="470495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fr-FR" b="1">
                <a:solidFill>
                  <a:schemeClr val="tx1"/>
                </a:solidFill>
              </a:rPr>
              <a:t>Législation</a:t>
            </a:r>
          </a:p>
        </p:txBody>
      </p:sp>
      <p:pic>
        <p:nvPicPr>
          <p:cNvPr id="15" name="Bild 9"/>
          <p:cNvPicPr>
            <a:picLocks noChangeAspect="1"/>
          </p:cNvPicPr>
          <p:nvPr/>
        </p:nvPicPr>
        <p:blipFill>
          <a:blip r:embed="rId3" cstate="print">
            <a:duotone>
              <a:schemeClr val="accent1">
                <a:shade val="45000"/>
                <a:satMod val="135000"/>
              </a:schemeClr>
              <a:prstClr val="white"/>
            </a:duotone>
          </a:blip>
          <a:stretch>
            <a:fillRect/>
          </a:stretch>
        </p:blipFill>
        <p:spPr>
          <a:xfrm>
            <a:off x="2710150" y="3448468"/>
            <a:ext cx="871742" cy="927969"/>
          </a:xfrm>
          <a:prstGeom prst="rect">
            <a:avLst/>
          </a:prstGeom>
        </p:spPr>
      </p:pic>
      <p:pic>
        <p:nvPicPr>
          <p:cNvPr id="16" name="Bild 10"/>
          <p:cNvPicPr>
            <a:picLocks noChangeAspect="1"/>
          </p:cNvPicPr>
          <p:nvPr/>
        </p:nvPicPr>
        <p:blipFill>
          <a:blip r:embed="rId3" cstate="print">
            <a:duotone>
              <a:schemeClr val="accent1">
                <a:shade val="45000"/>
                <a:satMod val="135000"/>
              </a:schemeClr>
              <a:prstClr val="white"/>
            </a:duotone>
          </a:blip>
          <a:stretch>
            <a:fillRect/>
          </a:stretch>
        </p:blipFill>
        <p:spPr>
          <a:xfrm>
            <a:off x="3146021" y="3600868"/>
            <a:ext cx="871742" cy="927969"/>
          </a:xfrm>
          <a:prstGeom prst="rect">
            <a:avLst/>
          </a:prstGeom>
        </p:spPr>
      </p:pic>
      <p:pic>
        <p:nvPicPr>
          <p:cNvPr id="17" name="Bild 11"/>
          <p:cNvPicPr>
            <a:picLocks noChangeAspect="1"/>
          </p:cNvPicPr>
          <p:nvPr/>
        </p:nvPicPr>
        <p:blipFill>
          <a:blip r:embed="rId3" cstate="print">
            <a:duotone>
              <a:schemeClr val="accent1">
                <a:shade val="45000"/>
                <a:satMod val="135000"/>
              </a:schemeClr>
              <a:prstClr val="white"/>
            </a:duotone>
          </a:blip>
          <a:stretch>
            <a:fillRect/>
          </a:stretch>
        </p:blipFill>
        <p:spPr>
          <a:xfrm>
            <a:off x="2862550" y="3600868"/>
            <a:ext cx="871742" cy="927969"/>
          </a:xfrm>
          <a:prstGeom prst="rect">
            <a:avLst/>
          </a:prstGeom>
        </p:spPr>
      </p:pic>
      <p:pic>
        <p:nvPicPr>
          <p:cNvPr id="18" name="Bild 12"/>
          <p:cNvPicPr>
            <a:picLocks noChangeAspect="1"/>
          </p:cNvPicPr>
          <p:nvPr/>
        </p:nvPicPr>
        <p:blipFill>
          <a:blip r:embed="rId3" cstate="print">
            <a:duotone>
              <a:schemeClr val="accent1">
                <a:shade val="45000"/>
                <a:satMod val="135000"/>
              </a:schemeClr>
              <a:prstClr val="white"/>
            </a:duotone>
          </a:blip>
          <a:stretch>
            <a:fillRect/>
          </a:stretch>
        </p:blipFill>
        <p:spPr>
          <a:xfrm>
            <a:off x="3450821" y="3549064"/>
            <a:ext cx="871742" cy="927969"/>
          </a:xfrm>
          <a:prstGeom prst="rect">
            <a:avLst/>
          </a:prstGeom>
        </p:spPr>
      </p:pic>
      <p:pic>
        <p:nvPicPr>
          <p:cNvPr id="19" name="Bild 13"/>
          <p:cNvPicPr>
            <a:picLocks noChangeAspect="1"/>
          </p:cNvPicPr>
          <p:nvPr/>
        </p:nvPicPr>
        <p:blipFill>
          <a:blip r:embed="rId3" cstate="print">
            <a:duotone>
              <a:schemeClr val="accent1">
                <a:shade val="45000"/>
                <a:satMod val="135000"/>
              </a:schemeClr>
              <a:prstClr val="white"/>
            </a:duotone>
          </a:blip>
          <a:stretch>
            <a:fillRect/>
          </a:stretch>
        </p:blipFill>
        <p:spPr>
          <a:xfrm>
            <a:off x="3581892" y="3776989"/>
            <a:ext cx="871742" cy="927969"/>
          </a:xfrm>
          <a:prstGeom prst="rect">
            <a:avLst/>
          </a:prstGeom>
        </p:spPr>
      </p:pic>
    </p:spTree>
    <p:extLst>
      <p:ext uri="{BB962C8B-B14F-4D97-AF65-F5344CB8AC3E}">
        <p14:creationId xmlns:p14="http://schemas.microsoft.com/office/powerpoint/2010/main" val="42656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cstate="print"/>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1"/>
          <p:cNvPicPr>
            <a:picLocks noChangeAspect="1"/>
          </p:cNvPicPr>
          <p:nvPr/>
        </p:nvPicPr>
        <p:blipFill>
          <a:blip r:embed="rId3" cstate="print">
            <a:duotone>
              <a:schemeClr val="accent1">
                <a:shade val="45000"/>
                <a:satMod val="135000"/>
              </a:schemeClr>
              <a:prstClr val="white"/>
            </a:duotone>
          </a:blip>
          <a:stretch>
            <a:fillRect/>
          </a:stretch>
        </p:blipFill>
        <p:spPr>
          <a:xfrm>
            <a:off x="3581892" y="3776989"/>
            <a:ext cx="871742" cy="927969"/>
          </a:xfrm>
          <a:prstGeom prst="rect">
            <a:avLst/>
          </a:prstGeom>
        </p:spPr>
      </p:pic>
      <p:pic>
        <p:nvPicPr>
          <p:cNvPr id="5" name="Bild 2"/>
          <p:cNvPicPr>
            <a:picLocks noChangeAspect="1"/>
          </p:cNvPicPr>
          <p:nvPr/>
        </p:nvPicPr>
        <p:blipFill>
          <a:blip r:embed="rId4" cstate="print">
            <a:duotone>
              <a:schemeClr val="accent1">
                <a:shade val="45000"/>
                <a:satMod val="135000"/>
              </a:schemeClr>
              <a:prstClr val="white"/>
            </a:duotone>
          </a:blip>
          <a:stretch>
            <a:fillRect/>
          </a:stretch>
        </p:blipFill>
        <p:spPr>
          <a:xfrm>
            <a:off x="2578317" y="2902982"/>
            <a:ext cx="2875927" cy="3061423"/>
          </a:xfrm>
          <a:prstGeom prst="rect">
            <a:avLst/>
          </a:prstGeom>
        </p:spPr>
      </p:pic>
      <p:sp>
        <p:nvSpPr>
          <p:cNvPr id="6" name="Pfeil nach rechts 3"/>
          <p:cNvSpPr/>
          <p:nvPr/>
        </p:nvSpPr>
        <p:spPr>
          <a:xfrm>
            <a:off x="4770422" y="3776989"/>
            <a:ext cx="3272553" cy="1286128"/>
          </a:xfrm>
          <a:prstGeom prst="rightArrow">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GB" sz="3200" b="1" dirty="0">
                <a:solidFill>
                  <a:schemeClr val="tx2"/>
                </a:solidFill>
              </a:rPr>
              <a:t>Performance</a:t>
            </a:r>
          </a:p>
        </p:txBody>
      </p:sp>
      <p:sp>
        <p:nvSpPr>
          <p:cNvPr id="8" name="Wolkenförmige Legende 4"/>
          <p:cNvSpPr/>
          <p:nvPr/>
        </p:nvSpPr>
        <p:spPr>
          <a:xfrm>
            <a:off x="5454244" y="1858493"/>
            <a:ext cx="3370235" cy="1242410"/>
          </a:xfrm>
          <a:prstGeom prst="cloudCallout">
            <a:avLst>
              <a:gd name="adj1" fmla="val -83197"/>
              <a:gd name="adj2" fmla="val 67495"/>
            </a:avLst>
          </a:prstGeom>
          <a:gradFill>
            <a:gsLst>
              <a:gs pos="0">
                <a:schemeClr val="tx2">
                  <a:lumMod val="62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Compétences</a:t>
            </a:r>
          </a:p>
          <a:p>
            <a:pPr algn="ctr"/>
            <a:r>
              <a:rPr lang="fr-FR" sz="2000" b="1" dirty="0"/>
              <a:t>Connaissances</a:t>
            </a:r>
          </a:p>
        </p:txBody>
      </p:sp>
      <p:sp>
        <p:nvSpPr>
          <p:cNvPr id="9" name="Wolkenförmige Legende 6"/>
          <p:cNvSpPr/>
          <p:nvPr/>
        </p:nvSpPr>
        <p:spPr>
          <a:xfrm>
            <a:off x="211657" y="249382"/>
            <a:ext cx="3370235" cy="1609111"/>
          </a:xfrm>
          <a:prstGeom prst="cloudCallout">
            <a:avLst>
              <a:gd name="adj1" fmla="val 55978"/>
              <a:gd name="adj2" fmla="val 138501"/>
            </a:avLst>
          </a:prstGeom>
          <a:gradFill>
            <a:gsLst>
              <a:gs pos="0">
                <a:schemeClr val="tx2">
                  <a:lumMod val="62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État de changement</a:t>
            </a:r>
          </a:p>
        </p:txBody>
      </p:sp>
      <p:sp>
        <p:nvSpPr>
          <p:cNvPr id="10" name="Wolkenförmige Legende 7"/>
          <p:cNvSpPr/>
          <p:nvPr/>
        </p:nvSpPr>
        <p:spPr>
          <a:xfrm>
            <a:off x="4263434" y="404442"/>
            <a:ext cx="3370235" cy="1242410"/>
          </a:xfrm>
          <a:prstGeom prst="cloudCallout">
            <a:avLst>
              <a:gd name="adj1" fmla="val -50699"/>
              <a:gd name="adj2" fmla="val 150649"/>
            </a:avLst>
          </a:prstGeom>
          <a:gradFill>
            <a:gsLst>
              <a:gs pos="0">
                <a:schemeClr val="tx2">
                  <a:lumMod val="62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Convictions</a:t>
            </a:r>
          </a:p>
        </p:txBody>
      </p:sp>
      <p:sp>
        <p:nvSpPr>
          <p:cNvPr id="11" name="Wolkenförmige Legende 8"/>
          <p:cNvSpPr/>
          <p:nvPr/>
        </p:nvSpPr>
        <p:spPr>
          <a:xfrm>
            <a:off x="893199" y="1858493"/>
            <a:ext cx="3370235" cy="1242410"/>
          </a:xfrm>
          <a:prstGeom prst="cloudCallout">
            <a:avLst>
              <a:gd name="adj1" fmla="val 32171"/>
              <a:gd name="adj2" fmla="val 66309"/>
            </a:avLst>
          </a:prstGeom>
          <a:gradFill>
            <a:gsLst>
              <a:gs pos="0">
                <a:schemeClr val="tx2">
                  <a:lumMod val="62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Confiance en soi</a:t>
            </a:r>
          </a:p>
        </p:txBody>
      </p:sp>
      <p:sp>
        <p:nvSpPr>
          <p:cNvPr id="12" name="Wolkenförmige Legende 6"/>
          <p:cNvSpPr/>
          <p:nvPr/>
        </p:nvSpPr>
        <p:spPr>
          <a:xfrm>
            <a:off x="605640" y="3776988"/>
            <a:ext cx="2828145" cy="1709411"/>
          </a:xfrm>
          <a:prstGeom prst="cloudCallout">
            <a:avLst>
              <a:gd name="adj1" fmla="val 60814"/>
              <a:gd name="adj2" fmla="val -67436"/>
            </a:avLst>
          </a:prstGeom>
          <a:gradFill>
            <a:gsLst>
              <a:gs pos="0">
                <a:schemeClr val="tx2">
                  <a:lumMod val="62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a:t>Attitude face à l’organisation</a:t>
            </a:r>
          </a:p>
        </p:txBody>
      </p:sp>
    </p:spTree>
    <p:extLst>
      <p:ext uri="{BB962C8B-B14F-4D97-AF65-F5344CB8AC3E}">
        <p14:creationId xmlns:p14="http://schemas.microsoft.com/office/powerpoint/2010/main" val="42656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1058333" y="872074"/>
            <a:ext cx="7368037" cy="584775"/>
          </a:xfrm>
          <a:prstGeom prst="rect">
            <a:avLst/>
          </a:prstGeom>
          <a:noFill/>
        </p:spPr>
        <p:txBody>
          <a:bodyPr wrap="square" rtlCol="0">
            <a:spAutoFit/>
          </a:bodyPr>
          <a:lstStyle/>
          <a:p>
            <a:r>
              <a:rPr lang="fr-FR" sz="3200" b="1" dirty="0"/>
              <a:t>Compétences, connaissances, convictions</a:t>
            </a:r>
          </a:p>
        </p:txBody>
      </p:sp>
      <p:sp>
        <p:nvSpPr>
          <p:cNvPr id="5" name="Textfeld 4"/>
          <p:cNvSpPr txBox="1"/>
          <p:nvPr/>
        </p:nvSpPr>
        <p:spPr>
          <a:xfrm>
            <a:off x="1058335" y="1690516"/>
            <a:ext cx="6233716" cy="4708981"/>
          </a:xfrm>
          <a:prstGeom prst="rect">
            <a:avLst/>
          </a:prstGeom>
          <a:noFill/>
        </p:spPr>
        <p:txBody>
          <a:bodyPr wrap="square" rtlCol="0">
            <a:spAutoFit/>
          </a:bodyPr>
          <a:lstStyle/>
          <a:p>
            <a:r>
              <a:rPr lang="fr-FR" sz="2400" dirty="0"/>
              <a:t>L’attitude à l’égard de l’intervention et familiarité avec faits, vérités et principes en relation avec l’intervention</a:t>
            </a:r>
          </a:p>
          <a:p>
            <a:endParaRPr lang="fr-FR" sz="2400" dirty="0"/>
          </a:p>
          <a:p>
            <a:r>
              <a:rPr lang="fr-FR" sz="2400" b="1" dirty="0">
                <a:solidFill>
                  <a:schemeClr val="accent1">
                    <a:lumMod val="75000"/>
                  </a:schemeClr>
                </a:solidFill>
              </a:rPr>
              <a:t>Le niveau de compétence et connaissance </a:t>
            </a:r>
            <a:r>
              <a:rPr lang="fr-FR" sz="2400" dirty="0"/>
              <a:t>reflète l’efficacité des </a:t>
            </a:r>
            <a:r>
              <a:rPr lang="fr-FR" sz="2400" b="1" dirty="0">
                <a:solidFill>
                  <a:schemeClr val="accent1">
                    <a:lumMod val="75000"/>
                  </a:schemeClr>
                </a:solidFill>
              </a:rPr>
              <a:t>formations</a:t>
            </a:r>
            <a:r>
              <a:rPr lang="fr-FR" sz="2400" dirty="0"/>
              <a:t> </a:t>
            </a:r>
            <a:r>
              <a:rPr lang="fr-FR" dirty="0"/>
              <a:t>– Si une telle connaissance n’était pas acquise avant l’intervention, le rejet de cette dernière est probable</a:t>
            </a:r>
          </a:p>
          <a:p>
            <a:endParaRPr lang="fr-FR" sz="2400" dirty="0"/>
          </a:p>
          <a:p>
            <a:r>
              <a:rPr lang="fr-FR" sz="2400" b="1" dirty="0">
                <a:solidFill>
                  <a:schemeClr val="accent1">
                    <a:lumMod val="75000"/>
                  </a:schemeClr>
                </a:solidFill>
              </a:rPr>
              <a:t>L’opinion des collègues, </a:t>
            </a:r>
            <a:r>
              <a:rPr lang="fr-FR" sz="2400" dirty="0"/>
              <a:t>facilement accessible (on ne peut pas l’éviter en faite), facilite ou empêche l’adoption et l’implémentation d’une intervention</a:t>
            </a:r>
          </a:p>
        </p:txBody>
      </p:sp>
    </p:spTree>
    <p:extLst>
      <p:ext uri="{BB962C8B-B14F-4D97-AF65-F5344CB8AC3E}">
        <p14:creationId xmlns:p14="http://schemas.microsoft.com/office/powerpoint/2010/main" val="428179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1294" y="2351314"/>
            <a:ext cx="6103915" cy="1077218"/>
          </a:xfrm>
          <a:prstGeom prst="rect">
            <a:avLst/>
          </a:prstGeom>
        </p:spPr>
        <p:txBody>
          <a:bodyPr wrap="square">
            <a:spAutoFit/>
          </a:bodyPr>
          <a:lstStyle/>
          <a:p>
            <a:r>
              <a:rPr lang="fr-FR" sz="3200" dirty="0">
                <a:solidFill>
                  <a:schemeClr val="tx1">
                    <a:lumMod val="95000"/>
                    <a:lumOff val="5000"/>
                  </a:schemeClr>
                </a:solidFill>
              </a:rPr>
              <a:t>Pourquoi ce projet était-il un succès au Michigan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1058333" y="872074"/>
            <a:ext cx="6455689" cy="584775"/>
          </a:xfrm>
          <a:prstGeom prst="rect">
            <a:avLst/>
          </a:prstGeom>
          <a:noFill/>
        </p:spPr>
        <p:txBody>
          <a:bodyPr wrap="square" rtlCol="0">
            <a:spAutoFit/>
          </a:bodyPr>
          <a:lstStyle/>
          <a:p>
            <a:r>
              <a:rPr lang="fr-FR" sz="3200" b="1"/>
              <a:t>Confiance en soi</a:t>
            </a:r>
          </a:p>
        </p:txBody>
      </p:sp>
      <p:sp>
        <p:nvSpPr>
          <p:cNvPr id="5" name="Textfeld 4"/>
          <p:cNvSpPr txBox="1"/>
          <p:nvPr/>
        </p:nvSpPr>
        <p:spPr>
          <a:xfrm>
            <a:off x="1058335" y="1690517"/>
            <a:ext cx="5180420" cy="3046988"/>
          </a:xfrm>
          <a:prstGeom prst="rect">
            <a:avLst/>
          </a:prstGeom>
          <a:noFill/>
        </p:spPr>
        <p:txBody>
          <a:bodyPr wrap="square" rtlCol="0">
            <a:spAutoFit/>
          </a:bodyPr>
          <a:lstStyle/>
          <a:p>
            <a:r>
              <a:rPr lang="fr-FR" sz="2400" dirty="0"/>
              <a:t>Avoir confiance en ses </a:t>
            </a:r>
            <a:r>
              <a:rPr lang="fr-FR" sz="2400" b="1" dirty="0">
                <a:solidFill>
                  <a:schemeClr val="accent1">
                    <a:lumMod val="75000"/>
                  </a:schemeClr>
                </a:solidFill>
              </a:rPr>
              <a:t>capacités</a:t>
            </a:r>
            <a:r>
              <a:rPr lang="fr-FR" sz="2400" dirty="0"/>
              <a:t> de bien accomplir les actions demandés pour atteindre les buts d’implémentation</a:t>
            </a:r>
          </a:p>
          <a:p>
            <a:endParaRPr lang="fr-FR" sz="2400" dirty="0"/>
          </a:p>
          <a:p>
            <a:r>
              <a:rPr lang="fr-FR" sz="2400" dirty="0"/>
              <a:t>« Confiance en soi » est un élément important dans plusieurs théories et modèles s’adressant au changement de comportement</a:t>
            </a:r>
          </a:p>
        </p:txBody>
      </p:sp>
    </p:spTree>
    <p:extLst>
      <p:ext uri="{BB962C8B-B14F-4D97-AF65-F5344CB8AC3E}">
        <p14:creationId xmlns:p14="http://schemas.microsoft.com/office/powerpoint/2010/main" val="505257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1058333" y="872074"/>
            <a:ext cx="6455689" cy="584775"/>
          </a:xfrm>
          <a:prstGeom prst="rect">
            <a:avLst/>
          </a:prstGeom>
          <a:noFill/>
        </p:spPr>
        <p:txBody>
          <a:bodyPr wrap="square" rtlCol="0">
            <a:spAutoFit/>
          </a:bodyPr>
          <a:lstStyle/>
          <a:p>
            <a:r>
              <a:rPr lang="fr-FR" sz="3200" b="1" dirty="0"/>
              <a:t>État de changement individuel</a:t>
            </a:r>
          </a:p>
        </p:txBody>
      </p:sp>
      <p:sp>
        <p:nvSpPr>
          <p:cNvPr id="5" name="Textfeld 4"/>
          <p:cNvSpPr txBox="1"/>
          <p:nvPr/>
        </p:nvSpPr>
        <p:spPr>
          <a:xfrm>
            <a:off x="1058334" y="1690516"/>
            <a:ext cx="5932775" cy="2677656"/>
          </a:xfrm>
          <a:prstGeom prst="rect">
            <a:avLst/>
          </a:prstGeom>
          <a:noFill/>
        </p:spPr>
        <p:txBody>
          <a:bodyPr wrap="square" rtlCol="0">
            <a:spAutoFit/>
          </a:bodyPr>
          <a:lstStyle/>
          <a:p>
            <a:r>
              <a:rPr lang="fr-FR" sz="2400" dirty="0"/>
              <a:t>A tout moment, chaque personne se trouve dans une </a:t>
            </a:r>
            <a:r>
              <a:rPr lang="fr-FR" sz="2400" b="1" dirty="0">
                <a:solidFill>
                  <a:schemeClr val="accent1">
                    <a:lumMod val="75000"/>
                  </a:schemeClr>
                </a:solidFill>
              </a:rPr>
              <a:t>phase</a:t>
            </a:r>
            <a:r>
              <a:rPr lang="fr-FR" sz="2400" dirty="0"/>
              <a:t>,</a:t>
            </a:r>
            <a:r>
              <a:rPr lang="fr-FR" sz="2400" b="1" dirty="0">
                <a:solidFill>
                  <a:schemeClr val="accent1">
                    <a:lumMod val="75000"/>
                  </a:schemeClr>
                </a:solidFill>
              </a:rPr>
              <a:t> </a:t>
            </a:r>
            <a:r>
              <a:rPr lang="fr-FR" sz="2400" dirty="0"/>
              <a:t>caractérisée par l’</a:t>
            </a:r>
            <a:r>
              <a:rPr lang="fr-FR" sz="2400" b="1" dirty="0">
                <a:solidFill>
                  <a:schemeClr val="accent1">
                    <a:lumMod val="75000"/>
                  </a:schemeClr>
                </a:solidFill>
              </a:rPr>
              <a:t>état de progrès</a:t>
            </a:r>
            <a:r>
              <a:rPr lang="fr-FR" sz="2400" dirty="0"/>
              <a:t> vers l’utilisation et l’application correct de l’intervention</a:t>
            </a:r>
          </a:p>
          <a:p>
            <a:endParaRPr lang="fr-FR" sz="2400" dirty="0"/>
          </a:p>
          <a:p>
            <a:pPr marL="495300" indent="-495300"/>
            <a:r>
              <a:rPr lang="fr-FR" sz="2400" dirty="0"/>
              <a:t>→ 	Niveau de départ: intégration active dans un projet des collaborateurs avancés?</a:t>
            </a:r>
          </a:p>
        </p:txBody>
      </p:sp>
    </p:spTree>
    <p:extLst>
      <p:ext uri="{BB962C8B-B14F-4D97-AF65-F5344CB8AC3E}">
        <p14:creationId xmlns:p14="http://schemas.microsoft.com/office/powerpoint/2010/main" val="207571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www.onlinenursingdegrees.org/images/male-nurse.jpg"/>
          <p:cNvPicPr>
            <a:picLocks noChangeAspect="1" noChangeArrowheads="1"/>
          </p:cNvPicPr>
          <p:nvPr/>
        </p:nvPicPr>
        <p:blipFill>
          <a:blip r:embed="rId2"/>
          <a:srcRect/>
          <a:stretch>
            <a:fillRect/>
          </a:stretch>
        </p:blipFill>
        <p:spPr bwMode="auto">
          <a:xfrm>
            <a:off x="5602350" y="1574118"/>
            <a:ext cx="3518817" cy="5272008"/>
          </a:xfrm>
          <a:prstGeom prst="rect">
            <a:avLst/>
          </a:prstGeom>
          <a:noFill/>
        </p:spPr>
      </p:pic>
      <p:sp>
        <p:nvSpPr>
          <p:cNvPr id="7" name="Rechteck 6"/>
          <p:cNvSpPr/>
          <p:nvPr/>
        </p:nvSpPr>
        <p:spPr>
          <a:xfrm>
            <a:off x="5602350" y="1321864"/>
            <a:ext cx="3530600" cy="5524261"/>
          </a:xfrm>
          <a:prstGeom prst="rect">
            <a:avLst/>
          </a:prstGeom>
          <a:solidFill>
            <a:schemeClr val="bg1">
              <a:alpha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1058333" y="872074"/>
            <a:ext cx="7753158" cy="584775"/>
          </a:xfrm>
          <a:prstGeom prst="rect">
            <a:avLst/>
          </a:prstGeom>
          <a:noFill/>
        </p:spPr>
        <p:txBody>
          <a:bodyPr wrap="square" rtlCol="0">
            <a:spAutoFit/>
          </a:bodyPr>
          <a:lstStyle/>
          <a:p>
            <a:r>
              <a:rPr lang="fr-FR" sz="3200" b="1" dirty="0"/>
              <a:t>Attitude face à l’organisation</a:t>
            </a:r>
          </a:p>
        </p:txBody>
      </p:sp>
      <p:sp>
        <p:nvSpPr>
          <p:cNvPr id="5" name="Textfeld 4"/>
          <p:cNvSpPr txBox="1"/>
          <p:nvPr/>
        </p:nvSpPr>
        <p:spPr>
          <a:xfrm>
            <a:off x="1058334" y="1856785"/>
            <a:ext cx="5793879" cy="1938992"/>
          </a:xfrm>
          <a:prstGeom prst="rect">
            <a:avLst/>
          </a:prstGeom>
          <a:noFill/>
        </p:spPr>
        <p:txBody>
          <a:bodyPr wrap="square" rtlCol="0">
            <a:spAutoFit/>
          </a:bodyPr>
          <a:lstStyle/>
          <a:p>
            <a:r>
              <a:rPr lang="fr-FR" sz="2400" b="1" dirty="0">
                <a:solidFill>
                  <a:schemeClr val="accent1">
                    <a:lumMod val="75000"/>
                  </a:schemeClr>
                </a:solidFill>
              </a:rPr>
              <a:t>L’identification </a:t>
            </a:r>
            <a:r>
              <a:rPr lang="fr-FR" sz="2400" dirty="0"/>
              <a:t>(positive ou négative) avec l’organisation s’associe avec l’investissement dans un projet et généralement avec la disposition d’une personne de changer sa façon de travailler (comportement)</a:t>
            </a:r>
          </a:p>
        </p:txBody>
      </p:sp>
    </p:spTree>
    <p:extLst>
      <p:ext uri="{BB962C8B-B14F-4D97-AF65-F5344CB8AC3E}">
        <p14:creationId xmlns:p14="http://schemas.microsoft.com/office/powerpoint/2010/main" val="205924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6168035" cy="2585323"/>
          </a:xfrm>
          <a:prstGeom prst="rect">
            <a:avLst/>
          </a:prstGeom>
          <a:noFill/>
        </p:spPr>
        <p:txBody>
          <a:bodyPr wrap="none" rtlCol="0">
            <a:spAutoFit/>
          </a:bodyPr>
          <a:lstStyle/>
          <a:p>
            <a:endParaRPr lang="fr-FR" b="1" dirty="0"/>
          </a:p>
          <a:p>
            <a:endParaRPr lang="fr-FR" sz="7200" b="1" dirty="0">
              <a:solidFill>
                <a:srgbClr val="FFA127"/>
              </a:solidFill>
            </a:endParaRPr>
          </a:p>
          <a:p>
            <a:r>
              <a:rPr lang="fr-FR" sz="7200" b="1" dirty="0">
                <a:solidFill>
                  <a:srgbClr val="7030A0"/>
                </a:solidFill>
              </a:rPr>
              <a:t>Milieu intérieur</a:t>
            </a:r>
          </a:p>
        </p:txBody>
      </p:sp>
    </p:spTree>
    <p:extLst>
      <p:ext uri="{BB962C8B-B14F-4D97-AF65-F5344CB8AC3E}">
        <p14:creationId xmlns:p14="http://schemas.microsoft.com/office/powerpoint/2010/main" val="11046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72074"/>
            <a:ext cx="6455689" cy="584775"/>
          </a:xfrm>
          <a:prstGeom prst="rect">
            <a:avLst/>
          </a:prstGeom>
          <a:noFill/>
        </p:spPr>
        <p:txBody>
          <a:bodyPr wrap="square" rtlCol="0">
            <a:spAutoFit/>
          </a:bodyPr>
          <a:lstStyle/>
          <a:p>
            <a:r>
              <a:rPr lang="fr-FR" sz="3200" b="1" dirty="0"/>
              <a:t>Caractéristiques structurelles</a:t>
            </a:r>
          </a:p>
        </p:txBody>
      </p:sp>
      <p:sp>
        <p:nvSpPr>
          <p:cNvPr id="10" name="Textfeld 9"/>
          <p:cNvSpPr txBox="1"/>
          <p:nvPr/>
        </p:nvSpPr>
        <p:spPr>
          <a:xfrm>
            <a:off x="1058334" y="1690517"/>
            <a:ext cx="7103534" cy="4893647"/>
          </a:xfrm>
          <a:prstGeom prst="rect">
            <a:avLst/>
          </a:prstGeom>
          <a:noFill/>
        </p:spPr>
        <p:txBody>
          <a:bodyPr wrap="square" rtlCol="0">
            <a:spAutoFit/>
          </a:bodyPr>
          <a:lstStyle/>
          <a:p>
            <a:r>
              <a:rPr lang="fr-FR" sz="2400" b="1" dirty="0">
                <a:solidFill>
                  <a:srgbClr val="7030A0"/>
                </a:solidFill>
              </a:rPr>
              <a:t>Caractéristiques structurelles ↔ architecture sociale</a:t>
            </a:r>
          </a:p>
          <a:p>
            <a:endParaRPr lang="fr-FR" sz="2400" b="1" dirty="0">
              <a:solidFill>
                <a:srgbClr val="7030A0"/>
              </a:solidFill>
            </a:endParaRPr>
          </a:p>
          <a:p>
            <a:pPr marL="495300" indent="-495300"/>
            <a:r>
              <a:rPr lang="fr-FR" sz="2400" dirty="0"/>
              <a:t>→ 	L’ensemble des personnes dans de différents groupes (organisationnelles et architecturales) et la coordination entre les groupes</a:t>
            </a:r>
          </a:p>
          <a:p>
            <a:endParaRPr lang="fr-FR" sz="2400" dirty="0"/>
          </a:p>
          <a:p>
            <a:r>
              <a:rPr lang="fr-FR" sz="2400" dirty="0"/>
              <a:t>Déterminants structurels : taille, différentiation structurelle, ressources excédentaires, spécialisation</a:t>
            </a:r>
          </a:p>
          <a:p>
            <a:endParaRPr lang="fr-FR" sz="2400" dirty="0"/>
          </a:p>
          <a:p>
            <a:pPr marL="495300" indent="-495300"/>
            <a:r>
              <a:rPr lang="fr-FR" sz="2400" dirty="0"/>
              <a:t>→ 	Taille et âge d’une organisation sont associées négativement avec l’implémentation (en cas d’évolution vers un plus de bureaucratie)</a:t>
            </a:r>
          </a:p>
          <a:p>
            <a:endParaRPr lang="fr-FR" sz="2400" dirty="0"/>
          </a:p>
        </p:txBody>
      </p:sp>
    </p:spTree>
    <p:extLst>
      <p:ext uri="{BB962C8B-B14F-4D97-AF65-F5344CB8AC3E}">
        <p14:creationId xmlns:p14="http://schemas.microsoft.com/office/powerpoint/2010/main" val="2650097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3" y="1690515"/>
            <a:ext cx="7321738" cy="1569660"/>
          </a:xfrm>
          <a:prstGeom prst="rect">
            <a:avLst/>
          </a:prstGeom>
          <a:noFill/>
        </p:spPr>
        <p:txBody>
          <a:bodyPr wrap="square" rtlCol="0">
            <a:spAutoFit/>
          </a:bodyPr>
          <a:lstStyle/>
          <a:p>
            <a:r>
              <a:rPr lang="fr-FR" sz="2400" dirty="0"/>
              <a:t>L’implémentation dépend de la communication et des réseaux sociaux dans l’organisation – mais aussi des personnes avec la capacité de mettre les différents groupes en lien (</a:t>
            </a:r>
            <a:r>
              <a:rPr lang="fr-FR" sz="2400" dirty="0" err="1"/>
              <a:t>boundary-spanners</a:t>
            </a:r>
            <a:r>
              <a:rPr lang="fr-FR" sz="2400" dirty="0"/>
              <a:t>)</a:t>
            </a:r>
          </a:p>
        </p:txBody>
      </p:sp>
      <p:sp>
        <p:nvSpPr>
          <p:cNvPr id="5" name="Textfeld 3"/>
          <p:cNvSpPr txBox="1"/>
          <p:nvPr/>
        </p:nvSpPr>
        <p:spPr>
          <a:xfrm>
            <a:off x="1058333" y="872074"/>
            <a:ext cx="6455689" cy="584775"/>
          </a:xfrm>
          <a:prstGeom prst="rect">
            <a:avLst/>
          </a:prstGeom>
          <a:noFill/>
        </p:spPr>
        <p:txBody>
          <a:bodyPr wrap="square" rtlCol="0">
            <a:spAutoFit/>
          </a:bodyPr>
          <a:lstStyle/>
          <a:p>
            <a:r>
              <a:rPr lang="fr-FR" sz="3200" b="1"/>
              <a:t>Réseaux et communication</a:t>
            </a:r>
          </a:p>
        </p:txBody>
      </p:sp>
      <p:sp>
        <p:nvSpPr>
          <p:cNvPr id="4" name="Rectangle à coins arrondis 3">
            <a:extLst>
              <a:ext uri="{FF2B5EF4-FFF2-40B4-BE49-F238E27FC236}">
                <a16:creationId xmlns:a16="http://schemas.microsoft.com/office/drawing/2014/main" id="{5C890158-C234-8C4F-9A16-82202FA9B06D}"/>
              </a:ext>
            </a:extLst>
          </p:cNvPr>
          <p:cNvSpPr/>
          <p:nvPr/>
        </p:nvSpPr>
        <p:spPr>
          <a:xfrm>
            <a:off x="1377992" y="3844105"/>
            <a:ext cx="2083443" cy="1342664"/>
          </a:xfrm>
          <a:prstGeom prst="roundRect">
            <a:avLst/>
          </a:prstGeom>
          <a:noFill/>
          <a:ln w="28575">
            <a:solidFill>
              <a:schemeClr val="bg2">
                <a:lumMod val="1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r>
              <a:rPr lang="fr-FR">
                <a:solidFill>
                  <a:schemeClr val="tx1"/>
                </a:solidFill>
              </a:rPr>
              <a:t>Formelle</a:t>
            </a:r>
          </a:p>
          <a:p>
            <a:r>
              <a:rPr lang="fr-FR">
                <a:solidFill>
                  <a:schemeClr val="tx1"/>
                </a:solidFill>
              </a:rPr>
              <a:t>(structures)</a:t>
            </a:r>
          </a:p>
        </p:txBody>
      </p:sp>
      <p:sp>
        <p:nvSpPr>
          <p:cNvPr id="6" name="Rectangle à coins arrondis 5">
            <a:extLst>
              <a:ext uri="{FF2B5EF4-FFF2-40B4-BE49-F238E27FC236}">
                <a16:creationId xmlns:a16="http://schemas.microsoft.com/office/drawing/2014/main" id="{20AA3626-8A93-C148-A0B1-E3FFAFA4BBE2}"/>
              </a:ext>
            </a:extLst>
          </p:cNvPr>
          <p:cNvSpPr/>
          <p:nvPr/>
        </p:nvSpPr>
        <p:spPr>
          <a:xfrm>
            <a:off x="1785026" y="4609954"/>
            <a:ext cx="2083443" cy="1456481"/>
          </a:xfrm>
          <a:prstGeom prst="roundRect">
            <a:avLst/>
          </a:prstGeom>
          <a:noFill/>
          <a:ln w="28575">
            <a:solidFill>
              <a:schemeClr val="bg2">
                <a:lumMod val="1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fr-FR">
                <a:solidFill>
                  <a:schemeClr val="tx1"/>
                </a:solidFill>
              </a:rPr>
              <a:t>Voies de communications</a:t>
            </a:r>
          </a:p>
        </p:txBody>
      </p:sp>
      <p:sp>
        <p:nvSpPr>
          <p:cNvPr id="7" name="Rectangle à coins arrondis 6">
            <a:extLst>
              <a:ext uri="{FF2B5EF4-FFF2-40B4-BE49-F238E27FC236}">
                <a16:creationId xmlns:a16="http://schemas.microsoft.com/office/drawing/2014/main" id="{1A9D6A80-65B9-BE4B-B77C-FA492FC65B8C}"/>
              </a:ext>
            </a:extLst>
          </p:cNvPr>
          <p:cNvSpPr/>
          <p:nvPr/>
        </p:nvSpPr>
        <p:spPr>
          <a:xfrm>
            <a:off x="2967582" y="4227999"/>
            <a:ext cx="2507848" cy="1111170"/>
          </a:xfrm>
          <a:prstGeom prst="roundRect">
            <a:avLst/>
          </a:prstGeom>
          <a:noFill/>
          <a:ln w="28575">
            <a:solidFill>
              <a:schemeClr val="bg2">
                <a:lumMod val="1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fr-FR">
                <a:solidFill>
                  <a:schemeClr val="tx1"/>
                </a:solidFill>
              </a:rPr>
              <a:t>Informelle </a:t>
            </a:r>
          </a:p>
          <a:p>
            <a:pPr algn="r"/>
            <a:r>
              <a:rPr lang="fr-FR">
                <a:solidFill>
                  <a:schemeClr val="tx1"/>
                </a:solidFill>
              </a:rPr>
              <a:t>(réseaux)</a:t>
            </a:r>
          </a:p>
        </p:txBody>
      </p:sp>
      <p:sp>
        <p:nvSpPr>
          <p:cNvPr id="8" name="ZoneTexte 7">
            <a:extLst>
              <a:ext uri="{FF2B5EF4-FFF2-40B4-BE49-F238E27FC236}">
                <a16:creationId xmlns:a16="http://schemas.microsoft.com/office/drawing/2014/main" id="{17967090-2622-4E43-B340-E308844230AC}"/>
              </a:ext>
            </a:extLst>
          </p:cNvPr>
          <p:cNvSpPr txBox="1"/>
          <p:nvPr/>
        </p:nvSpPr>
        <p:spPr>
          <a:xfrm>
            <a:off x="3005184" y="4615653"/>
            <a:ext cx="397866" cy="646331"/>
          </a:xfrm>
          <a:prstGeom prst="rect">
            <a:avLst/>
          </a:prstGeom>
          <a:noFill/>
          <a:ln>
            <a:noFill/>
          </a:ln>
          <a:effectLst/>
        </p:spPr>
        <p:txBody>
          <a:bodyPr wrap="none" rtlCol="0">
            <a:spAutoFit/>
          </a:bodyPr>
          <a:lstStyle/>
          <a:p>
            <a:r>
              <a:rPr lang="fr-FR" sz="3600" b="1">
                <a:solidFill>
                  <a:srgbClr val="7030A0"/>
                </a:solidFill>
              </a:rPr>
              <a:t>?</a:t>
            </a:r>
          </a:p>
        </p:txBody>
      </p:sp>
      <p:sp>
        <p:nvSpPr>
          <p:cNvPr id="9" name="Rectangle à coins arrondis 8">
            <a:extLst>
              <a:ext uri="{FF2B5EF4-FFF2-40B4-BE49-F238E27FC236}">
                <a16:creationId xmlns:a16="http://schemas.microsoft.com/office/drawing/2014/main" id="{7D9FD3E9-77D3-1249-85E6-108226218DFA}"/>
              </a:ext>
            </a:extLst>
          </p:cNvPr>
          <p:cNvSpPr/>
          <p:nvPr/>
        </p:nvSpPr>
        <p:spPr>
          <a:xfrm>
            <a:off x="1131654" y="3588151"/>
            <a:ext cx="5200299" cy="2756071"/>
          </a:xfrm>
          <a:prstGeom prst="roundRect">
            <a:avLst/>
          </a:prstGeom>
          <a:noFill/>
          <a:ln w="38100">
            <a:solidFill>
              <a:srgbClr val="8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fr-FR" sz="2400" b="1">
                <a:solidFill>
                  <a:srgbClr val="7030A0"/>
                </a:solidFill>
              </a:rPr>
              <a:t>  Communication</a:t>
            </a:r>
          </a:p>
        </p:txBody>
      </p:sp>
    </p:spTree>
    <p:extLst>
      <p:ext uri="{BB962C8B-B14F-4D97-AF65-F5344CB8AC3E}">
        <p14:creationId xmlns:p14="http://schemas.microsoft.com/office/powerpoint/2010/main" val="3407989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72074"/>
            <a:ext cx="6455689" cy="584775"/>
          </a:xfrm>
          <a:prstGeom prst="rect">
            <a:avLst/>
          </a:prstGeom>
          <a:noFill/>
        </p:spPr>
        <p:txBody>
          <a:bodyPr wrap="square" rtlCol="0">
            <a:spAutoFit/>
          </a:bodyPr>
          <a:lstStyle/>
          <a:p>
            <a:r>
              <a:rPr lang="fr-FR" sz="3200" b="1"/>
              <a:t>Culture d’entreprise</a:t>
            </a:r>
          </a:p>
        </p:txBody>
      </p:sp>
      <p:sp>
        <p:nvSpPr>
          <p:cNvPr id="10" name="Textfeld 9"/>
          <p:cNvSpPr txBox="1"/>
          <p:nvPr/>
        </p:nvSpPr>
        <p:spPr>
          <a:xfrm>
            <a:off x="1058334" y="1690517"/>
            <a:ext cx="7111890" cy="3785652"/>
          </a:xfrm>
          <a:prstGeom prst="rect">
            <a:avLst/>
          </a:prstGeom>
          <a:noFill/>
        </p:spPr>
        <p:txBody>
          <a:bodyPr wrap="square" rtlCol="0">
            <a:spAutoFit/>
          </a:bodyPr>
          <a:lstStyle/>
          <a:p>
            <a:r>
              <a:rPr lang="fr-FR" sz="2400" b="1" dirty="0">
                <a:solidFill>
                  <a:srgbClr val="7030A0"/>
                </a:solidFill>
              </a:rPr>
              <a:t>Normes, valeurs, suppositions de base </a:t>
            </a:r>
            <a:r>
              <a:rPr lang="fr-FR" sz="2400" dirty="0"/>
              <a:t>d’une organisation</a:t>
            </a:r>
          </a:p>
          <a:p>
            <a:endParaRPr lang="fr-FR" sz="2400" dirty="0"/>
          </a:p>
          <a:p>
            <a:r>
              <a:rPr lang="fr-FR" sz="2400" b="1" dirty="0">
                <a:solidFill>
                  <a:srgbClr val="7030A0"/>
                </a:solidFill>
              </a:rPr>
              <a:t>Une culture d’entreprise</a:t>
            </a:r>
            <a:r>
              <a:rPr lang="fr-FR" sz="2400" dirty="0"/>
              <a:t> (structure social) est relativement </a:t>
            </a:r>
            <a:r>
              <a:rPr lang="fr-FR" sz="2400" b="1" dirty="0">
                <a:solidFill>
                  <a:srgbClr val="7030A0"/>
                </a:solidFill>
              </a:rPr>
              <a:t>stable </a:t>
            </a:r>
            <a:r>
              <a:rPr lang="fr-FR" sz="2400" dirty="0"/>
              <a:t>et</a:t>
            </a:r>
            <a:r>
              <a:rPr lang="fr-FR" sz="2400" b="1" dirty="0">
                <a:solidFill>
                  <a:srgbClr val="7030A0"/>
                </a:solidFill>
              </a:rPr>
              <a:t> subconsciente</a:t>
            </a:r>
          </a:p>
          <a:p>
            <a:endParaRPr lang="fr-FR" sz="2400" b="1" dirty="0"/>
          </a:p>
          <a:p>
            <a:r>
              <a:rPr lang="fr-FR" sz="2400" b="1" dirty="0">
                <a:solidFill>
                  <a:srgbClr val="7030A0"/>
                </a:solidFill>
              </a:rPr>
              <a:t>Des efforts de changement </a:t>
            </a:r>
            <a:r>
              <a:rPr lang="fr-FR" sz="2400" dirty="0"/>
              <a:t>souvent visent à changer des aspects visibles et objectives (structures, missions,  comportements) – et échouent parce qu’il n’adressent pas les suppositions et l’esprit d’une organisation</a:t>
            </a:r>
          </a:p>
        </p:txBody>
      </p:sp>
      <p:sp>
        <p:nvSpPr>
          <p:cNvPr id="2" name="ZoneTexte 1">
            <a:extLst>
              <a:ext uri="{FF2B5EF4-FFF2-40B4-BE49-F238E27FC236}">
                <a16:creationId xmlns:a16="http://schemas.microsoft.com/office/drawing/2014/main" id="{9F323031-BF9B-5F43-BDB8-897002F24120}"/>
              </a:ext>
            </a:extLst>
          </p:cNvPr>
          <p:cNvSpPr txBox="1"/>
          <p:nvPr/>
        </p:nvSpPr>
        <p:spPr>
          <a:xfrm>
            <a:off x="1058333" y="5868365"/>
            <a:ext cx="6637843" cy="523220"/>
          </a:xfrm>
          <a:prstGeom prst="rect">
            <a:avLst/>
          </a:prstGeom>
          <a:noFill/>
        </p:spPr>
        <p:txBody>
          <a:bodyPr wrap="none" rtlCol="0">
            <a:spAutoFit/>
          </a:bodyPr>
          <a:lstStyle/>
          <a:p>
            <a:r>
              <a:rPr lang="fr-FR" sz="2800" b="1" dirty="0">
                <a:solidFill>
                  <a:srgbClr val="7030A0"/>
                </a:solidFill>
              </a:rPr>
              <a:t>«  La manière on fait les choses chez nous »</a:t>
            </a:r>
          </a:p>
        </p:txBody>
      </p:sp>
    </p:spTree>
    <p:extLst>
      <p:ext uri="{BB962C8B-B14F-4D97-AF65-F5344CB8AC3E}">
        <p14:creationId xmlns:p14="http://schemas.microsoft.com/office/powerpoint/2010/main" val="32220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9"/>
          <p:cNvSpPr txBox="1"/>
          <p:nvPr/>
        </p:nvSpPr>
        <p:spPr>
          <a:xfrm>
            <a:off x="1058333" y="1780549"/>
            <a:ext cx="7018523" cy="830997"/>
          </a:xfrm>
          <a:prstGeom prst="rect">
            <a:avLst/>
          </a:prstGeom>
          <a:noFill/>
        </p:spPr>
        <p:txBody>
          <a:bodyPr wrap="square" rtlCol="0">
            <a:spAutoFit/>
          </a:bodyPr>
          <a:lstStyle/>
          <a:p>
            <a:r>
              <a:rPr lang="fr-FR" sz="2400" dirty="0"/>
              <a:t>Degré qu’une situation est perçue devenu intolérable par l’organisation (l’ensemble des collaborateurs)</a:t>
            </a:r>
          </a:p>
        </p:txBody>
      </p:sp>
      <p:sp>
        <p:nvSpPr>
          <p:cNvPr id="10" name="Textfeld 3"/>
          <p:cNvSpPr txBox="1"/>
          <p:nvPr/>
        </p:nvSpPr>
        <p:spPr>
          <a:xfrm>
            <a:off x="1058333" y="872074"/>
            <a:ext cx="7298589" cy="584775"/>
          </a:xfrm>
          <a:prstGeom prst="rect">
            <a:avLst/>
          </a:prstGeom>
          <a:noFill/>
        </p:spPr>
        <p:txBody>
          <a:bodyPr wrap="square" rtlCol="0">
            <a:spAutoFit/>
          </a:bodyPr>
          <a:lstStyle/>
          <a:p>
            <a:r>
              <a:rPr lang="fr-FR" sz="3200" b="1" dirty="0"/>
              <a:t>Pression de changer une situation</a:t>
            </a:r>
          </a:p>
        </p:txBody>
      </p:sp>
      <p:sp>
        <p:nvSpPr>
          <p:cNvPr id="6" name="Textfeld 9">
            <a:extLst>
              <a:ext uri="{FF2B5EF4-FFF2-40B4-BE49-F238E27FC236}">
                <a16:creationId xmlns:a16="http://schemas.microsoft.com/office/drawing/2014/main" id="{4894139B-D132-294A-84FA-2E074E3777DC}"/>
              </a:ext>
            </a:extLst>
          </p:cNvPr>
          <p:cNvSpPr txBox="1"/>
          <p:nvPr/>
        </p:nvSpPr>
        <p:spPr>
          <a:xfrm>
            <a:off x="1058333" y="3181086"/>
            <a:ext cx="7298589" cy="584775"/>
          </a:xfrm>
          <a:prstGeom prst="rect">
            <a:avLst/>
          </a:prstGeom>
          <a:noFill/>
        </p:spPr>
        <p:txBody>
          <a:bodyPr wrap="square" rtlCol="0">
            <a:spAutoFit/>
          </a:bodyPr>
          <a:lstStyle/>
          <a:p>
            <a:r>
              <a:rPr lang="fr-FR" sz="3200" b="1" dirty="0">
                <a:solidFill>
                  <a:srgbClr val="7030A0"/>
                </a:solidFill>
              </a:rPr>
              <a:t>Éclosion</a:t>
            </a:r>
          </a:p>
        </p:txBody>
      </p:sp>
      <p:sp>
        <p:nvSpPr>
          <p:cNvPr id="9" name="ZoneTexte 8">
            <a:extLst>
              <a:ext uri="{FF2B5EF4-FFF2-40B4-BE49-F238E27FC236}">
                <a16:creationId xmlns:a16="http://schemas.microsoft.com/office/drawing/2014/main" id="{B475E3E9-5D16-7948-B7E0-D7FB52CFAE9F}"/>
              </a:ext>
            </a:extLst>
          </p:cNvPr>
          <p:cNvSpPr txBox="1"/>
          <p:nvPr/>
        </p:nvSpPr>
        <p:spPr>
          <a:xfrm>
            <a:off x="1058333" y="3912189"/>
            <a:ext cx="4939233" cy="830997"/>
          </a:xfrm>
          <a:prstGeom prst="rect">
            <a:avLst/>
          </a:prstGeom>
          <a:noFill/>
        </p:spPr>
        <p:txBody>
          <a:bodyPr wrap="square" rtlCol="0">
            <a:spAutoFit/>
          </a:bodyPr>
          <a:lstStyle/>
          <a:p>
            <a:r>
              <a:rPr lang="fr-FR" sz="2400" dirty="0"/>
              <a:t>“Ne jamais laisser un éclosion se passer sans en avoir profité”</a:t>
            </a:r>
          </a:p>
        </p:txBody>
      </p:sp>
      <p:pic>
        <p:nvPicPr>
          <p:cNvPr id="11" name="Picture 2" descr="Trash Bin Icon PSD">
            <a:extLst>
              <a:ext uri="{FF2B5EF4-FFF2-40B4-BE49-F238E27FC236}">
                <a16:creationId xmlns:a16="http://schemas.microsoft.com/office/drawing/2014/main" id="{91CB7B65-7642-E04B-9E71-34A605093650}"/>
              </a:ext>
            </a:extLst>
          </p:cNvPr>
          <p:cNvPicPr>
            <a:picLocks noChangeAspect="1" noChangeArrowheads="1"/>
          </p:cNvPicPr>
          <p:nvPr/>
        </p:nvPicPr>
        <p:blipFill>
          <a:blip r:embed="rId2"/>
          <a:srcRect/>
          <a:stretch>
            <a:fillRect/>
          </a:stretch>
        </p:blipFill>
        <p:spPr bwMode="auto">
          <a:xfrm>
            <a:off x="6257830" y="4662762"/>
            <a:ext cx="1819026" cy="1907956"/>
          </a:xfrm>
          <a:prstGeom prst="rect">
            <a:avLst/>
          </a:prstGeom>
          <a:noFill/>
        </p:spPr>
      </p:pic>
    </p:spTree>
    <p:extLst>
      <p:ext uri="{BB962C8B-B14F-4D97-AF65-F5344CB8AC3E}">
        <p14:creationId xmlns:p14="http://schemas.microsoft.com/office/powerpoint/2010/main" val="361098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4" y="2011151"/>
            <a:ext cx="6934200" cy="2677656"/>
          </a:xfrm>
          <a:prstGeom prst="rect">
            <a:avLst/>
          </a:prstGeom>
          <a:noFill/>
        </p:spPr>
        <p:txBody>
          <a:bodyPr wrap="square" rtlCol="0">
            <a:spAutoFit/>
          </a:bodyPr>
          <a:lstStyle/>
          <a:p>
            <a:r>
              <a:rPr lang="fr-FR" sz="2400" dirty="0"/>
              <a:t>Perception de l’organisation (l’ensemble des collaborateurs) qu’un projet mérite d’être prioritaire</a:t>
            </a:r>
          </a:p>
          <a:p>
            <a:endParaRPr lang="fr-FR" sz="2400" dirty="0"/>
          </a:p>
          <a:p>
            <a:r>
              <a:rPr lang="fr-FR" sz="2400" dirty="0"/>
              <a:t>Si établi dans la perception et en même temps soutenu par la hiérarchie, une « priorité relative face à d’autres projets » représente un facilitateur fort pour l’implémentation</a:t>
            </a:r>
          </a:p>
        </p:txBody>
      </p:sp>
      <p:sp>
        <p:nvSpPr>
          <p:cNvPr id="5" name="Textfeld 3"/>
          <p:cNvSpPr txBox="1"/>
          <p:nvPr/>
        </p:nvSpPr>
        <p:spPr>
          <a:xfrm>
            <a:off x="1058333" y="872074"/>
            <a:ext cx="6455689" cy="584775"/>
          </a:xfrm>
          <a:prstGeom prst="rect">
            <a:avLst/>
          </a:prstGeom>
          <a:noFill/>
        </p:spPr>
        <p:txBody>
          <a:bodyPr wrap="square" rtlCol="0">
            <a:spAutoFit/>
          </a:bodyPr>
          <a:lstStyle/>
          <a:p>
            <a:r>
              <a:rPr lang="fr-FR" sz="3200" b="1" dirty="0"/>
              <a:t>Priorité relative</a:t>
            </a:r>
          </a:p>
        </p:txBody>
      </p:sp>
    </p:spTree>
    <p:extLst>
      <p:ext uri="{BB962C8B-B14F-4D97-AF65-F5344CB8AC3E}">
        <p14:creationId xmlns:p14="http://schemas.microsoft.com/office/powerpoint/2010/main" val="2252054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45642" y="2082403"/>
            <a:ext cx="6862509" cy="2308324"/>
          </a:xfrm>
          <a:prstGeom prst="rect">
            <a:avLst/>
          </a:prstGeom>
          <a:noFill/>
        </p:spPr>
        <p:txBody>
          <a:bodyPr wrap="square" rtlCol="0">
            <a:spAutoFit/>
          </a:bodyPr>
          <a:lstStyle/>
          <a:p>
            <a:r>
              <a:rPr lang="fr-FR" sz="2400" dirty="0"/>
              <a:t>Attraits comme distinctions, promotions, augmentations de salaire; mais aussi respect et statut </a:t>
            </a:r>
          </a:p>
          <a:p>
            <a:endParaRPr lang="fr-FR" sz="2400" dirty="0"/>
          </a:p>
          <a:p>
            <a:endParaRPr lang="fr-FR" sz="2400" dirty="0"/>
          </a:p>
          <a:p>
            <a:r>
              <a:rPr lang="fr-FR" sz="2400" dirty="0">
                <a:sym typeface="Symbol"/>
              </a:rPr>
              <a:t>→ Est-ce que la performance est-elle valorisée ?</a:t>
            </a:r>
          </a:p>
          <a:p>
            <a:r>
              <a:rPr lang="fr-FR" sz="2400" dirty="0">
                <a:sym typeface="Symbol"/>
              </a:rPr>
              <a:t>→ Est-ce que l’effort est-il apprécié?</a:t>
            </a:r>
            <a:endParaRPr lang="fr-FR" sz="2400" dirty="0"/>
          </a:p>
        </p:txBody>
      </p:sp>
      <p:sp>
        <p:nvSpPr>
          <p:cNvPr id="5" name="Textfeld 3"/>
          <p:cNvSpPr txBox="1"/>
          <p:nvPr/>
        </p:nvSpPr>
        <p:spPr>
          <a:xfrm>
            <a:off x="1058333" y="872074"/>
            <a:ext cx="6455689" cy="584775"/>
          </a:xfrm>
          <a:prstGeom prst="rect">
            <a:avLst/>
          </a:prstGeom>
          <a:noFill/>
        </p:spPr>
        <p:txBody>
          <a:bodyPr wrap="square" rtlCol="0">
            <a:spAutoFit/>
          </a:bodyPr>
          <a:lstStyle/>
          <a:p>
            <a:r>
              <a:rPr lang="fr-FR" sz="3200" b="1"/>
              <a:t>Attraits</a:t>
            </a:r>
          </a:p>
        </p:txBody>
      </p:sp>
    </p:spTree>
    <p:extLst>
      <p:ext uri="{BB962C8B-B14F-4D97-AF65-F5344CB8AC3E}">
        <p14:creationId xmlns:p14="http://schemas.microsoft.com/office/powerpoint/2010/main" val="85059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997527"/>
            <a:ext cx="7729537" cy="2062103"/>
          </a:xfrm>
          <a:prstGeom prst="rect">
            <a:avLst/>
          </a:prstGeom>
        </p:spPr>
        <p:txBody>
          <a:bodyPr wrap="square">
            <a:spAutoFit/>
          </a:bodyPr>
          <a:lstStyle/>
          <a:p>
            <a:r>
              <a:rPr lang="fr-FR" sz="3200" dirty="0"/>
              <a:t>Étude non-randomisée, interventionnelle et prospective dans 223 établissements de réanimation en Angleterre – « </a:t>
            </a:r>
            <a:r>
              <a:rPr lang="fr-FR" sz="3200" dirty="0" err="1"/>
              <a:t>Matching</a:t>
            </a:r>
            <a:r>
              <a:rPr lang="fr-FR" sz="3200" dirty="0"/>
              <a:t> Michigan »</a:t>
            </a:r>
            <a:endParaRPr lang="fr-FR" sz="3200" dirty="0">
              <a:solidFill>
                <a:schemeClr val="tx1">
                  <a:lumMod val="95000"/>
                  <a:lumOff val="5000"/>
                </a:schemeClr>
              </a:solidFill>
            </a:endParaRPr>
          </a:p>
        </p:txBody>
      </p:sp>
      <p:sp>
        <p:nvSpPr>
          <p:cNvPr id="7" name="Rectangle 17"/>
          <p:cNvSpPr>
            <a:spLocks noChangeArrowheads="1"/>
          </p:cNvSpPr>
          <p:nvPr/>
        </p:nvSpPr>
        <p:spPr bwMode="auto">
          <a:xfrm>
            <a:off x="6156622" y="6192838"/>
            <a:ext cx="2614818" cy="307777"/>
          </a:xfrm>
          <a:prstGeom prst="rect">
            <a:avLst/>
          </a:prstGeom>
          <a:noFill/>
          <a:ln w="9525">
            <a:noFill/>
            <a:miter lim="800000"/>
            <a:headEnd/>
            <a:tailEnd/>
          </a:ln>
        </p:spPr>
        <p:txBody>
          <a:bodyPr wrap="none">
            <a:spAutoFit/>
          </a:bodyPr>
          <a:lstStyle/>
          <a:p>
            <a:pPr algn="r"/>
            <a:r>
              <a:rPr lang="de-DE" sz="1400" dirty="0" err="1"/>
              <a:t>Bion</a:t>
            </a:r>
            <a:r>
              <a:rPr lang="de-DE" sz="1400" dirty="0"/>
              <a:t> J </a:t>
            </a:r>
            <a:r>
              <a:rPr lang="de-DE" sz="1400" i="1" dirty="0"/>
              <a:t>BMJ Qual </a:t>
            </a:r>
            <a:r>
              <a:rPr lang="de-DE" sz="1400" i="1" dirty="0" err="1"/>
              <a:t>Saf</a:t>
            </a:r>
            <a:r>
              <a:rPr lang="de-DE" sz="1400" i="1" dirty="0"/>
              <a:t> </a:t>
            </a:r>
            <a:r>
              <a:rPr lang="de-DE" sz="1400" dirty="0"/>
              <a:t>2013;22:110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3" y="2253661"/>
            <a:ext cx="7040638" cy="2308324"/>
          </a:xfrm>
          <a:prstGeom prst="rect">
            <a:avLst/>
          </a:prstGeom>
          <a:noFill/>
        </p:spPr>
        <p:txBody>
          <a:bodyPr wrap="square" rtlCol="0">
            <a:spAutoFit/>
          </a:bodyPr>
          <a:lstStyle/>
          <a:p>
            <a:r>
              <a:rPr lang="fr-FR" sz="2400" b="1" dirty="0"/>
              <a:t>Encouragement d’apprentissage; promotion d’un environnement sécuritaire; acceptation de faire des erreurs</a:t>
            </a:r>
          </a:p>
          <a:p>
            <a:endParaRPr lang="fr-FR" sz="2400" dirty="0"/>
          </a:p>
          <a:p>
            <a:r>
              <a:rPr lang="fr-FR" sz="2400" dirty="0"/>
              <a:t>Une organisation avec un climat d’apprentissage favorable simplifie l’implémentation des interventions</a:t>
            </a:r>
          </a:p>
        </p:txBody>
      </p:sp>
      <p:sp>
        <p:nvSpPr>
          <p:cNvPr id="5" name="Textfeld 3"/>
          <p:cNvSpPr txBox="1"/>
          <p:nvPr/>
        </p:nvSpPr>
        <p:spPr>
          <a:xfrm>
            <a:off x="1058333" y="872074"/>
            <a:ext cx="6455689" cy="584775"/>
          </a:xfrm>
          <a:prstGeom prst="rect">
            <a:avLst/>
          </a:prstGeom>
          <a:noFill/>
        </p:spPr>
        <p:txBody>
          <a:bodyPr wrap="square" rtlCol="0">
            <a:spAutoFit/>
          </a:bodyPr>
          <a:lstStyle/>
          <a:p>
            <a:r>
              <a:rPr lang="fr-FR" sz="3200" b="1" dirty="0"/>
              <a:t>Climat d’apprentissage</a:t>
            </a:r>
          </a:p>
        </p:txBody>
      </p:sp>
    </p:spTree>
    <p:extLst>
      <p:ext uri="{BB962C8B-B14F-4D97-AF65-F5344CB8AC3E}">
        <p14:creationId xmlns:p14="http://schemas.microsoft.com/office/powerpoint/2010/main" val="1657844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3" y="2082403"/>
            <a:ext cx="7088140" cy="2677656"/>
          </a:xfrm>
          <a:prstGeom prst="rect">
            <a:avLst/>
          </a:prstGeom>
          <a:noFill/>
        </p:spPr>
        <p:txBody>
          <a:bodyPr wrap="square" rtlCol="0">
            <a:spAutoFit/>
          </a:bodyPr>
          <a:lstStyle/>
          <a:p>
            <a:r>
              <a:rPr lang="fr-FR" sz="2400" b="1" dirty="0"/>
              <a:t>Engagement, participation et responsabilité – </a:t>
            </a:r>
            <a:r>
              <a:rPr lang="fr-FR" sz="2400" b="1" dirty="0">
                <a:solidFill>
                  <a:schemeClr val="accent4"/>
                </a:solidFill>
              </a:rPr>
              <a:t>Rien de moins qu’un soutien inconditionnel du management condamne une intervention à l’échec!</a:t>
            </a:r>
          </a:p>
          <a:p>
            <a:endParaRPr lang="fr-FR" sz="2400" dirty="0"/>
          </a:p>
          <a:p>
            <a:r>
              <a:rPr lang="fr-FR" sz="2400" dirty="0"/>
              <a:t>L’incohérence entre le soutien par le management, soit verbal ou en écrit, et l’investissement vécu au quotidien est mal perçue par les collaborateurs</a:t>
            </a:r>
          </a:p>
        </p:txBody>
      </p:sp>
      <p:sp>
        <p:nvSpPr>
          <p:cNvPr id="5" name="Rectangle 4"/>
          <p:cNvSpPr/>
          <p:nvPr/>
        </p:nvSpPr>
        <p:spPr>
          <a:xfrm>
            <a:off x="1058333" y="6098409"/>
            <a:ext cx="4572000" cy="307777"/>
          </a:xfrm>
          <a:prstGeom prst="rect">
            <a:avLst/>
          </a:prstGeom>
        </p:spPr>
        <p:txBody>
          <a:bodyPr>
            <a:spAutoFit/>
          </a:bodyPr>
          <a:lstStyle/>
          <a:p>
            <a:r>
              <a:rPr lang="fr-CH" sz="1400" dirty="0"/>
              <a:t>Elder NC </a:t>
            </a:r>
            <a:r>
              <a:rPr lang="en-US" sz="1400" i="1" dirty="0" err="1"/>
              <a:t>Qual</a:t>
            </a:r>
            <a:r>
              <a:rPr lang="en-US" sz="1400" i="1" dirty="0"/>
              <a:t> </a:t>
            </a:r>
            <a:r>
              <a:rPr lang="en-US" sz="1400" i="1" dirty="0" err="1"/>
              <a:t>Saf</a:t>
            </a:r>
            <a:r>
              <a:rPr lang="en-US" sz="1400" i="1" dirty="0"/>
              <a:t> Health Care </a:t>
            </a:r>
            <a:r>
              <a:rPr lang="en-US" sz="1400" dirty="0"/>
              <a:t>2008;</a:t>
            </a:r>
            <a:r>
              <a:rPr lang="fr-CH" sz="1400" dirty="0"/>
              <a:t>17:25</a:t>
            </a:r>
          </a:p>
        </p:txBody>
      </p:sp>
      <p:sp>
        <p:nvSpPr>
          <p:cNvPr id="6" name="Textfeld 3"/>
          <p:cNvSpPr txBox="1"/>
          <p:nvPr/>
        </p:nvSpPr>
        <p:spPr>
          <a:xfrm>
            <a:off x="1058333" y="872074"/>
            <a:ext cx="6455689" cy="584775"/>
          </a:xfrm>
          <a:prstGeom prst="rect">
            <a:avLst/>
          </a:prstGeom>
          <a:noFill/>
        </p:spPr>
        <p:txBody>
          <a:bodyPr wrap="square" rtlCol="0">
            <a:spAutoFit/>
          </a:bodyPr>
          <a:lstStyle/>
          <a:p>
            <a:r>
              <a:rPr lang="fr-FR" sz="3200" b="1"/>
              <a:t>Engagement des leaders </a:t>
            </a:r>
          </a:p>
        </p:txBody>
      </p:sp>
    </p:spTree>
    <p:extLst>
      <p:ext uri="{BB962C8B-B14F-4D97-AF65-F5344CB8AC3E}">
        <p14:creationId xmlns:p14="http://schemas.microsoft.com/office/powerpoint/2010/main" val="3453656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58333" y="2118029"/>
            <a:ext cx="7229140" cy="3416320"/>
          </a:xfrm>
          <a:prstGeom prst="rect">
            <a:avLst/>
          </a:prstGeom>
          <a:noFill/>
        </p:spPr>
        <p:txBody>
          <a:bodyPr wrap="square" rtlCol="0">
            <a:spAutoFit/>
          </a:bodyPr>
          <a:lstStyle/>
          <a:p>
            <a:r>
              <a:rPr lang="fr-FR" sz="2400" dirty="0"/>
              <a:t>Ressources en temps, argent, espace et capacités allouées pendant les différentes phases d’une intervention</a:t>
            </a:r>
          </a:p>
          <a:p>
            <a:endParaRPr lang="fr-FR" sz="2400" dirty="0"/>
          </a:p>
          <a:p>
            <a:r>
              <a:rPr lang="fr-FR" sz="2400" dirty="0"/>
              <a:t>Souvent, les ressources sont sous-estimés (ou ne couvrent que la mise en œuvre)</a:t>
            </a:r>
          </a:p>
          <a:p>
            <a:endParaRPr lang="fr-FR" sz="2400" dirty="0"/>
          </a:p>
          <a:p>
            <a:r>
              <a:rPr lang="fr-FR" sz="2400" dirty="0"/>
              <a:t>Ressources excédentaires aident à absorber des inconnus pendant l’implémentation</a:t>
            </a:r>
          </a:p>
        </p:txBody>
      </p:sp>
      <p:sp>
        <p:nvSpPr>
          <p:cNvPr id="6" name="Textfeld 3"/>
          <p:cNvSpPr txBox="1"/>
          <p:nvPr/>
        </p:nvSpPr>
        <p:spPr>
          <a:xfrm>
            <a:off x="1058333" y="872074"/>
            <a:ext cx="6455689" cy="584775"/>
          </a:xfrm>
          <a:prstGeom prst="rect">
            <a:avLst/>
          </a:prstGeom>
          <a:noFill/>
        </p:spPr>
        <p:txBody>
          <a:bodyPr wrap="square" rtlCol="0">
            <a:spAutoFit/>
          </a:bodyPr>
          <a:lstStyle/>
          <a:p>
            <a:r>
              <a:rPr lang="fr-FR" sz="3200" b="1"/>
              <a:t>Ressources</a:t>
            </a:r>
          </a:p>
        </p:txBody>
      </p:sp>
    </p:spTree>
    <p:extLst>
      <p:ext uri="{BB962C8B-B14F-4D97-AF65-F5344CB8AC3E}">
        <p14:creationId xmlns:p14="http://schemas.microsoft.com/office/powerpoint/2010/main" val="2429106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5775877" cy="2585323"/>
          </a:xfrm>
          <a:prstGeom prst="rect">
            <a:avLst/>
          </a:prstGeom>
          <a:noFill/>
        </p:spPr>
        <p:txBody>
          <a:bodyPr wrap="none" rtlCol="0">
            <a:spAutoFit/>
          </a:bodyPr>
          <a:lstStyle/>
          <a:p>
            <a:endParaRPr lang="fr-FR" b="1" dirty="0">
              <a:solidFill>
                <a:schemeClr val="accent4"/>
              </a:solidFill>
            </a:endParaRPr>
          </a:p>
          <a:p>
            <a:endParaRPr lang="fr-FR" sz="7200" b="1" dirty="0">
              <a:solidFill>
                <a:schemeClr val="accent4"/>
              </a:solidFill>
            </a:endParaRPr>
          </a:p>
          <a:p>
            <a:r>
              <a:rPr lang="fr-FR" sz="7200" b="1" dirty="0">
                <a:solidFill>
                  <a:schemeClr val="accent5">
                    <a:lumMod val="75000"/>
                  </a:schemeClr>
                </a:solidFill>
              </a:rPr>
              <a:t>Milieu externe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58800" y="660394"/>
            <a:ext cx="4513695" cy="4519605"/>
          </a:xfrm>
          <a:prstGeom prst="ellipse">
            <a:avLst/>
          </a:prstGeom>
          <a:solidFill>
            <a:schemeClr val="accent6">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a:solidFill>
                  <a:schemeClr val="tx1"/>
                </a:solidFill>
              </a:rPr>
              <a:t>Économie</a:t>
            </a:r>
          </a:p>
        </p:txBody>
      </p:sp>
      <p:sp>
        <p:nvSpPr>
          <p:cNvPr id="7" name="Ellipse 6"/>
          <p:cNvSpPr/>
          <p:nvPr/>
        </p:nvSpPr>
        <p:spPr>
          <a:xfrm>
            <a:off x="767557" y="3773504"/>
            <a:ext cx="3748093" cy="3699916"/>
          </a:xfrm>
          <a:prstGeom prst="ellipse">
            <a:avLst/>
          </a:prstGeom>
          <a:solidFill>
            <a:schemeClr val="accent2">
              <a:lumMod val="75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solidFill>
                  <a:schemeClr val="tx1"/>
                </a:solidFill>
              </a:rPr>
              <a:t>Perception de la santé publique en général</a:t>
            </a:r>
          </a:p>
        </p:txBody>
      </p:sp>
      <p:sp>
        <p:nvSpPr>
          <p:cNvPr id="8" name="Ellipse 7"/>
          <p:cNvSpPr/>
          <p:nvPr/>
        </p:nvSpPr>
        <p:spPr>
          <a:xfrm>
            <a:off x="6011886" y="-822450"/>
            <a:ext cx="3896213" cy="3906164"/>
          </a:xfrm>
          <a:prstGeom prst="ellipse">
            <a:avLst/>
          </a:prstGeom>
          <a:solidFill>
            <a:srgbClr val="0070C0">
              <a:alpha val="60000"/>
            </a:srgb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Dépenses pour</a:t>
            </a:r>
          </a:p>
          <a:p>
            <a:pPr algn="ctr"/>
            <a:r>
              <a:rPr lang="fr-FR" sz="2400" b="1" dirty="0">
                <a:solidFill>
                  <a:schemeClr val="tx1"/>
                </a:solidFill>
              </a:rPr>
              <a:t>la santé publique</a:t>
            </a:r>
          </a:p>
        </p:txBody>
      </p:sp>
      <p:sp>
        <p:nvSpPr>
          <p:cNvPr id="9" name="Ellipse 8"/>
          <p:cNvSpPr/>
          <p:nvPr/>
        </p:nvSpPr>
        <p:spPr>
          <a:xfrm>
            <a:off x="3945474" y="3385435"/>
            <a:ext cx="3588276" cy="3681593"/>
          </a:xfrm>
          <a:prstGeom prst="ellipse">
            <a:avLst/>
          </a:prstGeom>
          <a:solidFill>
            <a:schemeClr val="accent3">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chemeClr val="tx1"/>
                </a:solidFill>
              </a:rPr>
              <a:t>Politique de santé</a:t>
            </a:r>
          </a:p>
        </p:txBody>
      </p:sp>
      <p:sp>
        <p:nvSpPr>
          <p:cNvPr id="11" name="Ellipse 10"/>
          <p:cNvSpPr/>
          <p:nvPr/>
        </p:nvSpPr>
        <p:spPr>
          <a:xfrm>
            <a:off x="2844800" y="990600"/>
            <a:ext cx="3857788" cy="3867672"/>
          </a:xfrm>
          <a:prstGeom prst="ellipse">
            <a:avLst/>
          </a:prstGeom>
          <a:solidFill>
            <a:schemeClr val="tx1">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a:solidFill>
                  <a:schemeClr val="bg1"/>
                </a:solidFill>
              </a:rPr>
              <a:t>„Culture“</a:t>
            </a:r>
          </a:p>
        </p:txBody>
      </p:sp>
      <p:sp>
        <p:nvSpPr>
          <p:cNvPr id="10" name="Ellipse 7"/>
          <p:cNvSpPr/>
          <p:nvPr/>
        </p:nvSpPr>
        <p:spPr>
          <a:xfrm>
            <a:off x="1783328" y="-771651"/>
            <a:ext cx="3014640" cy="2931793"/>
          </a:xfrm>
          <a:prstGeom prst="ellipse">
            <a:avLst/>
          </a:prstGeom>
          <a:solidFill>
            <a:schemeClr val="accent3">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Réseaux</a:t>
            </a:r>
          </a:p>
        </p:txBody>
      </p:sp>
      <p:sp>
        <p:nvSpPr>
          <p:cNvPr id="13" name="Ellipse 7"/>
          <p:cNvSpPr/>
          <p:nvPr/>
        </p:nvSpPr>
        <p:spPr>
          <a:xfrm>
            <a:off x="6144960" y="1904855"/>
            <a:ext cx="3526078" cy="3539132"/>
          </a:xfrm>
          <a:prstGeom prst="ellipse">
            <a:avLst/>
          </a:prstGeom>
          <a:solidFill>
            <a:schemeClr val="bg2">
              <a:lumMod val="50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Formations</a:t>
            </a:r>
          </a:p>
        </p:txBody>
      </p:sp>
      <p:sp>
        <p:nvSpPr>
          <p:cNvPr id="14" name="Ellipse 8"/>
          <p:cNvSpPr/>
          <p:nvPr/>
        </p:nvSpPr>
        <p:spPr>
          <a:xfrm>
            <a:off x="6702588" y="4407247"/>
            <a:ext cx="3154713" cy="3066173"/>
          </a:xfrm>
          <a:prstGeom prst="ellipse">
            <a:avLst/>
          </a:prstGeom>
          <a:solidFill>
            <a:schemeClr val="accent1">
              <a:lumMod val="50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a:solidFill>
                  <a:schemeClr val="bg1"/>
                </a:solidFill>
              </a:rPr>
              <a:t>Législation</a:t>
            </a:r>
          </a:p>
        </p:txBody>
      </p:sp>
      <p:sp>
        <p:nvSpPr>
          <p:cNvPr id="15" name="Ellipse 10"/>
          <p:cNvSpPr/>
          <p:nvPr/>
        </p:nvSpPr>
        <p:spPr>
          <a:xfrm>
            <a:off x="3954895" y="-1330088"/>
            <a:ext cx="3151281" cy="3133345"/>
          </a:xfrm>
          <a:prstGeom prst="ellipse">
            <a:avLst/>
          </a:prstGeom>
          <a:solidFill>
            <a:srgbClr val="CCFFCC">
              <a:alpha val="60000"/>
            </a:srgb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Accès à </a:t>
            </a:r>
          </a:p>
          <a:p>
            <a:pPr algn="ctr"/>
            <a:r>
              <a:rPr lang="fr-FR" b="1" dirty="0">
                <a:solidFill>
                  <a:schemeClr val="tx1"/>
                </a:solidFill>
              </a:rPr>
              <a:t>la technologie</a:t>
            </a:r>
          </a:p>
        </p:txBody>
      </p:sp>
      <p:sp>
        <p:nvSpPr>
          <p:cNvPr id="16" name="Ellipse 10"/>
          <p:cNvSpPr/>
          <p:nvPr/>
        </p:nvSpPr>
        <p:spPr>
          <a:xfrm>
            <a:off x="-706486" y="-1228006"/>
            <a:ext cx="3151281" cy="3133345"/>
          </a:xfrm>
          <a:prstGeom prst="ellipse">
            <a:avLst/>
          </a:prstGeom>
          <a:solidFill>
            <a:schemeClr val="bg1">
              <a:lumMod val="65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rgbClr val="000000"/>
                </a:solidFill>
              </a:rPr>
              <a:t>Presse</a:t>
            </a:r>
          </a:p>
        </p:txBody>
      </p:sp>
      <p:sp>
        <p:nvSpPr>
          <p:cNvPr id="17" name="Ellipse 10"/>
          <p:cNvSpPr/>
          <p:nvPr/>
        </p:nvSpPr>
        <p:spPr>
          <a:xfrm>
            <a:off x="-1947336" y="4383092"/>
            <a:ext cx="3472178" cy="3534585"/>
          </a:xfrm>
          <a:prstGeom prst="ellipse">
            <a:avLst/>
          </a:prstGeom>
          <a:solidFill>
            <a:schemeClr val="accent6">
              <a:lumMod val="60000"/>
              <a:lumOff val="40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endParaRPr>
          </a:p>
        </p:txBody>
      </p:sp>
      <p:sp>
        <p:nvSpPr>
          <p:cNvPr id="18" name="Ellipse 10"/>
          <p:cNvSpPr/>
          <p:nvPr/>
        </p:nvSpPr>
        <p:spPr>
          <a:xfrm>
            <a:off x="2844800" y="5906747"/>
            <a:ext cx="3151281" cy="3133345"/>
          </a:xfrm>
          <a:prstGeom prst="ellipse">
            <a:avLst/>
          </a:prstGeom>
          <a:solidFill>
            <a:schemeClr val="accent4">
              <a:lumMod val="50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bg1"/>
                </a:solidFill>
              </a:rPr>
              <a:t>Wirtschaft</a:t>
            </a:r>
          </a:p>
        </p:txBody>
      </p:sp>
      <p:sp>
        <p:nvSpPr>
          <p:cNvPr id="19" name="Ellipse 10"/>
          <p:cNvSpPr/>
          <p:nvPr/>
        </p:nvSpPr>
        <p:spPr>
          <a:xfrm>
            <a:off x="5421157" y="5527280"/>
            <a:ext cx="2138878" cy="2149611"/>
          </a:xfrm>
          <a:prstGeom prst="ellipse">
            <a:avLst/>
          </a:prstGeom>
          <a:solidFill>
            <a:schemeClr val="accent1">
              <a:lumMod val="60000"/>
              <a:lumOff val="40000"/>
              <a:alpha val="60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Produit intérieur brut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500" fill="hold"/>
                                        <p:tgtEl>
                                          <p:spTgt spid="9"/>
                                        </p:tgtEl>
                                        <p:attrNameLst>
                                          <p:attrName>style.color</p:attrName>
                                        </p:attrNameLst>
                                      </p:cBhvr>
                                      <p:to>
                                        <a:srgbClr val="009999"/>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14"/>
                                        </p:tgtEl>
                                        <p:attrNameLst>
                                          <p:attrName>style.color</p:attrName>
                                        </p:attrNameLst>
                                      </p:cBhvr>
                                      <p:to>
                                        <a:srgbClr val="009999"/>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8"/>
                                        </p:tgtEl>
                                        <p:attrNameLst>
                                          <p:attrName>style.color</p:attrName>
                                        </p:attrNameLst>
                                      </p:cBhvr>
                                      <p:to>
                                        <a:srgbClr val="009999"/>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500" fill="hold"/>
                                        <p:tgtEl>
                                          <p:spTgt spid="13"/>
                                        </p:tgtEl>
                                        <p:attrNameLst>
                                          <p:attrName>style.color</p:attrName>
                                        </p:attrNameLst>
                                      </p:cBhvr>
                                      <p:to>
                                        <a:srgbClr val="009999"/>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15"/>
                                        </p:tgtEl>
                                        <p:attrNameLst>
                                          <p:attrName>style.color</p:attrName>
                                        </p:attrNameLst>
                                      </p:cBhvr>
                                      <p:to>
                                        <a:srgbClr val="009999"/>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10"/>
                                        </p:tgtEl>
                                        <p:attrNameLst>
                                          <p:attrName>style.color</p:attrName>
                                        </p:attrNameLst>
                                      </p:cBhvr>
                                      <p:to>
                                        <a:srgbClr val="009999"/>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4"/>
                                        </p:tgtEl>
                                        <p:attrNameLst>
                                          <p:attrName>style.color</p:attrName>
                                        </p:attrNameLst>
                                      </p:cBhvr>
                                      <p:to>
                                        <a:srgbClr val="009999"/>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500" fill="hold"/>
                                        <p:tgtEl>
                                          <p:spTgt spid="19"/>
                                        </p:tgtEl>
                                        <p:attrNameLst>
                                          <p:attrName>style.color</p:attrName>
                                        </p:attrNameLst>
                                      </p:cBhvr>
                                      <p:to>
                                        <a:srgbClr val="009999"/>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0" nodeType="clickEffect">
                                  <p:stCondLst>
                                    <p:cond delay="0"/>
                                  </p:stCondLst>
                                  <p:childTnLst>
                                    <p:animClr clrSpc="rgb" dir="cw">
                                      <p:cBhvr override="childStyle">
                                        <p:cTn id="38" dur="500" fill="hold"/>
                                        <p:tgtEl>
                                          <p:spTgt spid="7"/>
                                        </p:tgtEl>
                                        <p:attrNameLst>
                                          <p:attrName>style.color</p:attrName>
                                        </p:attrNameLst>
                                      </p:cBhvr>
                                      <p:to>
                                        <a:srgbClr val="009999"/>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0" nodeType="clickEffect">
                                  <p:stCondLst>
                                    <p:cond delay="0"/>
                                  </p:stCondLst>
                                  <p:childTnLst>
                                    <p:animClr clrSpc="rgb" dir="cw">
                                      <p:cBhvr override="childStyle">
                                        <p:cTn id="42" dur="500" fill="hold"/>
                                        <p:tgtEl>
                                          <p:spTgt spid="16"/>
                                        </p:tgtEl>
                                        <p:attrNameLst>
                                          <p:attrName>style.color</p:attrName>
                                        </p:attrNameLst>
                                      </p:cBhvr>
                                      <p:to>
                                        <a:srgbClr val="009999"/>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500" fill="hold"/>
                                        <p:tgtEl>
                                          <p:spTgt spid="11"/>
                                        </p:tgtEl>
                                        <p:attrNameLst>
                                          <p:attrName>style.color</p:attrName>
                                        </p:attrNameLst>
                                      </p:cBhvr>
                                      <p:to>
                                        <a:srgbClr val="0099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0" grpId="0" animBg="1"/>
      <p:bldP spid="13" grpId="0" animBg="1"/>
      <p:bldP spid="14" grpId="0" animBg="1"/>
      <p:bldP spid="15" grpId="0" animBg="1"/>
      <p:bldP spid="16"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872074"/>
            <a:ext cx="7385023" cy="584775"/>
          </a:xfrm>
          <a:prstGeom prst="rect">
            <a:avLst/>
          </a:prstGeom>
          <a:noFill/>
        </p:spPr>
        <p:txBody>
          <a:bodyPr wrap="square" rtlCol="0">
            <a:spAutoFit/>
          </a:bodyPr>
          <a:lstStyle/>
          <a:p>
            <a:r>
              <a:rPr lang="fr-FR" sz="3200" b="1" dirty="0"/>
              <a:t>Politiques externes, attraits, directives</a:t>
            </a:r>
          </a:p>
        </p:txBody>
      </p:sp>
      <p:sp>
        <p:nvSpPr>
          <p:cNvPr id="10" name="Textfeld 9"/>
          <p:cNvSpPr txBox="1"/>
          <p:nvPr/>
        </p:nvSpPr>
        <p:spPr>
          <a:xfrm>
            <a:off x="1058333" y="1690517"/>
            <a:ext cx="7217566" cy="4524315"/>
          </a:xfrm>
          <a:prstGeom prst="rect">
            <a:avLst/>
          </a:prstGeom>
          <a:noFill/>
        </p:spPr>
        <p:txBody>
          <a:bodyPr wrap="square" rtlCol="0">
            <a:spAutoFit/>
          </a:bodyPr>
          <a:lstStyle/>
          <a:p>
            <a:r>
              <a:rPr lang="fr-FR" sz="2400" b="1" dirty="0"/>
              <a:t>Stratégies ou structures externes </a:t>
            </a:r>
            <a:r>
              <a:rPr lang="fr-FR" sz="2400" dirty="0"/>
              <a:t>comme </a:t>
            </a:r>
            <a:r>
              <a:rPr lang="fr-FR" sz="2400" b="1" dirty="0">
                <a:solidFill>
                  <a:schemeClr val="accent5">
                    <a:lumMod val="75000"/>
                  </a:schemeClr>
                </a:solidFill>
              </a:rPr>
              <a:t>politique de santé</a:t>
            </a:r>
            <a:r>
              <a:rPr lang="fr-FR" sz="2400" dirty="0"/>
              <a:t>,</a:t>
            </a:r>
            <a:r>
              <a:rPr lang="fr-FR" sz="2400" b="1" dirty="0">
                <a:solidFill>
                  <a:schemeClr val="accent5">
                    <a:lumMod val="75000"/>
                  </a:schemeClr>
                </a:solidFill>
              </a:rPr>
              <a:t> régulations</a:t>
            </a:r>
            <a:r>
              <a:rPr lang="fr-FR" sz="2400" dirty="0"/>
              <a:t> (gouvernemental ou autre), mandats, </a:t>
            </a:r>
            <a:r>
              <a:rPr lang="fr-FR" sz="2400" b="1" dirty="0">
                <a:solidFill>
                  <a:schemeClr val="accent5">
                    <a:lumMod val="75000"/>
                  </a:schemeClr>
                </a:solidFill>
              </a:rPr>
              <a:t>recommandations professionnelles</a:t>
            </a:r>
            <a:r>
              <a:rPr lang="fr-FR" sz="2400" dirty="0"/>
              <a:t>, </a:t>
            </a:r>
            <a:r>
              <a:rPr lang="fr-FR" sz="2400" dirty="0" err="1"/>
              <a:t>pay</a:t>
            </a:r>
            <a:r>
              <a:rPr lang="fr-FR" sz="2400" dirty="0"/>
              <a:t>-for performance, </a:t>
            </a:r>
            <a:r>
              <a:rPr lang="fr-FR" sz="2400" b="1" dirty="0">
                <a:solidFill>
                  <a:schemeClr val="accent5">
                    <a:lumMod val="75000"/>
                  </a:schemeClr>
                </a:solidFill>
              </a:rPr>
              <a:t>rapports destinés au public</a:t>
            </a:r>
          </a:p>
          <a:p>
            <a:endParaRPr lang="fr-FR" sz="2400" dirty="0"/>
          </a:p>
          <a:p>
            <a:r>
              <a:rPr lang="fr-FR" sz="2400" b="1" dirty="0">
                <a:solidFill>
                  <a:schemeClr val="accent5">
                    <a:lumMod val="75000"/>
                  </a:schemeClr>
                </a:solidFill>
              </a:rPr>
              <a:t>Directives politiques </a:t>
            </a:r>
            <a:r>
              <a:rPr lang="fr-FR" sz="2400" dirty="0"/>
              <a:t>(sans autres mesures) augmentent la « motivation » mais pas la capacité des organisations à implémenter des projets</a:t>
            </a:r>
          </a:p>
          <a:p>
            <a:endParaRPr lang="fr-FR" sz="2400" dirty="0"/>
          </a:p>
          <a:p>
            <a:r>
              <a:rPr lang="fr-FR" sz="2400" b="1" dirty="0">
                <a:solidFill>
                  <a:schemeClr val="accent5">
                    <a:lumMod val="75000"/>
                  </a:schemeClr>
                </a:solidFill>
              </a:rPr>
              <a:t>Effets non-intentionnels des rapports publiques</a:t>
            </a:r>
            <a:r>
              <a:rPr lang="fr-FR" sz="2400" dirty="0"/>
              <a:t>:</a:t>
            </a:r>
            <a:r>
              <a:rPr lang="fr-FR" sz="2400" b="1" dirty="0">
                <a:solidFill>
                  <a:schemeClr val="accent5">
                    <a:lumMod val="75000"/>
                  </a:schemeClr>
                </a:solidFill>
              </a:rPr>
              <a:t> </a:t>
            </a:r>
            <a:r>
              <a:rPr lang="fr-FR" sz="2400" dirty="0"/>
              <a:t>dissimulation, gaming, « </a:t>
            </a:r>
            <a:r>
              <a:rPr lang="fr-FR" sz="2400" dirty="0" err="1"/>
              <a:t>tick-boxing</a:t>
            </a:r>
            <a:r>
              <a:rPr lang="fr-FR" sz="2400" dirty="0"/>
              <a:t> » plutôt qu’un véritable engagement</a:t>
            </a:r>
          </a:p>
        </p:txBody>
      </p:sp>
    </p:spTree>
    <p:extLst>
      <p:ext uri="{BB962C8B-B14F-4D97-AF65-F5344CB8AC3E}">
        <p14:creationId xmlns:p14="http://schemas.microsoft.com/office/powerpoint/2010/main" val="1665839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6148158" cy="2585323"/>
          </a:xfrm>
          <a:prstGeom prst="rect">
            <a:avLst/>
          </a:prstGeom>
          <a:noFill/>
        </p:spPr>
        <p:txBody>
          <a:bodyPr wrap="none" rtlCol="0">
            <a:spAutoFit/>
          </a:bodyPr>
          <a:lstStyle/>
          <a:p>
            <a:endParaRPr lang="fr-FR" b="1">
              <a:solidFill>
                <a:schemeClr val="accent5">
                  <a:lumMod val="75000"/>
                </a:schemeClr>
              </a:solidFill>
            </a:endParaRPr>
          </a:p>
          <a:p>
            <a:endParaRPr lang="fr-FR" sz="7200" b="1">
              <a:solidFill>
                <a:schemeClr val="accent5">
                  <a:lumMod val="75000"/>
                </a:schemeClr>
              </a:solidFill>
            </a:endParaRPr>
          </a:p>
          <a:p>
            <a:r>
              <a:rPr lang="fr-FR" sz="7200" b="1">
                <a:solidFill>
                  <a:schemeClr val="accent5">
                    <a:lumMod val="75000"/>
                  </a:schemeClr>
                </a:solidFill>
              </a:rPr>
              <a:t>En conclusion…</a:t>
            </a:r>
          </a:p>
        </p:txBody>
      </p:sp>
    </p:spTree>
    <p:extLst>
      <p:ext uri="{BB962C8B-B14F-4D97-AF65-F5344CB8AC3E}">
        <p14:creationId xmlns:p14="http://schemas.microsoft.com/office/powerpoint/2010/main" val="2295961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7" name="Flèche vers le bas 6">
            <a:extLst>
              <a:ext uri="{FF2B5EF4-FFF2-40B4-BE49-F238E27FC236}">
                <a16:creationId xmlns:a16="http://schemas.microsoft.com/office/drawing/2014/main" id="{4D2BA159-32A2-F743-A08C-AC9AE2108FAB}"/>
              </a:ext>
            </a:extLst>
          </p:cNvPr>
          <p:cNvSpPr/>
          <p:nvPr/>
        </p:nvSpPr>
        <p:spPr>
          <a:xfrm>
            <a:off x="2699792" y="260648"/>
            <a:ext cx="648072" cy="2363225"/>
          </a:xfrm>
          <a:prstGeom prst="downArrow">
            <a:avLst/>
          </a:prstGeom>
          <a:solidFill>
            <a:srgbClr val="FFA1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3356A8D-16FE-FC43-900B-C88D02C3EDD3}"/>
              </a:ext>
            </a:extLst>
          </p:cNvPr>
          <p:cNvPicPr>
            <a:picLocks noChangeAspect="1"/>
          </p:cNvPicPr>
          <p:nvPr/>
        </p:nvPicPr>
        <p:blipFill>
          <a:blip r:embed="rId2">
            <a:clrChange>
              <a:clrFrom>
                <a:srgbClr val="000000">
                  <a:alpha val="0"/>
                </a:srgbClr>
              </a:clrFrom>
              <a:clrTo>
                <a:srgbClr val="000000">
                  <a:alpha val="0"/>
                </a:srgbClr>
              </a:clrTo>
            </a:clrChange>
            <a:alphaModFix/>
          </a:blip>
          <a:stretch>
            <a:fillRect/>
          </a:stretch>
        </p:blipFill>
        <p:spPr>
          <a:xfrm>
            <a:off x="3334278" y="576877"/>
            <a:ext cx="1074609" cy="1017212"/>
          </a:xfrm>
          <a:prstGeom prst="rect">
            <a:avLst/>
          </a:prstGeom>
          <a:solidFill>
            <a:schemeClr val="accent4">
              <a:lumMod val="20000"/>
              <a:lumOff val="80000"/>
            </a:schemeClr>
          </a:solidFill>
        </p:spPr>
      </p:pic>
      <p:sp>
        <p:nvSpPr>
          <p:cNvPr id="9" name="Flèche vers le bas 8">
            <a:extLst>
              <a:ext uri="{FF2B5EF4-FFF2-40B4-BE49-F238E27FC236}">
                <a16:creationId xmlns:a16="http://schemas.microsoft.com/office/drawing/2014/main" id="{47611622-E7C7-754A-B543-647CA3890CE1}"/>
              </a:ext>
            </a:extLst>
          </p:cNvPr>
          <p:cNvSpPr/>
          <p:nvPr/>
        </p:nvSpPr>
        <p:spPr>
          <a:xfrm>
            <a:off x="4455106" y="260648"/>
            <a:ext cx="648072" cy="2384996"/>
          </a:xfrm>
          <a:prstGeom prst="downArrow">
            <a:avLst/>
          </a:prstGeom>
          <a:solidFill>
            <a:srgbClr val="FFA1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B8ACD16-1560-B541-A133-E00FDE0A8F53}"/>
              </a:ext>
            </a:extLst>
          </p:cNvPr>
          <p:cNvPicPr>
            <a:picLocks noChangeAspect="1"/>
          </p:cNvPicPr>
          <p:nvPr/>
        </p:nvPicPr>
        <p:blipFill>
          <a:blip r:embed="rId2">
            <a:duotone>
              <a:prstClr val="black"/>
              <a:schemeClr val="bg1">
                <a:tint val="45000"/>
                <a:satMod val="400000"/>
              </a:schemeClr>
            </a:duotone>
          </a:blip>
          <a:stretch>
            <a:fillRect/>
          </a:stretch>
        </p:blipFill>
        <p:spPr>
          <a:xfrm>
            <a:off x="5123356" y="590843"/>
            <a:ext cx="1074609" cy="1017212"/>
          </a:xfrm>
          <a:prstGeom prst="rect">
            <a:avLst/>
          </a:prstGeom>
        </p:spPr>
      </p:pic>
      <p:sp>
        <p:nvSpPr>
          <p:cNvPr id="11" name="Flèche vers le bas 10">
            <a:extLst>
              <a:ext uri="{FF2B5EF4-FFF2-40B4-BE49-F238E27FC236}">
                <a16:creationId xmlns:a16="http://schemas.microsoft.com/office/drawing/2014/main" id="{D719B815-17DC-CE4F-85D7-FE70C55B7DBD}"/>
              </a:ext>
            </a:extLst>
          </p:cNvPr>
          <p:cNvSpPr/>
          <p:nvPr/>
        </p:nvSpPr>
        <p:spPr>
          <a:xfrm>
            <a:off x="6275686" y="260648"/>
            <a:ext cx="648072" cy="2445594"/>
          </a:xfrm>
          <a:prstGeom prst="downArrow">
            <a:avLst/>
          </a:prstGeom>
          <a:solidFill>
            <a:srgbClr val="FFA1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Bild 2">
            <a:extLst>
              <a:ext uri="{FF2B5EF4-FFF2-40B4-BE49-F238E27FC236}">
                <a16:creationId xmlns:a16="http://schemas.microsoft.com/office/drawing/2014/main" id="{FF03160B-7874-AD47-80E8-7E820BCEA747}"/>
              </a:ext>
            </a:extLst>
          </p:cNvPr>
          <p:cNvPicPr>
            <a:picLocks noChangeAspect="1"/>
          </p:cNvPicPr>
          <p:nvPr/>
        </p:nvPicPr>
        <p:blipFill>
          <a:blip r:embed="rId3" cstate="print"/>
          <a:stretch>
            <a:fillRect/>
          </a:stretch>
        </p:blipFill>
        <p:spPr>
          <a:xfrm>
            <a:off x="5397135" y="1594089"/>
            <a:ext cx="489249" cy="520805"/>
          </a:xfrm>
          <a:prstGeom prst="rect">
            <a:avLst/>
          </a:prstGeom>
        </p:spPr>
      </p:pic>
      <p:pic>
        <p:nvPicPr>
          <p:cNvPr id="25" name="Bild 2">
            <a:extLst>
              <a:ext uri="{FF2B5EF4-FFF2-40B4-BE49-F238E27FC236}">
                <a16:creationId xmlns:a16="http://schemas.microsoft.com/office/drawing/2014/main" id="{6D6A8048-8FF5-B245-85BD-1EA9F6B68039}"/>
              </a:ext>
            </a:extLst>
          </p:cNvPr>
          <p:cNvPicPr>
            <a:picLocks noChangeAspect="1"/>
          </p:cNvPicPr>
          <p:nvPr/>
        </p:nvPicPr>
        <p:blipFill>
          <a:blip r:embed="rId3" cstate="print"/>
          <a:stretch>
            <a:fillRect/>
          </a:stretch>
        </p:blipFill>
        <p:spPr>
          <a:xfrm>
            <a:off x="5753804" y="2191320"/>
            <a:ext cx="489249" cy="520805"/>
          </a:xfrm>
          <a:prstGeom prst="rect">
            <a:avLst/>
          </a:prstGeom>
        </p:spPr>
      </p:pic>
      <p:pic>
        <p:nvPicPr>
          <p:cNvPr id="31" name="Bild 2">
            <a:extLst>
              <a:ext uri="{FF2B5EF4-FFF2-40B4-BE49-F238E27FC236}">
                <a16:creationId xmlns:a16="http://schemas.microsoft.com/office/drawing/2014/main" id="{0E36DC00-71BB-5246-8130-2BFB6E6B068B}"/>
              </a:ext>
            </a:extLst>
          </p:cNvPr>
          <p:cNvPicPr>
            <a:picLocks noChangeAspect="1"/>
          </p:cNvPicPr>
          <p:nvPr/>
        </p:nvPicPr>
        <p:blipFill>
          <a:blip r:embed="rId3" cstate="print"/>
          <a:stretch>
            <a:fillRect/>
          </a:stretch>
        </p:blipFill>
        <p:spPr>
          <a:xfrm>
            <a:off x="8084974" y="635946"/>
            <a:ext cx="489249" cy="520805"/>
          </a:xfrm>
          <a:prstGeom prst="rect">
            <a:avLst/>
          </a:prstGeom>
        </p:spPr>
      </p:pic>
      <p:pic>
        <p:nvPicPr>
          <p:cNvPr id="32" name="Bild 2">
            <a:extLst>
              <a:ext uri="{FF2B5EF4-FFF2-40B4-BE49-F238E27FC236}">
                <a16:creationId xmlns:a16="http://schemas.microsoft.com/office/drawing/2014/main" id="{EF1718F2-6BE3-3548-8E54-0591F16B0A7C}"/>
              </a:ext>
            </a:extLst>
          </p:cNvPr>
          <p:cNvPicPr>
            <a:picLocks noChangeAspect="1"/>
          </p:cNvPicPr>
          <p:nvPr/>
        </p:nvPicPr>
        <p:blipFill>
          <a:blip r:embed="rId3" cstate="print"/>
          <a:stretch>
            <a:fillRect/>
          </a:stretch>
        </p:blipFill>
        <p:spPr>
          <a:xfrm>
            <a:off x="6861046" y="2184199"/>
            <a:ext cx="489249" cy="520805"/>
          </a:xfrm>
          <a:prstGeom prst="rect">
            <a:avLst/>
          </a:prstGeom>
        </p:spPr>
      </p:pic>
      <p:pic>
        <p:nvPicPr>
          <p:cNvPr id="34" name="Bild 2">
            <a:extLst>
              <a:ext uri="{FF2B5EF4-FFF2-40B4-BE49-F238E27FC236}">
                <a16:creationId xmlns:a16="http://schemas.microsoft.com/office/drawing/2014/main" id="{2E52923B-FBC3-E24E-B900-31E3910D1FB4}"/>
              </a:ext>
            </a:extLst>
          </p:cNvPr>
          <p:cNvPicPr>
            <a:picLocks noChangeAspect="1"/>
          </p:cNvPicPr>
          <p:nvPr/>
        </p:nvPicPr>
        <p:blipFill>
          <a:blip r:embed="rId3" cstate="print"/>
          <a:stretch>
            <a:fillRect/>
          </a:stretch>
        </p:blipFill>
        <p:spPr>
          <a:xfrm>
            <a:off x="7095930" y="544654"/>
            <a:ext cx="489249" cy="520805"/>
          </a:xfrm>
          <a:prstGeom prst="rect">
            <a:avLst/>
          </a:prstGeom>
        </p:spPr>
      </p:pic>
      <p:pic>
        <p:nvPicPr>
          <p:cNvPr id="36" name="Bild 2">
            <a:extLst>
              <a:ext uri="{FF2B5EF4-FFF2-40B4-BE49-F238E27FC236}">
                <a16:creationId xmlns:a16="http://schemas.microsoft.com/office/drawing/2014/main" id="{D65B8821-F236-454A-9080-76DDA00C46AC}"/>
              </a:ext>
            </a:extLst>
          </p:cNvPr>
          <p:cNvPicPr>
            <a:picLocks noChangeAspect="1"/>
          </p:cNvPicPr>
          <p:nvPr/>
        </p:nvPicPr>
        <p:blipFill>
          <a:blip r:embed="rId3" cstate="print"/>
          <a:stretch>
            <a:fillRect/>
          </a:stretch>
        </p:blipFill>
        <p:spPr>
          <a:xfrm>
            <a:off x="7371984" y="1778715"/>
            <a:ext cx="489249" cy="520805"/>
          </a:xfrm>
          <a:prstGeom prst="rect">
            <a:avLst/>
          </a:prstGeom>
        </p:spPr>
      </p:pic>
      <p:pic>
        <p:nvPicPr>
          <p:cNvPr id="37" name="Bild 2">
            <a:extLst>
              <a:ext uri="{FF2B5EF4-FFF2-40B4-BE49-F238E27FC236}">
                <a16:creationId xmlns:a16="http://schemas.microsoft.com/office/drawing/2014/main" id="{BA407E45-9C90-CA4E-8DF0-A96D55DC4FF6}"/>
              </a:ext>
            </a:extLst>
          </p:cNvPr>
          <p:cNvPicPr>
            <a:picLocks noChangeAspect="1"/>
          </p:cNvPicPr>
          <p:nvPr/>
        </p:nvPicPr>
        <p:blipFill>
          <a:blip r:embed="rId3" cstate="print"/>
          <a:stretch>
            <a:fillRect/>
          </a:stretch>
        </p:blipFill>
        <p:spPr>
          <a:xfrm>
            <a:off x="6772458" y="1095881"/>
            <a:ext cx="489249" cy="520805"/>
          </a:xfrm>
          <a:prstGeom prst="rect">
            <a:avLst/>
          </a:prstGeom>
        </p:spPr>
      </p:pic>
      <p:pic>
        <p:nvPicPr>
          <p:cNvPr id="40" name="Bild 2">
            <a:extLst>
              <a:ext uri="{FF2B5EF4-FFF2-40B4-BE49-F238E27FC236}">
                <a16:creationId xmlns:a16="http://schemas.microsoft.com/office/drawing/2014/main" id="{0A91C536-2B82-C640-A7F2-4C6E16857B90}"/>
              </a:ext>
            </a:extLst>
          </p:cNvPr>
          <p:cNvPicPr>
            <a:picLocks noChangeAspect="1"/>
          </p:cNvPicPr>
          <p:nvPr/>
        </p:nvPicPr>
        <p:blipFill>
          <a:blip r:embed="rId3" cstate="print"/>
          <a:stretch>
            <a:fillRect/>
          </a:stretch>
        </p:blipFill>
        <p:spPr>
          <a:xfrm>
            <a:off x="7750956" y="1112859"/>
            <a:ext cx="489249" cy="520805"/>
          </a:xfrm>
          <a:prstGeom prst="rect">
            <a:avLst/>
          </a:prstGeom>
        </p:spPr>
      </p:pic>
      <p:pic>
        <p:nvPicPr>
          <p:cNvPr id="47" name="Bild 2">
            <a:extLst>
              <a:ext uri="{FF2B5EF4-FFF2-40B4-BE49-F238E27FC236}">
                <a16:creationId xmlns:a16="http://schemas.microsoft.com/office/drawing/2014/main" id="{B9B64202-D108-D243-9AB3-010C23F98A1F}"/>
              </a:ext>
            </a:extLst>
          </p:cNvPr>
          <p:cNvPicPr>
            <a:picLocks noChangeAspect="1"/>
          </p:cNvPicPr>
          <p:nvPr/>
        </p:nvPicPr>
        <p:blipFill>
          <a:blip r:embed="rId3" cstate="print"/>
          <a:stretch>
            <a:fillRect/>
          </a:stretch>
        </p:blipFill>
        <p:spPr>
          <a:xfrm>
            <a:off x="5926625" y="1289804"/>
            <a:ext cx="489249" cy="520805"/>
          </a:xfrm>
          <a:prstGeom prst="rect">
            <a:avLst/>
          </a:prstGeom>
        </p:spPr>
      </p:pic>
      <p:pic>
        <p:nvPicPr>
          <p:cNvPr id="50" name="Bild 2">
            <a:extLst>
              <a:ext uri="{FF2B5EF4-FFF2-40B4-BE49-F238E27FC236}">
                <a16:creationId xmlns:a16="http://schemas.microsoft.com/office/drawing/2014/main" id="{BC52181A-53AD-2348-9669-F54DB7FAC03B}"/>
              </a:ext>
            </a:extLst>
          </p:cNvPr>
          <p:cNvPicPr>
            <a:picLocks noChangeAspect="1"/>
          </p:cNvPicPr>
          <p:nvPr/>
        </p:nvPicPr>
        <p:blipFill>
          <a:blip r:embed="rId3" cstate="print"/>
          <a:stretch>
            <a:fillRect/>
          </a:stretch>
        </p:blipFill>
        <p:spPr>
          <a:xfrm>
            <a:off x="7287310" y="1085033"/>
            <a:ext cx="489249" cy="520805"/>
          </a:xfrm>
          <a:prstGeom prst="rect">
            <a:avLst/>
          </a:prstGeom>
        </p:spPr>
      </p:pic>
      <p:pic>
        <p:nvPicPr>
          <p:cNvPr id="55" name="Bild 2">
            <a:extLst>
              <a:ext uri="{FF2B5EF4-FFF2-40B4-BE49-F238E27FC236}">
                <a16:creationId xmlns:a16="http://schemas.microsoft.com/office/drawing/2014/main" id="{E159A20C-CFEE-694D-8076-7367065E587D}"/>
              </a:ext>
            </a:extLst>
          </p:cNvPr>
          <p:cNvPicPr>
            <a:picLocks noChangeAspect="1"/>
          </p:cNvPicPr>
          <p:nvPr/>
        </p:nvPicPr>
        <p:blipFill>
          <a:blip r:embed="rId3" cstate="print"/>
          <a:stretch>
            <a:fillRect/>
          </a:stretch>
        </p:blipFill>
        <p:spPr>
          <a:xfrm>
            <a:off x="6656532" y="5363074"/>
            <a:ext cx="489249" cy="520805"/>
          </a:xfrm>
          <a:prstGeom prst="rect">
            <a:avLst/>
          </a:prstGeom>
        </p:spPr>
      </p:pic>
      <p:pic>
        <p:nvPicPr>
          <p:cNvPr id="57" name="Bild 2">
            <a:extLst>
              <a:ext uri="{FF2B5EF4-FFF2-40B4-BE49-F238E27FC236}">
                <a16:creationId xmlns:a16="http://schemas.microsoft.com/office/drawing/2014/main" id="{28FFCDD3-BB4E-724C-AE5F-04628C359624}"/>
              </a:ext>
            </a:extLst>
          </p:cNvPr>
          <p:cNvPicPr>
            <a:picLocks noChangeAspect="1"/>
          </p:cNvPicPr>
          <p:nvPr/>
        </p:nvPicPr>
        <p:blipFill>
          <a:blip r:embed="rId3" cstate="print"/>
          <a:stretch>
            <a:fillRect/>
          </a:stretch>
        </p:blipFill>
        <p:spPr>
          <a:xfrm>
            <a:off x="7604804" y="5381965"/>
            <a:ext cx="489249" cy="520805"/>
          </a:xfrm>
          <a:prstGeom prst="rect">
            <a:avLst/>
          </a:prstGeom>
        </p:spPr>
      </p:pic>
      <p:pic>
        <p:nvPicPr>
          <p:cNvPr id="59" name="Bild 2">
            <a:extLst>
              <a:ext uri="{FF2B5EF4-FFF2-40B4-BE49-F238E27FC236}">
                <a16:creationId xmlns:a16="http://schemas.microsoft.com/office/drawing/2014/main" id="{52155D92-2F45-7841-98F9-559DAE490EFA}"/>
              </a:ext>
            </a:extLst>
          </p:cNvPr>
          <p:cNvPicPr>
            <a:picLocks noChangeAspect="1"/>
          </p:cNvPicPr>
          <p:nvPr/>
        </p:nvPicPr>
        <p:blipFill>
          <a:blip r:embed="rId3" cstate="print"/>
          <a:stretch>
            <a:fillRect/>
          </a:stretch>
        </p:blipFill>
        <p:spPr>
          <a:xfrm>
            <a:off x="6134770" y="1659931"/>
            <a:ext cx="489249" cy="520805"/>
          </a:xfrm>
          <a:prstGeom prst="rect">
            <a:avLst/>
          </a:prstGeom>
        </p:spPr>
      </p:pic>
      <p:pic>
        <p:nvPicPr>
          <p:cNvPr id="84" name="Bild 2">
            <a:extLst>
              <a:ext uri="{FF2B5EF4-FFF2-40B4-BE49-F238E27FC236}">
                <a16:creationId xmlns:a16="http://schemas.microsoft.com/office/drawing/2014/main" id="{5BCD9725-713E-2143-BACA-4FD1D433773E}"/>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711750" y="2287454"/>
            <a:ext cx="489249" cy="520805"/>
          </a:xfrm>
          <a:prstGeom prst="rect">
            <a:avLst/>
          </a:prstGeom>
        </p:spPr>
      </p:pic>
      <p:pic>
        <p:nvPicPr>
          <p:cNvPr id="86" name="Bild 2">
            <a:extLst>
              <a:ext uri="{FF2B5EF4-FFF2-40B4-BE49-F238E27FC236}">
                <a16:creationId xmlns:a16="http://schemas.microsoft.com/office/drawing/2014/main" id="{0B4C0F2F-16B7-FF4E-9696-BC8266997632}"/>
              </a:ext>
            </a:extLst>
          </p:cNvPr>
          <p:cNvPicPr>
            <a:picLocks noChangeAspect="1"/>
          </p:cNvPicPr>
          <p:nvPr/>
        </p:nvPicPr>
        <p:blipFill>
          <a:blip r:embed="rId3" cstate="print"/>
          <a:stretch>
            <a:fillRect/>
          </a:stretch>
        </p:blipFill>
        <p:spPr>
          <a:xfrm>
            <a:off x="6978004" y="1560743"/>
            <a:ext cx="489249" cy="520805"/>
          </a:xfrm>
          <a:prstGeom prst="rect">
            <a:avLst/>
          </a:prstGeom>
        </p:spPr>
      </p:pic>
      <p:pic>
        <p:nvPicPr>
          <p:cNvPr id="87" name="Bild 2">
            <a:extLst>
              <a:ext uri="{FF2B5EF4-FFF2-40B4-BE49-F238E27FC236}">
                <a16:creationId xmlns:a16="http://schemas.microsoft.com/office/drawing/2014/main" id="{BEF60FEA-E0E7-7B4D-ADAD-C50FEFC04D97}"/>
              </a:ext>
            </a:extLst>
          </p:cNvPr>
          <p:cNvPicPr>
            <a:picLocks noChangeAspect="1"/>
          </p:cNvPicPr>
          <p:nvPr/>
        </p:nvPicPr>
        <p:blipFill>
          <a:blip r:embed="rId3" cstate="print"/>
          <a:stretch>
            <a:fillRect/>
          </a:stretch>
        </p:blipFill>
        <p:spPr>
          <a:xfrm>
            <a:off x="7115555" y="5417048"/>
            <a:ext cx="489249" cy="520805"/>
          </a:xfrm>
          <a:prstGeom prst="rect">
            <a:avLst/>
          </a:prstGeom>
        </p:spPr>
      </p:pic>
      <p:pic>
        <p:nvPicPr>
          <p:cNvPr id="88" name="Bild 2">
            <a:extLst>
              <a:ext uri="{FF2B5EF4-FFF2-40B4-BE49-F238E27FC236}">
                <a16:creationId xmlns:a16="http://schemas.microsoft.com/office/drawing/2014/main" id="{7427ECF5-73AB-4245-BC16-9F3078A50CE3}"/>
              </a:ext>
            </a:extLst>
          </p:cNvPr>
          <p:cNvPicPr>
            <a:picLocks noChangeAspect="1"/>
          </p:cNvPicPr>
          <p:nvPr/>
        </p:nvPicPr>
        <p:blipFill>
          <a:blip r:embed="rId3" cstate="print"/>
          <a:stretch>
            <a:fillRect/>
          </a:stretch>
        </p:blipFill>
        <p:spPr>
          <a:xfrm>
            <a:off x="7531934" y="348920"/>
            <a:ext cx="489249" cy="520805"/>
          </a:xfrm>
          <a:prstGeom prst="rect">
            <a:avLst/>
          </a:prstGeom>
        </p:spPr>
      </p:pic>
      <p:pic>
        <p:nvPicPr>
          <p:cNvPr id="89" name="Bild 2">
            <a:extLst>
              <a:ext uri="{FF2B5EF4-FFF2-40B4-BE49-F238E27FC236}">
                <a16:creationId xmlns:a16="http://schemas.microsoft.com/office/drawing/2014/main" id="{4BCC4FD0-5423-3A44-A1C8-6ABEA3C27113}"/>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8010588" y="1735953"/>
            <a:ext cx="489249" cy="520805"/>
          </a:xfrm>
          <a:prstGeom prst="rect">
            <a:avLst/>
          </a:prstGeom>
        </p:spPr>
      </p:pic>
      <p:pic>
        <p:nvPicPr>
          <p:cNvPr id="90" name="Bild 2">
            <a:extLst>
              <a:ext uri="{FF2B5EF4-FFF2-40B4-BE49-F238E27FC236}">
                <a16:creationId xmlns:a16="http://schemas.microsoft.com/office/drawing/2014/main" id="{248161A9-3F5E-D443-80F3-8AC77ED11D69}"/>
              </a:ext>
            </a:extLst>
          </p:cNvPr>
          <p:cNvPicPr>
            <a:picLocks noChangeAspect="1"/>
          </p:cNvPicPr>
          <p:nvPr/>
        </p:nvPicPr>
        <p:blipFill>
          <a:blip r:embed="rId3" cstate="print"/>
          <a:stretch>
            <a:fillRect/>
          </a:stretch>
        </p:blipFill>
        <p:spPr>
          <a:xfrm>
            <a:off x="8135886" y="5381965"/>
            <a:ext cx="489249" cy="520805"/>
          </a:xfrm>
          <a:prstGeom prst="rect">
            <a:avLst/>
          </a:prstGeom>
        </p:spPr>
      </p:pic>
      <p:pic>
        <p:nvPicPr>
          <p:cNvPr id="91" name="Bild 2">
            <a:extLst>
              <a:ext uri="{FF2B5EF4-FFF2-40B4-BE49-F238E27FC236}">
                <a16:creationId xmlns:a16="http://schemas.microsoft.com/office/drawing/2014/main" id="{0DDE6A9F-D1E8-0F43-A16E-63BAEE269CD2}"/>
              </a:ext>
            </a:extLst>
          </p:cNvPr>
          <p:cNvPicPr>
            <a:picLocks noChangeAspect="1"/>
          </p:cNvPicPr>
          <p:nvPr/>
        </p:nvPicPr>
        <p:blipFill>
          <a:blip r:embed="rId3" cstate="print"/>
          <a:stretch>
            <a:fillRect/>
          </a:stretch>
        </p:blipFill>
        <p:spPr>
          <a:xfrm>
            <a:off x="7966049" y="116632"/>
            <a:ext cx="489249" cy="520805"/>
          </a:xfrm>
          <a:prstGeom prst="rect">
            <a:avLst/>
          </a:prstGeom>
        </p:spPr>
      </p:pic>
      <p:cxnSp>
        <p:nvCxnSpPr>
          <p:cNvPr id="5" name="Connecteur droit 4">
            <a:extLst>
              <a:ext uri="{FF2B5EF4-FFF2-40B4-BE49-F238E27FC236}">
                <a16:creationId xmlns:a16="http://schemas.microsoft.com/office/drawing/2014/main" id="{1D7F4E9A-0185-8E48-830D-AB89CD51162D}"/>
              </a:ext>
            </a:extLst>
          </p:cNvPr>
          <p:cNvCxnSpPr/>
          <p:nvPr/>
        </p:nvCxnSpPr>
        <p:spPr>
          <a:xfrm>
            <a:off x="1187624" y="5575564"/>
            <a:ext cx="1705621" cy="0"/>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Flèche vers la droite 94">
            <a:extLst>
              <a:ext uri="{FF2B5EF4-FFF2-40B4-BE49-F238E27FC236}">
                <a16:creationId xmlns:a16="http://schemas.microsoft.com/office/drawing/2014/main" id="{198ED0CC-B9CD-7944-8E45-DB7DBAB17390}"/>
              </a:ext>
            </a:extLst>
          </p:cNvPr>
          <p:cNvSpPr/>
          <p:nvPr/>
        </p:nvSpPr>
        <p:spPr>
          <a:xfrm>
            <a:off x="1043608" y="3490101"/>
            <a:ext cx="7488832" cy="9532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Infrastructure, équipements, ressources</a:t>
            </a:r>
          </a:p>
        </p:txBody>
      </p:sp>
      <p:sp>
        <p:nvSpPr>
          <p:cNvPr id="96" name="Flèche vers la droite 95">
            <a:extLst>
              <a:ext uri="{FF2B5EF4-FFF2-40B4-BE49-F238E27FC236}">
                <a16:creationId xmlns:a16="http://schemas.microsoft.com/office/drawing/2014/main" id="{60E6F4AC-D65E-3346-A956-9DFF16C962BF}"/>
              </a:ext>
            </a:extLst>
          </p:cNvPr>
          <p:cNvSpPr/>
          <p:nvPr/>
        </p:nvSpPr>
        <p:spPr>
          <a:xfrm>
            <a:off x="1403648" y="3949981"/>
            <a:ext cx="7128791" cy="9532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Surveillance, audits, feedback</a:t>
            </a:r>
          </a:p>
        </p:txBody>
      </p:sp>
      <p:pic>
        <p:nvPicPr>
          <p:cNvPr id="97" name="Bild 2">
            <a:extLst>
              <a:ext uri="{FF2B5EF4-FFF2-40B4-BE49-F238E27FC236}">
                <a16:creationId xmlns:a16="http://schemas.microsoft.com/office/drawing/2014/main" id="{D6FD2987-74E2-AD45-B2F1-F736D692B20C}"/>
              </a:ext>
            </a:extLst>
          </p:cNvPr>
          <p:cNvPicPr>
            <a:picLocks noChangeAspect="1"/>
          </p:cNvPicPr>
          <p:nvPr/>
        </p:nvPicPr>
        <p:blipFill>
          <a:blip r:embed="rId3" cstate="print"/>
          <a:stretch>
            <a:fillRect/>
          </a:stretch>
        </p:blipFill>
        <p:spPr>
          <a:xfrm>
            <a:off x="3269715" y="3188307"/>
            <a:ext cx="489249" cy="520805"/>
          </a:xfrm>
          <a:prstGeom prst="rect">
            <a:avLst/>
          </a:prstGeom>
        </p:spPr>
      </p:pic>
      <p:pic>
        <p:nvPicPr>
          <p:cNvPr id="98" name="Bild 2">
            <a:extLst>
              <a:ext uri="{FF2B5EF4-FFF2-40B4-BE49-F238E27FC236}">
                <a16:creationId xmlns:a16="http://schemas.microsoft.com/office/drawing/2014/main" id="{C5B00E0B-164D-2F4B-BC6E-4DC694994636}"/>
              </a:ext>
            </a:extLst>
          </p:cNvPr>
          <p:cNvPicPr>
            <a:picLocks noChangeAspect="1"/>
          </p:cNvPicPr>
          <p:nvPr/>
        </p:nvPicPr>
        <p:blipFill>
          <a:blip r:embed="rId3" cstate="print"/>
          <a:stretch>
            <a:fillRect/>
          </a:stretch>
        </p:blipFill>
        <p:spPr>
          <a:xfrm>
            <a:off x="4067247" y="3324640"/>
            <a:ext cx="489249" cy="520805"/>
          </a:xfrm>
          <a:prstGeom prst="rect">
            <a:avLst/>
          </a:prstGeom>
        </p:spPr>
      </p:pic>
      <p:pic>
        <p:nvPicPr>
          <p:cNvPr id="99" name="Bild 2">
            <a:extLst>
              <a:ext uri="{FF2B5EF4-FFF2-40B4-BE49-F238E27FC236}">
                <a16:creationId xmlns:a16="http://schemas.microsoft.com/office/drawing/2014/main" id="{4B5B257B-A8A8-7549-B3F3-E3909A975B77}"/>
              </a:ext>
            </a:extLst>
          </p:cNvPr>
          <p:cNvPicPr>
            <a:picLocks noChangeAspect="1"/>
          </p:cNvPicPr>
          <p:nvPr/>
        </p:nvPicPr>
        <p:blipFill>
          <a:blip r:embed="rId3" cstate="print"/>
          <a:stretch>
            <a:fillRect/>
          </a:stretch>
        </p:blipFill>
        <p:spPr>
          <a:xfrm>
            <a:off x="4613929" y="2991067"/>
            <a:ext cx="489249" cy="520805"/>
          </a:xfrm>
          <a:prstGeom prst="rect">
            <a:avLst/>
          </a:prstGeom>
        </p:spPr>
      </p:pic>
      <p:pic>
        <p:nvPicPr>
          <p:cNvPr id="100" name="Bild 2">
            <a:extLst>
              <a:ext uri="{FF2B5EF4-FFF2-40B4-BE49-F238E27FC236}">
                <a16:creationId xmlns:a16="http://schemas.microsoft.com/office/drawing/2014/main" id="{7C1E3268-1988-594F-9FAF-064782B08510}"/>
              </a:ext>
            </a:extLst>
          </p:cNvPr>
          <p:cNvPicPr>
            <a:picLocks noChangeAspect="1"/>
          </p:cNvPicPr>
          <p:nvPr/>
        </p:nvPicPr>
        <p:blipFill>
          <a:blip r:embed="rId3" cstate="print"/>
          <a:stretch>
            <a:fillRect/>
          </a:stretch>
        </p:blipFill>
        <p:spPr>
          <a:xfrm>
            <a:off x="5005713" y="2807985"/>
            <a:ext cx="489249" cy="520805"/>
          </a:xfrm>
          <a:prstGeom prst="rect">
            <a:avLst/>
          </a:prstGeom>
        </p:spPr>
      </p:pic>
      <p:pic>
        <p:nvPicPr>
          <p:cNvPr id="101" name="Bild 2">
            <a:extLst>
              <a:ext uri="{FF2B5EF4-FFF2-40B4-BE49-F238E27FC236}">
                <a16:creationId xmlns:a16="http://schemas.microsoft.com/office/drawing/2014/main" id="{8E289182-9DBE-5340-BE6C-3319B3B674E5}"/>
              </a:ext>
            </a:extLst>
          </p:cNvPr>
          <p:cNvPicPr>
            <a:picLocks noChangeAspect="1"/>
          </p:cNvPicPr>
          <p:nvPr/>
        </p:nvPicPr>
        <p:blipFill>
          <a:blip r:embed="rId3" cstate="print"/>
          <a:stretch>
            <a:fillRect/>
          </a:stretch>
        </p:blipFill>
        <p:spPr>
          <a:xfrm>
            <a:off x="6105483" y="2646407"/>
            <a:ext cx="489249" cy="520805"/>
          </a:xfrm>
          <a:prstGeom prst="rect">
            <a:avLst/>
          </a:prstGeom>
        </p:spPr>
      </p:pic>
      <p:pic>
        <p:nvPicPr>
          <p:cNvPr id="102" name="Bild 2">
            <a:extLst>
              <a:ext uri="{FF2B5EF4-FFF2-40B4-BE49-F238E27FC236}">
                <a16:creationId xmlns:a16="http://schemas.microsoft.com/office/drawing/2014/main" id="{66421866-A48B-A545-B0EF-3B7C374D74F7}"/>
              </a:ext>
            </a:extLst>
          </p:cNvPr>
          <p:cNvPicPr>
            <a:picLocks noChangeAspect="1"/>
          </p:cNvPicPr>
          <p:nvPr/>
        </p:nvPicPr>
        <p:blipFill>
          <a:blip r:embed="rId3" cstate="print"/>
          <a:stretch>
            <a:fillRect/>
          </a:stretch>
        </p:blipFill>
        <p:spPr>
          <a:xfrm>
            <a:off x="3103239" y="4171430"/>
            <a:ext cx="489249" cy="520805"/>
          </a:xfrm>
          <a:prstGeom prst="rect">
            <a:avLst/>
          </a:prstGeom>
        </p:spPr>
      </p:pic>
      <p:pic>
        <p:nvPicPr>
          <p:cNvPr id="103" name="Bild 2">
            <a:extLst>
              <a:ext uri="{FF2B5EF4-FFF2-40B4-BE49-F238E27FC236}">
                <a16:creationId xmlns:a16="http://schemas.microsoft.com/office/drawing/2014/main" id="{004A97DE-AC6B-7E4A-B5F1-B69AA893031D}"/>
              </a:ext>
            </a:extLst>
          </p:cNvPr>
          <p:cNvPicPr>
            <a:picLocks noChangeAspect="1"/>
          </p:cNvPicPr>
          <p:nvPr/>
        </p:nvPicPr>
        <p:blipFill>
          <a:blip r:embed="rId3" cstate="print"/>
          <a:stretch>
            <a:fillRect/>
          </a:stretch>
        </p:blipFill>
        <p:spPr>
          <a:xfrm>
            <a:off x="3832546" y="4390706"/>
            <a:ext cx="489249" cy="520805"/>
          </a:xfrm>
          <a:prstGeom prst="rect">
            <a:avLst/>
          </a:prstGeom>
        </p:spPr>
      </p:pic>
      <p:pic>
        <p:nvPicPr>
          <p:cNvPr id="104" name="Bild 2">
            <a:extLst>
              <a:ext uri="{FF2B5EF4-FFF2-40B4-BE49-F238E27FC236}">
                <a16:creationId xmlns:a16="http://schemas.microsoft.com/office/drawing/2014/main" id="{28DAC780-F3C5-9C48-B6CB-B9A89A669706}"/>
              </a:ext>
            </a:extLst>
          </p:cNvPr>
          <p:cNvPicPr>
            <a:picLocks noChangeAspect="1"/>
          </p:cNvPicPr>
          <p:nvPr/>
        </p:nvPicPr>
        <p:blipFill>
          <a:blip r:embed="rId3" cstate="print"/>
          <a:stretch>
            <a:fillRect/>
          </a:stretch>
        </p:blipFill>
        <p:spPr>
          <a:xfrm>
            <a:off x="4779142" y="4130303"/>
            <a:ext cx="489249" cy="520805"/>
          </a:xfrm>
          <a:prstGeom prst="rect">
            <a:avLst/>
          </a:prstGeom>
        </p:spPr>
      </p:pic>
      <p:pic>
        <p:nvPicPr>
          <p:cNvPr id="105" name="Bild 2">
            <a:extLst>
              <a:ext uri="{FF2B5EF4-FFF2-40B4-BE49-F238E27FC236}">
                <a16:creationId xmlns:a16="http://schemas.microsoft.com/office/drawing/2014/main" id="{E150E2FB-701B-554D-B95E-4F4E00902517}"/>
              </a:ext>
            </a:extLst>
          </p:cNvPr>
          <p:cNvPicPr>
            <a:picLocks noChangeAspect="1"/>
          </p:cNvPicPr>
          <p:nvPr/>
        </p:nvPicPr>
        <p:blipFill>
          <a:blip r:embed="rId3" cstate="print"/>
          <a:stretch>
            <a:fillRect/>
          </a:stretch>
        </p:blipFill>
        <p:spPr>
          <a:xfrm>
            <a:off x="4447231" y="4507946"/>
            <a:ext cx="489249" cy="520805"/>
          </a:xfrm>
          <a:prstGeom prst="rect">
            <a:avLst/>
          </a:prstGeom>
        </p:spPr>
      </p:pic>
      <p:pic>
        <p:nvPicPr>
          <p:cNvPr id="106" name="Bild 2">
            <a:extLst>
              <a:ext uri="{FF2B5EF4-FFF2-40B4-BE49-F238E27FC236}">
                <a16:creationId xmlns:a16="http://schemas.microsoft.com/office/drawing/2014/main" id="{58D04045-E7D3-744A-BFF9-D124BA18E3C9}"/>
              </a:ext>
            </a:extLst>
          </p:cNvPr>
          <p:cNvPicPr>
            <a:picLocks noChangeAspect="1"/>
          </p:cNvPicPr>
          <p:nvPr/>
        </p:nvPicPr>
        <p:blipFill>
          <a:blip r:embed="rId3" cstate="print"/>
          <a:stretch>
            <a:fillRect/>
          </a:stretch>
        </p:blipFill>
        <p:spPr>
          <a:xfrm>
            <a:off x="5327414" y="5167108"/>
            <a:ext cx="489249" cy="520805"/>
          </a:xfrm>
          <a:prstGeom prst="rect">
            <a:avLst/>
          </a:prstGeom>
        </p:spPr>
      </p:pic>
      <p:pic>
        <p:nvPicPr>
          <p:cNvPr id="107" name="Bild 2">
            <a:extLst>
              <a:ext uri="{FF2B5EF4-FFF2-40B4-BE49-F238E27FC236}">
                <a16:creationId xmlns:a16="http://schemas.microsoft.com/office/drawing/2014/main" id="{FBFE91A6-890D-BF46-A9B1-4C0F1E9B9851}"/>
              </a:ext>
            </a:extLst>
          </p:cNvPr>
          <p:cNvPicPr>
            <a:picLocks noChangeAspect="1"/>
          </p:cNvPicPr>
          <p:nvPr/>
        </p:nvPicPr>
        <p:blipFill>
          <a:blip r:embed="rId3" cstate="print"/>
          <a:stretch>
            <a:fillRect/>
          </a:stretch>
        </p:blipFill>
        <p:spPr>
          <a:xfrm>
            <a:off x="6045772" y="4544809"/>
            <a:ext cx="489249" cy="520805"/>
          </a:xfrm>
          <a:prstGeom prst="rect">
            <a:avLst/>
          </a:prstGeom>
        </p:spPr>
      </p:pic>
      <p:pic>
        <p:nvPicPr>
          <p:cNvPr id="108" name="Bild 2">
            <a:extLst>
              <a:ext uri="{FF2B5EF4-FFF2-40B4-BE49-F238E27FC236}">
                <a16:creationId xmlns:a16="http://schemas.microsoft.com/office/drawing/2014/main" id="{53DC9CF2-7166-A442-A7E5-50A20B0B6311}"/>
              </a:ext>
            </a:extLst>
          </p:cNvPr>
          <p:cNvPicPr>
            <a:picLocks noChangeAspect="1"/>
          </p:cNvPicPr>
          <p:nvPr/>
        </p:nvPicPr>
        <p:blipFill>
          <a:blip r:embed="rId3" cstate="print"/>
          <a:stretch>
            <a:fillRect/>
          </a:stretch>
        </p:blipFill>
        <p:spPr>
          <a:xfrm>
            <a:off x="5509179" y="4805211"/>
            <a:ext cx="489249" cy="520805"/>
          </a:xfrm>
          <a:prstGeom prst="rect">
            <a:avLst/>
          </a:prstGeom>
        </p:spPr>
      </p:pic>
      <p:pic>
        <p:nvPicPr>
          <p:cNvPr id="109" name="Bild 2">
            <a:extLst>
              <a:ext uri="{FF2B5EF4-FFF2-40B4-BE49-F238E27FC236}">
                <a16:creationId xmlns:a16="http://schemas.microsoft.com/office/drawing/2014/main" id="{7ADC08EB-3228-F543-903F-222F190391A3}"/>
              </a:ext>
            </a:extLst>
          </p:cNvPr>
          <p:cNvPicPr>
            <a:picLocks noChangeAspect="1"/>
          </p:cNvPicPr>
          <p:nvPr/>
        </p:nvPicPr>
        <p:blipFill>
          <a:blip r:embed="rId3" cstate="print"/>
          <a:stretch>
            <a:fillRect/>
          </a:stretch>
        </p:blipFill>
        <p:spPr>
          <a:xfrm>
            <a:off x="6679133" y="4719012"/>
            <a:ext cx="489249" cy="520805"/>
          </a:xfrm>
          <a:prstGeom prst="rect">
            <a:avLst/>
          </a:prstGeom>
        </p:spPr>
      </p:pic>
      <p:pic>
        <p:nvPicPr>
          <p:cNvPr id="110" name="Bild 2">
            <a:extLst>
              <a:ext uri="{FF2B5EF4-FFF2-40B4-BE49-F238E27FC236}">
                <a16:creationId xmlns:a16="http://schemas.microsoft.com/office/drawing/2014/main" id="{FB917038-9401-A94D-99AF-E478C580AD9A}"/>
              </a:ext>
            </a:extLst>
          </p:cNvPr>
          <p:cNvPicPr>
            <a:picLocks noChangeAspect="1"/>
          </p:cNvPicPr>
          <p:nvPr/>
        </p:nvPicPr>
        <p:blipFill>
          <a:blip r:embed="rId3" cstate="print"/>
          <a:stretch>
            <a:fillRect/>
          </a:stretch>
        </p:blipFill>
        <p:spPr>
          <a:xfrm>
            <a:off x="6275686" y="4994710"/>
            <a:ext cx="489249" cy="520805"/>
          </a:xfrm>
          <a:prstGeom prst="rect">
            <a:avLst/>
          </a:prstGeom>
        </p:spPr>
      </p:pic>
      <p:pic>
        <p:nvPicPr>
          <p:cNvPr id="111" name="Bild 2">
            <a:extLst>
              <a:ext uri="{FF2B5EF4-FFF2-40B4-BE49-F238E27FC236}">
                <a16:creationId xmlns:a16="http://schemas.microsoft.com/office/drawing/2014/main" id="{FEE1526B-A613-BB45-9968-E22CC7F3504C}"/>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408711" y="3135638"/>
            <a:ext cx="489249" cy="520805"/>
          </a:xfrm>
          <a:prstGeom prst="rect">
            <a:avLst/>
          </a:prstGeom>
        </p:spPr>
      </p:pic>
      <p:pic>
        <p:nvPicPr>
          <p:cNvPr id="112" name="Bild 2">
            <a:extLst>
              <a:ext uri="{FF2B5EF4-FFF2-40B4-BE49-F238E27FC236}">
                <a16:creationId xmlns:a16="http://schemas.microsoft.com/office/drawing/2014/main" id="{5A56B6D2-33C1-CF44-A450-B1BF57019B26}"/>
              </a:ext>
            </a:extLst>
          </p:cNvPr>
          <p:cNvPicPr>
            <a:picLocks noChangeAspect="1"/>
          </p:cNvPicPr>
          <p:nvPr/>
        </p:nvPicPr>
        <p:blipFill>
          <a:blip r:embed="rId3" cstate="print"/>
          <a:stretch>
            <a:fillRect/>
          </a:stretch>
        </p:blipFill>
        <p:spPr>
          <a:xfrm>
            <a:off x="4921397" y="4855200"/>
            <a:ext cx="489249" cy="520805"/>
          </a:xfrm>
          <a:prstGeom prst="rect">
            <a:avLst/>
          </a:prstGeom>
        </p:spPr>
      </p:pic>
      <p:pic>
        <p:nvPicPr>
          <p:cNvPr id="113" name="Bild 2">
            <a:extLst>
              <a:ext uri="{FF2B5EF4-FFF2-40B4-BE49-F238E27FC236}">
                <a16:creationId xmlns:a16="http://schemas.microsoft.com/office/drawing/2014/main" id="{BA3EC481-4D2D-774D-AF1C-6251F2B201FE}"/>
              </a:ext>
            </a:extLst>
          </p:cNvPr>
          <p:cNvPicPr>
            <a:picLocks noChangeAspect="1"/>
          </p:cNvPicPr>
          <p:nvPr/>
        </p:nvPicPr>
        <p:blipFill>
          <a:blip r:embed="rId3" cstate="print"/>
          <a:stretch>
            <a:fillRect/>
          </a:stretch>
        </p:blipFill>
        <p:spPr>
          <a:xfrm>
            <a:off x="7872029" y="5054759"/>
            <a:ext cx="489249" cy="520805"/>
          </a:xfrm>
          <a:prstGeom prst="rect">
            <a:avLst/>
          </a:prstGeom>
        </p:spPr>
      </p:pic>
      <p:pic>
        <p:nvPicPr>
          <p:cNvPr id="114" name="Bild 2">
            <a:extLst>
              <a:ext uri="{FF2B5EF4-FFF2-40B4-BE49-F238E27FC236}">
                <a16:creationId xmlns:a16="http://schemas.microsoft.com/office/drawing/2014/main" id="{11ACB106-DEE6-5748-A5F1-8D92BAA4C813}"/>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4966253" y="3339015"/>
            <a:ext cx="489249" cy="520805"/>
          </a:xfrm>
          <a:prstGeom prst="rect">
            <a:avLst/>
          </a:prstGeom>
        </p:spPr>
      </p:pic>
      <p:pic>
        <p:nvPicPr>
          <p:cNvPr id="115" name="Bild 2">
            <a:extLst>
              <a:ext uri="{FF2B5EF4-FFF2-40B4-BE49-F238E27FC236}">
                <a16:creationId xmlns:a16="http://schemas.microsoft.com/office/drawing/2014/main" id="{838E746F-A8E5-B44F-BB63-6F18CF03523B}"/>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5509179" y="2979800"/>
            <a:ext cx="489249" cy="520805"/>
          </a:xfrm>
          <a:prstGeom prst="rect">
            <a:avLst/>
          </a:prstGeom>
        </p:spPr>
      </p:pic>
      <p:pic>
        <p:nvPicPr>
          <p:cNvPr id="116" name="Bild 2">
            <a:extLst>
              <a:ext uri="{FF2B5EF4-FFF2-40B4-BE49-F238E27FC236}">
                <a16:creationId xmlns:a16="http://schemas.microsoft.com/office/drawing/2014/main" id="{D90B6981-C612-A94D-86F0-543B3E4527A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5881047" y="3164426"/>
            <a:ext cx="489249" cy="520805"/>
          </a:xfrm>
          <a:prstGeom prst="rect">
            <a:avLst/>
          </a:prstGeom>
        </p:spPr>
      </p:pic>
      <p:pic>
        <p:nvPicPr>
          <p:cNvPr id="117" name="Bild 2">
            <a:extLst>
              <a:ext uri="{FF2B5EF4-FFF2-40B4-BE49-F238E27FC236}">
                <a16:creationId xmlns:a16="http://schemas.microsoft.com/office/drawing/2014/main" id="{7276648F-D23A-F449-837F-AF715F037BEB}"/>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328378" y="3251469"/>
            <a:ext cx="489249" cy="520805"/>
          </a:xfrm>
          <a:prstGeom prst="rect">
            <a:avLst/>
          </a:prstGeom>
        </p:spPr>
      </p:pic>
      <p:pic>
        <p:nvPicPr>
          <p:cNvPr id="118" name="Bild 2">
            <a:extLst>
              <a:ext uri="{FF2B5EF4-FFF2-40B4-BE49-F238E27FC236}">
                <a16:creationId xmlns:a16="http://schemas.microsoft.com/office/drawing/2014/main" id="{3916D705-B2E9-CA45-B7DE-4EAC51CD819A}"/>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645630" y="2756887"/>
            <a:ext cx="489249" cy="520805"/>
          </a:xfrm>
          <a:prstGeom prst="rect">
            <a:avLst/>
          </a:prstGeom>
        </p:spPr>
      </p:pic>
      <p:pic>
        <p:nvPicPr>
          <p:cNvPr id="119" name="Bild 2">
            <a:extLst>
              <a:ext uri="{FF2B5EF4-FFF2-40B4-BE49-F238E27FC236}">
                <a16:creationId xmlns:a16="http://schemas.microsoft.com/office/drawing/2014/main" id="{B17F863D-C5CE-FD48-9B1B-F684E8F32767}"/>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724885" y="3302728"/>
            <a:ext cx="489249" cy="520805"/>
          </a:xfrm>
          <a:prstGeom prst="rect">
            <a:avLst/>
          </a:prstGeom>
        </p:spPr>
      </p:pic>
      <p:pic>
        <p:nvPicPr>
          <p:cNvPr id="120" name="Bild 2">
            <a:extLst>
              <a:ext uri="{FF2B5EF4-FFF2-40B4-BE49-F238E27FC236}">
                <a16:creationId xmlns:a16="http://schemas.microsoft.com/office/drawing/2014/main" id="{E30B2407-71F5-C745-980F-213FBED88BE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078409" y="3643821"/>
            <a:ext cx="489249" cy="520805"/>
          </a:xfrm>
          <a:prstGeom prst="rect">
            <a:avLst/>
          </a:prstGeom>
        </p:spPr>
      </p:pic>
      <p:pic>
        <p:nvPicPr>
          <p:cNvPr id="121" name="Bild 2">
            <a:extLst>
              <a:ext uri="{FF2B5EF4-FFF2-40B4-BE49-F238E27FC236}">
                <a16:creationId xmlns:a16="http://schemas.microsoft.com/office/drawing/2014/main" id="{32B9B6DE-1FC8-0248-979D-5D318D9E2F4E}"/>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127359" y="3436626"/>
            <a:ext cx="489249" cy="520805"/>
          </a:xfrm>
          <a:prstGeom prst="rect">
            <a:avLst/>
          </a:prstGeom>
        </p:spPr>
      </p:pic>
      <p:pic>
        <p:nvPicPr>
          <p:cNvPr id="122" name="Bild 2">
            <a:extLst>
              <a:ext uri="{FF2B5EF4-FFF2-40B4-BE49-F238E27FC236}">
                <a16:creationId xmlns:a16="http://schemas.microsoft.com/office/drawing/2014/main" id="{954D5BD2-3A94-A54E-A16A-DEF7DD9D0482}"/>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673006" y="3868050"/>
            <a:ext cx="489249" cy="520805"/>
          </a:xfrm>
          <a:prstGeom prst="rect">
            <a:avLst/>
          </a:prstGeom>
        </p:spPr>
      </p:pic>
      <p:pic>
        <p:nvPicPr>
          <p:cNvPr id="123" name="Bild 2">
            <a:extLst>
              <a:ext uri="{FF2B5EF4-FFF2-40B4-BE49-F238E27FC236}">
                <a16:creationId xmlns:a16="http://schemas.microsoft.com/office/drawing/2014/main" id="{3D7F698B-D0F2-E946-B147-85FC1EB0E153}"/>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083145" y="2817731"/>
            <a:ext cx="489249" cy="520805"/>
          </a:xfrm>
          <a:prstGeom prst="rect">
            <a:avLst/>
          </a:prstGeom>
        </p:spPr>
      </p:pic>
      <p:pic>
        <p:nvPicPr>
          <p:cNvPr id="124" name="Bild 2">
            <a:extLst>
              <a:ext uri="{FF2B5EF4-FFF2-40B4-BE49-F238E27FC236}">
                <a16:creationId xmlns:a16="http://schemas.microsoft.com/office/drawing/2014/main" id="{B23AFFD4-154B-8049-B217-F4F0BB78DCF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471987" y="3930552"/>
            <a:ext cx="489249" cy="520805"/>
          </a:xfrm>
          <a:prstGeom prst="rect">
            <a:avLst/>
          </a:prstGeom>
        </p:spPr>
      </p:pic>
      <p:pic>
        <p:nvPicPr>
          <p:cNvPr id="125" name="Bild 2">
            <a:extLst>
              <a:ext uri="{FF2B5EF4-FFF2-40B4-BE49-F238E27FC236}">
                <a16:creationId xmlns:a16="http://schemas.microsoft.com/office/drawing/2014/main" id="{9D61579B-CECA-BB46-B41F-4281E091D04F}"/>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956375" y="3522923"/>
            <a:ext cx="489249" cy="520805"/>
          </a:xfrm>
          <a:prstGeom prst="rect">
            <a:avLst/>
          </a:prstGeom>
        </p:spPr>
      </p:pic>
      <p:pic>
        <p:nvPicPr>
          <p:cNvPr id="126" name="Bild 2">
            <a:extLst>
              <a:ext uri="{FF2B5EF4-FFF2-40B4-BE49-F238E27FC236}">
                <a16:creationId xmlns:a16="http://schemas.microsoft.com/office/drawing/2014/main" id="{915DA9A6-E296-874F-BE30-F11E546BA367}"/>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5473640" y="3585042"/>
            <a:ext cx="489249" cy="520805"/>
          </a:xfrm>
          <a:prstGeom prst="rect">
            <a:avLst/>
          </a:prstGeom>
        </p:spPr>
      </p:pic>
      <p:pic>
        <p:nvPicPr>
          <p:cNvPr id="127" name="Bild 2">
            <a:extLst>
              <a:ext uri="{FF2B5EF4-FFF2-40B4-BE49-F238E27FC236}">
                <a16:creationId xmlns:a16="http://schemas.microsoft.com/office/drawing/2014/main" id="{5DB94E1D-77CB-C744-AA6F-4BEFEFAB7127}"/>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6480437" y="4289242"/>
            <a:ext cx="489249" cy="520805"/>
          </a:xfrm>
          <a:prstGeom prst="rect">
            <a:avLst/>
          </a:prstGeom>
        </p:spPr>
      </p:pic>
      <p:pic>
        <p:nvPicPr>
          <p:cNvPr id="128" name="Bild 2">
            <a:extLst>
              <a:ext uri="{FF2B5EF4-FFF2-40B4-BE49-F238E27FC236}">
                <a16:creationId xmlns:a16="http://schemas.microsoft.com/office/drawing/2014/main" id="{C521EAC7-E756-754D-A85A-49E82D1C89B3}"/>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5708716" y="4079985"/>
            <a:ext cx="489249" cy="520805"/>
          </a:xfrm>
          <a:prstGeom prst="rect">
            <a:avLst/>
          </a:prstGeom>
        </p:spPr>
      </p:pic>
      <p:pic>
        <p:nvPicPr>
          <p:cNvPr id="129" name="Bild 2">
            <a:extLst>
              <a:ext uri="{FF2B5EF4-FFF2-40B4-BE49-F238E27FC236}">
                <a16:creationId xmlns:a16="http://schemas.microsoft.com/office/drawing/2014/main" id="{304C3031-17A8-404D-A22C-7BCF625B547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128181" y="4368661"/>
            <a:ext cx="489249" cy="520805"/>
          </a:xfrm>
          <a:prstGeom prst="rect">
            <a:avLst/>
          </a:prstGeom>
        </p:spPr>
      </p:pic>
      <p:pic>
        <p:nvPicPr>
          <p:cNvPr id="130" name="Bild 2">
            <a:extLst>
              <a:ext uri="{FF2B5EF4-FFF2-40B4-BE49-F238E27FC236}">
                <a16:creationId xmlns:a16="http://schemas.microsoft.com/office/drawing/2014/main" id="{B4A24BBF-006B-8543-A91E-B79F5755C36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966050" y="4350558"/>
            <a:ext cx="489249" cy="520805"/>
          </a:xfrm>
          <a:prstGeom prst="rect">
            <a:avLst/>
          </a:prstGeom>
        </p:spPr>
      </p:pic>
      <p:pic>
        <p:nvPicPr>
          <p:cNvPr id="131" name="Bild 2">
            <a:extLst>
              <a:ext uri="{FF2B5EF4-FFF2-40B4-BE49-F238E27FC236}">
                <a16:creationId xmlns:a16="http://schemas.microsoft.com/office/drawing/2014/main" id="{314B0B53-C832-754F-9887-C60F289816CE}"/>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539564" y="4462408"/>
            <a:ext cx="489249" cy="520805"/>
          </a:xfrm>
          <a:prstGeom prst="rect">
            <a:avLst/>
          </a:prstGeom>
        </p:spPr>
      </p:pic>
      <p:pic>
        <p:nvPicPr>
          <p:cNvPr id="132" name="Bild 2">
            <a:extLst>
              <a:ext uri="{FF2B5EF4-FFF2-40B4-BE49-F238E27FC236}">
                <a16:creationId xmlns:a16="http://schemas.microsoft.com/office/drawing/2014/main" id="{1DBBA3D0-B4FA-2F46-997A-AE17A10A54AA}"/>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5152510" y="4423265"/>
            <a:ext cx="489249" cy="520805"/>
          </a:xfrm>
          <a:prstGeom prst="rect">
            <a:avLst/>
          </a:prstGeom>
        </p:spPr>
      </p:pic>
      <p:pic>
        <p:nvPicPr>
          <p:cNvPr id="133" name="Bild 2">
            <a:extLst>
              <a:ext uri="{FF2B5EF4-FFF2-40B4-BE49-F238E27FC236}">
                <a16:creationId xmlns:a16="http://schemas.microsoft.com/office/drawing/2014/main" id="{D8D12F9B-BBE1-9F49-BB38-8DD12B25A241}"/>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4286870" y="3978738"/>
            <a:ext cx="489249" cy="520805"/>
          </a:xfrm>
          <a:prstGeom prst="rect">
            <a:avLst/>
          </a:prstGeom>
        </p:spPr>
      </p:pic>
      <p:pic>
        <p:nvPicPr>
          <p:cNvPr id="134" name="Bild 2">
            <a:extLst>
              <a:ext uri="{FF2B5EF4-FFF2-40B4-BE49-F238E27FC236}">
                <a16:creationId xmlns:a16="http://schemas.microsoft.com/office/drawing/2014/main" id="{13B7E0A7-1BB6-944F-9EA7-528417A68729}"/>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891262" y="2843739"/>
            <a:ext cx="489249" cy="520805"/>
          </a:xfrm>
          <a:prstGeom prst="rect">
            <a:avLst/>
          </a:prstGeom>
        </p:spPr>
      </p:pic>
      <p:pic>
        <p:nvPicPr>
          <p:cNvPr id="135" name="Bild 2">
            <a:extLst>
              <a:ext uri="{FF2B5EF4-FFF2-40B4-BE49-F238E27FC236}">
                <a16:creationId xmlns:a16="http://schemas.microsoft.com/office/drawing/2014/main" id="{19A6EE8F-1494-C342-9925-FF80E2755997}"/>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350295" y="2570544"/>
            <a:ext cx="489249" cy="520805"/>
          </a:xfrm>
          <a:prstGeom prst="rect">
            <a:avLst/>
          </a:prstGeom>
        </p:spPr>
      </p:pic>
      <p:pic>
        <p:nvPicPr>
          <p:cNvPr id="136" name="Bild 2">
            <a:extLst>
              <a:ext uri="{FF2B5EF4-FFF2-40B4-BE49-F238E27FC236}">
                <a16:creationId xmlns:a16="http://schemas.microsoft.com/office/drawing/2014/main" id="{0D315497-AABB-514A-A75B-7F1BBBE0DE54}"/>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7337579" y="4944797"/>
            <a:ext cx="489249" cy="520805"/>
          </a:xfrm>
          <a:prstGeom prst="rect">
            <a:avLst/>
          </a:prstGeom>
        </p:spPr>
      </p:pic>
      <p:cxnSp>
        <p:nvCxnSpPr>
          <p:cNvPr id="137" name="Connecteur droit 136">
            <a:extLst>
              <a:ext uri="{FF2B5EF4-FFF2-40B4-BE49-F238E27FC236}">
                <a16:creationId xmlns:a16="http://schemas.microsoft.com/office/drawing/2014/main" id="{0C05DC0A-0569-144C-8646-44098C2024ED}"/>
              </a:ext>
            </a:extLst>
          </p:cNvPr>
          <p:cNvCxnSpPr>
            <a:cxnSpLocks/>
            <a:endCxn id="105" idx="2"/>
          </p:cNvCxnSpPr>
          <p:nvPr/>
        </p:nvCxnSpPr>
        <p:spPr>
          <a:xfrm flipV="1">
            <a:off x="2893245" y="5028751"/>
            <a:ext cx="1798611" cy="546814"/>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8" name="Connecteur droit 137">
            <a:extLst>
              <a:ext uri="{FF2B5EF4-FFF2-40B4-BE49-F238E27FC236}">
                <a16:creationId xmlns:a16="http://schemas.microsoft.com/office/drawing/2014/main" id="{E34C7BE4-E462-B742-8605-1B6E0C2E9A79}"/>
              </a:ext>
            </a:extLst>
          </p:cNvPr>
          <p:cNvCxnSpPr>
            <a:cxnSpLocks/>
            <a:stCxn id="105" idx="2"/>
            <a:endCxn id="117" idx="2"/>
          </p:cNvCxnSpPr>
          <p:nvPr/>
        </p:nvCxnSpPr>
        <p:spPr>
          <a:xfrm flipV="1">
            <a:off x="4691856" y="3772274"/>
            <a:ext cx="1881147" cy="1256477"/>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9" name="Bild 2">
            <a:extLst>
              <a:ext uri="{FF2B5EF4-FFF2-40B4-BE49-F238E27FC236}">
                <a16:creationId xmlns:a16="http://schemas.microsoft.com/office/drawing/2014/main" id="{27740135-2BF7-0A42-8BAF-83D5C75C33DF}"/>
              </a:ext>
            </a:extLst>
          </p:cNvPr>
          <p:cNvPicPr>
            <a:picLocks noChangeAspect="1"/>
          </p:cNvPicPr>
          <p:nvPr/>
        </p:nvPicPr>
        <p:blipFill>
          <a:blip r:embed="rId3" cstate="print"/>
          <a:stretch>
            <a:fillRect/>
          </a:stretch>
        </p:blipFill>
        <p:spPr>
          <a:xfrm>
            <a:off x="2161841" y="4310021"/>
            <a:ext cx="489249" cy="520805"/>
          </a:xfrm>
          <a:prstGeom prst="rect">
            <a:avLst/>
          </a:prstGeom>
        </p:spPr>
      </p:pic>
      <p:cxnSp>
        <p:nvCxnSpPr>
          <p:cNvPr id="140" name="Connecteur droit 139">
            <a:extLst>
              <a:ext uri="{FF2B5EF4-FFF2-40B4-BE49-F238E27FC236}">
                <a16:creationId xmlns:a16="http://schemas.microsoft.com/office/drawing/2014/main" id="{BAACC659-7A74-1B45-8429-366A625A5CB0}"/>
              </a:ext>
            </a:extLst>
          </p:cNvPr>
          <p:cNvCxnSpPr>
            <a:cxnSpLocks/>
          </p:cNvCxnSpPr>
          <p:nvPr/>
        </p:nvCxnSpPr>
        <p:spPr>
          <a:xfrm flipV="1">
            <a:off x="6535021" y="2919567"/>
            <a:ext cx="1920278" cy="875665"/>
          </a:xfrm>
          <a:prstGeom prst="line">
            <a:avLst/>
          </a:prstGeom>
          <a:ln w="476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1" name="Ellipse 140">
            <a:extLst>
              <a:ext uri="{FF2B5EF4-FFF2-40B4-BE49-F238E27FC236}">
                <a16:creationId xmlns:a16="http://schemas.microsoft.com/office/drawing/2014/main" id="{02EC06D1-6DAF-A645-83B6-06D9E81A2F7D}"/>
              </a:ext>
            </a:extLst>
          </p:cNvPr>
          <p:cNvSpPr/>
          <p:nvPr/>
        </p:nvSpPr>
        <p:spPr>
          <a:xfrm>
            <a:off x="729154" y="2660006"/>
            <a:ext cx="1257300" cy="1244600"/>
          </a:xfrm>
          <a:prstGeom prst="ellipse">
            <a:avLst/>
          </a:prstGeom>
          <a:solidFill>
            <a:schemeClr val="accent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2" name="Bild 2">
            <a:extLst>
              <a:ext uri="{FF2B5EF4-FFF2-40B4-BE49-F238E27FC236}">
                <a16:creationId xmlns:a16="http://schemas.microsoft.com/office/drawing/2014/main" id="{C248EFED-708A-D342-8CAC-093BFB15BCB1}"/>
              </a:ext>
            </a:extLst>
          </p:cNvPr>
          <p:cNvPicPr>
            <a:picLocks noChangeAspect="1"/>
          </p:cNvPicPr>
          <p:nvPr/>
        </p:nvPicPr>
        <p:blipFill>
          <a:blip r:embed="rId4"/>
          <a:stretch>
            <a:fillRect/>
          </a:stretch>
        </p:blipFill>
        <p:spPr>
          <a:xfrm>
            <a:off x="932572" y="2867801"/>
            <a:ext cx="818887" cy="871705"/>
          </a:xfrm>
          <a:prstGeom prst="rect">
            <a:avLst/>
          </a:prstGeom>
        </p:spPr>
      </p:pic>
      <p:sp>
        <p:nvSpPr>
          <p:cNvPr id="77" name="Rectangle 76">
            <a:extLst>
              <a:ext uri="{FF2B5EF4-FFF2-40B4-BE49-F238E27FC236}">
                <a16:creationId xmlns:a16="http://schemas.microsoft.com/office/drawing/2014/main" id="{7640D50D-C470-B149-97F6-2DFA9A80163C}"/>
              </a:ext>
            </a:extLst>
          </p:cNvPr>
          <p:cNvSpPr/>
          <p:nvPr/>
        </p:nvSpPr>
        <p:spPr>
          <a:xfrm>
            <a:off x="1066758" y="6121748"/>
            <a:ext cx="2484976" cy="646331"/>
          </a:xfrm>
          <a:prstGeom prst="rect">
            <a:avLst/>
          </a:prstGeom>
        </p:spPr>
        <p:txBody>
          <a:bodyPr wrap="none">
            <a:spAutoFit/>
          </a:bodyPr>
          <a:lstStyle/>
          <a:p>
            <a:r>
              <a:rPr lang="fr-FR" b="1" i="1" dirty="0"/>
              <a:t>« La manière les choses </a:t>
            </a:r>
          </a:p>
          <a:p>
            <a:r>
              <a:rPr lang="fr-FR" b="1" i="1" dirty="0"/>
              <a:t>sont faites chez nous »</a:t>
            </a:r>
          </a:p>
        </p:txBody>
      </p:sp>
      <p:sp>
        <p:nvSpPr>
          <p:cNvPr id="78" name="Rectangle 77">
            <a:extLst>
              <a:ext uri="{FF2B5EF4-FFF2-40B4-BE49-F238E27FC236}">
                <a16:creationId xmlns:a16="http://schemas.microsoft.com/office/drawing/2014/main" id="{CB8FAE78-975A-7840-8F96-5725BA2EA031}"/>
              </a:ext>
            </a:extLst>
          </p:cNvPr>
          <p:cNvSpPr/>
          <p:nvPr/>
        </p:nvSpPr>
        <p:spPr>
          <a:xfrm>
            <a:off x="4835921" y="6112087"/>
            <a:ext cx="3352200" cy="646331"/>
          </a:xfrm>
          <a:prstGeom prst="rect">
            <a:avLst/>
          </a:prstGeom>
        </p:spPr>
        <p:txBody>
          <a:bodyPr wrap="none">
            <a:spAutoFit/>
          </a:bodyPr>
          <a:lstStyle/>
          <a:p>
            <a:r>
              <a:rPr lang="fr-FR" b="1" i="1" dirty="0">
                <a:solidFill>
                  <a:schemeClr val="accent6">
                    <a:lumMod val="75000"/>
                  </a:schemeClr>
                </a:solidFill>
              </a:rPr>
              <a:t>« La nouvelle manière les choses </a:t>
            </a:r>
          </a:p>
          <a:p>
            <a:r>
              <a:rPr lang="fr-FR" b="1" i="1" dirty="0">
                <a:solidFill>
                  <a:schemeClr val="accent6">
                    <a:lumMod val="75000"/>
                  </a:schemeClr>
                </a:solidFill>
              </a:rPr>
              <a:t>sont faites chez nous »</a:t>
            </a:r>
          </a:p>
        </p:txBody>
      </p:sp>
      <p:cxnSp>
        <p:nvCxnSpPr>
          <p:cNvPr id="4" name="Connecteur droit avec flèche 3">
            <a:extLst>
              <a:ext uri="{FF2B5EF4-FFF2-40B4-BE49-F238E27FC236}">
                <a16:creationId xmlns:a16="http://schemas.microsoft.com/office/drawing/2014/main" id="{CA251558-38E2-0648-AF10-B5FD1AE2351B}"/>
              </a:ext>
            </a:extLst>
          </p:cNvPr>
          <p:cNvCxnSpPr>
            <a:cxnSpLocks/>
          </p:cNvCxnSpPr>
          <p:nvPr/>
        </p:nvCxnSpPr>
        <p:spPr>
          <a:xfrm>
            <a:off x="3923928" y="6440615"/>
            <a:ext cx="6325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00A1CFE-DD28-3E49-A165-D6ADBC2EB920}"/>
              </a:ext>
            </a:extLst>
          </p:cNvPr>
          <p:cNvSpPr txBox="1"/>
          <p:nvPr/>
        </p:nvSpPr>
        <p:spPr>
          <a:xfrm>
            <a:off x="3694670" y="37070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0263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2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8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4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3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3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29"/>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3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3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3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13"/>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0"/>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5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8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7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95" grpId="0" animBg="1"/>
      <p:bldP spid="96" grpId="0" animBg="1"/>
      <p:bldP spid="77" grpId="0"/>
      <p:bldP spid="7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58333" y="1227667"/>
            <a:ext cx="7420536" cy="2800767"/>
          </a:xfrm>
          <a:prstGeom prst="rect">
            <a:avLst/>
          </a:prstGeom>
          <a:noFill/>
        </p:spPr>
        <p:txBody>
          <a:bodyPr wrap="square" rtlCol="0">
            <a:spAutoFit/>
          </a:bodyPr>
          <a:lstStyle/>
          <a:p>
            <a:r>
              <a:rPr lang="fr-FR" dirty="0">
                <a:solidFill>
                  <a:schemeClr val="bg1">
                    <a:lumMod val="65000"/>
                  </a:schemeClr>
                </a:solidFill>
              </a:rPr>
              <a:t>Cours d’Implémentation, Paris – 28-29 Novembre 2019</a:t>
            </a:r>
          </a:p>
          <a:p>
            <a:endParaRPr lang="fr-FR" b="1" dirty="0">
              <a:solidFill>
                <a:schemeClr val="bg1">
                  <a:lumMod val="65000"/>
                </a:schemeClr>
              </a:solidFill>
            </a:endParaRPr>
          </a:p>
          <a:p>
            <a:r>
              <a:rPr lang="fr-FR" sz="12000" b="1" dirty="0">
                <a:solidFill>
                  <a:schemeClr val="bg1">
                    <a:lumMod val="65000"/>
                  </a:schemeClr>
                </a:solidFill>
              </a:rPr>
              <a:t>CFIR</a:t>
            </a:r>
          </a:p>
          <a:p>
            <a:r>
              <a:rPr lang="fr-FR" sz="2000" b="1" dirty="0" err="1">
                <a:solidFill>
                  <a:schemeClr val="bg1">
                    <a:lumMod val="85000"/>
                  </a:schemeClr>
                </a:solidFill>
              </a:rPr>
              <a:t>Consolidated</a:t>
            </a:r>
            <a:r>
              <a:rPr lang="fr-FR" sz="2000" b="1" dirty="0">
                <a:solidFill>
                  <a:schemeClr val="bg1">
                    <a:lumMod val="85000"/>
                  </a:schemeClr>
                </a:solidFill>
              </a:rPr>
              <a:t> Framework for </a:t>
            </a:r>
            <a:r>
              <a:rPr lang="fr-FR" sz="2000" b="1" dirty="0" err="1">
                <a:solidFill>
                  <a:schemeClr val="bg1">
                    <a:lumMod val="85000"/>
                  </a:schemeClr>
                </a:solidFill>
              </a:rPr>
              <a:t>Implementation</a:t>
            </a:r>
            <a:r>
              <a:rPr lang="fr-FR" sz="2000" b="1" dirty="0">
                <a:solidFill>
                  <a:schemeClr val="bg1">
                    <a:lumMod val="85000"/>
                  </a:schemeClr>
                </a:solidFill>
              </a:rPr>
              <a:t> Research</a:t>
            </a:r>
          </a:p>
        </p:txBody>
      </p:sp>
      <p:pic>
        <p:nvPicPr>
          <p:cNvPr id="5" name="Picture 287" descr="http://4.bp.blogspot.com/_pVbwhpVQqSo/S7zEiCDtkWI/AAAAAAAADWo/DBTYTq55Fjg/s1600/ICL_logo.jpg"/>
          <p:cNvPicPr>
            <a:picLocks noChangeAspect="1" noChangeArrowheads="1"/>
          </p:cNvPicPr>
          <p:nvPr/>
        </p:nvPicPr>
        <p:blipFill>
          <a:blip r:embed="rId2" cstate="print"/>
          <a:srcRect/>
          <a:stretch>
            <a:fillRect/>
          </a:stretch>
        </p:blipFill>
        <p:spPr bwMode="auto">
          <a:xfrm>
            <a:off x="6872156" y="5261504"/>
            <a:ext cx="1606713" cy="552797"/>
          </a:xfrm>
          <a:prstGeom prst="rect">
            <a:avLst/>
          </a:prstGeom>
          <a:noFill/>
        </p:spPr>
      </p:pic>
      <p:pic>
        <p:nvPicPr>
          <p:cNvPr id="6" name="Image 1" descr="cid:image001.png@01D088A3.C3A32480"/>
          <p:cNvPicPr>
            <a:picLocks noChangeAspect="1" noChangeArrowheads="1"/>
          </p:cNvPicPr>
          <p:nvPr/>
        </p:nvPicPr>
        <p:blipFill>
          <a:blip r:embed="rId3" cstate="print"/>
          <a:srcRect/>
          <a:stretch>
            <a:fillRect/>
          </a:stretch>
        </p:blipFill>
        <p:spPr bwMode="auto">
          <a:xfrm>
            <a:off x="6872157" y="4721224"/>
            <a:ext cx="1763843" cy="408612"/>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6871028" y="5839701"/>
            <a:ext cx="1595141" cy="588208"/>
          </a:xfrm>
          <a:prstGeom prst="rect">
            <a:avLst/>
          </a:prstGeom>
          <a:noFill/>
          <a:ln w="9525">
            <a:noFill/>
            <a:miter lim="800000"/>
            <a:headEnd/>
            <a:tailEnd/>
          </a:ln>
        </p:spPr>
      </p:pic>
      <p:sp>
        <p:nvSpPr>
          <p:cNvPr id="2" name="ZoneTexte 1">
            <a:extLst>
              <a:ext uri="{FF2B5EF4-FFF2-40B4-BE49-F238E27FC236}">
                <a16:creationId xmlns:a16="http://schemas.microsoft.com/office/drawing/2014/main" id="{48EE1BC4-7F09-9D41-BEE5-CE0944A0DB19}"/>
              </a:ext>
            </a:extLst>
          </p:cNvPr>
          <p:cNvSpPr txBox="1"/>
          <p:nvPr/>
        </p:nvSpPr>
        <p:spPr>
          <a:xfrm>
            <a:off x="1661876" y="3046149"/>
            <a:ext cx="6432851" cy="769441"/>
          </a:xfrm>
          <a:prstGeom prst="rect">
            <a:avLst/>
          </a:prstGeom>
          <a:noFill/>
        </p:spPr>
        <p:txBody>
          <a:bodyPr wrap="none" rtlCol="0">
            <a:spAutoFit/>
          </a:bodyPr>
          <a:lstStyle/>
          <a:p>
            <a:r>
              <a:rPr lang="fr-FR" sz="4400" b="1" dirty="0">
                <a:solidFill>
                  <a:schemeClr val="accent5">
                    <a:lumMod val="75000"/>
                  </a:schemeClr>
                </a:solidFill>
              </a:rPr>
              <a:t>Merci pour votre attention</a:t>
            </a:r>
          </a:p>
        </p:txBody>
      </p:sp>
    </p:spTree>
    <p:extLst>
      <p:ext uri="{BB962C8B-B14F-4D97-AF65-F5344CB8AC3E}">
        <p14:creationId xmlns:p14="http://schemas.microsoft.com/office/powerpoint/2010/main" val="204329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800100"/>
            <a:ext cx="770519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2603500" y="1358900"/>
            <a:ext cx="342900" cy="508000"/>
          </a:xfrm>
          <a:prstGeom prst="downArrow">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Down Arrow 9"/>
          <p:cNvSpPr/>
          <p:nvPr/>
        </p:nvSpPr>
        <p:spPr>
          <a:xfrm>
            <a:off x="4711700" y="1371600"/>
            <a:ext cx="342900" cy="508000"/>
          </a:xfrm>
          <a:prstGeom prst="down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reeform 5"/>
          <p:cNvSpPr/>
          <p:nvPr/>
        </p:nvSpPr>
        <p:spPr>
          <a:xfrm>
            <a:off x="1384300" y="1244600"/>
            <a:ext cx="6604000" cy="3975100"/>
          </a:xfrm>
          <a:custGeom>
            <a:avLst/>
            <a:gdLst>
              <a:gd name="connsiteX0" fmla="*/ 0 w 6604000"/>
              <a:gd name="connsiteY0" fmla="*/ 431800 h 3975100"/>
              <a:gd name="connsiteX1" fmla="*/ 355600 w 6604000"/>
              <a:gd name="connsiteY1" fmla="*/ 0 h 3975100"/>
              <a:gd name="connsiteX2" fmla="*/ 711200 w 6604000"/>
              <a:gd name="connsiteY2" fmla="*/ 2133600 h 3975100"/>
              <a:gd name="connsiteX3" fmla="*/ 1041400 w 6604000"/>
              <a:gd name="connsiteY3" fmla="*/ 1943100 h 3975100"/>
              <a:gd name="connsiteX4" fmla="*/ 1397000 w 6604000"/>
              <a:gd name="connsiteY4" fmla="*/ 2311400 h 3975100"/>
              <a:gd name="connsiteX5" fmla="*/ 1752600 w 6604000"/>
              <a:gd name="connsiteY5" fmla="*/ 1041400 h 3975100"/>
              <a:gd name="connsiteX6" fmla="*/ 2082800 w 6604000"/>
              <a:gd name="connsiteY6" fmla="*/ 2133600 h 3975100"/>
              <a:gd name="connsiteX7" fmla="*/ 2451100 w 6604000"/>
              <a:gd name="connsiteY7" fmla="*/ 2959100 h 3975100"/>
              <a:gd name="connsiteX8" fmla="*/ 2794000 w 6604000"/>
              <a:gd name="connsiteY8" fmla="*/ 1257300 h 3975100"/>
              <a:gd name="connsiteX9" fmla="*/ 3136900 w 6604000"/>
              <a:gd name="connsiteY9" fmla="*/ 2870200 h 3975100"/>
              <a:gd name="connsiteX10" fmla="*/ 3492500 w 6604000"/>
              <a:gd name="connsiteY10" fmla="*/ 3263900 h 3975100"/>
              <a:gd name="connsiteX11" fmla="*/ 3822700 w 6604000"/>
              <a:gd name="connsiteY11" fmla="*/ 2019300 h 3975100"/>
              <a:gd name="connsiteX12" fmla="*/ 4191000 w 6604000"/>
              <a:gd name="connsiteY12" fmla="*/ 2768600 h 3975100"/>
              <a:gd name="connsiteX13" fmla="*/ 4533900 w 6604000"/>
              <a:gd name="connsiteY13" fmla="*/ 3975100 h 3975100"/>
              <a:gd name="connsiteX14" fmla="*/ 4864100 w 6604000"/>
              <a:gd name="connsiteY14" fmla="*/ 3175000 h 3975100"/>
              <a:gd name="connsiteX15" fmla="*/ 5232400 w 6604000"/>
              <a:gd name="connsiteY15" fmla="*/ 1892300 h 3975100"/>
              <a:gd name="connsiteX16" fmla="*/ 5588000 w 6604000"/>
              <a:gd name="connsiteY16" fmla="*/ 3149600 h 3975100"/>
              <a:gd name="connsiteX17" fmla="*/ 5930900 w 6604000"/>
              <a:gd name="connsiteY17" fmla="*/ 3200400 h 3975100"/>
              <a:gd name="connsiteX18" fmla="*/ 6261100 w 6604000"/>
              <a:gd name="connsiteY18" fmla="*/ 1765300 h 3975100"/>
              <a:gd name="connsiteX19" fmla="*/ 6604000 w 6604000"/>
              <a:gd name="connsiteY19" fmla="*/ 2590800 h 397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04000" h="3975100">
                <a:moveTo>
                  <a:pt x="0" y="431800"/>
                </a:moveTo>
                <a:lnTo>
                  <a:pt x="355600" y="0"/>
                </a:lnTo>
                <a:lnTo>
                  <a:pt x="711200" y="2133600"/>
                </a:lnTo>
                <a:lnTo>
                  <a:pt x="1041400" y="1943100"/>
                </a:lnTo>
                <a:lnTo>
                  <a:pt x="1397000" y="2311400"/>
                </a:lnTo>
                <a:lnTo>
                  <a:pt x="1752600" y="1041400"/>
                </a:lnTo>
                <a:lnTo>
                  <a:pt x="2082800" y="2133600"/>
                </a:lnTo>
                <a:lnTo>
                  <a:pt x="2451100" y="2959100"/>
                </a:lnTo>
                <a:lnTo>
                  <a:pt x="2794000" y="1257300"/>
                </a:lnTo>
                <a:lnTo>
                  <a:pt x="3136900" y="2870200"/>
                </a:lnTo>
                <a:lnTo>
                  <a:pt x="3492500" y="3263900"/>
                </a:lnTo>
                <a:lnTo>
                  <a:pt x="3822700" y="2019300"/>
                </a:lnTo>
                <a:lnTo>
                  <a:pt x="4191000" y="2768600"/>
                </a:lnTo>
                <a:lnTo>
                  <a:pt x="4533900" y="3975100"/>
                </a:lnTo>
                <a:lnTo>
                  <a:pt x="4864100" y="3175000"/>
                </a:lnTo>
                <a:lnTo>
                  <a:pt x="5232400" y="1892300"/>
                </a:lnTo>
                <a:lnTo>
                  <a:pt x="5588000" y="3149600"/>
                </a:lnTo>
                <a:lnTo>
                  <a:pt x="5930900" y="3200400"/>
                </a:lnTo>
                <a:lnTo>
                  <a:pt x="6261100" y="1765300"/>
                </a:lnTo>
                <a:lnTo>
                  <a:pt x="6604000" y="2590800"/>
                </a:lnTo>
              </a:path>
            </a:pathLst>
          </a:cu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reeform 6"/>
          <p:cNvSpPr/>
          <p:nvPr/>
        </p:nvSpPr>
        <p:spPr>
          <a:xfrm>
            <a:off x="3822700" y="2413000"/>
            <a:ext cx="4178300" cy="1854200"/>
          </a:xfrm>
          <a:custGeom>
            <a:avLst/>
            <a:gdLst>
              <a:gd name="connsiteX0" fmla="*/ 0 w 4178300"/>
              <a:gd name="connsiteY0" fmla="*/ 254000 h 1854200"/>
              <a:gd name="connsiteX1" fmla="*/ 355600 w 4178300"/>
              <a:gd name="connsiteY1" fmla="*/ 0 h 1854200"/>
              <a:gd name="connsiteX2" fmla="*/ 698500 w 4178300"/>
              <a:gd name="connsiteY2" fmla="*/ 1104900 h 1854200"/>
              <a:gd name="connsiteX3" fmla="*/ 1041400 w 4178300"/>
              <a:gd name="connsiteY3" fmla="*/ 1092200 h 1854200"/>
              <a:gd name="connsiteX4" fmla="*/ 1384300 w 4178300"/>
              <a:gd name="connsiteY4" fmla="*/ 1282700 h 1854200"/>
              <a:gd name="connsiteX5" fmla="*/ 1739900 w 4178300"/>
              <a:gd name="connsiteY5" fmla="*/ 1333500 h 1854200"/>
              <a:gd name="connsiteX6" fmla="*/ 2095500 w 4178300"/>
              <a:gd name="connsiteY6" fmla="*/ 1485900 h 1854200"/>
              <a:gd name="connsiteX7" fmla="*/ 2438400 w 4178300"/>
              <a:gd name="connsiteY7" fmla="*/ 1384300 h 1854200"/>
              <a:gd name="connsiteX8" fmla="*/ 2781300 w 4178300"/>
              <a:gd name="connsiteY8" fmla="*/ 1104900 h 1854200"/>
              <a:gd name="connsiteX9" fmla="*/ 3149600 w 4178300"/>
              <a:gd name="connsiteY9" fmla="*/ 1854200 h 1854200"/>
              <a:gd name="connsiteX10" fmla="*/ 3479800 w 4178300"/>
              <a:gd name="connsiteY10" fmla="*/ 1587500 h 1854200"/>
              <a:gd name="connsiteX11" fmla="*/ 3835400 w 4178300"/>
              <a:gd name="connsiteY11" fmla="*/ 1587500 h 1854200"/>
              <a:gd name="connsiteX12" fmla="*/ 4178300 w 4178300"/>
              <a:gd name="connsiteY12" fmla="*/ 16129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8300" h="1854200">
                <a:moveTo>
                  <a:pt x="0" y="254000"/>
                </a:moveTo>
                <a:lnTo>
                  <a:pt x="355600" y="0"/>
                </a:lnTo>
                <a:lnTo>
                  <a:pt x="698500" y="1104900"/>
                </a:lnTo>
                <a:lnTo>
                  <a:pt x="1041400" y="1092200"/>
                </a:lnTo>
                <a:lnTo>
                  <a:pt x="1384300" y="1282700"/>
                </a:lnTo>
                <a:lnTo>
                  <a:pt x="1739900" y="1333500"/>
                </a:lnTo>
                <a:lnTo>
                  <a:pt x="2095500" y="1485900"/>
                </a:lnTo>
                <a:lnTo>
                  <a:pt x="2438400" y="1384300"/>
                </a:lnTo>
                <a:lnTo>
                  <a:pt x="2781300" y="1104900"/>
                </a:lnTo>
                <a:lnTo>
                  <a:pt x="3149600" y="1854200"/>
                </a:lnTo>
                <a:lnTo>
                  <a:pt x="3479800" y="1587500"/>
                </a:lnTo>
                <a:lnTo>
                  <a:pt x="3835400" y="1587500"/>
                </a:lnTo>
                <a:lnTo>
                  <a:pt x="4178300" y="1612900"/>
                </a:lnTo>
              </a:path>
            </a:pathLst>
          </a:cu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38100">
                <a:solidFill>
                  <a:schemeClr val="tx1"/>
                </a:solidFill>
              </a:ln>
            </a:endParaRPr>
          </a:p>
        </p:txBody>
      </p:sp>
      <p:sp>
        <p:nvSpPr>
          <p:cNvPr id="8" name="Freeform 7"/>
          <p:cNvSpPr/>
          <p:nvPr/>
        </p:nvSpPr>
        <p:spPr>
          <a:xfrm>
            <a:off x="5549900" y="3238500"/>
            <a:ext cx="2451100" cy="1587500"/>
          </a:xfrm>
          <a:custGeom>
            <a:avLst/>
            <a:gdLst>
              <a:gd name="connsiteX0" fmla="*/ 0 w 2451100"/>
              <a:gd name="connsiteY0" fmla="*/ 1587500 h 1587500"/>
              <a:gd name="connsiteX1" fmla="*/ 355600 w 2451100"/>
              <a:gd name="connsiteY1" fmla="*/ 0 h 1587500"/>
              <a:gd name="connsiteX2" fmla="*/ 698500 w 2451100"/>
              <a:gd name="connsiteY2" fmla="*/ 596900 h 1587500"/>
              <a:gd name="connsiteX3" fmla="*/ 1054100 w 2451100"/>
              <a:gd name="connsiteY3" fmla="*/ 609600 h 1587500"/>
              <a:gd name="connsiteX4" fmla="*/ 1397000 w 2451100"/>
              <a:gd name="connsiteY4" fmla="*/ 1358900 h 1587500"/>
              <a:gd name="connsiteX5" fmla="*/ 1765300 w 2451100"/>
              <a:gd name="connsiteY5" fmla="*/ 1028700 h 1587500"/>
              <a:gd name="connsiteX6" fmla="*/ 2095500 w 2451100"/>
              <a:gd name="connsiteY6" fmla="*/ 457200 h 1587500"/>
              <a:gd name="connsiteX7" fmla="*/ 2451100 w 2451100"/>
              <a:gd name="connsiteY7" fmla="*/ 495300 h 15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1100" h="1587500">
                <a:moveTo>
                  <a:pt x="0" y="1587500"/>
                </a:moveTo>
                <a:lnTo>
                  <a:pt x="355600" y="0"/>
                </a:lnTo>
                <a:lnTo>
                  <a:pt x="698500" y="596900"/>
                </a:lnTo>
                <a:lnTo>
                  <a:pt x="1054100" y="609600"/>
                </a:lnTo>
                <a:lnTo>
                  <a:pt x="1397000" y="1358900"/>
                </a:lnTo>
                <a:lnTo>
                  <a:pt x="1765300" y="1028700"/>
                </a:lnTo>
                <a:lnTo>
                  <a:pt x="2095500" y="457200"/>
                </a:lnTo>
                <a:lnTo>
                  <a:pt x="2451100" y="495300"/>
                </a:lnTo>
              </a:path>
            </a:pathLst>
          </a:cu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6267450" y="1104900"/>
            <a:ext cx="1812131" cy="163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Down Arrow 15"/>
          <p:cNvSpPr/>
          <p:nvPr/>
        </p:nvSpPr>
        <p:spPr>
          <a:xfrm>
            <a:off x="6096000" y="1358900"/>
            <a:ext cx="342900" cy="508000"/>
          </a:xfrm>
          <a:prstGeom prst="downArrow">
            <a:avLst/>
          </a:prstGeom>
          <a:solidFill>
            <a:srgbClr val="FFA127"/>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ihandform 13"/>
          <p:cNvSpPr/>
          <p:nvPr/>
        </p:nvSpPr>
        <p:spPr>
          <a:xfrm>
            <a:off x="3824281" y="2438721"/>
            <a:ext cx="4199493" cy="1875939"/>
          </a:xfrm>
          <a:custGeom>
            <a:avLst/>
            <a:gdLst>
              <a:gd name="connsiteX0" fmla="*/ 0 w 4199493"/>
              <a:gd name="connsiteY0" fmla="*/ 404048 h 1875939"/>
              <a:gd name="connsiteX1" fmla="*/ 346350 w 4199493"/>
              <a:gd name="connsiteY1" fmla="*/ 0 h 1875939"/>
              <a:gd name="connsiteX2" fmla="*/ 678269 w 4199493"/>
              <a:gd name="connsiteY2" fmla="*/ 1125563 h 1875939"/>
              <a:gd name="connsiteX3" fmla="*/ 1067912 w 4199493"/>
              <a:gd name="connsiteY3" fmla="*/ 1255436 h 1875939"/>
              <a:gd name="connsiteX4" fmla="*/ 1399831 w 4199493"/>
              <a:gd name="connsiteY4" fmla="*/ 1111133 h 1875939"/>
              <a:gd name="connsiteX5" fmla="*/ 1760612 w 4199493"/>
              <a:gd name="connsiteY5" fmla="*/ 1515181 h 1875939"/>
              <a:gd name="connsiteX6" fmla="*/ 2063668 w 4199493"/>
              <a:gd name="connsiteY6" fmla="*/ 1471890 h 1875939"/>
              <a:gd name="connsiteX7" fmla="*/ 2467743 w 4199493"/>
              <a:gd name="connsiteY7" fmla="*/ 1342018 h 1875939"/>
              <a:gd name="connsiteX8" fmla="*/ 2756368 w 4199493"/>
              <a:gd name="connsiteY8" fmla="*/ 1125563 h 1875939"/>
              <a:gd name="connsiteX9" fmla="*/ 3160443 w 4199493"/>
              <a:gd name="connsiteY9" fmla="*/ 1875939 h 1875939"/>
              <a:gd name="connsiteX10" fmla="*/ 3506793 w 4199493"/>
              <a:gd name="connsiteY10" fmla="*/ 1645054 h 1875939"/>
              <a:gd name="connsiteX11" fmla="*/ 3809850 w 4199493"/>
              <a:gd name="connsiteY11" fmla="*/ 1443030 h 1875939"/>
              <a:gd name="connsiteX12" fmla="*/ 4199493 w 4199493"/>
              <a:gd name="connsiteY12" fmla="*/ 1558472 h 18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493" h="1875939">
                <a:moveTo>
                  <a:pt x="0" y="404048"/>
                </a:moveTo>
                <a:lnTo>
                  <a:pt x="346350" y="0"/>
                </a:lnTo>
                <a:lnTo>
                  <a:pt x="678269" y="1125563"/>
                </a:lnTo>
                <a:lnTo>
                  <a:pt x="1067912" y="1255436"/>
                </a:lnTo>
                <a:lnTo>
                  <a:pt x="1399831" y="1111133"/>
                </a:lnTo>
                <a:lnTo>
                  <a:pt x="1760612" y="1515181"/>
                </a:lnTo>
                <a:lnTo>
                  <a:pt x="2063668" y="1471890"/>
                </a:lnTo>
                <a:lnTo>
                  <a:pt x="2467743" y="1342018"/>
                </a:lnTo>
                <a:lnTo>
                  <a:pt x="2756368" y="1125563"/>
                </a:lnTo>
                <a:lnTo>
                  <a:pt x="3160443" y="1875939"/>
                </a:lnTo>
                <a:lnTo>
                  <a:pt x="3506793" y="1645054"/>
                </a:lnTo>
                <a:lnTo>
                  <a:pt x="3809850" y="1443030"/>
                </a:lnTo>
                <a:lnTo>
                  <a:pt x="4199493" y="1558472"/>
                </a:lnTo>
              </a:path>
            </a:pathLst>
          </a:custGeom>
          <a:ln w="635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3" name="Rectangle 17"/>
          <p:cNvSpPr>
            <a:spLocks noChangeArrowheads="1"/>
          </p:cNvSpPr>
          <p:nvPr/>
        </p:nvSpPr>
        <p:spPr bwMode="auto">
          <a:xfrm>
            <a:off x="6156622" y="6192838"/>
            <a:ext cx="2614818" cy="307777"/>
          </a:xfrm>
          <a:prstGeom prst="rect">
            <a:avLst/>
          </a:prstGeom>
          <a:noFill/>
          <a:ln w="9525">
            <a:noFill/>
            <a:miter lim="800000"/>
            <a:headEnd/>
            <a:tailEnd/>
          </a:ln>
        </p:spPr>
        <p:txBody>
          <a:bodyPr wrap="none">
            <a:spAutoFit/>
          </a:bodyPr>
          <a:lstStyle/>
          <a:p>
            <a:pPr algn="r"/>
            <a:r>
              <a:rPr lang="de-DE" sz="1400" dirty="0" err="1"/>
              <a:t>Bion</a:t>
            </a:r>
            <a:r>
              <a:rPr lang="de-DE" sz="1400" dirty="0"/>
              <a:t> J </a:t>
            </a:r>
            <a:r>
              <a:rPr lang="de-DE" sz="1400" i="1" dirty="0"/>
              <a:t>BMJ Qual </a:t>
            </a:r>
            <a:r>
              <a:rPr lang="de-DE" sz="1400" i="1" dirty="0" err="1"/>
              <a:t>Saf</a:t>
            </a:r>
            <a:r>
              <a:rPr lang="de-DE" sz="1400" i="1" dirty="0"/>
              <a:t> </a:t>
            </a:r>
            <a:r>
              <a:rPr lang="de-DE" sz="1400" dirty="0"/>
              <a:t>2013;22:110</a:t>
            </a:r>
          </a:p>
        </p:txBody>
      </p:sp>
      <p:sp>
        <p:nvSpPr>
          <p:cNvPr id="2" name="ZoneTexte 1"/>
          <p:cNvSpPr txBox="1"/>
          <p:nvPr/>
        </p:nvSpPr>
        <p:spPr>
          <a:xfrm>
            <a:off x="1125972" y="393184"/>
            <a:ext cx="3819700" cy="400110"/>
          </a:xfrm>
          <a:prstGeom prst="rect">
            <a:avLst/>
          </a:prstGeom>
          <a:noFill/>
        </p:spPr>
        <p:txBody>
          <a:bodyPr wrap="none" rtlCol="0">
            <a:spAutoFit/>
          </a:bodyPr>
          <a:lstStyle/>
          <a:p>
            <a:r>
              <a:rPr lang="fr-CH" sz="2000" dirty="0"/>
              <a:t>Quatre groupes avec début à la file</a:t>
            </a:r>
          </a:p>
        </p:txBody>
      </p:sp>
    </p:spTree>
    <p:extLst>
      <p:ext uri="{BB962C8B-B14F-4D97-AF65-F5344CB8AC3E}">
        <p14:creationId xmlns:p14="http://schemas.microsoft.com/office/powerpoint/2010/main" val="357984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P spid="7" grpId="0" animBg="1"/>
      <p:bldP spid="8" grpId="0" animBg="1"/>
      <p:bldP spid="16"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997527"/>
            <a:ext cx="8145173" cy="2554545"/>
          </a:xfrm>
          <a:prstGeom prst="rect">
            <a:avLst/>
          </a:prstGeom>
        </p:spPr>
        <p:txBody>
          <a:bodyPr wrap="square">
            <a:spAutoFit/>
          </a:bodyPr>
          <a:lstStyle/>
          <a:p>
            <a:r>
              <a:rPr lang="fr-FR" sz="3200" dirty="0"/>
              <a:t>« La réduction significative des bactériémies s’explique dans un contexte d’une tendance vers une diminution générale des infections associées aux soins (dans le système des établissements participants) »</a:t>
            </a:r>
          </a:p>
        </p:txBody>
      </p:sp>
      <p:sp>
        <p:nvSpPr>
          <p:cNvPr id="6" name="Rectangle 17"/>
          <p:cNvSpPr>
            <a:spLocks noChangeArrowheads="1"/>
          </p:cNvSpPr>
          <p:nvPr/>
        </p:nvSpPr>
        <p:spPr bwMode="auto">
          <a:xfrm>
            <a:off x="6156622" y="6192838"/>
            <a:ext cx="2614818" cy="307777"/>
          </a:xfrm>
          <a:prstGeom prst="rect">
            <a:avLst/>
          </a:prstGeom>
          <a:noFill/>
          <a:ln w="9525">
            <a:noFill/>
            <a:miter lim="800000"/>
            <a:headEnd/>
            <a:tailEnd/>
          </a:ln>
        </p:spPr>
        <p:txBody>
          <a:bodyPr wrap="none">
            <a:spAutoFit/>
          </a:bodyPr>
          <a:lstStyle/>
          <a:p>
            <a:pPr algn="r"/>
            <a:r>
              <a:rPr lang="de-DE" sz="1400" dirty="0" err="1"/>
              <a:t>Bion</a:t>
            </a:r>
            <a:r>
              <a:rPr lang="de-DE" sz="1400" dirty="0"/>
              <a:t> J </a:t>
            </a:r>
            <a:r>
              <a:rPr lang="de-DE" sz="1400" i="1" dirty="0"/>
              <a:t>BMJ Qual </a:t>
            </a:r>
            <a:r>
              <a:rPr lang="de-DE" sz="1400" i="1" dirty="0" err="1"/>
              <a:t>Saf</a:t>
            </a:r>
            <a:r>
              <a:rPr lang="de-DE" sz="1400" i="1" dirty="0"/>
              <a:t> </a:t>
            </a:r>
            <a:r>
              <a:rPr lang="de-DE" sz="1400" dirty="0"/>
              <a:t>2013;22:110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54893" y="2827207"/>
            <a:ext cx="8143932" cy="1184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3" marR="0" lvl="0" indent="-11113" algn="l" defTabSz="914400" rtl="0" eaLnBrk="1" fontAlgn="base" latinLnBrk="0" hangingPunct="1">
              <a:lnSpc>
                <a:spcPct val="100000"/>
              </a:lnSpc>
              <a:spcBef>
                <a:spcPct val="20000"/>
              </a:spcBef>
              <a:spcAft>
                <a:spcPct val="0"/>
              </a:spcAft>
              <a:buClrTx/>
              <a:buSzTx/>
              <a:buFont typeface="Arial" pitchFamily="34" charset="0"/>
              <a:buNone/>
              <a:defRPr/>
            </a:pPr>
            <a:r>
              <a:rPr lang="fr-FR" sz="3600" b="1" kern="0" dirty="0">
                <a:solidFill>
                  <a:srgbClr val="000000"/>
                </a:solidFill>
                <a:ea typeface="ＭＳ Ｐゴシック" pitchFamily="-108" charset="-128"/>
                <a:cs typeface="ＭＳ Ｐゴシック" pitchFamily="-107" charset="-128"/>
              </a:rPr>
              <a:t>Comment l’évidence est présentée dans la littérature...</a:t>
            </a:r>
            <a:endParaRPr kumimoji="0" lang="fr-FR" sz="3600" b="1" i="1" u="none" strike="noStrike" kern="0" cap="none" spc="0" normalizeH="0" baseline="0" dirty="0">
              <a:ln>
                <a:noFill/>
              </a:ln>
              <a:solidFill>
                <a:srgbClr val="000000"/>
              </a:solidFill>
              <a:effectLst/>
              <a:uLnTx/>
              <a:uFillTx/>
              <a:ea typeface="ＭＳ Ｐゴシック" pitchFamily="-108" charset="-128"/>
              <a:cs typeface="ＭＳ Ｐゴシック" pitchFamily="-107"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be 9"/>
          <p:cNvSpPr/>
          <p:nvPr/>
        </p:nvSpPr>
        <p:spPr>
          <a:xfrm>
            <a:off x="2946400" y="1563052"/>
            <a:ext cx="3352800" cy="3086100"/>
          </a:xfrm>
          <a:prstGeom prst="cub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1" name="Freeform 10"/>
          <p:cNvSpPr/>
          <p:nvPr/>
        </p:nvSpPr>
        <p:spPr>
          <a:xfrm>
            <a:off x="1727200" y="1994852"/>
            <a:ext cx="1041400" cy="609600"/>
          </a:xfrm>
          <a:custGeom>
            <a:avLst/>
            <a:gdLst>
              <a:gd name="connsiteX0" fmla="*/ 0 w 1041400"/>
              <a:gd name="connsiteY0" fmla="*/ 0 h 609600"/>
              <a:gd name="connsiteX1" fmla="*/ 190500 w 1041400"/>
              <a:gd name="connsiteY1" fmla="*/ 279400 h 609600"/>
              <a:gd name="connsiteX2" fmla="*/ 533400 w 1041400"/>
              <a:gd name="connsiteY2" fmla="*/ 533400 h 609600"/>
              <a:gd name="connsiteX3" fmla="*/ 1041400 w 10414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1041400" h="609600">
                <a:moveTo>
                  <a:pt x="0" y="0"/>
                </a:moveTo>
                <a:cubicBezTo>
                  <a:pt x="50800" y="95250"/>
                  <a:pt x="101600" y="190500"/>
                  <a:pt x="190500" y="279400"/>
                </a:cubicBezTo>
                <a:cubicBezTo>
                  <a:pt x="279400" y="368300"/>
                  <a:pt x="391583" y="478367"/>
                  <a:pt x="533400" y="533400"/>
                </a:cubicBezTo>
                <a:cubicBezTo>
                  <a:pt x="675217" y="588433"/>
                  <a:pt x="858308" y="599016"/>
                  <a:pt x="1041400" y="6096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reeform 11"/>
          <p:cNvSpPr/>
          <p:nvPr/>
        </p:nvSpPr>
        <p:spPr>
          <a:xfrm>
            <a:off x="1765300" y="3745202"/>
            <a:ext cx="1003300" cy="598025"/>
          </a:xfrm>
          <a:custGeom>
            <a:avLst/>
            <a:gdLst>
              <a:gd name="connsiteX0" fmla="*/ 0 w 1003300"/>
              <a:gd name="connsiteY0" fmla="*/ 598025 h 598025"/>
              <a:gd name="connsiteX1" fmla="*/ 203200 w 1003300"/>
              <a:gd name="connsiteY1" fmla="*/ 217025 h 598025"/>
              <a:gd name="connsiteX2" fmla="*/ 406400 w 1003300"/>
              <a:gd name="connsiteY2" fmla="*/ 39225 h 598025"/>
              <a:gd name="connsiteX3" fmla="*/ 711200 w 1003300"/>
              <a:gd name="connsiteY3" fmla="*/ 1125 h 598025"/>
              <a:gd name="connsiteX4" fmla="*/ 1003300 w 1003300"/>
              <a:gd name="connsiteY4" fmla="*/ 13825 h 59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598025">
                <a:moveTo>
                  <a:pt x="0" y="598025"/>
                </a:moveTo>
                <a:cubicBezTo>
                  <a:pt x="67733" y="454091"/>
                  <a:pt x="135467" y="310158"/>
                  <a:pt x="203200" y="217025"/>
                </a:cubicBezTo>
                <a:cubicBezTo>
                  <a:pt x="270933" y="123892"/>
                  <a:pt x="321733" y="75208"/>
                  <a:pt x="406400" y="39225"/>
                </a:cubicBezTo>
                <a:cubicBezTo>
                  <a:pt x="491067" y="3242"/>
                  <a:pt x="611717" y="5358"/>
                  <a:pt x="711200" y="1125"/>
                </a:cubicBezTo>
                <a:cubicBezTo>
                  <a:pt x="810683" y="-3108"/>
                  <a:pt x="906991" y="5358"/>
                  <a:pt x="1003300" y="13825"/>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reeform 12"/>
          <p:cNvSpPr/>
          <p:nvPr/>
        </p:nvSpPr>
        <p:spPr>
          <a:xfrm>
            <a:off x="1529739" y="3351308"/>
            <a:ext cx="1238861" cy="205644"/>
          </a:xfrm>
          <a:custGeom>
            <a:avLst/>
            <a:gdLst>
              <a:gd name="connsiteX0" fmla="*/ 0 w 1238861"/>
              <a:gd name="connsiteY0" fmla="*/ 205644 h 205644"/>
              <a:gd name="connsiteX1" fmla="*/ 469900 w 1238861"/>
              <a:gd name="connsiteY1" fmla="*/ 27844 h 205644"/>
              <a:gd name="connsiteX2" fmla="*/ 1143000 w 1238861"/>
              <a:gd name="connsiteY2" fmla="*/ 2444 h 205644"/>
              <a:gd name="connsiteX3" fmla="*/ 1219200 w 1238861"/>
              <a:gd name="connsiteY3" fmla="*/ 2444 h 205644"/>
            </a:gdLst>
            <a:ahLst/>
            <a:cxnLst>
              <a:cxn ang="0">
                <a:pos x="connsiteX0" y="connsiteY0"/>
              </a:cxn>
              <a:cxn ang="0">
                <a:pos x="connsiteX1" y="connsiteY1"/>
              </a:cxn>
              <a:cxn ang="0">
                <a:pos x="connsiteX2" y="connsiteY2"/>
              </a:cxn>
              <a:cxn ang="0">
                <a:pos x="connsiteX3" y="connsiteY3"/>
              </a:cxn>
            </a:cxnLst>
            <a:rect l="l" t="t" r="r" b="b"/>
            <a:pathLst>
              <a:path w="1238861" h="205644">
                <a:moveTo>
                  <a:pt x="0" y="205644"/>
                </a:moveTo>
                <a:cubicBezTo>
                  <a:pt x="139700" y="133677"/>
                  <a:pt x="279400" y="61711"/>
                  <a:pt x="469900" y="27844"/>
                </a:cubicBezTo>
                <a:cubicBezTo>
                  <a:pt x="660400" y="-6023"/>
                  <a:pt x="1018117" y="6677"/>
                  <a:pt x="1143000" y="2444"/>
                </a:cubicBezTo>
                <a:cubicBezTo>
                  <a:pt x="1267883" y="-1789"/>
                  <a:pt x="1243541" y="327"/>
                  <a:pt x="1219200" y="2444"/>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Freeform 13"/>
          <p:cNvSpPr/>
          <p:nvPr/>
        </p:nvSpPr>
        <p:spPr>
          <a:xfrm>
            <a:off x="1549400" y="2655252"/>
            <a:ext cx="1231900" cy="342900"/>
          </a:xfrm>
          <a:custGeom>
            <a:avLst/>
            <a:gdLst>
              <a:gd name="connsiteX0" fmla="*/ 0 w 1231900"/>
              <a:gd name="connsiteY0" fmla="*/ 0 h 342900"/>
              <a:gd name="connsiteX1" fmla="*/ 508000 w 1231900"/>
              <a:gd name="connsiteY1" fmla="*/ 279400 h 342900"/>
              <a:gd name="connsiteX2" fmla="*/ 1231900 w 1231900"/>
              <a:gd name="connsiteY2" fmla="*/ 342900 h 342900"/>
            </a:gdLst>
            <a:ahLst/>
            <a:cxnLst>
              <a:cxn ang="0">
                <a:pos x="connsiteX0" y="connsiteY0"/>
              </a:cxn>
              <a:cxn ang="0">
                <a:pos x="connsiteX1" y="connsiteY1"/>
              </a:cxn>
              <a:cxn ang="0">
                <a:pos x="connsiteX2" y="connsiteY2"/>
              </a:cxn>
            </a:cxnLst>
            <a:rect l="l" t="t" r="r" b="b"/>
            <a:pathLst>
              <a:path w="1231900" h="342900">
                <a:moveTo>
                  <a:pt x="0" y="0"/>
                </a:moveTo>
                <a:cubicBezTo>
                  <a:pt x="151342" y="111125"/>
                  <a:pt x="302684" y="222250"/>
                  <a:pt x="508000" y="279400"/>
                </a:cubicBezTo>
                <a:cubicBezTo>
                  <a:pt x="713316" y="336550"/>
                  <a:pt x="972608" y="339725"/>
                  <a:pt x="1231900" y="342900"/>
                </a:cubicBezTo>
              </a:path>
            </a:pathLst>
          </a:custGeom>
          <a:noFill/>
          <a:ln w="57150">
            <a:solidFill>
              <a:schemeClr val="tx1"/>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ght Arrow 14"/>
          <p:cNvSpPr/>
          <p:nvPr/>
        </p:nvSpPr>
        <p:spPr>
          <a:xfrm>
            <a:off x="5969000" y="2348202"/>
            <a:ext cx="1067628" cy="1397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6" name="TextBox 15"/>
          <p:cNvSpPr txBox="1"/>
          <p:nvPr/>
        </p:nvSpPr>
        <p:spPr>
          <a:xfrm>
            <a:off x="7036628" y="2692759"/>
            <a:ext cx="1873398" cy="707886"/>
          </a:xfrm>
          <a:prstGeom prst="rect">
            <a:avLst/>
          </a:prstGeom>
          <a:noFill/>
        </p:spPr>
        <p:txBody>
          <a:bodyPr wrap="none" rtlCol="0">
            <a:spAutoFit/>
          </a:bodyPr>
          <a:lstStyle/>
          <a:p>
            <a:r>
              <a:rPr lang="fr-FR" sz="4000" dirty="0"/>
              <a:t>Résultat</a:t>
            </a:r>
          </a:p>
        </p:txBody>
      </p:sp>
      <p:sp>
        <p:nvSpPr>
          <p:cNvPr id="17" name="TextBox 16"/>
          <p:cNvSpPr txBox="1"/>
          <p:nvPr/>
        </p:nvSpPr>
        <p:spPr>
          <a:xfrm>
            <a:off x="1262972" y="1563052"/>
            <a:ext cx="841885" cy="369332"/>
          </a:xfrm>
          <a:prstGeom prst="rect">
            <a:avLst/>
          </a:prstGeom>
          <a:noFill/>
        </p:spPr>
        <p:txBody>
          <a:bodyPr wrap="none" rtlCol="0">
            <a:spAutoFit/>
          </a:bodyPr>
          <a:lstStyle/>
          <a:p>
            <a:r>
              <a:rPr lang="en-GB" dirty="0"/>
              <a:t>Bundle</a:t>
            </a:r>
          </a:p>
        </p:txBody>
      </p:sp>
      <p:sp>
        <p:nvSpPr>
          <p:cNvPr id="19" name="TextBox 18"/>
          <p:cNvSpPr txBox="1"/>
          <p:nvPr/>
        </p:nvSpPr>
        <p:spPr>
          <a:xfrm>
            <a:off x="513791" y="2299652"/>
            <a:ext cx="1018227" cy="369332"/>
          </a:xfrm>
          <a:prstGeom prst="rect">
            <a:avLst/>
          </a:prstGeom>
          <a:noFill/>
        </p:spPr>
        <p:txBody>
          <a:bodyPr wrap="none" rtlCol="0">
            <a:spAutoFit/>
          </a:bodyPr>
          <a:lstStyle/>
          <a:p>
            <a:r>
              <a:rPr lang="en-GB" dirty="0"/>
              <a:t>Checklist</a:t>
            </a:r>
          </a:p>
        </p:txBody>
      </p:sp>
      <p:sp>
        <p:nvSpPr>
          <p:cNvPr id="20" name="TextBox 19"/>
          <p:cNvSpPr txBox="1"/>
          <p:nvPr/>
        </p:nvSpPr>
        <p:spPr>
          <a:xfrm>
            <a:off x="213481" y="3410901"/>
            <a:ext cx="1316258" cy="369332"/>
          </a:xfrm>
          <a:prstGeom prst="rect">
            <a:avLst/>
          </a:prstGeom>
          <a:noFill/>
        </p:spPr>
        <p:txBody>
          <a:bodyPr wrap="none" rtlCol="0">
            <a:spAutoFit/>
          </a:bodyPr>
          <a:lstStyle/>
          <a:p>
            <a:r>
              <a:rPr lang="fr-FR" dirty="0"/>
              <a:t>Surveillance</a:t>
            </a:r>
          </a:p>
        </p:txBody>
      </p:sp>
      <p:sp>
        <p:nvSpPr>
          <p:cNvPr id="21" name="TextBox 20"/>
          <p:cNvSpPr txBox="1"/>
          <p:nvPr/>
        </p:nvSpPr>
        <p:spPr>
          <a:xfrm>
            <a:off x="1132851" y="4343227"/>
            <a:ext cx="1307089" cy="369332"/>
          </a:xfrm>
          <a:prstGeom prst="rect">
            <a:avLst/>
          </a:prstGeom>
          <a:noFill/>
        </p:spPr>
        <p:txBody>
          <a:bodyPr wrap="none" rtlCol="0">
            <a:spAutoFit/>
          </a:bodyPr>
          <a:lstStyle/>
          <a:p>
            <a:r>
              <a:rPr lang="fr-FR" dirty="0"/>
              <a:t>Technologie</a:t>
            </a:r>
          </a:p>
        </p:txBody>
      </p:sp>
      <p:sp>
        <p:nvSpPr>
          <p:cNvPr id="2" name="ZoneTexte 1">
            <a:extLst>
              <a:ext uri="{FF2B5EF4-FFF2-40B4-BE49-F238E27FC236}">
                <a16:creationId xmlns:a16="http://schemas.microsoft.com/office/drawing/2014/main" id="{DF5A0DD5-064C-B342-9E90-7EEF2CF1570F}"/>
              </a:ext>
            </a:extLst>
          </p:cNvPr>
          <p:cNvSpPr txBox="1"/>
          <p:nvPr/>
        </p:nvSpPr>
        <p:spPr>
          <a:xfrm>
            <a:off x="429032" y="5903089"/>
            <a:ext cx="2037737" cy="523220"/>
          </a:xfrm>
          <a:prstGeom prst="rect">
            <a:avLst/>
          </a:prstGeom>
          <a:noFill/>
        </p:spPr>
        <p:txBody>
          <a:bodyPr wrap="none" rtlCol="0">
            <a:spAutoFit/>
          </a:bodyPr>
          <a:lstStyle/>
          <a:p>
            <a:pPr algn="ctr"/>
            <a:r>
              <a:rPr lang="fr-FR" sz="2800" b="1" dirty="0">
                <a:solidFill>
                  <a:schemeClr val="bg1">
                    <a:lumMod val="50000"/>
                  </a:schemeClr>
                </a:solidFill>
              </a:rPr>
              <a:t>Intervention</a:t>
            </a:r>
          </a:p>
        </p:txBody>
      </p:sp>
      <p:sp>
        <p:nvSpPr>
          <p:cNvPr id="18" name="ZoneTexte 17">
            <a:extLst>
              <a:ext uri="{FF2B5EF4-FFF2-40B4-BE49-F238E27FC236}">
                <a16:creationId xmlns:a16="http://schemas.microsoft.com/office/drawing/2014/main" id="{3C2DADE9-5EA8-3A42-BD23-85CCDB77288B}"/>
              </a:ext>
            </a:extLst>
          </p:cNvPr>
          <p:cNvSpPr txBox="1"/>
          <p:nvPr/>
        </p:nvSpPr>
        <p:spPr>
          <a:xfrm>
            <a:off x="6932241" y="5903089"/>
            <a:ext cx="1553567" cy="523220"/>
          </a:xfrm>
          <a:prstGeom prst="rect">
            <a:avLst/>
          </a:prstGeom>
          <a:noFill/>
        </p:spPr>
        <p:txBody>
          <a:bodyPr wrap="none" rtlCol="0">
            <a:spAutoFit/>
          </a:bodyPr>
          <a:lstStyle/>
          <a:p>
            <a:pPr algn="ctr"/>
            <a:r>
              <a:rPr lang="fr-FR" sz="2800" b="1" dirty="0" err="1">
                <a:solidFill>
                  <a:schemeClr val="bg1">
                    <a:lumMod val="50000"/>
                  </a:schemeClr>
                </a:solidFill>
              </a:rPr>
              <a:t>Outcome</a:t>
            </a:r>
            <a:endParaRPr lang="fr-FR" sz="2800" b="1" dirty="0">
              <a:solidFill>
                <a:schemeClr val="bg1">
                  <a:lumMod val="50000"/>
                </a:schemeClr>
              </a:solidFill>
            </a:endParaRPr>
          </a:p>
        </p:txBody>
      </p:sp>
    </p:spTree>
    <p:extLst>
      <p:ext uri="{BB962C8B-B14F-4D97-AF65-F5344CB8AC3E}">
        <p14:creationId xmlns:p14="http://schemas.microsoft.com/office/powerpoint/2010/main" val="155258657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5241</TotalTime>
  <Words>1400</Words>
  <Application>Microsoft Macintosh PowerPoint</Application>
  <PresentationFormat>Affichage à l'écran (4:3)</PresentationFormat>
  <Paragraphs>289</Paragraphs>
  <Slides>58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58</vt:i4>
      </vt:variant>
    </vt:vector>
  </HeadingPairs>
  <TitlesOfParts>
    <vt:vector size="65" baseType="lpstr">
      <vt:lpstr>ＭＳ Ｐゴシック</vt:lpstr>
      <vt:lpstr>Arial</vt:lpstr>
      <vt:lpstr>Calibri</vt:lpstr>
      <vt:lpstr>Police système</vt:lpstr>
      <vt:lpstr>Symbol</vt:lpstr>
      <vt:lpstr>Times New Roman</vt:lpstr>
      <vt:lpstr>Office-Design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Walter Zingg</dc:creator>
  <cp:lastModifiedBy>Walter Zingg</cp:lastModifiedBy>
  <cp:revision>440</cp:revision>
  <dcterms:created xsi:type="dcterms:W3CDTF">2013-11-26T07:40:59Z</dcterms:created>
  <dcterms:modified xsi:type="dcterms:W3CDTF">2019-11-27T21:01:34Z</dcterms:modified>
</cp:coreProperties>
</file>