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1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17FD601-D576-4601-8875-6F64ADA9A488}"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1121157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7FD601-D576-4601-8875-6F64ADA9A488}"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624868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7FD601-D576-4601-8875-6F64ADA9A488}"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1526186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7FD601-D576-4601-8875-6F64ADA9A488}"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3654417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17FD601-D576-4601-8875-6F64ADA9A488}"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3556605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7FD601-D576-4601-8875-6F64ADA9A488}" type="datetimeFigureOut">
              <a:rPr lang="fr-FR" smtClean="0"/>
              <a:t>23/11/2022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3525593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17FD601-D576-4601-8875-6F64ADA9A488}" type="datetimeFigureOut">
              <a:rPr lang="fr-FR" smtClean="0"/>
              <a:t>23/11/2022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1529355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17FD601-D576-4601-8875-6F64ADA9A488}" type="datetimeFigureOut">
              <a:rPr lang="fr-FR" smtClean="0"/>
              <a:t>23/11/2022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223285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7FD601-D576-4601-8875-6F64ADA9A488}" type="datetimeFigureOut">
              <a:rPr lang="fr-FR" smtClean="0"/>
              <a:t>23/11/2022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165124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7FD601-D576-4601-8875-6F64ADA9A488}" type="datetimeFigureOut">
              <a:rPr lang="fr-FR" smtClean="0"/>
              <a:t>23/11/2022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100731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7FD601-D576-4601-8875-6F64ADA9A488}" type="datetimeFigureOut">
              <a:rPr lang="fr-FR" smtClean="0"/>
              <a:t>23/11/2022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D3AE6B-2D4E-40B3-BD61-D835A14B4E86}" type="slidenum">
              <a:rPr lang="fr-FR" smtClean="0"/>
              <a:t>‹N°›</a:t>
            </a:fld>
            <a:endParaRPr lang="fr-FR"/>
          </a:p>
        </p:txBody>
      </p:sp>
    </p:spTree>
    <p:extLst>
      <p:ext uri="{BB962C8B-B14F-4D97-AF65-F5344CB8AC3E}">
        <p14:creationId xmlns:p14="http://schemas.microsoft.com/office/powerpoint/2010/main" val="389450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7FD601-D576-4601-8875-6F64ADA9A488}" type="datetimeFigureOut">
              <a:rPr lang="fr-FR" smtClean="0"/>
              <a:t>23/11/2022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D3AE6B-2D4E-40B3-BD61-D835A14B4E86}" type="slidenum">
              <a:rPr lang="fr-FR" smtClean="0"/>
              <a:t>‹N°›</a:t>
            </a:fld>
            <a:endParaRPr lang="fr-FR"/>
          </a:p>
        </p:txBody>
      </p:sp>
    </p:spTree>
    <p:extLst>
      <p:ext uri="{BB962C8B-B14F-4D97-AF65-F5344CB8AC3E}">
        <p14:creationId xmlns:p14="http://schemas.microsoft.com/office/powerpoint/2010/main" val="489286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Référents en antibiothérapie</a:t>
            </a:r>
            <a:endParaRPr lang="fr-FR" dirty="0"/>
          </a:p>
        </p:txBody>
      </p:sp>
      <p:sp>
        <p:nvSpPr>
          <p:cNvPr id="3" name="Sous-titre 2"/>
          <p:cNvSpPr>
            <a:spLocks noGrp="1"/>
          </p:cNvSpPr>
          <p:nvPr>
            <p:ph type="subTitle" idx="1"/>
          </p:nvPr>
        </p:nvSpPr>
        <p:spPr>
          <a:xfrm>
            <a:off x="1371600" y="3886200"/>
            <a:ext cx="6400800" cy="1270992"/>
          </a:xfrm>
        </p:spPr>
        <p:txBody>
          <a:bodyPr/>
          <a:lstStyle/>
          <a:p>
            <a:r>
              <a:rPr lang="fr-FR" dirty="0" smtClean="0"/>
              <a:t>Vanina Meyssonnier</a:t>
            </a:r>
          </a:p>
          <a:p>
            <a:r>
              <a:rPr lang="fr-FR" dirty="0" smtClean="0"/>
              <a:t>Eric Bonnet</a:t>
            </a:r>
            <a:endParaRPr lang="fr-FR" dirty="0"/>
          </a:p>
        </p:txBody>
      </p:sp>
    </p:spTree>
    <p:extLst>
      <p:ext uri="{BB962C8B-B14F-4D97-AF65-F5344CB8AC3E}">
        <p14:creationId xmlns:p14="http://schemas.microsoft.com/office/powerpoint/2010/main" val="3520554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784976" cy="5184576"/>
          </a:xfrm>
        </p:spPr>
        <p:txBody>
          <a:bodyPr>
            <a:normAutofit fontScale="92500" lnSpcReduction="10000"/>
          </a:bodyPr>
          <a:lstStyle/>
          <a:p>
            <a:r>
              <a:rPr lang="fr-FR" sz="3300" b="1" u="sng" dirty="0" smtClean="0"/>
              <a:t>Mission du RA</a:t>
            </a:r>
            <a:endParaRPr lang="fr-FR" sz="2800" b="1" u="sng" dirty="0" smtClean="0"/>
          </a:p>
          <a:p>
            <a:pPr lvl="1"/>
            <a:r>
              <a:rPr lang="fr-FR" sz="2400" u="sng" dirty="0"/>
              <a:t>Missions </a:t>
            </a:r>
            <a:r>
              <a:rPr lang="fr-FR" sz="2400" u="sng" dirty="0" smtClean="0"/>
              <a:t>stratégiques (1)</a:t>
            </a:r>
            <a:endParaRPr lang="fr-FR" sz="2400" dirty="0"/>
          </a:p>
          <a:p>
            <a:pPr lvl="2"/>
            <a:r>
              <a:rPr lang="fr-FR" dirty="0"/>
              <a:t>Animer la Commission des Anti-infectieux (CAI)  s’il en existe une individualisée au sein de l’établissement</a:t>
            </a:r>
            <a:r>
              <a:rPr lang="fr-FR" i="1" dirty="0"/>
              <a:t>.</a:t>
            </a:r>
            <a:r>
              <a:rPr lang="fr-FR" dirty="0"/>
              <a:t> Il doit également être membre du COMEDIMS (qui peut englober ou à défaut inclure l’activité de la CAI)  et du CLIN et peut donc, à ce titre,  participer à diverses actions promues par ces commissions</a:t>
            </a:r>
            <a:r>
              <a:rPr lang="fr-FR" dirty="0" smtClean="0"/>
              <a:t>.</a:t>
            </a:r>
          </a:p>
          <a:p>
            <a:pPr lvl="2"/>
            <a:r>
              <a:rPr lang="fr-FR" dirty="0"/>
              <a:t>Établir et mener un plan d’action annuel de la stratégie de bon usage des antibiotiques dans les établissements dans lesquels exerce le RA.</a:t>
            </a:r>
            <a:endParaRPr lang="fr-FR" sz="2000" dirty="0"/>
          </a:p>
          <a:p>
            <a:pPr lvl="2"/>
            <a:r>
              <a:rPr lang="fr-FR" dirty="0"/>
              <a:t>Établir un bilan d’activité annuel des actions réalisées. </a:t>
            </a:r>
            <a:endParaRPr lang="fr-FR" sz="2000" dirty="0"/>
          </a:p>
          <a:p>
            <a:pPr lvl="2"/>
            <a:r>
              <a:rPr lang="fr-FR" dirty="0"/>
              <a:t>Organiser des audits (antibiothérapie et prescription des examens biologiques) et le rendu des résultats, avec mise au point d’un plan d’action.</a:t>
            </a:r>
            <a:endParaRPr lang="fr-FR" sz="2000" dirty="0"/>
          </a:p>
          <a:p>
            <a:pPr lvl="2"/>
            <a:endParaRPr lang="fr-FR" sz="2000" dirty="0"/>
          </a:p>
          <a:p>
            <a:pPr lvl="1"/>
            <a:endParaRPr lang="fr-FR" sz="2400" b="1" u="sng" dirty="0" smtClean="0"/>
          </a:p>
          <a:p>
            <a:pPr lvl="1"/>
            <a:endParaRPr lang="fr-FR" dirty="0"/>
          </a:p>
          <a:p>
            <a:pPr marL="0" indent="0">
              <a:buNone/>
            </a:pPr>
            <a:endParaRPr lang="fr-FR" dirty="0"/>
          </a:p>
        </p:txBody>
      </p:sp>
    </p:spTree>
    <p:extLst>
      <p:ext uri="{BB962C8B-B14F-4D97-AF65-F5344CB8AC3E}">
        <p14:creationId xmlns:p14="http://schemas.microsoft.com/office/powerpoint/2010/main" val="2857736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784976" cy="5184576"/>
          </a:xfrm>
        </p:spPr>
        <p:txBody>
          <a:bodyPr>
            <a:normAutofit lnSpcReduction="10000"/>
          </a:bodyPr>
          <a:lstStyle/>
          <a:p>
            <a:r>
              <a:rPr lang="fr-FR" sz="3300" b="1" u="sng" dirty="0" smtClean="0"/>
              <a:t>Mission du RA</a:t>
            </a:r>
            <a:endParaRPr lang="fr-FR" sz="2800" b="1" u="sng" dirty="0" smtClean="0"/>
          </a:p>
          <a:p>
            <a:pPr lvl="1"/>
            <a:r>
              <a:rPr lang="fr-FR" sz="2400" u="sng" dirty="0"/>
              <a:t>Missions </a:t>
            </a:r>
            <a:r>
              <a:rPr lang="fr-FR" sz="2400" u="sng" dirty="0" smtClean="0"/>
              <a:t>stratégiques (2)</a:t>
            </a:r>
            <a:endParaRPr lang="fr-FR" sz="2400" dirty="0"/>
          </a:p>
          <a:p>
            <a:pPr lvl="2"/>
            <a:r>
              <a:rPr lang="fr-FR" dirty="0"/>
              <a:t>Participer à la recherche clinique dans le domaine des anti-infectieux.</a:t>
            </a:r>
            <a:endParaRPr lang="fr-FR" sz="2000" dirty="0"/>
          </a:p>
          <a:p>
            <a:pPr lvl="2"/>
            <a:r>
              <a:rPr lang="fr-FR" dirty="0"/>
              <a:t>Suivre l’évolution de la consommation des antibiotiques et des résistances bactériennes aux antibiotiques au sein de l’établissement.</a:t>
            </a:r>
            <a:endParaRPr lang="fr-FR" sz="2000" dirty="0"/>
          </a:p>
          <a:p>
            <a:pPr lvl="2"/>
            <a:r>
              <a:rPr lang="fr-FR" dirty="0"/>
              <a:t>Présenter des plans d’actions et des bilans annuels à la commission médicale d’établissement (CME) </a:t>
            </a:r>
            <a:endParaRPr lang="fr-FR" sz="2000" dirty="0"/>
          </a:p>
          <a:p>
            <a:pPr lvl="2"/>
            <a:r>
              <a:rPr lang="fr-FR" dirty="0"/>
              <a:t>Participer à la formation du personnel médical et paramédical dans le domaine des anti-infectieux, avec en particulier la formation des nouveaux arrivants mais aussi la remise à jour des connaissances du personnel déjà en place.</a:t>
            </a:r>
            <a:endParaRPr lang="fr-FR" sz="2000" dirty="0"/>
          </a:p>
          <a:p>
            <a:pPr lvl="2"/>
            <a:endParaRPr lang="fr-FR" sz="2000" dirty="0"/>
          </a:p>
          <a:p>
            <a:pPr lvl="1"/>
            <a:endParaRPr lang="fr-FR" sz="2400" b="1" u="sng" dirty="0" smtClean="0"/>
          </a:p>
          <a:p>
            <a:pPr lvl="1"/>
            <a:endParaRPr lang="fr-FR" dirty="0"/>
          </a:p>
          <a:p>
            <a:pPr marL="0" indent="0">
              <a:buNone/>
            </a:pPr>
            <a:endParaRPr lang="fr-FR" dirty="0"/>
          </a:p>
        </p:txBody>
      </p:sp>
    </p:spTree>
    <p:extLst>
      <p:ext uri="{BB962C8B-B14F-4D97-AF65-F5344CB8AC3E}">
        <p14:creationId xmlns:p14="http://schemas.microsoft.com/office/powerpoint/2010/main" val="3128227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856984" cy="5184576"/>
          </a:xfrm>
        </p:spPr>
        <p:txBody>
          <a:bodyPr>
            <a:normAutofit fontScale="92500" lnSpcReduction="10000"/>
          </a:bodyPr>
          <a:lstStyle/>
          <a:p>
            <a:r>
              <a:rPr lang="fr-FR" sz="3000" b="1" u="sng" dirty="0" smtClean="0"/>
              <a:t>Mission du RA</a:t>
            </a:r>
          </a:p>
          <a:p>
            <a:pPr lvl="1"/>
            <a:r>
              <a:rPr lang="fr-FR" sz="2600" u="sng" dirty="0"/>
              <a:t>Missions </a:t>
            </a:r>
            <a:r>
              <a:rPr lang="fr-FR" sz="2600" u="sng" dirty="0" smtClean="0"/>
              <a:t>cliniques (1)</a:t>
            </a:r>
            <a:endParaRPr lang="fr-FR" sz="2600" dirty="0"/>
          </a:p>
          <a:p>
            <a:pPr lvl="2"/>
            <a:r>
              <a:rPr lang="fr-FR" dirty="0"/>
              <a:t>Elaborer et diffuser les recommandations locales et consensuelles pour l'antibiothérapie curative et </a:t>
            </a:r>
            <a:r>
              <a:rPr lang="fr-FR" dirty="0" smtClean="0"/>
              <a:t>l’antibioprophylaxie.</a:t>
            </a:r>
          </a:p>
          <a:p>
            <a:pPr marL="914400" lvl="2" indent="0">
              <a:buNone/>
            </a:pPr>
            <a:r>
              <a:rPr lang="fr-FR" dirty="0" smtClean="0"/>
              <a:t>	Après </a:t>
            </a:r>
            <a:r>
              <a:rPr lang="fr-FR" dirty="0"/>
              <a:t>validation par le CAI ou le COMEDIMS, ces  </a:t>
            </a:r>
            <a:r>
              <a:rPr lang="fr-FR" dirty="0" smtClean="0"/>
              <a:t>	recommandations doivent être écrites</a:t>
            </a:r>
            <a:r>
              <a:rPr lang="fr-FR" dirty="0"/>
              <a:t>, </a:t>
            </a:r>
            <a:r>
              <a:rPr lang="fr-FR" dirty="0" smtClean="0"/>
              <a:t>largement 	diffusées </a:t>
            </a:r>
            <a:r>
              <a:rPr lang="fr-FR" dirty="0"/>
              <a:t>et facilement </a:t>
            </a:r>
            <a:r>
              <a:rPr lang="fr-FR" dirty="0" smtClean="0"/>
              <a:t>accessibles. 	</a:t>
            </a:r>
          </a:p>
          <a:p>
            <a:pPr marL="914400" lvl="2" indent="0">
              <a:buNone/>
            </a:pPr>
            <a:r>
              <a:rPr lang="fr-FR" dirty="0"/>
              <a:t>	</a:t>
            </a:r>
            <a:r>
              <a:rPr lang="fr-FR" dirty="0" smtClean="0"/>
              <a:t>Ces recommandations </a:t>
            </a:r>
            <a:r>
              <a:rPr lang="fr-FR" dirty="0"/>
              <a:t>tiennent compte des données </a:t>
            </a:r>
            <a:r>
              <a:rPr lang="fr-FR" dirty="0" smtClean="0"/>
              <a:t>	actuelles </a:t>
            </a:r>
            <a:r>
              <a:rPr lang="fr-FR" dirty="0"/>
              <a:t>de la </a:t>
            </a:r>
            <a:r>
              <a:rPr lang="fr-FR" dirty="0" smtClean="0"/>
              <a:t>	science </a:t>
            </a:r>
            <a:r>
              <a:rPr lang="fr-FR" dirty="0"/>
              <a:t>et des recommandations nationales </a:t>
            </a:r>
            <a:r>
              <a:rPr lang="fr-FR" dirty="0" smtClean="0"/>
              <a:t>	ou même internationales mais </a:t>
            </a:r>
            <a:r>
              <a:rPr lang="fr-FR" dirty="0"/>
              <a:t>doivent être adaptées à la </a:t>
            </a:r>
            <a:r>
              <a:rPr lang="fr-FR" dirty="0" smtClean="0"/>
              <a:t>	situation </a:t>
            </a:r>
            <a:r>
              <a:rPr lang="fr-FR" dirty="0"/>
              <a:t>locale. </a:t>
            </a:r>
            <a:endParaRPr lang="fr-FR" dirty="0" smtClean="0"/>
          </a:p>
          <a:p>
            <a:pPr marL="914400" lvl="2" indent="0">
              <a:buNone/>
            </a:pPr>
            <a:r>
              <a:rPr lang="fr-FR" dirty="0"/>
              <a:t>	</a:t>
            </a:r>
            <a:r>
              <a:rPr lang="fr-FR" dirty="0" smtClean="0"/>
              <a:t>Leur </a:t>
            </a:r>
            <a:r>
              <a:rPr lang="fr-FR" dirty="0"/>
              <a:t>pertinence doit être réévaluée régulièrement (au </a:t>
            </a:r>
            <a:r>
              <a:rPr lang="fr-FR" dirty="0" smtClean="0"/>
              <a:t>	moins </a:t>
            </a:r>
            <a:r>
              <a:rPr lang="fr-FR" dirty="0"/>
              <a:t>tous les </a:t>
            </a:r>
            <a:r>
              <a:rPr lang="fr-FR" dirty="0" smtClean="0"/>
              <a:t>	3 </a:t>
            </a:r>
            <a:r>
              <a:rPr lang="fr-FR" dirty="0"/>
              <a:t>ans) en prenant en compte l’évolution des </a:t>
            </a:r>
            <a:r>
              <a:rPr lang="fr-FR" dirty="0" smtClean="0"/>
              <a:t>	données </a:t>
            </a:r>
            <a:r>
              <a:rPr lang="fr-FR" dirty="0"/>
              <a:t>de la science </a:t>
            </a:r>
            <a:r>
              <a:rPr lang="fr-FR" dirty="0" smtClean="0"/>
              <a:t>et de </a:t>
            </a:r>
            <a:r>
              <a:rPr lang="fr-FR" dirty="0"/>
              <a:t>la situation locale.</a:t>
            </a:r>
            <a:endParaRPr lang="fr-FR" sz="2000" dirty="0"/>
          </a:p>
          <a:p>
            <a:pPr lvl="1"/>
            <a:endParaRPr lang="fr-FR" sz="2400" b="1" u="sng" dirty="0" smtClean="0"/>
          </a:p>
          <a:p>
            <a:pPr lvl="1"/>
            <a:endParaRPr lang="fr-FR" dirty="0"/>
          </a:p>
          <a:p>
            <a:pPr marL="0" indent="0">
              <a:buNone/>
            </a:pPr>
            <a:endParaRPr lang="fr-FR" dirty="0"/>
          </a:p>
        </p:txBody>
      </p:sp>
    </p:spTree>
    <p:extLst>
      <p:ext uri="{BB962C8B-B14F-4D97-AF65-F5344CB8AC3E}">
        <p14:creationId xmlns:p14="http://schemas.microsoft.com/office/powerpoint/2010/main" val="2741914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856984" cy="5184576"/>
          </a:xfrm>
        </p:spPr>
        <p:txBody>
          <a:bodyPr>
            <a:normAutofit lnSpcReduction="10000"/>
          </a:bodyPr>
          <a:lstStyle/>
          <a:p>
            <a:r>
              <a:rPr lang="fr-FR" sz="3000" b="1" u="sng" dirty="0" smtClean="0"/>
              <a:t>Mission du RA</a:t>
            </a:r>
          </a:p>
          <a:p>
            <a:pPr lvl="1"/>
            <a:r>
              <a:rPr lang="fr-FR" sz="2600" u="sng" dirty="0"/>
              <a:t>Missions </a:t>
            </a:r>
            <a:r>
              <a:rPr lang="fr-FR" sz="2600" u="sng" dirty="0" smtClean="0"/>
              <a:t>cliniques (2)</a:t>
            </a:r>
            <a:endParaRPr lang="fr-FR" sz="2600" dirty="0"/>
          </a:p>
          <a:p>
            <a:pPr lvl="2"/>
            <a:r>
              <a:rPr lang="fr-FR" dirty="0" smtClean="0"/>
              <a:t>Conseiller sur le bon usage des antibiotiques auprès de l’ensemble des praticiens des établissements où il exerce lorsque son avis est sollicité par les prescripteurs.</a:t>
            </a:r>
            <a:endParaRPr lang="fr-FR" sz="2000" dirty="0" smtClean="0"/>
          </a:p>
          <a:p>
            <a:pPr marL="914400" lvl="2" indent="0">
              <a:buNone/>
            </a:pPr>
            <a:r>
              <a:rPr lang="fr-FR" dirty="0" smtClean="0"/>
              <a:t>	Le médecin en charge du patient reste, bien entendu, 	responsable de la prescription, le RA intervenant 	comme consultant auprès de celui-ci.</a:t>
            </a:r>
            <a:endParaRPr lang="fr-FR" sz="2000" dirty="0" smtClean="0"/>
          </a:p>
          <a:p>
            <a:pPr lvl="2"/>
            <a:r>
              <a:rPr lang="fr-FR" dirty="0" smtClean="0"/>
              <a:t>Réaliser des visites systématiques dans </a:t>
            </a:r>
            <a:r>
              <a:rPr lang="fr-FR" b="1" dirty="0" smtClean="0"/>
              <a:t>certains secteurs à risque</a:t>
            </a:r>
            <a:r>
              <a:rPr lang="fr-FR" dirty="0" smtClean="0"/>
              <a:t>, notamment orthopédie, hématologie, réanimation, urgences, chirurgie vasculaire… Ces secteurs sont variables en fonction des ES et seront définis par la commission des anti-infectieux.</a:t>
            </a:r>
            <a:endParaRPr lang="fr-FR" sz="2000" dirty="0" smtClean="0"/>
          </a:p>
          <a:p>
            <a:pPr marL="914400" lvl="2" indent="0">
              <a:buNone/>
            </a:pPr>
            <a:r>
              <a:rPr lang="fr-FR" dirty="0" smtClean="0"/>
              <a:t>.</a:t>
            </a:r>
            <a:endParaRPr lang="fr-FR" sz="2000" dirty="0"/>
          </a:p>
          <a:p>
            <a:pPr lvl="1"/>
            <a:endParaRPr lang="fr-FR" sz="2400" b="1" u="sng" dirty="0" smtClean="0"/>
          </a:p>
          <a:p>
            <a:pPr lvl="1"/>
            <a:endParaRPr lang="fr-FR" dirty="0"/>
          </a:p>
          <a:p>
            <a:pPr marL="0" indent="0">
              <a:buNone/>
            </a:pPr>
            <a:endParaRPr lang="fr-FR" dirty="0"/>
          </a:p>
        </p:txBody>
      </p:sp>
    </p:spTree>
    <p:extLst>
      <p:ext uri="{BB962C8B-B14F-4D97-AF65-F5344CB8AC3E}">
        <p14:creationId xmlns:p14="http://schemas.microsoft.com/office/powerpoint/2010/main" val="4042918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856984" cy="5184576"/>
          </a:xfrm>
        </p:spPr>
        <p:txBody>
          <a:bodyPr>
            <a:normAutofit/>
          </a:bodyPr>
          <a:lstStyle/>
          <a:p>
            <a:r>
              <a:rPr lang="fr-FR" sz="3000" b="1" u="sng" dirty="0" smtClean="0"/>
              <a:t>Mission du RA</a:t>
            </a:r>
          </a:p>
          <a:p>
            <a:pPr lvl="1"/>
            <a:r>
              <a:rPr lang="fr-FR" sz="2600" u="sng" dirty="0"/>
              <a:t>Missions </a:t>
            </a:r>
            <a:r>
              <a:rPr lang="fr-FR" sz="2600" u="sng" dirty="0" smtClean="0"/>
              <a:t>cliniques (3)</a:t>
            </a:r>
            <a:endParaRPr lang="fr-FR" sz="2600" dirty="0"/>
          </a:p>
          <a:p>
            <a:pPr lvl="2"/>
            <a:r>
              <a:rPr lang="fr-FR" dirty="0"/>
              <a:t>Proposer de façon systématique un conseil aux cliniciens en cas </a:t>
            </a:r>
            <a:r>
              <a:rPr lang="fr-FR" b="1" dirty="0"/>
              <a:t>d’hémocultures positives</a:t>
            </a:r>
            <a:r>
              <a:rPr lang="fr-FR" dirty="0"/>
              <a:t>.</a:t>
            </a:r>
            <a:endParaRPr lang="fr-FR" sz="2000" dirty="0"/>
          </a:p>
          <a:p>
            <a:pPr lvl="2"/>
            <a:r>
              <a:rPr lang="fr-FR" dirty="0"/>
              <a:t>Répondre aux </a:t>
            </a:r>
            <a:r>
              <a:rPr lang="fr-FR" b="1" dirty="0"/>
              <a:t>alertes de la pharmacie et de la microbiologie</a:t>
            </a:r>
            <a:r>
              <a:rPr lang="fr-FR" dirty="0"/>
              <a:t> (</a:t>
            </a:r>
            <a:r>
              <a:rPr lang="fr-FR" dirty="0" err="1"/>
              <a:t>e.g</a:t>
            </a:r>
            <a:r>
              <a:rPr lang="fr-FR" dirty="0"/>
              <a:t>. non-conformité avec le référentiel, diagnostic d’infection complexe, prescription d’antibiotiques critiques de </a:t>
            </a:r>
            <a:r>
              <a:rPr lang="fr-FR" sz="2000" dirty="0"/>
              <a:t>Classe III c’est-à-dire considérés comme devant être réservés pour préserver leur efficacité)</a:t>
            </a:r>
          </a:p>
          <a:p>
            <a:pPr lvl="2"/>
            <a:r>
              <a:rPr lang="fr-FR" dirty="0"/>
              <a:t>Réévaluer les antibiothérapies de plus de 7 jours, au moins en ce qui concerne les antibiotiques critiques</a:t>
            </a:r>
            <a:endParaRPr lang="fr-FR" sz="2000" dirty="0"/>
          </a:p>
          <a:p>
            <a:pPr lvl="1"/>
            <a:endParaRPr lang="fr-FR" sz="2400" b="1" u="sng" dirty="0" smtClean="0"/>
          </a:p>
          <a:p>
            <a:pPr lvl="1"/>
            <a:endParaRPr lang="fr-FR" dirty="0"/>
          </a:p>
          <a:p>
            <a:pPr marL="0" indent="0">
              <a:buNone/>
            </a:pPr>
            <a:endParaRPr lang="fr-FR" dirty="0"/>
          </a:p>
        </p:txBody>
      </p:sp>
    </p:spTree>
    <p:extLst>
      <p:ext uri="{BB962C8B-B14F-4D97-AF65-F5344CB8AC3E}">
        <p14:creationId xmlns:p14="http://schemas.microsoft.com/office/powerpoint/2010/main" val="1608461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856984" cy="5184576"/>
          </a:xfrm>
        </p:spPr>
        <p:txBody>
          <a:bodyPr>
            <a:normAutofit fontScale="92500"/>
          </a:bodyPr>
          <a:lstStyle/>
          <a:p>
            <a:r>
              <a:rPr lang="fr-FR" sz="3000" b="1" u="sng" dirty="0" smtClean="0"/>
              <a:t>Mission du RA</a:t>
            </a:r>
          </a:p>
          <a:p>
            <a:pPr lvl="1"/>
            <a:r>
              <a:rPr lang="fr-FR" sz="2600" u="sng" dirty="0"/>
              <a:t>Missions </a:t>
            </a:r>
            <a:r>
              <a:rPr lang="fr-FR" sz="2600" u="sng" dirty="0" smtClean="0"/>
              <a:t>cliniques (4)</a:t>
            </a:r>
            <a:endParaRPr lang="fr-FR" sz="2600" dirty="0"/>
          </a:p>
          <a:p>
            <a:pPr lvl="2"/>
            <a:r>
              <a:rPr lang="fr-FR" dirty="0"/>
              <a:t>Organiser le bon usage des antifongiques</a:t>
            </a:r>
            <a:endParaRPr lang="fr-FR" sz="2000" dirty="0"/>
          </a:p>
          <a:p>
            <a:pPr lvl="2"/>
            <a:r>
              <a:rPr lang="fr-FR" dirty="0"/>
              <a:t>Organiser le parcours des patients présentant des </a:t>
            </a:r>
            <a:r>
              <a:rPr lang="fr-FR" b="1" dirty="0"/>
              <a:t>infections complexes et/ou graves</a:t>
            </a:r>
            <a:r>
              <a:rPr lang="fr-FR" dirty="0"/>
              <a:t> : infections en réanimation, infections ostéo-articulaires (en appui des centres de référence des infections ostéo-articulaires complexes [CRIOAC]), infections neurologiques, infections de l’immunodéprimé, infections dues à un pathogène émergent, endocardites infectieuses, infections associées aux soins graves ou complexes en lien avec l’EOH, infections. Mise en place, si besoin de réunions de concertation pluridisciplinaires notamment pour les infections chez les patients en réanimation ou en hémato-oncologie ou greffés, les IOA, les endocardites, les infections du pied diabétique…</a:t>
            </a:r>
            <a:endParaRPr lang="fr-FR" sz="2000" dirty="0"/>
          </a:p>
          <a:p>
            <a:pPr lvl="1"/>
            <a:endParaRPr lang="fr-FR" dirty="0"/>
          </a:p>
          <a:p>
            <a:pPr marL="0" indent="0">
              <a:buNone/>
            </a:pPr>
            <a:endParaRPr lang="fr-FR" dirty="0"/>
          </a:p>
        </p:txBody>
      </p:sp>
    </p:spTree>
    <p:extLst>
      <p:ext uri="{BB962C8B-B14F-4D97-AF65-F5344CB8AC3E}">
        <p14:creationId xmlns:p14="http://schemas.microsoft.com/office/powerpoint/2010/main" val="700381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856984" cy="5184576"/>
          </a:xfrm>
        </p:spPr>
        <p:txBody>
          <a:bodyPr>
            <a:normAutofit fontScale="92500" lnSpcReduction="20000"/>
          </a:bodyPr>
          <a:lstStyle/>
          <a:p>
            <a:r>
              <a:rPr lang="fr-FR" sz="3000" b="1" u="sng" dirty="0" smtClean="0"/>
              <a:t>Mission du RA</a:t>
            </a:r>
          </a:p>
          <a:p>
            <a:pPr lvl="1"/>
            <a:r>
              <a:rPr lang="fr-FR" sz="2600" u="sng" dirty="0"/>
              <a:t>Missions </a:t>
            </a:r>
            <a:r>
              <a:rPr lang="fr-FR" sz="2600" u="sng" dirty="0" smtClean="0"/>
              <a:t>cliniques (5)</a:t>
            </a:r>
            <a:endParaRPr lang="fr-FR" sz="2600" dirty="0"/>
          </a:p>
          <a:p>
            <a:pPr lvl="2"/>
            <a:r>
              <a:rPr lang="fr-FR" dirty="0"/>
              <a:t>Intervenir dans le traitement des infections dues à des </a:t>
            </a:r>
            <a:r>
              <a:rPr lang="fr-FR" b="1" dirty="0"/>
              <a:t>bactéries multi-résistantes</a:t>
            </a:r>
            <a:endParaRPr lang="fr-FR" sz="2000" dirty="0"/>
          </a:p>
          <a:p>
            <a:pPr lvl="2"/>
            <a:r>
              <a:rPr lang="fr-FR" dirty="0"/>
              <a:t>Aider, notamment en lien avec les réanimateurs et les urgentistes de l’établissement, à améliorer le dépistage précoce et la prise en charge urgente adaptée des patients présentant un sepsis</a:t>
            </a:r>
            <a:endParaRPr lang="fr-FR" sz="2000" dirty="0"/>
          </a:p>
          <a:p>
            <a:pPr lvl="2"/>
            <a:r>
              <a:rPr lang="fr-FR" dirty="0"/>
              <a:t>Participer au suivi des patients ayant quitté l’établissement avec un traitement anti-infectieux de longue durée.</a:t>
            </a:r>
            <a:endParaRPr lang="fr-FR" sz="2000" dirty="0"/>
          </a:p>
          <a:p>
            <a:pPr lvl="2"/>
            <a:r>
              <a:rPr lang="fr-FR" dirty="0"/>
              <a:t>Promouvoir l’utilisation appropriée des tests de diagnostic rapide ou TROD, conformément aux recommandations existantes</a:t>
            </a:r>
            <a:endParaRPr lang="fr-FR" sz="2000" dirty="0"/>
          </a:p>
          <a:p>
            <a:pPr lvl="2"/>
            <a:r>
              <a:rPr lang="fr-FR" dirty="0"/>
              <a:t>Promouvoir la vaccination</a:t>
            </a:r>
            <a:r>
              <a:rPr lang="fr-FR" sz="2000" dirty="0"/>
              <a:t>. </a:t>
            </a:r>
            <a:endParaRPr lang="fr-FR" sz="2000" dirty="0" smtClean="0"/>
          </a:p>
          <a:p>
            <a:pPr marL="914400" lvl="2" indent="0">
              <a:buNone/>
            </a:pPr>
            <a:endParaRPr lang="fr-FR" sz="2000" dirty="0"/>
          </a:p>
          <a:p>
            <a:pPr marL="914400" lvl="2" indent="0">
              <a:buNone/>
            </a:pPr>
            <a:r>
              <a:rPr lang="fr-FR" dirty="0" smtClean="0"/>
              <a:t>Afin </a:t>
            </a:r>
            <a:r>
              <a:rPr lang="fr-FR" dirty="0"/>
              <a:t>que le RA mène au mieux ses missions, il est nécessaire qu’il entretienne une étroite </a:t>
            </a:r>
            <a:r>
              <a:rPr lang="fr-FR" dirty="0">
                <a:solidFill>
                  <a:srgbClr val="00B050"/>
                </a:solidFill>
              </a:rPr>
              <a:t>collaboration avec l’équipe d’hygiène, les pharmaciens et les microbiologistes</a:t>
            </a:r>
            <a:r>
              <a:rPr lang="fr-FR" dirty="0"/>
              <a:t> des établissements où il exerce.</a:t>
            </a:r>
          </a:p>
          <a:p>
            <a:pPr lvl="2"/>
            <a:endParaRPr lang="fr-FR" dirty="0"/>
          </a:p>
          <a:p>
            <a:pPr marL="0" indent="0">
              <a:buNone/>
            </a:pPr>
            <a:endParaRPr lang="fr-FR" dirty="0"/>
          </a:p>
        </p:txBody>
      </p:sp>
    </p:spTree>
    <p:extLst>
      <p:ext uri="{BB962C8B-B14F-4D97-AF65-F5344CB8AC3E}">
        <p14:creationId xmlns:p14="http://schemas.microsoft.com/office/powerpoint/2010/main" val="1487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1143000"/>
          </a:xfrm>
        </p:spPr>
        <p:txBody>
          <a:bodyPr>
            <a:normAutofit fontScale="90000"/>
          </a:bodyPr>
          <a:lstStyle/>
          <a:p>
            <a:r>
              <a:rPr lang="fr-FR" dirty="0" smtClean="0"/>
              <a:t>Courrier aux directeurs d’établissement</a:t>
            </a:r>
            <a:br>
              <a:rPr lang="fr-FR" dirty="0" smtClean="0"/>
            </a:br>
            <a:r>
              <a:rPr lang="fr-FR" dirty="0" smtClean="0"/>
              <a:t>et présidents de CME/désignation d’un RA</a:t>
            </a:r>
            <a:endParaRPr lang="fr-FR" dirty="0"/>
          </a:p>
        </p:txBody>
      </p:sp>
      <p:sp>
        <p:nvSpPr>
          <p:cNvPr id="3" name="Espace réservé du contenu 2"/>
          <p:cNvSpPr>
            <a:spLocks noGrp="1"/>
          </p:cNvSpPr>
          <p:nvPr>
            <p:ph idx="1"/>
          </p:nvPr>
        </p:nvSpPr>
        <p:spPr/>
        <p:txBody>
          <a:bodyPr/>
          <a:lstStyle/>
          <a:p>
            <a:pPr marL="0" indent="0">
              <a:buNone/>
            </a:pPr>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513" y="1700808"/>
            <a:ext cx="6599786" cy="4416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2505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1143000"/>
          </a:xfrm>
        </p:spPr>
        <p:txBody>
          <a:bodyPr>
            <a:normAutofit fontScale="90000"/>
          </a:bodyPr>
          <a:lstStyle/>
          <a:p>
            <a:r>
              <a:rPr lang="fr-FR" dirty="0" smtClean="0"/>
              <a:t>Courrier aux directeurs d’établissement</a:t>
            </a:r>
            <a:br>
              <a:rPr lang="fr-FR" dirty="0" smtClean="0"/>
            </a:br>
            <a:r>
              <a:rPr lang="fr-FR" dirty="0" smtClean="0"/>
              <a:t>et présidents de CME/désignation d’un RA</a:t>
            </a:r>
            <a:endParaRPr lang="fr-FR" dirty="0"/>
          </a:p>
        </p:txBody>
      </p:sp>
      <p:sp>
        <p:nvSpPr>
          <p:cNvPr id="3" name="Espace réservé du contenu 2"/>
          <p:cNvSpPr>
            <a:spLocks noGrp="1"/>
          </p:cNvSpPr>
          <p:nvPr>
            <p:ph idx="1"/>
          </p:nvPr>
        </p:nvSpPr>
        <p:spPr>
          <a:xfrm>
            <a:off x="467544" y="2204864"/>
            <a:ext cx="8229600" cy="4392488"/>
          </a:xfrm>
        </p:spPr>
        <p:txBody>
          <a:bodyPr>
            <a:normAutofit fontScale="70000" lnSpcReduction="20000"/>
          </a:bodyPr>
          <a:lstStyle/>
          <a:p>
            <a:r>
              <a:rPr lang="fr-FR" dirty="0"/>
              <a:t>Le plan de stratégie nationale 2022-2025 de prévention des infections et de l’antibiorésistance du Ministère des Solidarités et de la Santé est paru récemment en février 2022</a:t>
            </a:r>
            <a:r>
              <a:rPr lang="fr-FR" dirty="0" smtClean="0"/>
              <a:t>.</a:t>
            </a:r>
          </a:p>
          <a:p>
            <a:pPr marL="0" indent="0">
              <a:buNone/>
            </a:pPr>
            <a:endParaRPr lang="fr-FR" dirty="0"/>
          </a:p>
          <a:p>
            <a:r>
              <a:rPr lang="fr-FR" dirty="0"/>
              <a:t>Il y est rappelé la nécessité de veiller à la bonne application de toutes les  mesures de prévention des infections et de </a:t>
            </a:r>
            <a:r>
              <a:rPr lang="fr-FR" b="1" dirty="0">
                <a:solidFill>
                  <a:srgbClr val="FF0000"/>
                </a:solidFill>
              </a:rPr>
              <a:t>renforcer toutes les mesures participant au bon usage des antibiotiques </a:t>
            </a:r>
            <a:r>
              <a:rPr lang="fr-FR" dirty="0"/>
              <a:t>(BUA), en particulier </a:t>
            </a:r>
            <a:r>
              <a:rPr lang="fr-FR" b="1" dirty="0"/>
              <a:t>le</a:t>
            </a:r>
            <a:r>
              <a:rPr lang="fr-FR" dirty="0"/>
              <a:t> </a:t>
            </a:r>
            <a:r>
              <a:rPr lang="fr-FR" b="1" dirty="0"/>
              <a:t>respect des indications de l’antibiothérapie</a:t>
            </a:r>
            <a:r>
              <a:rPr lang="fr-FR" dirty="0"/>
              <a:t>, </a:t>
            </a:r>
            <a:r>
              <a:rPr lang="fr-FR" b="1" dirty="0"/>
              <a:t>l’application des recommandations en vigueur</a:t>
            </a:r>
            <a:r>
              <a:rPr lang="fr-FR" dirty="0"/>
              <a:t>, celles de la Haute Autorité de Santé et de la Société de Pathologies Infectieuses en Langue Française notamment, sur la </a:t>
            </a:r>
            <a:r>
              <a:rPr lang="fr-FR" b="1" dirty="0"/>
              <a:t>place des différents agents anti-infectieux </a:t>
            </a:r>
            <a:r>
              <a:rPr lang="fr-FR" dirty="0"/>
              <a:t>selon les pathologies et les agents pathogènes, leur prescription à </a:t>
            </a:r>
            <a:r>
              <a:rPr lang="fr-FR" b="1" dirty="0"/>
              <a:t>dose adéquate </a:t>
            </a:r>
            <a:r>
              <a:rPr lang="fr-FR" dirty="0"/>
              <a:t>pendant une </a:t>
            </a:r>
            <a:r>
              <a:rPr lang="fr-FR" b="1" dirty="0"/>
              <a:t>durée la plus courte possible.</a:t>
            </a:r>
          </a:p>
        </p:txBody>
      </p:sp>
    </p:spTree>
    <p:extLst>
      <p:ext uri="{BB962C8B-B14F-4D97-AF65-F5344CB8AC3E}">
        <p14:creationId xmlns:p14="http://schemas.microsoft.com/office/powerpoint/2010/main" val="848715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1143000"/>
          </a:xfrm>
        </p:spPr>
        <p:txBody>
          <a:bodyPr>
            <a:normAutofit fontScale="90000"/>
          </a:bodyPr>
          <a:lstStyle/>
          <a:p>
            <a:r>
              <a:rPr lang="fr-FR" dirty="0" smtClean="0"/>
              <a:t>Courrier aux directeurs d’établissement</a:t>
            </a:r>
            <a:br>
              <a:rPr lang="fr-FR" dirty="0" smtClean="0"/>
            </a:br>
            <a:r>
              <a:rPr lang="fr-FR" dirty="0" smtClean="0"/>
              <a:t>et présidents de CME/désignation d’un RA</a:t>
            </a:r>
            <a:endParaRPr lang="fr-FR" dirty="0"/>
          </a:p>
        </p:txBody>
      </p:sp>
      <p:sp>
        <p:nvSpPr>
          <p:cNvPr id="3" name="Espace réservé du contenu 2"/>
          <p:cNvSpPr>
            <a:spLocks noGrp="1"/>
          </p:cNvSpPr>
          <p:nvPr>
            <p:ph idx="1"/>
          </p:nvPr>
        </p:nvSpPr>
        <p:spPr>
          <a:xfrm>
            <a:off x="467544" y="2204864"/>
            <a:ext cx="8229600" cy="4392488"/>
          </a:xfrm>
        </p:spPr>
        <p:txBody>
          <a:bodyPr>
            <a:normAutofit fontScale="77500" lnSpcReduction="20000"/>
          </a:bodyPr>
          <a:lstStyle/>
          <a:p>
            <a:r>
              <a:rPr lang="fr-FR" dirty="0">
                <a:solidFill>
                  <a:srgbClr val="FF0000"/>
                </a:solidFill>
              </a:rPr>
              <a:t>Au sein des établissements de santé, la présence d’un référent en antibiothérapie (RA) est requise </a:t>
            </a:r>
            <a:r>
              <a:rPr lang="fr-FR" dirty="0"/>
              <a:t>afin de participer, en soutien à l’équipe d’hygiène, à la prévention des infections et </a:t>
            </a:r>
            <a:r>
              <a:rPr lang="fr-FR" b="1" dirty="0"/>
              <a:t>contribuer au BUA</a:t>
            </a:r>
            <a:r>
              <a:rPr lang="fr-FR" dirty="0"/>
              <a:t>. En effet, </a:t>
            </a:r>
            <a:r>
              <a:rPr lang="fr-FR" b="1" dirty="0"/>
              <a:t>l’article R.6111-10 du code de la Santé Publique prévoit la désignation d’un référent antibiothérapie au sein des établissements de santé. </a:t>
            </a:r>
          </a:p>
          <a:p>
            <a:r>
              <a:rPr lang="fr-FR" b="1" dirty="0"/>
              <a:t>Les  ressources humaines nécessaires pour cela sont fonction du type de pathologies prises en charge et du nombre de lits de l’établissement</a:t>
            </a:r>
            <a:r>
              <a:rPr lang="fr-FR" dirty="0"/>
              <a:t>. En pratique,  sont indiqués dans la grille ci-dessous le nombre minimal d’ETP en fonction de la taille et du type d’établissement</a:t>
            </a:r>
          </a:p>
        </p:txBody>
      </p:sp>
    </p:spTree>
    <p:extLst>
      <p:ext uri="{BB962C8B-B14F-4D97-AF65-F5344CB8AC3E}">
        <p14:creationId xmlns:p14="http://schemas.microsoft.com/office/powerpoint/2010/main" val="1308751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74638"/>
            <a:ext cx="8928992" cy="1143000"/>
          </a:xfrm>
        </p:spPr>
        <p:txBody>
          <a:bodyPr>
            <a:normAutofit fontScale="90000"/>
          </a:bodyPr>
          <a:lstStyle/>
          <a:p>
            <a:r>
              <a:rPr lang="fr-FR" dirty="0" smtClean="0"/>
              <a:t>Courrier aux directeurs d’établissement</a:t>
            </a:r>
            <a:br>
              <a:rPr lang="fr-FR" dirty="0" smtClean="0"/>
            </a:br>
            <a:r>
              <a:rPr lang="fr-FR" dirty="0" smtClean="0"/>
              <a:t>et présidents de CME/désignation d’un RA</a:t>
            </a:r>
            <a:endParaRPr lang="fr-FR" dirty="0"/>
          </a:p>
        </p:txBody>
      </p:sp>
      <p:sp>
        <p:nvSpPr>
          <p:cNvPr id="3" name="Espace réservé du contenu 2"/>
          <p:cNvSpPr>
            <a:spLocks noGrp="1"/>
          </p:cNvSpPr>
          <p:nvPr>
            <p:ph idx="1"/>
          </p:nvPr>
        </p:nvSpPr>
        <p:spPr>
          <a:xfrm>
            <a:off x="467544" y="2204864"/>
            <a:ext cx="8229600" cy="4392488"/>
          </a:xfrm>
        </p:spPr>
        <p:txBody>
          <a:bodyPr>
            <a:normAutofit/>
          </a:bodyPr>
          <a:lstStyle/>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990458665"/>
              </p:ext>
            </p:extLst>
          </p:nvPr>
        </p:nvGraphicFramePr>
        <p:xfrm>
          <a:off x="611560" y="2276873"/>
          <a:ext cx="7920879" cy="2370216"/>
        </p:xfrm>
        <a:graphic>
          <a:graphicData uri="http://schemas.openxmlformats.org/drawingml/2006/table">
            <a:tbl>
              <a:tblPr firstRow="1" firstCol="1" bandRow="1">
                <a:tableStyleId>{5C22544A-7EE6-4342-B048-85BDC9FD1C3A}</a:tableStyleId>
              </a:tblPr>
              <a:tblGrid>
                <a:gridCol w="2640293"/>
                <a:gridCol w="2640293"/>
                <a:gridCol w="2640293"/>
              </a:tblGrid>
              <a:tr h="268557">
                <a:tc>
                  <a:txBody>
                    <a:bodyPr/>
                    <a:lstStyle/>
                    <a:p>
                      <a:pPr algn="ctr">
                        <a:lnSpc>
                          <a:spcPct val="115000"/>
                        </a:lnSpc>
                        <a:spcAft>
                          <a:spcPts val="0"/>
                        </a:spcAft>
                      </a:pPr>
                      <a:r>
                        <a:rPr lang="fr-FR" sz="1100" dirty="0">
                          <a:effectLst/>
                        </a:rPr>
                        <a:t>Type d’établissement</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Nombre de lits</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Nombre d’ETP</a:t>
                      </a:r>
                      <a:endParaRPr lang="fr-FR" sz="1100">
                        <a:effectLst/>
                        <a:latin typeface="Calibri"/>
                        <a:ea typeface="Calibri"/>
                        <a:cs typeface="Times New Roman"/>
                      </a:endParaRPr>
                    </a:p>
                  </a:txBody>
                  <a:tcPr marL="68580" marR="68580" marT="0" marB="0"/>
                </a:tc>
              </a:tr>
              <a:tr h="312909">
                <a:tc rowSpan="5">
                  <a:txBody>
                    <a:bodyPr/>
                    <a:lstStyle/>
                    <a:p>
                      <a:pPr algn="ctr">
                        <a:lnSpc>
                          <a:spcPct val="115000"/>
                        </a:lnSpc>
                        <a:spcAft>
                          <a:spcPts val="0"/>
                        </a:spcAft>
                      </a:pPr>
                      <a:r>
                        <a:rPr lang="fr-FR" sz="1100">
                          <a:effectLst/>
                        </a:rPr>
                        <a:t>MCO</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400 à 500</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0,3</a:t>
                      </a:r>
                      <a:endParaRPr lang="fr-FR" sz="1100">
                        <a:effectLst/>
                        <a:latin typeface="Calibri"/>
                        <a:ea typeface="Calibri"/>
                        <a:cs typeface="Times New Roman"/>
                      </a:endParaRPr>
                    </a:p>
                  </a:txBody>
                  <a:tcPr marL="68580" marR="68580" marT="0" marB="0"/>
                </a:tc>
              </a:tr>
              <a:tr h="312909">
                <a:tc vMerge="1">
                  <a:txBody>
                    <a:bodyPr/>
                    <a:lstStyle/>
                    <a:p>
                      <a:endParaRPr lang="fr-FR"/>
                    </a:p>
                  </a:txBody>
                  <a:tcPr/>
                </a:tc>
                <a:tc>
                  <a:txBody>
                    <a:bodyPr/>
                    <a:lstStyle/>
                    <a:p>
                      <a:pPr algn="ctr">
                        <a:lnSpc>
                          <a:spcPct val="115000"/>
                        </a:lnSpc>
                        <a:spcAft>
                          <a:spcPts val="0"/>
                        </a:spcAft>
                      </a:pPr>
                      <a:r>
                        <a:rPr lang="fr-FR" sz="1100" dirty="0">
                          <a:effectLst/>
                        </a:rPr>
                        <a:t>300 à 400</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0,25</a:t>
                      </a:r>
                      <a:endParaRPr lang="fr-FR" sz="1100">
                        <a:effectLst/>
                        <a:latin typeface="Calibri"/>
                        <a:ea typeface="Calibri"/>
                        <a:cs typeface="Times New Roman"/>
                      </a:endParaRPr>
                    </a:p>
                  </a:txBody>
                  <a:tcPr marL="68580" marR="68580" marT="0" marB="0"/>
                </a:tc>
              </a:tr>
              <a:tr h="312909">
                <a:tc vMerge="1">
                  <a:txBody>
                    <a:bodyPr/>
                    <a:lstStyle/>
                    <a:p>
                      <a:endParaRPr lang="fr-FR"/>
                    </a:p>
                  </a:txBody>
                  <a:tcPr/>
                </a:tc>
                <a:tc>
                  <a:txBody>
                    <a:bodyPr/>
                    <a:lstStyle/>
                    <a:p>
                      <a:pPr algn="ctr">
                        <a:lnSpc>
                          <a:spcPct val="115000"/>
                        </a:lnSpc>
                        <a:spcAft>
                          <a:spcPts val="0"/>
                        </a:spcAft>
                      </a:pPr>
                      <a:r>
                        <a:rPr lang="fr-FR" sz="1100">
                          <a:effectLst/>
                        </a:rPr>
                        <a:t>200 à 300</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0,2</a:t>
                      </a:r>
                      <a:endParaRPr lang="fr-FR" sz="1100">
                        <a:effectLst/>
                        <a:latin typeface="Calibri"/>
                        <a:ea typeface="Calibri"/>
                        <a:cs typeface="Times New Roman"/>
                      </a:endParaRPr>
                    </a:p>
                  </a:txBody>
                  <a:tcPr marL="68580" marR="68580" marT="0" marB="0"/>
                </a:tc>
              </a:tr>
              <a:tr h="312909">
                <a:tc vMerge="1">
                  <a:txBody>
                    <a:bodyPr/>
                    <a:lstStyle/>
                    <a:p>
                      <a:endParaRPr lang="fr-FR"/>
                    </a:p>
                  </a:txBody>
                  <a:tcPr/>
                </a:tc>
                <a:tc>
                  <a:txBody>
                    <a:bodyPr/>
                    <a:lstStyle/>
                    <a:p>
                      <a:pPr algn="ctr">
                        <a:lnSpc>
                          <a:spcPct val="115000"/>
                        </a:lnSpc>
                        <a:spcAft>
                          <a:spcPts val="0"/>
                        </a:spcAft>
                      </a:pPr>
                      <a:r>
                        <a:rPr lang="fr-FR" sz="1100">
                          <a:effectLst/>
                        </a:rPr>
                        <a:t>100 à 200</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0,15</a:t>
                      </a:r>
                      <a:endParaRPr lang="fr-FR" sz="1100">
                        <a:effectLst/>
                        <a:latin typeface="Calibri"/>
                        <a:ea typeface="Calibri"/>
                        <a:cs typeface="Times New Roman"/>
                      </a:endParaRPr>
                    </a:p>
                  </a:txBody>
                  <a:tcPr marL="68580" marR="68580" marT="0" marB="0"/>
                </a:tc>
              </a:tr>
              <a:tr h="312909">
                <a:tc vMerge="1">
                  <a:txBody>
                    <a:bodyPr/>
                    <a:lstStyle/>
                    <a:p>
                      <a:endParaRPr lang="fr-FR"/>
                    </a:p>
                  </a:txBody>
                  <a:tcPr/>
                </a:tc>
                <a:tc>
                  <a:txBody>
                    <a:bodyPr/>
                    <a:lstStyle/>
                    <a:p>
                      <a:pPr algn="ctr">
                        <a:lnSpc>
                          <a:spcPct val="115000"/>
                        </a:lnSpc>
                        <a:spcAft>
                          <a:spcPts val="0"/>
                        </a:spcAft>
                      </a:pPr>
                      <a:r>
                        <a:rPr lang="fr-FR" sz="1100">
                          <a:effectLst/>
                        </a:rPr>
                        <a:t>Moins de 100</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0,1</a:t>
                      </a:r>
                      <a:endParaRPr lang="fr-FR" sz="1100">
                        <a:effectLst/>
                        <a:latin typeface="Calibri"/>
                        <a:ea typeface="Calibri"/>
                        <a:cs typeface="Times New Roman"/>
                      </a:endParaRPr>
                    </a:p>
                  </a:txBody>
                  <a:tcPr marL="68580" marR="68580" marT="0" marB="0"/>
                </a:tc>
              </a:tr>
              <a:tr h="268557">
                <a:tc rowSpan="2">
                  <a:txBody>
                    <a:bodyPr/>
                    <a:lstStyle/>
                    <a:p>
                      <a:pPr algn="ctr">
                        <a:lnSpc>
                          <a:spcPct val="115000"/>
                        </a:lnSpc>
                        <a:spcAft>
                          <a:spcPts val="0"/>
                        </a:spcAft>
                      </a:pPr>
                      <a:r>
                        <a:rPr lang="fr-FR" sz="1100">
                          <a:effectLst/>
                        </a:rPr>
                        <a:t>SSR/SLD/PSY</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Moins de 100</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a:effectLst/>
                        </a:rPr>
                        <a:t>0,025*</a:t>
                      </a:r>
                      <a:endParaRPr lang="fr-FR" sz="1100">
                        <a:effectLst/>
                        <a:latin typeface="Calibri"/>
                        <a:ea typeface="Calibri"/>
                        <a:cs typeface="Times New Roman"/>
                      </a:endParaRPr>
                    </a:p>
                  </a:txBody>
                  <a:tcPr marL="68580" marR="68580" marT="0" marB="0"/>
                </a:tc>
              </a:tr>
              <a:tr h="268557">
                <a:tc vMerge="1">
                  <a:txBody>
                    <a:bodyPr/>
                    <a:lstStyle/>
                    <a:p>
                      <a:endParaRPr lang="fr-FR"/>
                    </a:p>
                  </a:txBody>
                  <a:tcPr/>
                </a:tc>
                <a:tc>
                  <a:txBody>
                    <a:bodyPr/>
                    <a:lstStyle/>
                    <a:p>
                      <a:pPr algn="ctr">
                        <a:lnSpc>
                          <a:spcPct val="115000"/>
                        </a:lnSpc>
                        <a:spcAft>
                          <a:spcPts val="0"/>
                        </a:spcAft>
                      </a:pPr>
                      <a:r>
                        <a:rPr lang="fr-FR" sz="1100">
                          <a:effectLst/>
                        </a:rPr>
                        <a:t>100 ou plus</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0, 025 par tranche de 100**</a:t>
                      </a:r>
                      <a:endParaRPr lang="fr-FR" sz="1100"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755576" y="4822884"/>
            <a:ext cx="784887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*Equivaut à une heure par semaine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soit 0,1 ETP pour 400 lits.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45470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332656"/>
            <a:ext cx="8928992" cy="1143000"/>
          </a:xfrm>
        </p:spPr>
        <p:txBody>
          <a:bodyPr>
            <a:normAutofit fontScale="90000"/>
          </a:bodyPr>
          <a:lstStyle/>
          <a:p>
            <a:r>
              <a:rPr lang="fr-FR" dirty="0" smtClean="0"/>
              <a:t>Courrier aux directeurs d’établissement</a:t>
            </a:r>
            <a:br>
              <a:rPr lang="fr-FR" dirty="0" smtClean="0"/>
            </a:br>
            <a:r>
              <a:rPr lang="fr-FR" dirty="0" smtClean="0"/>
              <a:t>et présidents de CME/désignation d’un RA</a:t>
            </a:r>
            <a:endParaRPr lang="fr-FR" dirty="0"/>
          </a:p>
        </p:txBody>
      </p:sp>
      <p:sp>
        <p:nvSpPr>
          <p:cNvPr id="3" name="Espace réservé du contenu 2"/>
          <p:cNvSpPr>
            <a:spLocks noGrp="1"/>
          </p:cNvSpPr>
          <p:nvPr>
            <p:ph idx="1"/>
          </p:nvPr>
        </p:nvSpPr>
        <p:spPr>
          <a:xfrm>
            <a:off x="457200" y="1844824"/>
            <a:ext cx="8229600" cy="4281339"/>
          </a:xfrm>
        </p:spPr>
        <p:txBody>
          <a:bodyPr>
            <a:normAutofit fontScale="85000" lnSpcReduction="20000"/>
          </a:bodyPr>
          <a:lstStyle/>
          <a:p>
            <a:r>
              <a:rPr lang="fr-FR" dirty="0"/>
              <a:t>Les compétences attendues, ainsi que les missions des RA sont détaillées dans le document annexe.</a:t>
            </a:r>
          </a:p>
          <a:p>
            <a:r>
              <a:rPr lang="fr-FR" dirty="0">
                <a:solidFill>
                  <a:srgbClr val="FF0000"/>
                </a:solidFill>
              </a:rPr>
              <a:t>Nous souhaiterions solliciter votre participation à la politique nationale contre l’antibiorésistance</a:t>
            </a:r>
            <a:r>
              <a:rPr lang="fr-FR" dirty="0"/>
              <a:t> en veillant, en particulier, à ce que votre établissement dispose des services d’un </a:t>
            </a:r>
            <a:r>
              <a:rPr lang="fr-FR" b="1" dirty="0"/>
              <a:t>praticien </a:t>
            </a:r>
            <a:r>
              <a:rPr lang="fr-FR" dirty="0"/>
              <a:t>(médecin, pharmacien ou biologiste) dont la </a:t>
            </a:r>
            <a:r>
              <a:rPr lang="fr-FR" b="1" dirty="0"/>
              <a:t>qualification</a:t>
            </a:r>
            <a:r>
              <a:rPr lang="fr-FR" dirty="0"/>
              <a:t> correspond bien à celle requise pour être RA et qui dispose d’un </a:t>
            </a:r>
            <a:r>
              <a:rPr lang="fr-FR" b="1" dirty="0"/>
              <a:t>temps spécifique </a:t>
            </a:r>
            <a:r>
              <a:rPr lang="fr-FR" dirty="0"/>
              <a:t>pour exercer ses missions de référent, en adéquation avec les spécificités des patients admis dans votre établissement et le nombre de lits dédiés. </a:t>
            </a:r>
          </a:p>
          <a:p>
            <a:endParaRPr lang="fr-FR" dirty="0"/>
          </a:p>
        </p:txBody>
      </p:sp>
    </p:spTree>
    <p:extLst>
      <p:ext uri="{BB962C8B-B14F-4D97-AF65-F5344CB8AC3E}">
        <p14:creationId xmlns:p14="http://schemas.microsoft.com/office/powerpoint/2010/main" val="818965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332656"/>
            <a:ext cx="8928992" cy="1143000"/>
          </a:xfrm>
        </p:spPr>
        <p:txBody>
          <a:bodyPr>
            <a:normAutofit fontScale="90000"/>
          </a:bodyPr>
          <a:lstStyle/>
          <a:p>
            <a:r>
              <a:rPr lang="fr-FR" dirty="0" smtClean="0"/>
              <a:t>Courrier aux directeurs d’établissement</a:t>
            </a:r>
            <a:br>
              <a:rPr lang="fr-FR" dirty="0" smtClean="0"/>
            </a:br>
            <a:r>
              <a:rPr lang="fr-FR" dirty="0" smtClean="0"/>
              <a:t>et présidents de CME/désignation d’un RA</a:t>
            </a:r>
            <a:endParaRPr lang="fr-FR" dirty="0"/>
          </a:p>
        </p:txBody>
      </p:sp>
      <p:sp>
        <p:nvSpPr>
          <p:cNvPr id="3" name="Espace réservé du contenu 2"/>
          <p:cNvSpPr>
            <a:spLocks noGrp="1"/>
          </p:cNvSpPr>
          <p:nvPr>
            <p:ph idx="1"/>
          </p:nvPr>
        </p:nvSpPr>
        <p:spPr>
          <a:xfrm>
            <a:off x="457200" y="1844824"/>
            <a:ext cx="8229600" cy="4281339"/>
          </a:xfrm>
        </p:spPr>
        <p:txBody>
          <a:bodyPr>
            <a:normAutofit fontScale="92500" lnSpcReduction="20000"/>
          </a:bodyPr>
          <a:lstStyle/>
          <a:p>
            <a:r>
              <a:rPr lang="fr-FR" dirty="0"/>
              <a:t>Par ailleurs, afin d’accompagner votre référent en antibiothérapie, vous  pouvez </a:t>
            </a:r>
            <a:r>
              <a:rPr lang="fr-FR" b="1" dirty="0"/>
              <a:t>vous rapprocher d’une Equipe Multidisciplinaire en Antibiothérapie</a:t>
            </a:r>
            <a:r>
              <a:rPr lang="fr-FR" dirty="0"/>
              <a:t>, si elle existe déjà dans votre secteur géographique et établir avec celle-ci une convention.</a:t>
            </a:r>
          </a:p>
          <a:p>
            <a:r>
              <a:rPr lang="fr-FR" dirty="0"/>
              <a:t>Les modalités de </a:t>
            </a:r>
            <a:r>
              <a:rPr lang="fr-FR" b="1" dirty="0"/>
              <a:t>collaboration entre le référent en antibiothérapie, l’EMA du GHT</a:t>
            </a:r>
            <a:r>
              <a:rPr lang="fr-FR" dirty="0"/>
              <a:t>, le pharmacien et le microbiologiste (le cas échéant) doivent être définies.</a:t>
            </a:r>
          </a:p>
          <a:p>
            <a:endParaRPr lang="fr-FR" dirty="0"/>
          </a:p>
        </p:txBody>
      </p:sp>
    </p:spTree>
    <p:extLst>
      <p:ext uri="{BB962C8B-B14F-4D97-AF65-F5344CB8AC3E}">
        <p14:creationId xmlns:p14="http://schemas.microsoft.com/office/powerpoint/2010/main" val="3048838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784976" cy="5184576"/>
          </a:xfrm>
        </p:spPr>
        <p:txBody>
          <a:bodyPr>
            <a:normAutofit fontScale="92500" lnSpcReduction="10000"/>
          </a:bodyPr>
          <a:lstStyle/>
          <a:p>
            <a:r>
              <a:rPr lang="fr-FR" sz="3000" b="1" u="sng" dirty="0"/>
              <a:t>Prérequis-Compétences requises pour exercer les fonctions de référent en antibiothérapie</a:t>
            </a:r>
            <a:r>
              <a:rPr lang="fr-FR" sz="3000" u="sng" dirty="0" smtClean="0"/>
              <a:t>.</a:t>
            </a:r>
          </a:p>
          <a:p>
            <a:pPr lvl="1"/>
            <a:r>
              <a:rPr lang="fr-FR" sz="2600" dirty="0"/>
              <a:t>praticien d’un établissement de santé : médecin clinicien, biologiste ou pharmacien avec une formation au bon usage des antibiotiques ((DU/DIU [Diplôme universitaire/interuniversitaire] en Antibiothérapie, Formation agréée à la conduite d’un programme de bon usage des antibiotiques, DES/C [diplôme d’études spécialisées/ complémentaires] de Maladies Infectieuses et Tropicales).</a:t>
            </a:r>
          </a:p>
          <a:p>
            <a:pPr lvl="2"/>
            <a:r>
              <a:rPr lang="fr-FR" sz="2200" dirty="0" smtClean="0"/>
              <a:t>Il doit avoir des </a:t>
            </a:r>
            <a:r>
              <a:rPr lang="fr-FR" sz="2200" b="1" dirty="0" smtClean="0"/>
              <a:t>compétences </a:t>
            </a:r>
            <a:r>
              <a:rPr lang="fr-FR" sz="2200" b="1" dirty="0"/>
              <a:t>nécessaires </a:t>
            </a:r>
            <a:r>
              <a:rPr lang="fr-FR" sz="2200" dirty="0"/>
              <a:t>à l’utilisation optimale des </a:t>
            </a:r>
            <a:r>
              <a:rPr lang="fr-FR" sz="2200" dirty="0" smtClean="0"/>
              <a:t>antibiotiques</a:t>
            </a:r>
            <a:r>
              <a:rPr lang="fr-FR" sz="2200" dirty="0"/>
              <a:t> </a:t>
            </a:r>
            <a:r>
              <a:rPr lang="fr-FR" sz="2200" dirty="0" smtClean="0"/>
              <a:t>=&gt; éviter </a:t>
            </a:r>
            <a:r>
              <a:rPr lang="fr-FR" sz="2200" dirty="0"/>
              <a:t>les traitements non adéquats, sources de perte de chance pour le patient, de sélection de résistances et de coûts supplémentaires pour la collectivité</a:t>
            </a:r>
            <a:r>
              <a:rPr lang="fr-FR" sz="2200" dirty="0" smtClean="0"/>
              <a:t>.</a:t>
            </a:r>
          </a:p>
          <a:p>
            <a:pPr lvl="2"/>
            <a:r>
              <a:rPr lang="fr-FR" sz="2200" dirty="0" smtClean="0"/>
              <a:t>Il doit </a:t>
            </a:r>
            <a:r>
              <a:rPr lang="fr-FR" sz="2200" b="1" dirty="0" smtClean="0"/>
              <a:t>entretenir ses compétences </a:t>
            </a:r>
            <a:r>
              <a:rPr lang="fr-FR" sz="2200" dirty="0" smtClean="0"/>
              <a:t>(sessions de formation continue, participation à des congrès,…</a:t>
            </a:r>
            <a:endParaRPr lang="fr-FR" sz="2200" dirty="0"/>
          </a:p>
          <a:p>
            <a:pPr marL="0" indent="0">
              <a:buNone/>
            </a:pPr>
            <a:endParaRPr lang="fr-FR" dirty="0"/>
          </a:p>
        </p:txBody>
      </p:sp>
    </p:spTree>
    <p:extLst>
      <p:ext uri="{BB962C8B-B14F-4D97-AF65-F5344CB8AC3E}">
        <p14:creationId xmlns:p14="http://schemas.microsoft.com/office/powerpoint/2010/main" val="579663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8928992" cy="1224136"/>
          </a:xfrm>
        </p:spPr>
        <p:txBody>
          <a:bodyPr>
            <a:noAutofit/>
          </a:bodyPr>
          <a:lstStyle/>
          <a:p>
            <a:r>
              <a:rPr lang="fr-FR" sz="3200" b="1" dirty="0" smtClean="0"/>
              <a:t/>
            </a:r>
            <a:br>
              <a:rPr lang="fr-FR" sz="3200" b="1" dirty="0" smtClean="0"/>
            </a:br>
            <a:r>
              <a:rPr lang="fr-FR" sz="3200" b="1" dirty="0" smtClean="0"/>
              <a:t>Référent </a:t>
            </a:r>
            <a:r>
              <a:rPr lang="fr-FR" sz="3200" b="1" dirty="0"/>
              <a:t>en antibiothérapie (RA) : fiche de poste </a:t>
            </a:r>
            <a:r>
              <a:rPr lang="fr-FR" sz="3000" dirty="0"/>
              <a:t/>
            </a:r>
            <a:br>
              <a:rPr lang="fr-FR" sz="3000" dirty="0"/>
            </a:br>
            <a:r>
              <a:rPr lang="fr-FR" sz="2800" b="1" dirty="0"/>
              <a:t>(rappel  sur les missions des référents en antibiothérapie)</a:t>
            </a:r>
            <a:r>
              <a:rPr lang="fr-FR" sz="3200" dirty="0"/>
              <a:t/>
            </a:r>
            <a:br>
              <a:rPr lang="fr-FR" sz="3200" dirty="0"/>
            </a:br>
            <a:endParaRPr lang="fr-FR" sz="3200" dirty="0"/>
          </a:p>
        </p:txBody>
      </p:sp>
      <p:sp>
        <p:nvSpPr>
          <p:cNvPr id="3" name="Espace réservé du contenu 2"/>
          <p:cNvSpPr>
            <a:spLocks noGrp="1"/>
          </p:cNvSpPr>
          <p:nvPr>
            <p:ph idx="1"/>
          </p:nvPr>
        </p:nvSpPr>
        <p:spPr>
          <a:xfrm>
            <a:off x="179512" y="1556792"/>
            <a:ext cx="8784976" cy="5184576"/>
          </a:xfrm>
        </p:spPr>
        <p:txBody>
          <a:bodyPr>
            <a:normAutofit fontScale="92500" lnSpcReduction="20000"/>
          </a:bodyPr>
          <a:lstStyle/>
          <a:p>
            <a:r>
              <a:rPr lang="fr-FR" sz="3300" b="1" u="sng" dirty="0"/>
              <a:t>Désignation du RA et temps dédié à </a:t>
            </a:r>
            <a:r>
              <a:rPr lang="fr-FR" sz="3300" b="1" u="sng" dirty="0" smtClean="0"/>
              <a:t>l’activit</a:t>
            </a:r>
            <a:r>
              <a:rPr lang="fr-FR" sz="2800" b="1" u="sng" dirty="0" smtClean="0"/>
              <a:t>é</a:t>
            </a:r>
          </a:p>
          <a:p>
            <a:r>
              <a:rPr lang="fr-FR" sz="2800" dirty="0"/>
              <a:t>Le RA est désigné par le directeur de l'établissement sur proposition de la CME.</a:t>
            </a:r>
          </a:p>
          <a:p>
            <a:r>
              <a:rPr lang="fr-FR" sz="2800" i="1" dirty="0"/>
              <a:t>La reconnaissance de la compétence de ce praticien par l'ensemble des prescripteurs est un élément important de l'acceptabilité des conseils en matière d'antibiothérapie</a:t>
            </a:r>
            <a:r>
              <a:rPr lang="fr-FR" sz="2800" dirty="0"/>
              <a:t>.</a:t>
            </a:r>
          </a:p>
          <a:p>
            <a:r>
              <a:rPr lang="fr-FR" sz="2800" i="1" dirty="0"/>
              <a:t>Si le référent est partagé entre plusieurs établissements, une convention entre ces établissements doit être établie</a:t>
            </a:r>
            <a:r>
              <a:rPr lang="fr-FR" sz="2800" dirty="0"/>
              <a:t>.</a:t>
            </a:r>
          </a:p>
          <a:p>
            <a:r>
              <a:rPr lang="fr-FR" sz="2800" i="1" dirty="0"/>
              <a:t> </a:t>
            </a:r>
            <a:r>
              <a:rPr lang="fr-FR" sz="2800" dirty="0"/>
              <a:t>Le temps dédié nécessaire à l’exercice de RA est de </a:t>
            </a:r>
            <a:r>
              <a:rPr lang="fr-FR" sz="2800" b="1" dirty="0"/>
              <a:t>0,3 ETP/400 lits</a:t>
            </a:r>
            <a:r>
              <a:rPr lang="fr-FR" sz="2800" dirty="0"/>
              <a:t> MCO* et 0,1 ETP pour 400 lits de SSR/SLD/PSY</a:t>
            </a:r>
          </a:p>
          <a:p>
            <a:pPr marL="0" indent="0">
              <a:buNone/>
            </a:pPr>
            <a:r>
              <a:rPr lang="fr-FR" sz="2800" i="1" dirty="0"/>
              <a:t>*ceci signifie qu’un praticien déjà (et maintenu) à temps plein dans sa spécialité ne pourra en aucun cas exercer une activité de RA en plus.</a:t>
            </a:r>
            <a:endParaRPr lang="fr-FR" sz="2800" dirty="0"/>
          </a:p>
          <a:p>
            <a:pPr lvl="1"/>
            <a:endParaRPr lang="fr-FR" sz="2400" b="1" u="sng" dirty="0" smtClean="0"/>
          </a:p>
          <a:p>
            <a:pPr lvl="1"/>
            <a:endParaRPr lang="fr-FR" dirty="0"/>
          </a:p>
          <a:p>
            <a:pPr marL="0" indent="0">
              <a:buNone/>
            </a:pPr>
            <a:endParaRPr lang="fr-FR" dirty="0"/>
          </a:p>
        </p:txBody>
      </p:sp>
    </p:spTree>
    <p:extLst>
      <p:ext uri="{BB962C8B-B14F-4D97-AF65-F5344CB8AC3E}">
        <p14:creationId xmlns:p14="http://schemas.microsoft.com/office/powerpoint/2010/main" val="148085227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1194</Words>
  <Application>Microsoft Office PowerPoint</Application>
  <PresentationFormat>Affichage à l'écran (4:3)</PresentationFormat>
  <Paragraphs>108</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Référents en antibiothérapie</vt:lpstr>
      <vt:lpstr>Courrier aux directeurs d’établissement et présidents de CME/désignation d’un RA</vt:lpstr>
      <vt:lpstr>Courrier aux directeurs d’établissement et présidents de CME/désignation d’un RA</vt:lpstr>
      <vt:lpstr>Courrier aux directeurs d’établissement et présidents de CME/désignation d’un RA</vt:lpstr>
      <vt:lpstr>Courrier aux directeurs d’établissement et présidents de CME/désignation d’un RA</vt:lpstr>
      <vt:lpstr>Courrier aux directeurs d’établissement et présidents de CME/désignation d’un RA</vt:lpstr>
      <vt:lpstr>Courrier aux directeurs d’établissement et présidents de CME/désignation d’un RA</vt:lpstr>
      <vt:lpstr> Référent en antibiothérapie (RA) : fiche de poste  (rappel  sur les missions des référents en antibiothérapie) </vt:lpstr>
      <vt:lpstr> Référent en antibiothérapie (RA) : fiche de poste  (rappel  sur les missions des référents en antibiothérapie) </vt:lpstr>
      <vt:lpstr> Référent en antibiothérapie (RA) : fiche de poste  (rappel  sur les missions des référents en antibiothérapie) </vt:lpstr>
      <vt:lpstr> Référent en antibiothérapie (RA) : fiche de poste  (rappel  sur les missions des référents en antibiothérapie) </vt:lpstr>
      <vt:lpstr> Référent en antibiothérapie (RA) : fiche de poste  (rappel  sur les missions des référents en antibiothérapie) </vt:lpstr>
      <vt:lpstr> Référent en antibiothérapie (RA) : fiche de poste  (rappel  sur les missions des référents en antibiothérapie) </vt:lpstr>
      <vt:lpstr> Référent en antibiothérapie (RA) : fiche de poste  (rappel  sur les missions des référents en antibiothérapie) </vt:lpstr>
      <vt:lpstr> Référent en antibiothérapie (RA) : fiche de poste  (rappel  sur les missions des référents en antibiothérapie) </vt:lpstr>
      <vt:lpstr> Référent en antibiothérapie (RA) : fiche de poste  (rappel  sur les missions des référents en antibiothérapie)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Référents en antibiothérapie</dc:title>
  <dc:creator>BONNET Eric</dc:creator>
  <cp:lastModifiedBy>BONNET Eric</cp:lastModifiedBy>
  <cp:revision>9</cp:revision>
  <dcterms:created xsi:type="dcterms:W3CDTF">2022-11-23T21:45:45Z</dcterms:created>
  <dcterms:modified xsi:type="dcterms:W3CDTF">2022-11-23T23:09:47Z</dcterms:modified>
</cp:coreProperties>
</file>